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39" r:id="rId3"/>
    <p:sldId id="328" r:id="rId4"/>
    <p:sldId id="302" r:id="rId5"/>
    <p:sldId id="320" r:id="rId6"/>
    <p:sldId id="324" r:id="rId7"/>
    <p:sldId id="321" r:id="rId8"/>
    <p:sldId id="322" r:id="rId9"/>
    <p:sldId id="338" r:id="rId10"/>
    <p:sldId id="329" r:id="rId11"/>
    <p:sldId id="330" r:id="rId12"/>
    <p:sldId id="331" r:id="rId13"/>
    <p:sldId id="332" r:id="rId14"/>
    <p:sldId id="333" r:id="rId15"/>
    <p:sldId id="334" r:id="rId16"/>
    <p:sldId id="340" r:id="rId17"/>
    <p:sldId id="336" r:id="rId18"/>
    <p:sldId id="337" r:id="rId19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/>
              <a:t>4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22655"/>
              </p:ext>
            </p:extLst>
          </p:nvPr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Patient</a:t>
                      </a:r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r>
                        <a:rPr lang="cs-CZ" sz="1600" dirty="0" err="1" smtClean="0"/>
                        <a:t>ák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84253"/>
              </p:ext>
            </p:extLst>
          </p:nvPr>
        </p:nvGraphicFramePr>
        <p:xfrm>
          <a:off x="5292080" y="1918563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/>
                <a:gridCol w="1104122"/>
                <a:gridCol w="1104122"/>
              </a:tblGrid>
              <a:tr h="583644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Date_of_exam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Result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12.1.2011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39,5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15.3.2011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36,8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37,5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81834"/>
              </p:ext>
            </p:extLst>
          </p:nvPr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PhysicianID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Petr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Šikovný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980728"/>
            <a:ext cx="2614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sloupců = JOIN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řádků – množinové operace</a:t>
            </a:r>
          </a:p>
        </p:txBody>
      </p:sp>
      <p:cxnSp>
        <p:nvCxnSpPr>
          <p:cNvPr id="14" name="Přímá spojnice 13"/>
          <p:cNvCxnSpPr/>
          <p:nvPr/>
        </p:nvCxnSpPr>
        <p:spPr>
          <a:xfrm>
            <a:off x="251520" y="2587392"/>
            <a:ext cx="0" cy="22817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601496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51520" y="4834147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568840" y="1569931"/>
            <a:ext cx="4397711" cy="555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51520" y="2610624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6939120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42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SELECT – více tabulek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803656"/>
              </p:ext>
            </p:extLst>
          </p:nvPr>
        </p:nvGraphicFramePr>
        <p:xfrm>
          <a:off x="395536" y="1196752"/>
          <a:ext cx="4032447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Patient</a:t>
                      </a:r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65856"/>
              </p:ext>
            </p:extLst>
          </p:nvPr>
        </p:nvGraphicFramePr>
        <p:xfrm>
          <a:off x="4572000" y="1772816"/>
          <a:ext cx="4032447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Date_of_exam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Result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35390" y="3995772"/>
            <a:ext cx="264046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Spojování tabulek = </a:t>
            </a:r>
            <a:r>
              <a:rPr lang="cs-CZ" dirty="0" err="1" smtClean="0"/>
              <a:t>join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4509120"/>
            <a:ext cx="7848872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Druhy spojení: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vnitřní – </a:t>
            </a:r>
            <a:r>
              <a:rPr lang="cs-CZ" b="1" dirty="0" err="1" smtClean="0"/>
              <a:t>inner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 – jen spojitelné řádky</a:t>
            </a:r>
            <a:r>
              <a:rPr lang="en-US" dirty="0" smtClean="0"/>
              <a:t> 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vnější – </a:t>
            </a:r>
            <a:r>
              <a:rPr lang="cs-CZ" dirty="0" err="1" smtClean="0"/>
              <a:t>outer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 - </a:t>
            </a:r>
            <a:r>
              <a:rPr lang="cs-CZ" dirty="0" smtClean="0"/>
              <a:t> </a:t>
            </a:r>
            <a:r>
              <a:rPr lang="cs-CZ" b="1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, </a:t>
            </a:r>
            <a:r>
              <a:rPr lang="cs-CZ" b="1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, </a:t>
            </a:r>
            <a:r>
              <a:rPr lang="en-US" b="1" dirty="0" smtClean="0"/>
              <a:t>full</a:t>
            </a:r>
            <a:r>
              <a:rPr lang="en-US" dirty="0" smtClean="0"/>
              <a:t> join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všechny řádky jedné tabulky + </a:t>
            </a:r>
            <a:r>
              <a:rPr lang="cs-CZ" dirty="0" err="1" smtClean="0"/>
              <a:t>napojitelné</a:t>
            </a:r>
            <a:r>
              <a:rPr lang="cs-CZ" dirty="0" smtClean="0"/>
              <a:t> řádky druhé tabulky</a:t>
            </a:r>
          </a:p>
          <a:p>
            <a:r>
              <a:rPr lang="cs-CZ" dirty="0" smtClean="0"/>
              <a:t>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06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JOIN - syntaxe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540608" cy="11387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err="1" smtClean="0"/>
              <a:t>Vnit</a:t>
            </a:r>
            <a:r>
              <a:rPr lang="cs-CZ" b="1" u="sng" dirty="0" err="1" smtClean="0"/>
              <a:t>řní</a:t>
            </a:r>
            <a:r>
              <a:rPr lang="cs-CZ" b="1" u="sng" dirty="0" smtClean="0"/>
              <a:t> spojení</a:t>
            </a:r>
            <a:r>
              <a:rPr lang="en-US" b="1" u="sng" dirty="0" smtClean="0"/>
              <a:t> / Inner join</a:t>
            </a:r>
            <a:endParaRPr lang="cs-CZ" b="1" u="sng" dirty="0" smtClean="0"/>
          </a:p>
          <a:p>
            <a:endParaRPr lang="en-US" b="1" u="sng" dirty="0" smtClean="0"/>
          </a:p>
          <a:p>
            <a:endParaRPr lang="en-US" sz="1600" dirty="0" smtClean="0"/>
          </a:p>
          <a:p>
            <a:r>
              <a:rPr lang="en-US" sz="1600" dirty="0" smtClean="0"/>
              <a:t>SELECT * FROM </a:t>
            </a:r>
            <a:r>
              <a:rPr lang="en-US" sz="1600" dirty="0" err="1" smtClean="0"/>
              <a:t>pacient</a:t>
            </a:r>
            <a:r>
              <a:rPr lang="en-US" sz="1600" dirty="0" smtClean="0"/>
              <a:t> </a:t>
            </a:r>
            <a:r>
              <a:rPr lang="en-US" sz="1600" b="1" dirty="0" smtClean="0"/>
              <a:t>JOIN</a:t>
            </a:r>
            <a:r>
              <a:rPr lang="en-US" sz="1600" dirty="0" smtClean="0"/>
              <a:t> </a:t>
            </a:r>
            <a:r>
              <a:rPr lang="en-US" sz="1600" dirty="0" err="1" smtClean="0"/>
              <a:t>vysetreni</a:t>
            </a:r>
            <a:r>
              <a:rPr lang="en-US" sz="1600" dirty="0" smtClean="0"/>
              <a:t> </a:t>
            </a:r>
            <a:r>
              <a:rPr lang="en-US" sz="1600" b="1" dirty="0" smtClean="0"/>
              <a:t>ON</a:t>
            </a:r>
            <a:r>
              <a:rPr lang="en-US" sz="1600" dirty="0" smtClean="0"/>
              <a:t> </a:t>
            </a:r>
            <a:r>
              <a:rPr lang="cs-CZ" sz="1600" dirty="0" smtClean="0"/>
              <a:t>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969640"/>
              </p:ext>
            </p:extLst>
          </p:nvPr>
        </p:nvGraphicFramePr>
        <p:xfrm>
          <a:off x="611562" y="4067904"/>
          <a:ext cx="79928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Firstname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Date_of_exam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09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OUTER JOIN – syntaxe 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80138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 smtClean="0"/>
              <a:t>Vn</a:t>
            </a:r>
            <a:r>
              <a:rPr lang="cs-CZ" b="1" u="sng" dirty="0" err="1" smtClean="0"/>
              <a:t>ější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r>
              <a:rPr lang="cs-CZ" sz="1600" dirty="0" smtClean="0"/>
              <a:t>SELECT * FROM tabulka1 </a:t>
            </a:r>
            <a:r>
              <a:rPr lang="cs-CZ" sz="1600" b="1" dirty="0" smtClean="0"/>
              <a:t>LEFT JOIN </a:t>
            </a:r>
            <a:r>
              <a:rPr lang="cs-CZ" sz="1600" dirty="0" smtClean="0"/>
              <a:t>tabulka2 ON tabulka1.sloupec = </a:t>
            </a:r>
            <a:r>
              <a:rPr lang="en-US" sz="1600" dirty="0" smtClean="0"/>
              <a:t>tabulka2.sloupec</a:t>
            </a:r>
            <a:endParaRPr lang="cs-CZ" sz="1600" dirty="0" smtClean="0"/>
          </a:p>
          <a:p>
            <a:r>
              <a:rPr lang="cs-CZ" sz="1600" dirty="0" smtClean="0"/>
              <a:t>SELECT * FROM pacient </a:t>
            </a:r>
            <a:r>
              <a:rPr lang="cs-CZ" sz="1600" b="1" dirty="0" smtClean="0"/>
              <a:t>LEFT JOIN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ON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198038"/>
              </p:ext>
            </p:extLst>
          </p:nvPr>
        </p:nvGraphicFramePr>
        <p:xfrm>
          <a:off x="611562" y="2924944"/>
          <a:ext cx="799288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Firstname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Date_of_exam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cs-CZ" dirty="0" err="1" smtClean="0"/>
                        <a:t>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ORACLE varianta</a:t>
            </a:r>
          </a:p>
          <a:p>
            <a:r>
              <a:rPr lang="cs-CZ" sz="1600" dirty="0" smtClean="0"/>
              <a:t>SELECT * FROM tabulka1, tabulka2 WHERE tabulka1.sloupec = </a:t>
            </a:r>
            <a:r>
              <a:rPr lang="en-US" sz="1600" dirty="0" smtClean="0"/>
              <a:t>tabulka2.sloupec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r>
              <a:rPr lang="cs-CZ" sz="1600" dirty="0" smtClean="0"/>
              <a:t>SELECT * FROM pacient,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WHERE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97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83568" y="1124744"/>
            <a:ext cx="592123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studenty zapsané do alespoň jednoho předmětu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i="1" dirty="0" smtClean="0"/>
              <a:t>Select students with one or more registered subjects </a:t>
            </a:r>
            <a:endParaRPr lang="cs-CZ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3568" y="1748813"/>
            <a:ext cx="628030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studenty s vybraným předmět</a:t>
            </a:r>
            <a:r>
              <a:rPr lang="en-US" dirty="0" err="1" smtClean="0"/>
              <a:t>em</a:t>
            </a:r>
            <a:r>
              <a:rPr lang="cs-CZ" dirty="0" smtClean="0"/>
              <a:t>/předměty</a:t>
            </a:r>
            <a:endParaRPr lang="en-US" dirty="0" smtClean="0"/>
          </a:p>
          <a:p>
            <a:r>
              <a:rPr lang="en-US" sz="1600" i="1" dirty="0" smtClean="0"/>
              <a:t>Select all</a:t>
            </a:r>
            <a:r>
              <a:rPr lang="cs-CZ" sz="1600" i="1" dirty="0" smtClean="0"/>
              <a:t> </a:t>
            </a:r>
            <a:r>
              <a:rPr lang="en-US" sz="1600" i="1" dirty="0" smtClean="0"/>
              <a:t>students with a </a:t>
            </a:r>
            <a:r>
              <a:rPr lang="en-US" sz="1600" i="1" dirty="0"/>
              <a:t>given registered subject</a:t>
            </a:r>
            <a:endParaRPr lang="cs-CZ" sz="1600" i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3568" y="3186716"/>
            <a:ext cx="642137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předměty a k nim počet zapsaných studentů</a:t>
            </a:r>
            <a:endParaRPr lang="en-US" dirty="0" smtClean="0"/>
          </a:p>
          <a:p>
            <a:r>
              <a:rPr lang="en-US" sz="1600" i="1" dirty="0" smtClean="0"/>
              <a:t>Select </a:t>
            </a:r>
            <a:r>
              <a:rPr lang="cs-CZ" sz="1600" i="1" dirty="0" smtClean="0"/>
              <a:t> </a:t>
            </a:r>
            <a:r>
              <a:rPr lang="en-US" sz="1600" i="1" dirty="0" smtClean="0"/>
              <a:t>all subject with number </a:t>
            </a:r>
            <a:r>
              <a:rPr lang="en-US" sz="1600" i="1" dirty="0"/>
              <a:t>of registered students</a:t>
            </a:r>
            <a:endParaRPr lang="cs-CZ" sz="1600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83568" y="3821106"/>
            <a:ext cx="393351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učící učitele a jeho předměty</a:t>
            </a:r>
            <a:endParaRPr lang="en-US" dirty="0" smtClean="0"/>
          </a:p>
          <a:p>
            <a:r>
              <a:rPr lang="en-US" sz="1600" i="1" dirty="0" smtClean="0"/>
              <a:t>Select teachers and their subjects</a:t>
            </a:r>
            <a:endParaRPr 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7497" y="2454937"/>
            <a:ext cx="368985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cs-CZ" dirty="0" err="1" smtClean="0"/>
              <a:t>ypište</a:t>
            </a:r>
            <a:r>
              <a:rPr lang="cs-CZ" dirty="0" smtClean="0"/>
              <a:t> své jméno a své předměty</a:t>
            </a:r>
            <a:endParaRPr lang="en-US" dirty="0" smtClean="0"/>
          </a:p>
          <a:p>
            <a:r>
              <a:rPr lang="en-US" sz="1600" i="1" dirty="0" smtClean="0"/>
              <a:t>Select your name with your subjects</a:t>
            </a:r>
            <a:endParaRPr lang="cs-CZ" sz="1600" i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83568" y="4463864"/>
            <a:ext cx="384374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učící učitele a jeho studenty</a:t>
            </a:r>
            <a:endParaRPr lang="en-US" dirty="0" smtClean="0"/>
          </a:p>
          <a:p>
            <a:r>
              <a:rPr lang="en-US" sz="1600" i="1" dirty="0" smtClean="0"/>
              <a:t>Select teachers and their students</a:t>
            </a:r>
            <a:endParaRPr lang="cs-CZ" sz="1600" i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3568" y="5058966"/>
            <a:ext cx="484401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učitele a počet jeho studentů</a:t>
            </a:r>
            <a:endParaRPr lang="en-US" dirty="0" smtClean="0"/>
          </a:p>
          <a:p>
            <a:r>
              <a:rPr lang="en-US" sz="1600" i="1" dirty="0" smtClean="0"/>
              <a:t>Select all teachers and their number of students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183685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 diagram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08" y="1522783"/>
            <a:ext cx="9144000" cy="354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73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22655"/>
              </p:ext>
            </p:extLst>
          </p:nvPr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Patient</a:t>
                      </a:r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r>
                        <a:rPr lang="cs-CZ" sz="1600" dirty="0" err="1" smtClean="0"/>
                        <a:t>ák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84253"/>
              </p:ext>
            </p:extLst>
          </p:nvPr>
        </p:nvGraphicFramePr>
        <p:xfrm>
          <a:off x="5292080" y="1918563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/>
                <a:gridCol w="1104122"/>
                <a:gridCol w="1104122"/>
              </a:tblGrid>
              <a:tr h="583644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Date_of_exam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Result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12.1.2011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39,5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15.3.2011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36,8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37,5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81834"/>
              </p:ext>
            </p:extLst>
          </p:nvPr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PhysicianID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Petr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Šikovný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980728"/>
            <a:ext cx="2614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sloupců = JOIN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řádků – množinové operace</a:t>
            </a:r>
          </a:p>
        </p:txBody>
      </p:sp>
      <p:cxnSp>
        <p:nvCxnSpPr>
          <p:cNvPr id="14" name="Přímá spojnice 13"/>
          <p:cNvCxnSpPr/>
          <p:nvPr/>
        </p:nvCxnSpPr>
        <p:spPr>
          <a:xfrm>
            <a:off x="251520" y="2587392"/>
            <a:ext cx="0" cy="22817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601496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51520" y="4834147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568840" y="1569931"/>
            <a:ext cx="4397711" cy="555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51520" y="2610624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6939120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3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Množinové operace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7560C-0600-4DED-8761-D9EF3CAF5BDB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38917" name="TextovéPole 4"/>
          <p:cNvSpPr txBox="1">
            <a:spLocks noChangeArrowheads="1"/>
          </p:cNvSpPr>
          <p:nvPr/>
        </p:nvSpPr>
        <p:spPr bwMode="auto">
          <a:xfrm>
            <a:off x="827584" y="2060848"/>
            <a:ext cx="72891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UNION   	Sjednocení množin – duplicitní řádky vyloučeny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UNION ALL  	Sjednocení množin včetně duplicit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INTERSECT 	Průnik množin – pouze shodné řádky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EXCEPT </a:t>
            </a:r>
            <a:r>
              <a:rPr lang="cs-CZ" b="1" dirty="0" smtClean="0"/>
              <a:t> 	Rozdíl množin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cs-CZ" b="1" dirty="0" smtClean="0"/>
              <a:t>MINUS </a:t>
            </a:r>
            <a:r>
              <a:rPr lang="cs-CZ" b="1" dirty="0"/>
              <a:t>	Rozdíl </a:t>
            </a:r>
            <a:r>
              <a:rPr lang="cs-CZ" b="1" dirty="0" smtClean="0"/>
              <a:t>množin</a:t>
            </a:r>
            <a:r>
              <a:rPr lang="en-US" b="1" dirty="0" smtClean="0"/>
              <a:t> (ORACLE)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052736"/>
            <a:ext cx="7528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Operace s dotazy, které vrací stejnou datovou strukturu (stejné sloupce)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71600" y="3861048"/>
            <a:ext cx="3681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sloupec FROM tabulka</a:t>
            </a:r>
          </a:p>
          <a:p>
            <a:r>
              <a:rPr lang="cs-CZ" b="1" dirty="0" smtClean="0"/>
              <a:t>UNION</a:t>
            </a:r>
          </a:p>
          <a:p>
            <a:r>
              <a:rPr lang="cs-CZ" dirty="0" smtClean="0"/>
              <a:t>SELECT sloupec FROM tabulka2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91680" y="5085184"/>
            <a:ext cx="6058069" cy="646331"/>
          </a:xfrm>
          <a:prstGeom prst="rect">
            <a:avLst/>
          </a:prstGeom>
          <a:solidFill>
            <a:srgbClr val="ECCE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cs-CZ" dirty="0" smtClean="0"/>
              <a:t>Počet s</a:t>
            </a:r>
            <a:r>
              <a:rPr lang="en-US" dirty="0" err="1" smtClean="0"/>
              <a:t>loupc</a:t>
            </a:r>
            <a:r>
              <a:rPr lang="cs-CZ" dirty="0" smtClean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prvn</a:t>
            </a:r>
            <a:r>
              <a:rPr lang="cs-CZ" dirty="0" err="1" smtClean="0"/>
              <a:t>ího</a:t>
            </a:r>
            <a:r>
              <a:rPr lang="cs-CZ" dirty="0" smtClean="0"/>
              <a:t> a druhého dotazu musí být stejný </a:t>
            </a:r>
          </a:p>
          <a:p>
            <a:r>
              <a:rPr lang="cs-CZ" dirty="0" smtClean="0"/>
              <a:t>a musí být stejného datového typu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11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196752"/>
            <a:ext cx="615206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seznam všech studentů a učitelů (jméno, příjmení)</a:t>
            </a:r>
            <a:endParaRPr lang="en-US" dirty="0" smtClean="0"/>
          </a:p>
          <a:p>
            <a:r>
              <a:rPr lang="en-US" sz="1600" i="1" dirty="0" smtClean="0"/>
              <a:t>Select </a:t>
            </a:r>
            <a:r>
              <a:rPr lang="en-US" sz="1600" i="1" dirty="0" err="1" smtClean="0"/>
              <a:t>firstname</a:t>
            </a:r>
            <a:r>
              <a:rPr lang="en-US" sz="1600" i="1" dirty="0" smtClean="0"/>
              <a:t> and </a:t>
            </a:r>
            <a:r>
              <a:rPr lang="en-US" sz="1600" i="1" dirty="0" err="1" smtClean="0"/>
              <a:t>lastname</a:t>
            </a:r>
            <a:r>
              <a:rPr lang="en-US" sz="1600" i="1" dirty="0" smtClean="0"/>
              <a:t> of students and teachers</a:t>
            </a:r>
            <a:endParaRPr lang="cs-CZ" sz="1600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8136" y="1951107"/>
            <a:ext cx="85202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Přidejte jednoho učitele mezi studenty a vyzkoušejte všechny množinové operace</a:t>
            </a:r>
          </a:p>
          <a:p>
            <a:r>
              <a:rPr lang="cs-CZ" dirty="0" smtClean="0"/>
              <a:t>(průnik, rozdíl) </a:t>
            </a:r>
            <a:endParaRPr lang="en-US" dirty="0" smtClean="0"/>
          </a:p>
          <a:p>
            <a:r>
              <a:rPr lang="en-US" sz="1600" i="1" dirty="0" smtClean="0"/>
              <a:t>Add a copy of one row from table teacher to student and try all set functions 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3144181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Import </a:t>
            </a:r>
            <a:r>
              <a:rPr lang="en-US" sz="1800" dirty="0" err="1" smtClean="0"/>
              <a:t>ukol.cs</a:t>
            </a:r>
            <a:r>
              <a:rPr lang="cs-CZ" sz="1800" dirty="0" smtClean="0"/>
              <a:t>v</a:t>
            </a:r>
            <a:endParaRPr lang="en-US" sz="1800" dirty="0" smtClean="0"/>
          </a:p>
          <a:p>
            <a:r>
              <a:rPr lang="en-US" sz="1800" dirty="0" err="1" smtClean="0"/>
              <a:t>Sma</a:t>
            </a:r>
            <a:r>
              <a:rPr lang="cs-CZ" sz="1800" dirty="0" smtClean="0"/>
              <a:t>ž řádky obsahujíc datum větší než 1.10.2015 /</a:t>
            </a:r>
            <a:r>
              <a:rPr lang="cs-CZ" sz="1600" i="1" dirty="0" err="1" smtClean="0"/>
              <a:t>delete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rows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with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date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greater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than</a:t>
            </a:r>
            <a:r>
              <a:rPr lang="cs-CZ" sz="1600" i="1" dirty="0" smtClean="0"/>
              <a:t> 2015-10-01</a:t>
            </a:r>
            <a:endParaRPr lang="cs-CZ" sz="1800" i="1" dirty="0" smtClean="0"/>
          </a:p>
          <a:p>
            <a:r>
              <a:rPr lang="cs-CZ" sz="1800" dirty="0" smtClean="0"/>
              <a:t>Ponechte pouze řádky kde/ </a:t>
            </a:r>
            <a:r>
              <a:rPr lang="cs-CZ" sz="1600" i="1" dirty="0" err="1" smtClean="0"/>
              <a:t>keep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only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rows</a:t>
            </a:r>
            <a:endParaRPr lang="cs-CZ" sz="1600" i="1" dirty="0" smtClean="0"/>
          </a:p>
          <a:p>
            <a:r>
              <a:rPr lang="cs-CZ" sz="1800" dirty="0" smtClean="0"/>
              <a:t>     </a:t>
            </a:r>
            <a:r>
              <a:rPr lang="cs-CZ" sz="1800" dirty="0" err="1" smtClean="0"/>
              <a:t>Datnar</a:t>
            </a:r>
            <a:r>
              <a:rPr lang="cs-CZ" sz="1800" dirty="0" smtClean="0"/>
              <a:t> &lt; </a:t>
            </a:r>
            <a:r>
              <a:rPr lang="cs-CZ" sz="1800" dirty="0" err="1" smtClean="0"/>
              <a:t>datdg</a:t>
            </a:r>
            <a:r>
              <a:rPr lang="cs-CZ" sz="1800" dirty="0" smtClean="0"/>
              <a:t> &lt; </a:t>
            </a:r>
            <a:r>
              <a:rPr lang="cs-CZ" sz="1800" dirty="0" err="1" smtClean="0"/>
              <a:t>lecbaod</a:t>
            </a:r>
            <a:r>
              <a:rPr lang="cs-CZ" sz="1800" dirty="0" smtClean="0"/>
              <a:t> &lt; </a:t>
            </a:r>
            <a:r>
              <a:rPr lang="cs-CZ" sz="1800" dirty="0" err="1" smtClean="0"/>
              <a:t>lecbado</a:t>
            </a:r>
            <a:r>
              <a:rPr lang="cs-CZ" sz="1800" dirty="0" smtClean="0"/>
              <a:t> &lt; </a:t>
            </a:r>
            <a:r>
              <a:rPr lang="cs-CZ" sz="1800" dirty="0" err="1" smtClean="0"/>
              <a:t>datumrti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Zkontrolujte</a:t>
            </a:r>
            <a:r>
              <a:rPr lang="cs-CZ" sz="1800" dirty="0" smtClean="0"/>
              <a:t>, zda u všech řádků jsou všechna </a:t>
            </a:r>
            <a:r>
              <a:rPr lang="cs-CZ" sz="1800" dirty="0" err="1" smtClean="0"/>
              <a:t>datumy</a:t>
            </a:r>
            <a:r>
              <a:rPr lang="cs-CZ" sz="1800" dirty="0" smtClean="0"/>
              <a:t>. </a:t>
            </a:r>
            <a:r>
              <a:rPr lang="cs-CZ" sz="1800" dirty="0" err="1" smtClean="0"/>
              <a:t>Přpadné</a:t>
            </a:r>
            <a:r>
              <a:rPr lang="cs-CZ" sz="1800" dirty="0" smtClean="0"/>
              <a:t> neúplné smažte / </a:t>
            </a:r>
            <a:r>
              <a:rPr lang="cs-CZ" sz="1600" i="1" dirty="0" err="1" smtClean="0"/>
              <a:t>Check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rows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if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any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date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is</a:t>
            </a:r>
            <a:r>
              <a:rPr lang="cs-CZ" sz="1600" i="1" dirty="0"/>
              <a:t> </a:t>
            </a:r>
            <a:r>
              <a:rPr lang="cs-CZ" sz="1600" i="1" dirty="0" err="1" smtClean="0"/>
              <a:t>missing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delete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the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row</a:t>
            </a:r>
            <a:endParaRPr lang="cs-CZ" sz="1600" i="1" dirty="0" smtClean="0"/>
          </a:p>
          <a:p>
            <a:pPr lvl="0"/>
            <a:r>
              <a:rPr lang="cs-CZ" sz="1800" dirty="0"/>
              <a:t>Ve sloupci LEU musí být číslo, převeďte na číslo, co převést jde, uvedenou jednotku </a:t>
            </a:r>
            <a:r>
              <a:rPr lang="cs-CZ" sz="1800" dirty="0" smtClean="0"/>
              <a:t>odstraňte</a:t>
            </a:r>
            <a:br>
              <a:rPr lang="cs-CZ" sz="1800" dirty="0" smtClean="0"/>
            </a:br>
            <a:r>
              <a:rPr lang="cs-CZ" sz="1600" i="1" dirty="0" smtClean="0"/>
              <a:t>In </a:t>
            </a:r>
            <a:r>
              <a:rPr lang="cs-CZ" sz="1600" i="1" dirty="0" err="1" smtClean="0"/>
              <a:t>the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column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leu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must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be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number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remove</a:t>
            </a:r>
            <a:r>
              <a:rPr lang="cs-CZ" sz="1600" i="1" dirty="0" smtClean="0"/>
              <a:t> unit </a:t>
            </a:r>
            <a:r>
              <a:rPr lang="cs-CZ" sz="1600" i="1" dirty="0" err="1" smtClean="0"/>
              <a:t>from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the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column</a:t>
            </a:r>
            <a:r>
              <a:rPr lang="cs-CZ" sz="1600" i="1" dirty="0" smtClean="0"/>
              <a:t> and </a:t>
            </a:r>
            <a:r>
              <a:rPr lang="cs-CZ" sz="1600" i="1" dirty="0" err="1" smtClean="0"/>
              <a:t>convert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into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number</a:t>
            </a:r>
            <a:endParaRPr lang="cs-CZ" sz="1600" i="1" dirty="0"/>
          </a:p>
          <a:p>
            <a:pPr lvl="0"/>
            <a:r>
              <a:rPr lang="cs-CZ" sz="1800" dirty="0"/>
              <a:t>Hodnota </a:t>
            </a:r>
            <a:r>
              <a:rPr lang="cs-CZ" sz="1800" dirty="0" err="1"/>
              <a:t>leu</a:t>
            </a:r>
            <a:r>
              <a:rPr lang="cs-CZ" sz="1800" dirty="0"/>
              <a:t> nesmí být větší než </a:t>
            </a:r>
            <a:r>
              <a:rPr lang="cs-CZ" sz="1800" dirty="0" smtClean="0"/>
              <a:t>10</a:t>
            </a:r>
            <a:br>
              <a:rPr lang="cs-CZ" sz="1800" dirty="0" smtClean="0"/>
            </a:br>
            <a:r>
              <a:rPr lang="cs-CZ" sz="1600" i="1" dirty="0" err="1" smtClean="0"/>
              <a:t>Delete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row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where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leu</a:t>
            </a:r>
            <a:r>
              <a:rPr lang="cs-CZ" sz="1600" i="1" dirty="0" smtClean="0"/>
              <a:t> &gt; 10</a:t>
            </a:r>
            <a:endParaRPr lang="cs-CZ" sz="1600" i="1" dirty="0"/>
          </a:p>
          <a:p>
            <a:r>
              <a:rPr lang="cs-CZ" sz="1800" dirty="0"/>
              <a:t>Povolené druhy léčby jsou ABCDEF, jiné ne</a:t>
            </a:r>
            <a:endParaRPr lang="cs-CZ" sz="1800" dirty="0" smtClean="0"/>
          </a:p>
          <a:p>
            <a:r>
              <a:rPr lang="cs-CZ" sz="1600" i="1" dirty="0" smtClean="0"/>
              <a:t>     </a:t>
            </a:r>
            <a:r>
              <a:rPr lang="cs-CZ" sz="1600" i="1" dirty="0" err="1" smtClean="0"/>
              <a:t>keep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only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row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where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druhleby</a:t>
            </a:r>
            <a:r>
              <a:rPr lang="cs-CZ" sz="1600" i="1" dirty="0" smtClean="0"/>
              <a:t> = (A,B,C,D,E,F) </a:t>
            </a:r>
            <a:endParaRPr lang="cs-CZ" sz="16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Obhajoba disertační práce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EB40ED-8758-4B4A-8851-93077A01A58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5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98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r>
              <a:rPr lang="en-US" dirty="0" smtClean="0"/>
              <a:t> / more tables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552237"/>
              </p:ext>
            </p:extLst>
          </p:nvPr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r>
                        <a:rPr lang="cs-CZ" sz="1600" dirty="0" err="1" smtClean="0"/>
                        <a:t>ák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220738"/>
              </p:ext>
            </p:extLst>
          </p:nvPr>
        </p:nvGraphicFramePr>
        <p:xfrm>
          <a:off x="5076058" y="3016116"/>
          <a:ext cx="3888555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85"/>
                <a:gridCol w="1296185"/>
                <a:gridCol w="1296185"/>
              </a:tblGrid>
              <a:tr h="583644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ExamDate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ExamResult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12.1.2011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39,5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15.3.2011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36,8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37,5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Vazby</a:t>
            </a:r>
            <a:r>
              <a:rPr lang="en-US" dirty="0"/>
              <a:t>/ </a:t>
            </a:r>
            <a:r>
              <a:rPr lang="en-US" dirty="0" smtClean="0"/>
              <a:t>Relationships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843808" y="1204617"/>
            <a:ext cx="48333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ENTITY = tabulky/tables</a:t>
            </a:r>
          </a:p>
          <a:p>
            <a:endParaRPr lang="en-US" dirty="0"/>
          </a:p>
          <a:p>
            <a:r>
              <a:rPr lang="en-US" dirty="0" smtClean="0"/>
              <a:t>RELATIONSHIP = </a:t>
            </a:r>
            <a:r>
              <a:rPr lang="en-US" dirty="0" err="1" smtClean="0"/>
              <a:t>vazba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E-R diagramy = datové modely</a:t>
            </a:r>
            <a:r>
              <a:rPr lang="en-US" dirty="0" smtClean="0"/>
              <a:t> (data models)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3212976"/>
            <a:ext cx="769954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1:1 – </a:t>
            </a:r>
            <a:r>
              <a:rPr lang="en-US" dirty="0" err="1" smtClean="0"/>
              <a:t>jeden</a:t>
            </a:r>
            <a:r>
              <a:rPr lang="en-US" dirty="0" smtClean="0"/>
              <a:t> </a:t>
            </a:r>
            <a:r>
              <a:rPr lang="cs-CZ" dirty="0" smtClean="0"/>
              <a:t>řádek tabulky A má vazbu s jedním řádkem tabulky 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one row of table A with one row in table B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1:n – k jednomu řádku tabulky A se váže 0 až N řádků tabulky B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       </a:t>
            </a:r>
            <a:r>
              <a:rPr lang="en-US" dirty="0" smtClean="0"/>
              <a:t>one row of table A with 0,1 or many rows in table B</a:t>
            </a:r>
            <a:endParaRPr lang="cs-CZ" dirty="0" smtClean="0"/>
          </a:p>
          <a:p>
            <a:endParaRPr lang="cs-CZ" b="1" dirty="0" smtClean="0"/>
          </a:p>
          <a:p>
            <a:r>
              <a:rPr lang="cs-CZ" dirty="0" smtClean="0"/>
              <a:t>m:n – k jednomu řádku tabulky A se váže </a:t>
            </a:r>
            <a:r>
              <a:rPr lang="cs-CZ" dirty="0"/>
              <a:t>0 až N řádků tabulky </a:t>
            </a:r>
            <a:r>
              <a:rPr lang="cs-CZ" dirty="0" smtClean="0"/>
              <a:t>B</a:t>
            </a:r>
          </a:p>
          <a:p>
            <a:r>
              <a:rPr lang="cs-CZ" dirty="0" smtClean="0"/>
              <a:t>         </a:t>
            </a:r>
            <a:r>
              <a:rPr lang="cs-CZ" b="1" dirty="0" smtClean="0"/>
              <a:t>ale zároveň </a:t>
            </a:r>
            <a:r>
              <a:rPr lang="cs-CZ" dirty="0" smtClean="0"/>
              <a:t>k jednomu řádku z B se váže 0 až N řádků 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one row in table A </a:t>
            </a:r>
            <a:r>
              <a:rPr lang="en-US" dirty="0"/>
              <a:t>with  </a:t>
            </a:r>
            <a:r>
              <a:rPr lang="en-US" dirty="0" err="1"/>
              <a:t>with</a:t>
            </a:r>
            <a:r>
              <a:rPr lang="en-US" dirty="0"/>
              <a:t> 0,1 or many </a:t>
            </a:r>
            <a:r>
              <a:rPr lang="en-US" dirty="0" smtClean="0"/>
              <a:t>rows </a:t>
            </a:r>
            <a:r>
              <a:rPr lang="en-US" dirty="0"/>
              <a:t>in table </a:t>
            </a:r>
            <a:r>
              <a:rPr lang="en-US" dirty="0" smtClean="0"/>
              <a:t>B,</a:t>
            </a:r>
            <a:br>
              <a:rPr lang="en-US" dirty="0" smtClean="0"/>
            </a:br>
            <a:r>
              <a:rPr lang="en-US" dirty="0" smtClean="0"/>
              <a:t>          but </a:t>
            </a:r>
            <a:r>
              <a:rPr lang="en-US" dirty="0"/>
              <a:t>one row in table </a:t>
            </a:r>
            <a:r>
              <a:rPr lang="en-US" dirty="0" smtClean="0"/>
              <a:t>B </a:t>
            </a:r>
            <a:r>
              <a:rPr lang="en-US" dirty="0"/>
              <a:t>with  </a:t>
            </a:r>
            <a:r>
              <a:rPr lang="en-US" dirty="0" err="1"/>
              <a:t>with</a:t>
            </a:r>
            <a:r>
              <a:rPr lang="en-US" dirty="0"/>
              <a:t> 0,1 or many </a:t>
            </a:r>
            <a:r>
              <a:rPr lang="en-US" dirty="0" smtClean="0"/>
              <a:t>rows </a:t>
            </a:r>
            <a:r>
              <a:rPr lang="en-US" dirty="0"/>
              <a:t>in table </a:t>
            </a:r>
            <a:r>
              <a:rPr lang="en-US" dirty="0" smtClean="0"/>
              <a:t>B as well</a:t>
            </a:r>
            <a:endParaRPr lang="cs-CZ" dirty="0"/>
          </a:p>
          <a:p>
            <a:endParaRPr lang="cs-CZ" dirty="0"/>
          </a:p>
          <a:p>
            <a:r>
              <a:rPr lang="cs-CZ" b="1" dirty="0" smtClean="0"/>
              <a:t>	</a:t>
            </a:r>
          </a:p>
          <a:p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681945"/>
            <a:ext cx="2249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Type of relationship: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7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 diagram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08" y="1522783"/>
            <a:ext cx="9144000" cy="3543418"/>
          </a:xfrm>
          <a:prstGeom prst="rect">
            <a:avLst/>
          </a:prstGeom>
        </p:spPr>
      </p:pic>
      <p:sp>
        <p:nvSpPr>
          <p:cNvPr id="7" name="Obdélníkový bublinový popisek 6"/>
          <p:cNvSpPr/>
          <p:nvPr/>
        </p:nvSpPr>
        <p:spPr>
          <a:xfrm>
            <a:off x="323528" y="4797152"/>
            <a:ext cx="1152128" cy="432048"/>
          </a:xfrm>
          <a:prstGeom prst="wedgeRectCallout">
            <a:avLst>
              <a:gd name="adj1" fmla="val 140837"/>
              <a:gd name="adj2" fmla="val -419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1:n</a:t>
            </a:r>
            <a:endParaRPr lang="cs-CZ" dirty="0"/>
          </a:p>
        </p:txBody>
      </p:sp>
      <p:sp>
        <p:nvSpPr>
          <p:cNvPr id="8" name="Obdélníkový bublinový popisek 7"/>
          <p:cNvSpPr/>
          <p:nvPr/>
        </p:nvSpPr>
        <p:spPr>
          <a:xfrm>
            <a:off x="7812485" y="2636912"/>
            <a:ext cx="1152128" cy="432048"/>
          </a:xfrm>
          <a:prstGeom prst="wedgeRectCallout">
            <a:avLst>
              <a:gd name="adj1" fmla="val -72198"/>
              <a:gd name="adj2" fmla="val 1660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1:n</a:t>
            </a:r>
            <a:endParaRPr lang="cs-CZ" dirty="0"/>
          </a:p>
        </p:txBody>
      </p:sp>
      <p:sp>
        <p:nvSpPr>
          <p:cNvPr id="9" name="Obdélníkový bublinový popisek 8"/>
          <p:cNvSpPr/>
          <p:nvPr/>
        </p:nvSpPr>
        <p:spPr>
          <a:xfrm>
            <a:off x="6156176" y="2409401"/>
            <a:ext cx="1152128" cy="432048"/>
          </a:xfrm>
          <a:prstGeom prst="wedgeRectCallout">
            <a:avLst>
              <a:gd name="adj1" fmla="val -123160"/>
              <a:gd name="adj2" fmla="val 2841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n:1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815932" y="5504721"/>
            <a:ext cx="25202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Vidlička = dětská závislá tabulka</a:t>
            </a:r>
            <a:endParaRPr lang="cs-CZ" dirty="0"/>
          </a:p>
        </p:txBody>
      </p:sp>
      <p:cxnSp>
        <p:nvCxnSpPr>
          <p:cNvPr id="11" name="Přímá spojnice se šipkou 10"/>
          <p:cNvCxnSpPr>
            <a:stCxn id="10" idx="0"/>
          </p:cNvCxnSpPr>
          <p:nvPr/>
        </p:nvCxnSpPr>
        <p:spPr>
          <a:xfrm flipV="1">
            <a:off x="2076072" y="3254110"/>
            <a:ext cx="1199784" cy="2250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10" idx="0"/>
          </p:cNvCxnSpPr>
          <p:nvPr/>
        </p:nvCxnSpPr>
        <p:spPr>
          <a:xfrm flipV="1">
            <a:off x="2076072" y="3504908"/>
            <a:ext cx="2711952" cy="1999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10" idx="3"/>
          </p:cNvCxnSpPr>
          <p:nvPr/>
        </p:nvCxnSpPr>
        <p:spPr>
          <a:xfrm flipV="1">
            <a:off x="3336212" y="4823574"/>
            <a:ext cx="3324020" cy="1138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7092280" y="114720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teacher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292080" y="399577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subject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46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tvorby datového modelu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340768"/>
            <a:ext cx="7128792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Definice entit (tabulek)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Stanovení primárních klíčů všech tabulek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Tvorba vazeb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 smtClean="0"/>
              <a:t>Migrace primárního klíče rodičovské tabulky do dětské tabulky</a:t>
            </a:r>
            <a:endParaRPr lang="en-US" b="1" dirty="0" smtClean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/>
              <a:t>Ci</a:t>
            </a:r>
            <a:r>
              <a:rPr lang="cs-CZ" b="1" dirty="0" err="1" smtClean="0"/>
              <a:t>zí</a:t>
            </a:r>
            <a:r>
              <a:rPr lang="cs-CZ" b="1" dirty="0" smtClean="0"/>
              <a:t> klíč může, ale nemusí být součástí primárního klíče dětské tabulky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083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Task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052736"/>
            <a:ext cx="5335115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Spusťte/Run skript2.sql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Vytvořte si vlastní předmět (řádek v tabulce předmět)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Create a new subject = insert row into table </a:t>
            </a:r>
            <a:r>
              <a:rPr lang="en-US" sz="1600" dirty="0" err="1" smtClean="0"/>
              <a:t>predmet</a:t>
            </a:r>
            <a:endParaRPr lang="cs-CZ" sz="16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Zkuste vytvořit předmět s neexistujícím </a:t>
            </a:r>
            <a:r>
              <a:rPr lang="cs-CZ" sz="1600" dirty="0" smtClean="0"/>
              <a:t>UCO_</a:t>
            </a:r>
            <a:r>
              <a:rPr lang="en-US" sz="1600" dirty="0" smtClean="0"/>
              <a:t>teacher</a:t>
            </a:r>
            <a:br>
              <a:rPr lang="en-US" sz="1600" dirty="0" smtClean="0"/>
            </a:br>
            <a:r>
              <a:rPr lang="en-US" sz="1600" dirty="0" smtClean="0"/>
              <a:t>try to create a subject with empty </a:t>
            </a:r>
            <a:r>
              <a:rPr lang="cs-CZ" sz="1600" dirty="0"/>
              <a:t>UCO_</a:t>
            </a:r>
            <a:r>
              <a:rPr lang="en-US" sz="1600" dirty="0"/>
              <a:t>teacher</a:t>
            </a: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Přihlaste se do zvolených předmětů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registr any subject(s) </a:t>
            </a:r>
            <a:endParaRPr lang="cs-CZ" sz="16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err="1" smtClean="0"/>
              <a:t>Odhlašte</a:t>
            </a:r>
            <a:r>
              <a:rPr lang="cs-CZ" sz="1600" dirty="0" smtClean="0"/>
              <a:t> se ze všech předmětů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cancel all your registrations</a:t>
            </a:r>
            <a:endParaRPr lang="cs-CZ" sz="16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Přihlaste se do </a:t>
            </a:r>
            <a:r>
              <a:rPr lang="cs-CZ" sz="1600" b="1" dirty="0" smtClean="0"/>
              <a:t>všech</a:t>
            </a:r>
            <a:r>
              <a:rPr lang="cs-CZ" sz="1600" dirty="0" smtClean="0"/>
              <a:t> dostupných předmětů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Registr all subjects by one </a:t>
            </a:r>
            <a:r>
              <a:rPr lang="en-US" sz="1600" dirty="0" err="1" smtClean="0"/>
              <a:t>sql</a:t>
            </a:r>
            <a:r>
              <a:rPr lang="en-US" sz="1600" dirty="0" smtClean="0"/>
              <a:t> command</a:t>
            </a:r>
            <a:endParaRPr lang="cs-CZ" sz="16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Zkuste smazat všechny učitele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try to delete all rows from teacher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351382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Dotazování více tabulek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1579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3618</TotalTime>
  <Words>873</Words>
  <Application>Microsoft Office PowerPoint</Application>
  <PresentationFormat>Předvádění na obrazovce (4:3)</PresentationFormat>
  <Paragraphs>324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Homework</vt:lpstr>
      <vt:lpstr>Práce s více tabulkami</vt:lpstr>
      <vt:lpstr>Práce s více tabulkami / more tables</vt:lpstr>
      <vt:lpstr>Vazby/ Relationships</vt:lpstr>
      <vt:lpstr>ER diagram</vt:lpstr>
      <vt:lpstr>Postup tvorby datového modelu</vt:lpstr>
      <vt:lpstr>Task 1</vt:lpstr>
      <vt:lpstr>Dotazování více tabulek</vt:lpstr>
      <vt:lpstr>Práce s více tabulkami</vt:lpstr>
      <vt:lpstr>SELECT – více tabulek</vt:lpstr>
      <vt:lpstr>JOIN - syntaxe</vt:lpstr>
      <vt:lpstr>OUTER JOIN – syntaxe  </vt:lpstr>
      <vt:lpstr>Task</vt:lpstr>
      <vt:lpstr>ER diagram</vt:lpstr>
      <vt:lpstr>Práce s více tabulkami</vt:lpstr>
      <vt:lpstr>Množinové operace</vt:lpstr>
      <vt:lpstr>Task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383</cp:revision>
  <dcterms:created xsi:type="dcterms:W3CDTF">2011-01-19T10:31:11Z</dcterms:created>
  <dcterms:modified xsi:type="dcterms:W3CDTF">2018-10-17T08:31:07Z</dcterms:modified>
</cp:coreProperties>
</file>