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389" r:id="rId3"/>
    <p:sldId id="390" r:id="rId4"/>
    <p:sldId id="307" r:id="rId5"/>
    <p:sldId id="314" r:id="rId6"/>
    <p:sldId id="343" r:id="rId7"/>
    <p:sldId id="344" r:id="rId8"/>
    <p:sldId id="308" r:id="rId9"/>
    <p:sldId id="345" r:id="rId10"/>
    <p:sldId id="346" r:id="rId11"/>
    <p:sldId id="309" r:id="rId12"/>
    <p:sldId id="392" r:id="rId13"/>
    <p:sldId id="347" r:id="rId14"/>
    <p:sldId id="348" r:id="rId15"/>
    <p:sldId id="349" r:id="rId16"/>
    <p:sldId id="391" r:id="rId17"/>
    <p:sldId id="350" r:id="rId18"/>
    <p:sldId id="370" r:id="rId19"/>
    <p:sldId id="371" r:id="rId20"/>
    <p:sldId id="372" r:id="rId21"/>
    <p:sldId id="373" r:id="rId22"/>
    <p:sldId id="353" r:id="rId23"/>
    <p:sldId id="375" r:id="rId24"/>
    <p:sldId id="384" r:id="rId25"/>
    <p:sldId id="376" r:id="rId26"/>
    <p:sldId id="377" r:id="rId27"/>
    <p:sldId id="385" r:id="rId28"/>
    <p:sldId id="380" r:id="rId29"/>
    <p:sldId id="382" r:id="rId30"/>
    <p:sldId id="381" r:id="rId31"/>
    <p:sldId id="383" r:id="rId32"/>
    <p:sldId id="386" r:id="rId33"/>
    <p:sldId id="374" r:id="rId34"/>
    <p:sldId id="369" r:id="rId35"/>
    <p:sldId id="318" r:id="rId36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s" initials="DK" lastIdx="17" clrIdx="0">
    <p:extLst>
      <p:ext uri="{19B8F6BF-5375-455C-9EA6-DF929625EA0E}">
        <p15:presenceInfo xmlns:p15="http://schemas.microsoft.com/office/powerpoint/2012/main" userId="9422b80437e54a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00"/>
    <a:srgbClr val="ECCE00"/>
    <a:srgbClr val="EFDEA9"/>
    <a:srgbClr val="66737C"/>
    <a:srgbClr val="C4CD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496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357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048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/>
              <a:t>5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b="1" dirty="0" smtClean="0"/>
              <a:t>Varianta </a:t>
            </a:r>
            <a:r>
              <a:rPr lang="cs-CZ" sz="2000" b="1" dirty="0" smtClean="0"/>
              <a:t>1 (variant </a:t>
            </a:r>
            <a:r>
              <a:rPr lang="cs-CZ" sz="2000" b="1" dirty="0" err="1" smtClean="0"/>
              <a:t>with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subquery</a:t>
            </a:r>
            <a:r>
              <a:rPr lang="cs-CZ" sz="2000" b="1" dirty="0" smtClean="0"/>
              <a:t>)</a:t>
            </a:r>
            <a:endParaRPr lang="cs-CZ" sz="2000" b="1" dirty="0" smtClean="0"/>
          </a:p>
        </p:txBody>
      </p:sp>
      <p:sp>
        <p:nvSpPr>
          <p:cNvPr id="2" name="Obdélník 1"/>
          <p:cNvSpPr/>
          <p:nvPr/>
        </p:nvSpPr>
        <p:spPr>
          <a:xfrm>
            <a:off x="826768" y="1988840"/>
            <a:ext cx="842506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 </a:t>
            </a:r>
            <a:r>
              <a:rPr lang="cs-CZ" dirty="0" err="1"/>
              <a:t>pocet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 smtClean="0"/>
              <a:t>s.uco</a:t>
            </a:r>
            <a:r>
              <a:rPr lang="cs-CZ" dirty="0" smtClean="0"/>
              <a:t>) </a:t>
            </a:r>
            <a:r>
              <a:rPr lang="cs-CZ" b="1" dirty="0">
                <a:solidFill>
                  <a:srgbClr val="FF0000"/>
                </a:solidFill>
              </a:rPr>
              <a:t>sub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 smtClean="0"/>
              <a:t>pocet</a:t>
            </a:r>
            <a:r>
              <a:rPr lang="cs-CZ" dirty="0" smtClean="0"/>
              <a:t>&gt;1;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Varianta </a:t>
            </a:r>
            <a:r>
              <a:rPr lang="cs-CZ" b="1" dirty="0" smtClean="0"/>
              <a:t>2 (variant </a:t>
            </a:r>
            <a:r>
              <a:rPr lang="cs-CZ" b="1" dirty="0" err="1" smtClean="0"/>
              <a:t>with</a:t>
            </a:r>
            <a:r>
              <a:rPr lang="cs-CZ" b="1" dirty="0" smtClean="0"/>
              <a:t> HAVING)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r>
              <a:rPr lang="cs-CZ" dirty="0"/>
              <a:t>, COUNT(</a:t>
            </a:r>
            <a:r>
              <a:rPr lang="cs-CZ" dirty="0" err="1"/>
              <a:t>v.predmet_id</a:t>
            </a:r>
            <a:r>
              <a:rPr lang="cs-CZ" dirty="0"/>
              <a:t>)</a:t>
            </a:r>
          </a:p>
          <a:p>
            <a:pPr>
              <a:lnSpc>
                <a:spcPct val="150000"/>
              </a:lnSpc>
            </a:pPr>
            <a:r>
              <a:rPr lang="cs-CZ" dirty="0"/>
              <a:t>	FROM student s JOIN </a:t>
            </a:r>
            <a:r>
              <a:rPr lang="cs-CZ" dirty="0" err="1"/>
              <a:t>vyuka</a:t>
            </a:r>
            <a:r>
              <a:rPr lang="cs-CZ" dirty="0"/>
              <a:t> v 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GROUP BY </a:t>
            </a:r>
            <a:r>
              <a:rPr lang="cs-CZ" dirty="0" err="1"/>
              <a:t>s.jmeno</a:t>
            </a:r>
            <a:r>
              <a:rPr lang="cs-CZ" dirty="0"/>
              <a:t>, </a:t>
            </a:r>
            <a:r>
              <a:rPr lang="cs-CZ" dirty="0" err="1"/>
              <a:t>s.prijmeni</a:t>
            </a:r>
            <a:r>
              <a:rPr lang="cs-CZ" dirty="0"/>
              <a:t>, </a:t>
            </a:r>
            <a:r>
              <a:rPr lang="cs-CZ" dirty="0" err="1"/>
              <a:t>s.uco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	HAVING COUNT(</a:t>
            </a:r>
            <a:r>
              <a:rPr lang="cs-CZ" dirty="0" err="1"/>
              <a:t>v.predmet_id</a:t>
            </a:r>
            <a:r>
              <a:rPr lang="cs-CZ" dirty="0"/>
              <a:t>)&gt;1</a:t>
            </a:r>
          </a:p>
          <a:p>
            <a:pPr>
              <a:lnSpc>
                <a:spcPct val="150000"/>
              </a:lnSpc>
            </a:pPr>
            <a:r>
              <a:rPr lang="cs-CZ" dirty="0"/>
              <a:t>	ORDER BY </a:t>
            </a:r>
            <a:r>
              <a:rPr lang="cs-CZ" dirty="0" err="1"/>
              <a:t>s.jmeno</a:t>
            </a:r>
            <a:r>
              <a:rPr lang="cs-CZ" dirty="0"/>
              <a:t>;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11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36799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      A)</a:t>
            </a:r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právě 1 řádek a 1 </a:t>
            </a:r>
            <a:r>
              <a:rPr lang="cs-CZ" sz="2000" b="1" dirty="0" smtClean="0"/>
              <a:t>sloupec</a:t>
            </a:r>
          </a:p>
          <a:p>
            <a:pPr lvl="1"/>
            <a:r>
              <a:rPr lang="cs-CZ" sz="2000" b="1" dirty="0"/>
              <a:t>	</a:t>
            </a:r>
            <a:r>
              <a:rPr lang="cs-CZ" sz="2000" i="1" dirty="0" err="1" smtClean="0"/>
              <a:t>subquery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return just 1 </a:t>
            </a:r>
            <a:r>
              <a:rPr lang="cs-CZ" sz="2000" i="1" dirty="0" err="1" smtClean="0"/>
              <a:t>row</a:t>
            </a:r>
            <a:r>
              <a:rPr lang="cs-CZ" sz="2000" i="1" dirty="0" smtClean="0"/>
              <a:t> and 1 </a:t>
            </a:r>
            <a:r>
              <a:rPr lang="cs-CZ" sz="2000" i="1" dirty="0" err="1" smtClean="0"/>
              <a:t>column</a:t>
            </a:r>
            <a:endParaRPr lang="cs-CZ" sz="2000" i="1" dirty="0" smtClean="0"/>
          </a:p>
          <a:p>
            <a:pPr lvl="1"/>
            <a:endParaRPr lang="cs-CZ" sz="2000" dirty="0" smtClean="0"/>
          </a:p>
          <a:p>
            <a:pPr lvl="1"/>
            <a:endParaRPr lang="cs-CZ" sz="2000" dirty="0"/>
          </a:p>
          <a:p>
            <a:pPr lvl="1"/>
            <a:r>
              <a:rPr lang="cs-CZ" sz="2000" b="1" dirty="0" smtClean="0"/>
              <a:t>B)</a:t>
            </a:r>
            <a:endParaRPr lang="en-US" sz="2000" b="1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WHERE sloupec </a:t>
            </a:r>
            <a:r>
              <a:rPr lang="cs-CZ" sz="2000" b="1" dirty="0" smtClean="0">
                <a:solidFill>
                  <a:srgbClr val="FF0000"/>
                </a:solidFill>
              </a:rPr>
              <a:t>IN</a:t>
            </a:r>
            <a:r>
              <a:rPr lang="cs-CZ" sz="2000" dirty="0" smtClean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 smtClean="0"/>
              <a:t>sloupec FROM </a:t>
            </a:r>
            <a:r>
              <a:rPr lang="en-US" sz="2000" dirty="0" smtClean="0"/>
              <a:t>…</a:t>
            </a:r>
            <a:endParaRPr lang="en-US" sz="2000" dirty="0"/>
          </a:p>
          <a:p>
            <a:pPr lvl="1"/>
            <a:r>
              <a:rPr lang="cs-CZ" sz="2000" dirty="0" smtClean="0"/>
              <a:t>	zanořený dotaz musí vrátit </a:t>
            </a:r>
            <a:r>
              <a:rPr lang="cs-CZ" sz="2000" b="1" dirty="0" smtClean="0"/>
              <a:t>1 sloupec a libovolný počet řádků </a:t>
            </a:r>
            <a:endParaRPr lang="cs-CZ" sz="2000" b="1" dirty="0" smtClean="0"/>
          </a:p>
          <a:p>
            <a:pPr lvl="1"/>
            <a:r>
              <a:rPr lang="cs-CZ" sz="2000" b="1" dirty="0"/>
              <a:t>	</a:t>
            </a:r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/>
              <a:t>must</a:t>
            </a:r>
            <a:r>
              <a:rPr lang="cs-CZ" sz="2000" i="1" dirty="0"/>
              <a:t> return just </a:t>
            </a:r>
            <a:r>
              <a:rPr lang="cs-CZ" sz="2000" i="1" dirty="0" smtClean="0"/>
              <a:t>1 </a:t>
            </a:r>
            <a:r>
              <a:rPr lang="cs-CZ" sz="2000" i="1" dirty="0" err="1" smtClean="0"/>
              <a:t>column</a:t>
            </a:r>
            <a:r>
              <a:rPr lang="cs-CZ" sz="2000" i="1" dirty="0" smtClean="0"/>
              <a:t> and 0 – n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 </a:t>
            </a:r>
            <a:endParaRPr lang="cs-CZ" sz="2000" i="1" dirty="0"/>
          </a:p>
          <a:p>
            <a:pPr lvl="1"/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567220" y="967914"/>
            <a:ext cx="8241359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C)</a:t>
            </a:r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….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</a:t>
            </a:r>
            <a:r>
              <a:rPr lang="en-US" sz="2000" dirty="0" smtClean="0"/>
              <a:t>SELECT</a:t>
            </a:r>
            <a:r>
              <a:rPr lang="cs-CZ" sz="2000" dirty="0" smtClean="0"/>
              <a:t> *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2"/>
            <a:r>
              <a:rPr lang="cs-CZ" sz="2000" dirty="0" smtClean="0"/>
              <a:t>zanořený dotaz může vracet </a:t>
            </a:r>
            <a:r>
              <a:rPr lang="cs-CZ" sz="2000" b="1" dirty="0" smtClean="0"/>
              <a:t>libovolný počet řádků i </a:t>
            </a:r>
            <a:r>
              <a:rPr lang="cs-CZ" sz="2000" b="1" dirty="0" smtClean="0"/>
              <a:t>sloupců</a:t>
            </a:r>
          </a:p>
          <a:p>
            <a:pPr lvl="2"/>
            <a:r>
              <a:rPr lang="cs-CZ" sz="2000" i="1" dirty="0" err="1"/>
              <a:t>subquery</a:t>
            </a:r>
            <a:r>
              <a:rPr lang="cs-CZ" sz="2000" i="1" dirty="0"/>
              <a:t> </a:t>
            </a:r>
            <a:r>
              <a:rPr lang="cs-CZ" sz="2000" i="1" dirty="0" err="1" smtClean="0"/>
              <a:t>can</a:t>
            </a:r>
            <a:r>
              <a:rPr lang="cs-CZ" sz="2000" i="1" dirty="0" smtClean="0"/>
              <a:t> return 0 </a:t>
            </a:r>
            <a:r>
              <a:rPr lang="cs-CZ" sz="2000" i="1" dirty="0"/>
              <a:t>– n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columns</a:t>
            </a:r>
            <a:r>
              <a:rPr lang="cs-CZ" sz="2000" i="1" dirty="0"/>
              <a:t> are </a:t>
            </a:r>
            <a:r>
              <a:rPr lang="cs-CZ" sz="2000" i="1" dirty="0" err="1" smtClean="0"/>
              <a:t>irrelevant</a:t>
            </a:r>
            <a:r>
              <a:rPr lang="cs-CZ" sz="2000" i="1" dirty="0" smtClean="0"/>
              <a:t> </a:t>
            </a:r>
            <a:endParaRPr lang="cs-CZ" sz="2000" i="1" dirty="0"/>
          </a:p>
          <a:p>
            <a:pPr lvl="2"/>
            <a:endParaRPr lang="cs-CZ" sz="2000" b="1" dirty="0" smtClean="0"/>
          </a:p>
          <a:p>
            <a:pPr lvl="2"/>
            <a:endParaRPr lang="cs-CZ" sz="2000" dirty="0" smtClean="0"/>
          </a:p>
          <a:p>
            <a:pPr lvl="1"/>
            <a:r>
              <a:rPr lang="cs-CZ" sz="2000" dirty="0" smtClean="0"/>
              <a:t>Zanořené dotazy se obvykle propojují s nadřazeným dotazem </a:t>
            </a:r>
          </a:p>
          <a:p>
            <a:pPr lvl="1"/>
            <a:r>
              <a:rPr lang="cs-CZ" sz="2000" dirty="0" smtClean="0"/>
              <a:t>pomocí podmínky v sekci </a:t>
            </a:r>
            <a:r>
              <a:rPr lang="cs-CZ" sz="2000" dirty="0" smtClean="0"/>
              <a:t>WHERE</a:t>
            </a:r>
          </a:p>
          <a:p>
            <a:pPr lvl="1"/>
            <a:r>
              <a:rPr lang="cs-CZ" sz="2000" i="1" dirty="0" err="1" smtClean="0"/>
              <a:t>Subqueries</a:t>
            </a:r>
            <a:r>
              <a:rPr lang="cs-CZ" sz="2000" i="1" dirty="0" smtClean="0"/>
              <a:t> </a:t>
            </a:r>
            <a:r>
              <a:rPr lang="en-US" sz="2000" i="1" dirty="0" smtClean="0"/>
              <a:t>usually </a:t>
            </a:r>
            <a:r>
              <a:rPr lang="en-US" sz="2000" i="1" dirty="0"/>
              <a:t>contain a parent-related </a:t>
            </a:r>
            <a:r>
              <a:rPr lang="en-US" sz="2000" i="1" dirty="0" smtClean="0"/>
              <a:t>condition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after</a:t>
            </a:r>
            <a:r>
              <a:rPr lang="cs-CZ" sz="2000" i="1" dirty="0" smtClean="0"/>
              <a:t> WHERE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19257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= (</a:t>
            </a:r>
            <a:r>
              <a:rPr lang="en-US" dirty="0" smtClean="0"/>
              <a:t>SELECT</a:t>
            </a:r>
            <a:r>
              <a:rPr lang="cs-CZ" dirty="0" smtClean="0"/>
              <a:t> …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268760"/>
            <a:ext cx="612719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r>
              <a:rPr lang="cs-CZ" sz="2000" b="1" dirty="0" smtClean="0"/>
              <a:t>A)</a:t>
            </a:r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(</a:t>
            </a:r>
            <a:r>
              <a:rPr lang="en-US" sz="2000" dirty="0" smtClean="0"/>
              <a:t>SELECT</a:t>
            </a:r>
            <a:r>
              <a:rPr lang="cs-CZ" sz="2000" dirty="0" smtClean="0"/>
              <a:t> sloupec FROM</a:t>
            </a:r>
            <a:r>
              <a:rPr lang="en-US" sz="2000" dirty="0" smtClean="0"/>
              <a:t>…</a:t>
            </a:r>
            <a:endParaRPr lang="cs-CZ" sz="2000" dirty="0" smtClean="0"/>
          </a:p>
          <a:p>
            <a:pPr lvl="1"/>
            <a:r>
              <a:rPr lang="cs-CZ" sz="2000" dirty="0" smtClean="0"/>
              <a:t>	</a:t>
            </a:r>
            <a:endParaRPr lang="en-US" sz="2000" dirty="0"/>
          </a:p>
        </p:txBody>
      </p:sp>
      <p:sp>
        <p:nvSpPr>
          <p:cNvPr id="2" name="Obdélník 1"/>
          <p:cNvSpPr/>
          <p:nvPr/>
        </p:nvSpPr>
        <p:spPr>
          <a:xfrm>
            <a:off x="611560" y="3246979"/>
            <a:ext cx="7992888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err="1" smtClean="0"/>
              <a:t>patients</a:t>
            </a:r>
            <a:r>
              <a:rPr lang="cs-CZ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date_of_birth</a:t>
            </a:r>
            <a:r>
              <a:rPr lang="cs-CZ" b="1" dirty="0" smtClean="0"/>
              <a:t> = (</a:t>
            </a:r>
            <a:r>
              <a:rPr lang="cs-CZ" b="1" dirty="0"/>
              <a:t>SELECT </a:t>
            </a:r>
            <a:r>
              <a:rPr lang="cs-CZ" b="1" dirty="0" smtClean="0"/>
              <a:t>MAX(</a:t>
            </a:r>
            <a:r>
              <a:rPr lang="cs-CZ" b="1" dirty="0" err="1" smtClean="0"/>
              <a:t>date_of_birth</a:t>
            </a:r>
            <a:r>
              <a:rPr lang="cs-CZ" b="1" dirty="0" smtClean="0"/>
              <a:t>) FROM </a:t>
            </a:r>
            <a:r>
              <a:rPr lang="cs-CZ" b="1" dirty="0" err="1" smtClean="0"/>
              <a:t>patients</a:t>
            </a:r>
            <a:r>
              <a:rPr lang="cs-CZ" b="1" dirty="0" smtClean="0"/>
              <a:t>)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294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/>
              <a:t>WHERE </a:t>
            </a:r>
            <a:r>
              <a:rPr lang="en-US" dirty="0" err="1"/>
              <a:t>sloupec</a:t>
            </a:r>
            <a:r>
              <a:rPr lang="en-US" dirty="0"/>
              <a:t> </a:t>
            </a:r>
            <a:r>
              <a:rPr lang="cs-CZ" dirty="0" smtClean="0"/>
              <a:t>ANY/IN/ALL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11560" y="1052736"/>
            <a:ext cx="676839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</a:t>
            </a:r>
            <a:r>
              <a:rPr lang="cs-CZ" sz="2000" b="1" dirty="0" smtClean="0"/>
              <a:t>:</a:t>
            </a:r>
          </a:p>
          <a:p>
            <a:r>
              <a:rPr lang="cs-CZ" sz="2000" b="1" dirty="0" smtClean="0"/>
              <a:t>B)</a:t>
            </a:r>
            <a:endParaRPr lang="cs-CZ" sz="2000" b="1" dirty="0" smtClean="0"/>
          </a:p>
          <a:p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= </a:t>
            </a:r>
            <a:r>
              <a:rPr lang="en-US" sz="2000" b="1" dirty="0">
                <a:solidFill>
                  <a:srgbClr val="FF0000"/>
                </a:solidFill>
              </a:rPr>
              <a:t>ANY</a:t>
            </a:r>
            <a:r>
              <a:rPr lang="en-US" sz="2000" dirty="0"/>
              <a:t> (SELECT</a:t>
            </a:r>
            <a:r>
              <a:rPr lang="cs-CZ" sz="2000" dirty="0"/>
              <a:t> sloupec FROM</a:t>
            </a:r>
            <a:r>
              <a:rPr lang="en-US" sz="2000" dirty="0"/>
              <a:t>…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WHERE sloupec </a:t>
            </a:r>
            <a:r>
              <a:rPr lang="cs-CZ" sz="2000" b="1" dirty="0">
                <a:solidFill>
                  <a:srgbClr val="FF0000"/>
                </a:solidFill>
              </a:rPr>
              <a:t>IN</a:t>
            </a:r>
            <a:r>
              <a:rPr lang="cs-CZ" sz="2000" dirty="0"/>
              <a:t> (SELECT sloupec FROM …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dirty="0" err="1"/>
              <a:t>sloupec</a:t>
            </a:r>
            <a:r>
              <a:rPr lang="en-US" sz="2000" dirty="0"/>
              <a:t> &gt; </a:t>
            </a:r>
            <a:r>
              <a:rPr lang="en-US" sz="2000" b="1" dirty="0">
                <a:solidFill>
                  <a:srgbClr val="FF0000"/>
                </a:solidFill>
              </a:rPr>
              <a:t>ALL</a:t>
            </a:r>
            <a:r>
              <a:rPr lang="en-US" sz="2000" dirty="0"/>
              <a:t> (SELECT </a:t>
            </a:r>
            <a:r>
              <a:rPr lang="cs-CZ" sz="2000" dirty="0"/>
              <a:t>sloupec FROM </a:t>
            </a:r>
            <a:r>
              <a:rPr lang="en-US" sz="2000" dirty="0"/>
              <a:t>…</a:t>
            </a:r>
          </a:p>
          <a:p>
            <a:pPr lvl="1"/>
            <a:endParaRPr lang="en-US" sz="2000" dirty="0"/>
          </a:p>
        </p:txBody>
      </p:sp>
      <p:sp>
        <p:nvSpPr>
          <p:cNvPr id="5" name="Obdélník 4"/>
          <p:cNvSpPr/>
          <p:nvPr/>
        </p:nvSpPr>
        <p:spPr>
          <a:xfrm>
            <a:off x="611560" y="3501008"/>
            <a:ext cx="835305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err="1" smtClean="0"/>
              <a:t>Example</a:t>
            </a:r>
            <a:r>
              <a:rPr lang="cs-CZ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 smtClean="0"/>
              <a:t>uco</a:t>
            </a:r>
            <a:r>
              <a:rPr lang="cs-CZ" b="1" dirty="0" smtClean="0"/>
              <a:t> </a:t>
            </a:r>
            <a:r>
              <a:rPr lang="cs-CZ" b="1" dirty="0"/>
              <a:t>= </a:t>
            </a:r>
            <a:r>
              <a:rPr lang="cs-CZ" b="1" dirty="0">
                <a:solidFill>
                  <a:srgbClr val="E20000"/>
                </a:solidFill>
              </a:rPr>
              <a:t>ANY</a:t>
            </a:r>
            <a:r>
              <a:rPr lang="cs-CZ" b="1" dirty="0"/>
              <a:t> 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err="1" smtClean="0"/>
              <a:t>student_uco</a:t>
            </a:r>
            <a:r>
              <a:rPr lang="cs-CZ" b="1" dirty="0" smtClean="0"/>
              <a:t> </a:t>
            </a:r>
            <a:r>
              <a:rPr lang="cs-CZ" b="1" dirty="0"/>
              <a:t>FROM </a:t>
            </a:r>
            <a:r>
              <a:rPr lang="cs-CZ" b="1" dirty="0" err="1" smtClean="0"/>
              <a:t>vyuka</a:t>
            </a:r>
            <a:r>
              <a:rPr lang="cs-CZ" b="1" dirty="0" smtClean="0"/>
              <a:t> WHERE 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=10);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</a:t>
            </a:r>
            <a:r>
              <a:rPr lang="cs-CZ" dirty="0" smtClean="0"/>
              <a:t>student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WHERE </a:t>
            </a:r>
            <a:r>
              <a:rPr lang="cs-CZ" b="1" dirty="0" err="1"/>
              <a:t>uco</a:t>
            </a:r>
            <a:r>
              <a:rPr lang="cs-CZ" b="1" dirty="0"/>
              <a:t> </a:t>
            </a:r>
            <a:r>
              <a:rPr lang="cs-CZ" b="1" dirty="0" smtClean="0">
                <a:solidFill>
                  <a:srgbClr val="E20000"/>
                </a:solidFill>
              </a:rPr>
              <a:t>IN</a:t>
            </a:r>
            <a:r>
              <a:rPr lang="cs-CZ" b="1" dirty="0"/>
              <a:t>	(SELECT </a:t>
            </a:r>
            <a:r>
              <a:rPr lang="cs-CZ" b="1" dirty="0" err="1"/>
              <a:t>student_uco</a:t>
            </a:r>
            <a:r>
              <a:rPr lang="cs-CZ" b="1" dirty="0"/>
              <a:t> FROM </a:t>
            </a:r>
            <a:r>
              <a:rPr lang="cs-CZ" b="1" dirty="0" err="1"/>
              <a:t>vyuka</a:t>
            </a:r>
            <a:r>
              <a:rPr lang="cs-CZ" b="1" dirty="0"/>
              <a:t> WHERE </a:t>
            </a:r>
            <a:r>
              <a:rPr lang="cs-CZ" b="1" dirty="0" smtClean="0"/>
              <a:t>				</a:t>
            </a:r>
            <a:r>
              <a:rPr lang="cs-CZ" b="1" dirty="0" err="1" smtClean="0"/>
              <a:t>predmet_id</a:t>
            </a:r>
            <a:r>
              <a:rPr lang="cs-CZ" b="1" dirty="0" smtClean="0"/>
              <a:t>=10</a:t>
            </a:r>
            <a:r>
              <a:rPr lang="cs-CZ" b="1" dirty="0" smtClean="0"/>
              <a:t>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8045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lvl="1"/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</a:t>
            </a:r>
            <a:r>
              <a:rPr lang="en-US" dirty="0" smtClean="0"/>
              <a:t>WHERE </a:t>
            </a:r>
            <a:r>
              <a:rPr lang="cs-CZ" dirty="0" smtClean="0"/>
              <a:t>EXISTS/NOT EXISTS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35845" name="TextovéPole 4"/>
          <p:cNvSpPr txBox="1">
            <a:spLocks noChangeArrowheads="1"/>
          </p:cNvSpPr>
          <p:nvPr/>
        </p:nvSpPr>
        <p:spPr bwMode="auto">
          <a:xfrm>
            <a:off x="696407" y="1032403"/>
            <a:ext cx="5763309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 b="1" dirty="0" smtClean="0"/>
              <a:t>Varianty: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C)</a:t>
            </a:r>
            <a:endParaRPr lang="cs-CZ" sz="20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en-US" sz="2000" dirty="0" smtClean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EXISTS</a:t>
            </a:r>
            <a:r>
              <a:rPr lang="en-US" sz="2000" dirty="0"/>
              <a:t> (SELECT</a:t>
            </a:r>
            <a:r>
              <a:rPr lang="cs-CZ" sz="2000" dirty="0"/>
              <a:t> * FROM</a:t>
            </a:r>
            <a:r>
              <a:rPr lang="en-US" sz="2000" dirty="0"/>
              <a:t>….</a:t>
            </a:r>
          </a:p>
          <a:p>
            <a:pPr lvl="1">
              <a:buFont typeface="Arial" pitchFamily="34" charset="0"/>
              <a:buChar char="•"/>
            </a:pPr>
            <a:r>
              <a:rPr lang="cs-CZ" sz="2000" dirty="0"/>
              <a:t> </a:t>
            </a:r>
            <a:r>
              <a:rPr lang="en-US" sz="2000" dirty="0"/>
              <a:t>WHERE </a:t>
            </a:r>
            <a:r>
              <a:rPr lang="en-US" sz="2000" b="1" dirty="0">
                <a:solidFill>
                  <a:srgbClr val="FF0000"/>
                </a:solidFill>
              </a:rPr>
              <a:t>NOT EXISTS </a:t>
            </a:r>
            <a:r>
              <a:rPr lang="en-US" sz="2000" dirty="0"/>
              <a:t>(SELECT</a:t>
            </a:r>
            <a:r>
              <a:rPr lang="cs-CZ" sz="2000" dirty="0"/>
              <a:t> * FROM</a:t>
            </a:r>
            <a:r>
              <a:rPr lang="en-US" sz="2000" dirty="0" smtClean="0"/>
              <a:t>…</a:t>
            </a:r>
            <a:endParaRPr lang="cs-CZ" sz="2000" dirty="0"/>
          </a:p>
        </p:txBody>
      </p:sp>
      <p:sp>
        <p:nvSpPr>
          <p:cNvPr id="2" name="Obdélník 1"/>
          <p:cNvSpPr/>
          <p:nvPr/>
        </p:nvSpPr>
        <p:spPr>
          <a:xfrm>
            <a:off x="778471" y="3084167"/>
            <a:ext cx="7831335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err="1" smtClean="0"/>
              <a:t>Example</a:t>
            </a:r>
            <a:r>
              <a:rPr lang="cs-CZ" b="1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* FROM student 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en-US" b="1" dirty="0" smtClean="0"/>
              <a:t>WHERE </a:t>
            </a:r>
            <a:r>
              <a:rPr lang="en-US" b="1" dirty="0"/>
              <a:t>EXISTS (SELECT * FROM </a:t>
            </a:r>
            <a:r>
              <a:rPr lang="en-US" b="1" dirty="0" err="1"/>
              <a:t>vyuka</a:t>
            </a:r>
            <a:r>
              <a:rPr lang="en-US" b="1" dirty="0"/>
              <a:t> v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		</a:t>
            </a:r>
            <a:r>
              <a:rPr lang="en-US" b="1" dirty="0" smtClean="0"/>
              <a:t>WHERE </a:t>
            </a:r>
            <a:r>
              <a:rPr lang="en-US" b="1" dirty="0" err="1"/>
              <a:t>predmet_id</a:t>
            </a:r>
            <a:r>
              <a:rPr lang="en-US" b="1" dirty="0"/>
              <a:t>=10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			</a:t>
            </a:r>
            <a:r>
              <a:rPr lang="en-US" b="1" dirty="0" smtClean="0"/>
              <a:t>AND </a:t>
            </a:r>
            <a:r>
              <a:rPr lang="en-US" b="1" dirty="0" err="1"/>
              <a:t>s.uco</a:t>
            </a:r>
            <a:r>
              <a:rPr lang="en-US" b="1" dirty="0"/>
              <a:t>=</a:t>
            </a:r>
            <a:r>
              <a:rPr lang="en-US" b="1" dirty="0" err="1"/>
              <a:t>v.student_uco</a:t>
            </a:r>
            <a:r>
              <a:rPr lang="en-US" b="1" dirty="0"/>
              <a:t>);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971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Vno</a:t>
            </a:r>
            <a:r>
              <a:rPr lang="cs-CZ" dirty="0" err="1" smtClean="0"/>
              <a:t>řený</a:t>
            </a:r>
            <a:r>
              <a:rPr lang="cs-CZ" dirty="0" smtClean="0"/>
              <a:t> dotaz za WHERE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765F83-9B5B-4848-BC75-95F5FE60835C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35846" name="TextovéPole 5"/>
          <p:cNvSpPr txBox="1">
            <a:spLocks noChangeArrowheads="1"/>
          </p:cNvSpPr>
          <p:nvPr/>
        </p:nvSpPr>
        <p:spPr bwMode="auto">
          <a:xfrm>
            <a:off x="1004813" y="1690930"/>
            <a:ext cx="6807547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SELECT * FROM </a:t>
            </a:r>
            <a:r>
              <a:rPr lang="cs-CZ" dirty="0" smtClean="0"/>
              <a:t>student</a:t>
            </a:r>
            <a:r>
              <a:rPr lang="en-US" dirty="0" smtClean="0"/>
              <a:t> </a:t>
            </a:r>
            <a:r>
              <a:rPr lang="en-US" dirty="0"/>
              <a:t>WHERE  </a:t>
            </a:r>
            <a:r>
              <a:rPr lang="cs-CZ" dirty="0" smtClean="0"/>
              <a:t>datum</a:t>
            </a:r>
            <a:r>
              <a:rPr lang="en-US" dirty="0" smtClean="0"/>
              <a:t>_</a:t>
            </a:r>
            <a:r>
              <a:rPr lang="en-US" dirty="0" err="1" smtClean="0"/>
              <a:t>narozeni</a:t>
            </a:r>
            <a:r>
              <a:rPr lang="en-US" dirty="0" smtClean="0"/>
              <a:t>  </a:t>
            </a:r>
            <a:r>
              <a:rPr lang="en-US" b="1" dirty="0"/>
              <a:t>= </a:t>
            </a:r>
            <a:r>
              <a:rPr lang="en-US" b="1" dirty="0" smtClean="0"/>
              <a:t>(</a:t>
            </a:r>
            <a:endParaRPr lang="cs-CZ" b="1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</a:t>
            </a:r>
            <a:r>
              <a:rPr lang="cs-CZ" dirty="0" smtClean="0"/>
              <a:t>MAX</a:t>
            </a:r>
            <a:r>
              <a:rPr lang="en-US" dirty="0" smtClean="0"/>
              <a:t>(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)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SELECT * FROM student WHERE</a:t>
            </a:r>
          </a:p>
          <a:p>
            <a:r>
              <a:rPr lang="en-US" dirty="0" smtClean="0"/>
              <a:t>	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&gt;= ALL (</a:t>
            </a:r>
            <a:endParaRPr lang="cs-CZ" dirty="0" smtClean="0"/>
          </a:p>
          <a:p>
            <a:r>
              <a:rPr lang="cs-CZ" dirty="0" smtClean="0"/>
              <a:t>      SELECT</a:t>
            </a:r>
            <a:r>
              <a:rPr lang="en-US" dirty="0" smtClean="0"/>
              <a:t>  </a:t>
            </a:r>
            <a:r>
              <a:rPr lang="cs-CZ" dirty="0" smtClean="0"/>
              <a:t>dat</a:t>
            </a:r>
            <a:r>
              <a:rPr lang="en-US" dirty="0" err="1" smtClean="0"/>
              <a:t>um_narozeni</a:t>
            </a:r>
            <a:r>
              <a:rPr lang="en-US" dirty="0" smtClean="0"/>
              <a:t>  </a:t>
            </a:r>
            <a:r>
              <a:rPr lang="cs-CZ" dirty="0" smtClean="0"/>
              <a:t>FROM</a:t>
            </a:r>
            <a:r>
              <a:rPr lang="en-US" dirty="0" smtClean="0"/>
              <a:t> student);</a:t>
            </a:r>
          </a:p>
          <a:p>
            <a:endParaRPr lang="en-US" dirty="0"/>
          </a:p>
          <a:p>
            <a:r>
              <a:rPr lang="en-US" dirty="0"/>
              <a:t>SELECT * FROM </a:t>
            </a:r>
            <a:r>
              <a:rPr lang="en-US" dirty="0" smtClean="0"/>
              <a:t>student tab1 WHERE  NOT </a:t>
            </a:r>
            <a:r>
              <a:rPr lang="en-US" dirty="0"/>
              <a:t>EXISTS  </a:t>
            </a:r>
            <a:r>
              <a:rPr lang="en-US" dirty="0" smtClean="0"/>
              <a:t>(</a:t>
            </a:r>
            <a:endParaRPr lang="cs-CZ" dirty="0" smtClean="0"/>
          </a:p>
          <a:p>
            <a:r>
              <a:rPr lang="cs-CZ" dirty="0" smtClean="0"/>
              <a:t>     SELECT</a:t>
            </a:r>
            <a:r>
              <a:rPr lang="en-US" dirty="0" smtClean="0"/>
              <a:t>  </a:t>
            </a:r>
            <a:r>
              <a:rPr lang="en-US" dirty="0"/>
              <a:t>* </a:t>
            </a:r>
            <a:r>
              <a:rPr lang="cs-CZ" dirty="0" smtClean="0"/>
              <a:t>FROM</a:t>
            </a:r>
            <a:r>
              <a:rPr lang="en-US" dirty="0" smtClean="0"/>
              <a:t> student tab2 </a:t>
            </a:r>
          </a:p>
          <a:p>
            <a:r>
              <a:rPr lang="en-US" dirty="0" smtClean="0"/>
              <a:t>     WHERE </a:t>
            </a:r>
            <a:r>
              <a:rPr lang="en-US" dirty="0"/>
              <a:t>tab2</a:t>
            </a:r>
            <a:r>
              <a:rPr lang="en-US" dirty="0" smtClean="0"/>
              <a:t>.</a:t>
            </a:r>
            <a:r>
              <a:rPr lang="cs-CZ" dirty="0" smtClean="0"/>
              <a:t> dat</a:t>
            </a:r>
            <a:r>
              <a:rPr lang="en-US" dirty="0" err="1" smtClean="0"/>
              <a:t>um_narozeni</a:t>
            </a:r>
            <a:r>
              <a:rPr lang="en-US" dirty="0" smtClean="0"/>
              <a:t> </a:t>
            </a:r>
            <a:r>
              <a:rPr lang="en-US" dirty="0"/>
              <a:t>&gt; </a:t>
            </a:r>
            <a:r>
              <a:rPr lang="en-US" dirty="0" smtClean="0"/>
              <a:t>tab1.</a:t>
            </a:r>
            <a:r>
              <a:rPr lang="cs-CZ" dirty="0" err="1" smtClean="0"/>
              <a:t>da</a:t>
            </a:r>
            <a:r>
              <a:rPr lang="en-US" dirty="0" err="1" smtClean="0"/>
              <a:t>tum_narozeni</a:t>
            </a:r>
            <a:r>
              <a:rPr lang="en-US" dirty="0" smtClean="0"/>
              <a:t> );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251520" y="1124744"/>
            <a:ext cx="4429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Nejmladší </a:t>
            </a:r>
            <a:r>
              <a:rPr lang="en-US" b="1" dirty="0" smtClean="0"/>
              <a:t>student</a:t>
            </a:r>
            <a:r>
              <a:rPr lang="cs-CZ" b="1" dirty="0" smtClean="0"/>
              <a:t>/ </a:t>
            </a:r>
            <a:r>
              <a:rPr lang="en-US" b="1" dirty="0" smtClean="0"/>
              <a:t>you</a:t>
            </a:r>
            <a:r>
              <a:rPr lang="cs-CZ" b="1" dirty="0" err="1" smtClean="0"/>
              <a:t>ngest</a:t>
            </a:r>
            <a:r>
              <a:rPr lang="cs-CZ" b="1" dirty="0" smtClean="0"/>
              <a:t> student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827584" y="4797152"/>
            <a:ext cx="79346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Pozor na NULL hodnoty </a:t>
            </a:r>
            <a:r>
              <a:rPr lang="cs-CZ" b="1" dirty="0" smtClean="0"/>
              <a:t>!</a:t>
            </a:r>
          </a:p>
          <a:p>
            <a:r>
              <a:rPr lang="cs-CZ" b="1" i="1" dirty="0" err="1" smtClean="0"/>
              <a:t>Beware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NULLs</a:t>
            </a:r>
            <a:r>
              <a:rPr lang="cs-CZ" b="1" i="1" dirty="0" smtClean="0"/>
              <a:t> in data</a:t>
            </a:r>
            <a:endParaRPr lang="en-US" b="1" i="1" dirty="0" smtClean="0"/>
          </a:p>
          <a:p>
            <a:endParaRPr lang="en-US" b="1" i="1" dirty="0"/>
          </a:p>
          <a:p>
            <a:r>
              <a:rPr lang="en-US" b="1" dirty="0" smtClean="0"/>
              <a:t>Task: P</a:t>
            </a:r>
            <a:r>
              <a:rPr lang="cs-CZ" b="1" dirty="0" err="1" smtClean="0"/>
              <a:t>řepište</a:t>
            </a:r>
            <a:r>
              <a:rPr lang="cs-CZ" b="1" dirty="0" smtClean="0"/>
              <a:t> na nejstarší studenty </a:t>
            </a:r>
            <a:r>
              <a:rPr lang="cs-CZ" b="1" i="1" dirty="0" smtClean="0"/>
              <a:t>/ </a:t>
            </a:r>
            <a:r>
              <a:rPr lang="cs-CZ" b="1" i="1" dirty="0" err="1" smtClean="0"/>
              <a:t>rewrite</a:t>
            </a:r>
            <a:r>
              <a:rPr lang="cs-CZ" b="1" i="1" dirty="0" smtClean="0"/>
              <a:t> </a:t>
            </a:r>
            <a:r>
              <a:rPr lang="cs-CZ" b="1" i="1" dirty="0" err="1" smtClean="0"/>
              <a:t>queries</a:t>
            </a:r>
            <a:r>
              <a:rPr lang="cs-CZ" b="1" i="1" dirty="0" smtClean="0"/>
              <a:t> to </a:t>
            </a:r>
            <a:r>
              <a:rPr lang="cs-CZ" b="1" i="1" dirty="0" err="1" smtClean="0"/>
              <a:t>oldest</a:t>
            </a:r>
            <a:r>
              <a:rPr lang="cs-CZ" b="1" i="1" dirty="0" smtClean="0"/>
              <a:t> </a:t>
            </a:r>
            <a:r>
              <a:rPr lang="cs-CZ" b="1" i="1" dirty="0" err="1" smtClean="0"/>
              <a:t>students</a:t>
            </a:r>
            <a:endParaRPr lang="cs-CZ" b="1" i="1" dirty="0" smtClean="0"/>
          </a:p>
        </p:txBody>
      </p:sp>
    </p:spTree>
    <p:extLst>
      <p:ext uri="{BB962C8B-B14F-4D97-AF65-F5344CB8AC3E}">
        <p14:creationId xmlns:p14="http://schemas.microsoft.com/office/powerpoint/2010/main" val="170693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err="1" smtClean="0"/>
              <a:t>Task</a:t>
            </a:r>
            <a:r>
              <a:rPr lang="cs-CZ" sz="2000" b="1" dirty="0" smtClean="0"/>
              <a:t>:</a:t>
            </a:r>
            <a:endParaRPr lang="cs-CZ" sz="2000" b="1" dirty="0" smtClean="0"/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i="1" dirty="0" err="1" smtClean="0"/>
              <a:t>Select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have</a:t>
            </a:r>
            <a:r>
              <a:rPr lang="cs-CZ" sz="2000" i="1" dirty="0" smtClean="0"/>
              <a:t> no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51137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</a:t>
            </a:r>
            <a:r>
              <a:rPr lang="en-US" dirty="0" err="1"/>
              <a:t>Vno</a:t>
            </a:r>
            <a:r>
              <a:rPr lang="cs-CZ" dirty="0" err="1"/>
              <a:t>řený</a:t>
            </a:r>
            <a:r>
              <a:rPr lang="cs-CZ" dirty="0"/>
              <a:t> dotaz za </a:t>
            </a:r>
            <a:r>
              <a:rPr lang="en-US" dirty="0"/>
              <a:t>WHERE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 smtClean="0"/>
              <a:t>Vypište seznam studentů, kteří nemají registrovaný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1001995" y="2557185"/>
            <a:ext cx="77768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* FROM </a:t>
            </a:r>
            <a:r>
              <a:rPr lang="cs-CZ" dirty="0" smtClean="0"/>
              <a:t>student </a:t>
            </a:r>
            <a:r>
              <a:rPr lang="cs-CZ" dirty="0"/>
              <a:t>s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WHERE </a:t>
            </a:r>
            <a:r>
              <a:rPr lang="cs-CZ" dirty="0"/>
              <a:t>NOT EXISTS (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		SELECT </a:t>
            </a:r>
            <a:r>
              <a:rPr lang="cs-CZ" dirty="0"/>
              <a:t>* FROM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WHERE </a:t>
            </a:r>
            <a:r>
              <a:rPr lang="cs-CZ" dirty="0" err="1" smtClean="0"/>
              <a:t>s.uco</a:t>
            </a:r>
            <a:r>
              <a:rPr lang="cs-CZ" dirty="0" smtClean="0"/>
              <a:t>=</a:t>
            </a:r>
            <a:r>
              <a:rPr lang="cs-CZ" dirty="0" err="1" smtClean="0"/>
              <a:t>v.student_uco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050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/ </a:t>
            </a:r>
            <a:r>
              <a:rPr lang="cs-CZ" dirty="0" err="1" smtClean="0"/>
              <a:t>Task</a:t>
            </a:r>
            <a:r>
              <a:rPr lang="cs-CZ" dirty="0" smtClean="0"/>
              <a:t> 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8" name="TextovéPole 4"/>
          <p:cNvSpPr txBox="1">
            <a:spLocks noChangeArrowheads="1"/>
          </p:cNvSpPr>
          <p:nvPr/>
        </p:nvSpPr>
        <p:spPr bwMode="auto">
          <a:xfrm>
            <a:off x="3995936" y="2924944"/>
            <a:ext cx="1595519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</a:t>
            </a:r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748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d</a:t>
            </a:r>
            <a:r>
              <a:rPr lang="cs-CZ" dirty="0" err="1" smtClean="0"/>
              <a:t>at</a:t>
            </a:r>
            <a:r>
              <a:rPr lang="en-US" dirty="0" smtClean="0"/>
              <a:t>a</a:t>
            </a:r>
            <a:r>
              <a:rPr lang="cs-CZ" dirty="0" smtClean="0"/>
              <a:t> model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187624" y="1124744"/>
            <a:ext cx="6365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patients</a:t>
            </a:r>
            <a:r>
              <a:rPr lang="cs-CZ" dirty="0" smtClean="0"/>
              <a:t> – studie</a:t>
            </a:r>
            <a:r>
              <a:rPr lang="en-US" dirty="0" smtClean="0"/>
              <a:t>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PATIENT_STUDY</a:t>
            </a:r>
          </a:p>
          <a:p>
            <a:r>
              <a:rPr lang="cs-CZ" dirty="0" err="1" smtClean="0"/>
              <a:t>studi</a:t>
            </a:r>
            <a:r>
              <a:rPr lang="en-US" dirty="0" err="1" smtClean="0"/>
              <a:t>es</a:t>
            </a:r>
            <a:r>
              <a:rPr lang="cs-CZ" dirty="0" smtClean="0"/>
              <a:t> – </a:t>
            </a:r>
            <a:r>
              <a:rPr lang="en-US" dirty="0" smtClean="0"/>
              <a:t>sites</a:t>
            </a:r>
            <a:r>
              <a:rPr lang="cs-CZ" dirty="0" smtClean="0"/>
              <a:t> m-n =&gt; „</a:t>
            </a:r>
            <a:r>
              <a:rPr lang="cs-CZ" dirty="0" err="1" smtClean="0"/>
              <a:t>mezitabulka</a:t>
            </a:r>
            <a:r>
              <a:rPr lang="cs-CZ" dirty="0" smtClean="0"/>
              <a:t>“ STUDIES_SITES</a:t>
            </a:r>
            <a:endParaRPr lang="cs-CZ" dirty="0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8316416" cy="4163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24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755576" y="627063"/>
            <a:ext cx="777686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endParaRPr lang="cs-CZ" sz="2000" dirty="0" smtClean="0"/>
          </a:p>
          <a:p>
            <a:r>
              <a:rPr lang="cs-CZ" sz="2000" i="1" dirty="0" smtClean="0"/>
              <a:t>SELECT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teachers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who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teach</a:t>
            </a:r>
            <a:r>
              <a:rPr lang="cs-CZ" sz="2000" i="1" dirty="0" smtClean="0"/>
              <a:t> no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9899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všechny učitele, kteří nevyučují žádný předmět.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teacher u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	SELECT * FROM </a:t>
            </a:r>
            <a:r>
              <a:rPr lang="en-US" dirty="0" err="1"/>
              <a:t>predmet</a:t>
            </a:r>
            <a:r>
              <a:rPr lang="en-US" dirty="0"/>
              <a:t> p </a:t>
            </a:r>
          </a:p>
          <a:p>
            <a:pPr>
              <a:lnSpc>
                <a:spcPct val="150000"/>
              </a:lnSpc>
            </a:pPr>
            <a:r>
              <a:rPr lang="en-US" dirty="0"/>
              <a:t>		WHERE </a:t>
            </a:r>
            <a:r>
              <a:rPr lang="en-US" dirty="0" err="1"/>
              <a:t>u.teacher_uco</a:t>
            </a:r>
            <a:r>
              <a:rPr lang="en-US" dirty="0"/>
              <a:t>=</a:t>
            </a:r>
            <a:r>
              <a:rPr lang="en-US" dirty="0" err="1"/>
              <a:t>p.teacher_uco</a:t>
            </a:r>
            <a:r>
              <a:rPr lang="en-US" dirty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962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</a:t>
            </a:r>
            <a:r>
              <a:rPr lang="cs-CZ" sz="2000" dirty="0" smtClean="0"/>
              <a:t>)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i="1" dirty="0" smtClean="0"/>
              <a:t>Select all students, who have registered subjects </a:t>
            </a:r>
            <a:r>
              <a:rPr lang="cs-CZ" sz="2000" i="1" dirty="0" err="1" smtClean="0"/>
              <a:t>predmet_id</a:t>
            </a:r>
            <a:r>
              <a:rPr lang="cs-CZ" sz="2000" i="1" dirty="0" smtClean="0"/>
              <a:t> </a:t>
            </a:r>
            <a:r>
              <a:rPr lang="en-US" sz="2000" i="1" dirty="0" smtClean="0"/>
              <a:t> = </a:t>
            </a:r>
            <a:r>
              <a:rPr lang="cs-CZ" sz="2000" i="1" dirty="0" smtClean="0"/>
              <a:t>1 a</a:t>
            </a:r>
            <a:r>
              <a:rPr lang="en-US" sz="2000" i="1" dirty="0" err="1" smtClean="0"/>
              <a:t>nd</a:t>
            </a:r>
            <a:r>
              <a:rPr lang="en-US" sz="2000" i="1" dirty="0" smtClean="0"/>
              <a:t> </a:t>
            </a:r>
            <a:r>
              <a:rPr lang="cs-CZ" sz="2000" i="1" dirty="0" smtClean="0"/>
              <a:t>10</a:t>
            </a:r>
            <a:r>
              <a:rPr lang="en-US" sz="2000" i="1" dirty="0" smtClean="0"/>
              <a:t> - both</a:t>
            </a:r>
            <a:endParaRPr lang="en-US" sz="2000" i="1" dirty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75301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 1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8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i Černou magii. (</a:t>
            </a:r>
            <a:r>
              <a:rPr lang="cs-CZ" sz="2000" dirty="0" err="1" smtClean="0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 a 10)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 2)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AND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8127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/>
              <a:t>Select all students, who have registered subjects </a:t>
            </a:r>
            <a:r>
              <a:rPr lang="cs-CZ" sz="2000" i="1" dirty="0" err="1"/>
              <a:t>predmet_id</a:t>
            </a:r>
            <a:r>
              <a:rPr lang="cs-CZ" sz="2000" i="1" dirty="0"/>
              <a:t> </a:t>
            </a:r>
            <a:r>
              <a:rPr lang="en-US" sz="2000" i="1" dirty="0"/>
              <a:t> = </a:t>
            </a:r>
            <a:r>
              <a:rPr lang="cs-CZ" sz="2000" b="1" i="1" dirty="0"/>
              <a:t>1 </a:t>
            </a:r>
            <a:r>
              <a:rPr lang="en-US" sz="2000" b="1" i="1" dirty="0" smtClean="0"/>
              <a:t>but not 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predmet_id</a:t>
            </a:r>
            <a:r>
              <a:rPr lang="en-US" sz="2000" i="1" dirty="0" smtClean="0"/>
              <a:t> = </a:t>
            </a:r>
            <a:r>
              <a:rPr lang="cs-CZ" sz="2000" i="1" dirty="0" smtClean="0"/>
              <a:t>10</a:t>
            </a:r>
            <a:r>
              <a:rPr lang="en-US" sz="2000" i="1" dirty="0" smtClean="0"/>
              <a:t> </a:t>
            </a:r>
            <a:endParaRPr lang="en-US" sz="2000" i="1" dirty="0"/>
          </a:p>
          <a:p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8770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 1)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 </a:t>
            </a:r>
            <a:r>
              <a:rPr lang="cs-CZ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EXISTS 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=1)</a:t>
            </a:r>
          </a:p>
          <a:p>
            <a:pPr>
              <a:lnSpc>
                <a:spcPct val="150000"/>
              </a:lnSpc>
            </a:pPr>
            <a:r>
              <a:rPr lang="cs-CZ" dirty="0"/>
              <a:t> INTERSECT </a:t>
            </a:r>
          </a:p>
          <a:p>
            <a:pPr>
              <a:lnSpc>
                <a:spcPct val="150000"/>
              </a:lnSpc>
            </a:pPr>
            <a:r>
              <a:rPr lang="cs-CZ" dirty="0"/>
              <a:t> SELECT * FROM student s </a:t>
            </a:r>
          </a:p>
          <a:p>
            <a:pPr>
              <a:lnSpc>
                <a:spcPct val="150000"/>
              </a:lnSpc>
            </a:pPr>
            <a:r>
              <a:rPr lang="cs-CZ" dirty="0"/>
              <a:t> WHERE </a:t>
            </a:r>
            <a:r>
              <a:rPr lang="cs-CZ" dirty="0" smtClean="0"/>
              <a:t>NOT EXISTS </a:t>
            </a:r>
            <a:r>
              <a:rPr lang="cs-CZ" dirty="0"/>
              <a:t>(SELECT * FROM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 </a:t>
            </a:r>
            <a:r>
              <a:rPr lang="cs-CZ" dirty="0" smtClean="0"/>
              <a:t>		WHERE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r>
              <a:rPr lang="cs-CZ" dirty="0"/>
              <a:t> AND </a:t>
            </a:r>
            <a:r>
              <a:rPr lang="cs-CZ" dirty="0" err="1"/>
              <a:t>predmet_id</a:t>
            </a:r>
            <a:r>
              <a:rPr lang="cs-CZ" dirty="0"/>
              <a:t>=10</a:t>
            </a:r>
            <a:r>
              <a:rPr lang="cs-CZ" dirty="0" smtClean="0"/>
              <a:t>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040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všechny studenty, kteří mají zapsaný předmět Databáze v biomedicíně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1</a:t>
            </a:r>
            <a:r>
              <a:rPr lang="cs-CZ" sz="2000" dirty="0" smtClean="0"/>
              <a:t>), ale nemají zapsanou Černou magii </a:t>
            </a:r>
            <a:r>
              <a:rPr lang="cs-CZ" sz="2000" dirty="0"/>
              <a:t>(</a:t>
            </a:r>
            <a:r>
              <a:rPr lang="cs-CZ" sz="2000" dirty="0" err="1"/>
              <a:t>predmet_id</a:t>
            </a:r>
            <a:r>
              <a:rPr lang="cs-CZ" sz="2000" dirty="0"/>
              <a:t> </a:t>
            </a:r>
            <a:r>
              <a:rPr lang="cs-CZ" sz="2000" dirty="0" smtClean="0"/>
              <a:t>10). 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6153" y="2390559"/>
            <a:ext cx="754330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Variant 2)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SELECT </a:t>
            </a:r>
            <a:r>
              <a:rPr lang="en-US" dirty="0"/>
              <a:t>* FROM student s </a:t>
            </a:r>
          </a:p>
          <a:p>
            <a:pPr>
              <a:lnSpc>
                <a:spcPct val="150000"/>
              </a:lnSpc>
            </a:pPr>
            <a:r>
              <a:rPr lang="en-US" dirty="0"/>
              <a:t> WHERE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=1)</a:t>
            </a:r>
          </a:p>
          <a:p>
            <a:pPr>
              <a:lnSpc>
                <a:spcPct val="150000"/>
              </a:lnSpc>
            </a:pPr>
            <a:r>
              <a:rPr lang="en-US" dirty="0"/>
              <a:t> AND NOT EXISTS (SELECT * FROM </a:t>
            </a:r>
            <a:r>
              <a:rPr lang="en-US" dirty="0" err="1"/>
              <a:t>vyuka</a:t>
            </a:r>
            <a:r>
              <a:rPr lang="en-US" dirty="0"/>
              <a:t> v</a:t>
            </a:r>
          </a:p>
          <a:p>
            <a:pPr>
              <a:lnSpc>
                <a:spcPct val="150000"/>
              </a:lnSpc>
            </a:pPr>
            <a:r>
              <a:rPr lang="en-US" dirty="0"/>
              <a:t> 		WHERE </a:t>
            </a:r>
            <a:r>
              <a:rPr lang="en-US" dirty="0" err="1"/>
              <a:t>s.uco</a:t>
            </a:r>
            <a:r>
              <a:rPr lang="en-US" dirty="0"/>
              <a:t>=</a:t>
            </a:r>
            <a:r>
              <a:rPr lang="en-US" dirty="0" err="1"/>
              <a:t>v.student_uco</a:t>
            </a:r>
            <a:r>
              <a:rPr lang="en-US" dirty="0"/>
              <a:t> AND </a:t>
            </a:r>
            <a:r>
              <a:rPr lang="en-US" dirty="0" err="1"/>
              <a:t>predmet_id</a:t>
            </a:r>
            <a:r>
              <a:rPr lang="en-US" dirty="0"/>
              <a:t>=10);</a:t>
            </a:r>
          </a:p>
        </p:txBody>
      </p:sp>
    </p:spTree>
    <p:extLst>
      <p:ext uri="{BB962C8B-B14F-4D97-AF65-F5344CB8AC3E}">
        <p14:creationId xmlns:p14="http://schemas.microsoft.com/office/powerpoint/2010/main" val="35358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endParaRPr lang="en-US" sz="2000" i="1" dirty="0"/>
          </a:p>
          <a:p>
            <a:r>
              <a:rPr lang="en-US" sz="2000" i="1" dirty="0" smtClean="0"/>
              <a:t>Select all sites, which had no enrolled patient in year 2010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2828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v roce 2010 nezařadila do studie žádného pacienta.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815512" y="2276872"/>
            <a:ext cx="7788935" cy="2534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SELECT 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1790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755576" y="908720"/>
            <a:ext cx="6935681" cy="57554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err="1" smtClean="0"/>
              <a:t>Spus</a:t>
            </a:r>
            <a:r>
              <a:rPr lang="cs-CZ" sz="1600" b="1" dirty="0" err="1" smtClean="0"/>
              <a:t>ťte</a:t>
            </a:r>
            <a:r>
              <a:rPr lang="en-US" sz="1600" b="1" dirty="0" smtClean="0"/>
              <a:t>/run</a:t>
            </a:r>
            <a:r>
              <a:rPr lang="cs-CZ" sz="1600" b="1" dirty="0" smtClean="0"/>
              <a:t> skript3.sql</a:t>
            </a:r>
            <a:endParaRPr lang="en-US" sz="1600" b="1" dirty="0" smtClean="0"/>
          </a:p>
          <a:p>
            <a:endParaRPr lang="en-US" sz="1600" dirty="0"/>
          </a:p>
          <a:p>
            <a:r>
              <a:rPr lang="cs-CZ" sz="1600" dirty="0" smtClean="0"/>
              <a:t>Zjistěte počet pacientů v jednotlivých  studiích</a:t>
            </a:r>
            <a:endParaRPr lang="en-US" sz="1600" dirty="0" smtClean="0"/>
          </a:p>
          <a:p>
            <a:r>
              <a:rPr lang="en-US" sz="1600" i="1" dirty="0" smtClean="0"/>
              <a:t>How many patients are enrolled in each study</a:t>
            </a:r>
            <a:endParaRPr lang="cs-CZ" sz="1600" i="1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number of patients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Zjistěte počet pacientů dle pohlaví v jednotlivých  studiích</a:t>
            </a:r>
            <a:endParaRPr lang="en-US" sz="1600" dirty="0" smtClean="0"/>
          </a:p>
          <a:p>
            <a:r>
              <a:rPr lang="en-US" sz="1600" i="1" dirty="0"/>
              <a:t>How many patients are enrolled in each </a:t>
            </a:r>
            <a:r>
              <a:rPr lang="en-US" sz="1600" i="1" dirty="0" smtClean="0"/>
              <a:t>study grouped by sex </a:t>
            </a:r>
            <a:endParaRPr lang="cs-CZ" sz="1600" i="1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sex</a:t>
            </a:r>
            <a:r>
              <a:rPr lang="cs-CZ" sz="1600" dirty="0" smtClean="0"/>
              <a:t>, </a:t>
            </a:r>
            <a:r>
              <a:rPr lang="en-US" sz="1600" dirty="0"/>
              <a:t>number of patients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Zjistěte počet zapojených pracovišť do jednotlivých studií</a:t>
            </a:r>
          </a:p>
          <a:p>
            <a:r>
              <a:rPr lang="en-US" sz="1600" i="1" dirty="0" smtClean="0"/>
              <a:t>How many sites participate in each study?</a:t>
            </a:r>
          </a:p>
          <a:p>
            <a:r>
              <a:rPr lang="cs-CZ" sz="1600" dirty="0" smtClean="0"/>
              <a:t>	</a:t>
            </a:r>
            <a:r>
              <a:rPr lang="en-US" sz="1600" dirty="0" smtClean="0"/>
              <a:t>Result: </a:t>
            </a:r>
            <a:r>
              <a:rPr lang="cs-CZ" sz="1600" dirty="0" smtClean="0"/>
              <a:t>STUDY_NAME, </a:t>
            </a:r>
            <a:r>
              <a:rPr lang="en-US" sz="1600" dirty="0" smtClean="0"/>
              <a:t>number of sites</a:t>
            </a:r>
            <a:endParaRPr lang="cs-CZ" sz="1600" dirty="0" smtClean="0"/>
          </a:p>
          <a:p>
            <a:endParaRPr lang="cs-CZ" sz="1600" dirty="0" smtClean="0"/>
          </a:p>
          <a:p>
            <a:r>
              <a:rPr lang="cs-CZ" sz="1600" dirty="0" smtClean="0"/>
              <a:t>Vypište pracoviště zapojená do více </a:t>
            </a:r>
            <a:r>
              <a:rPr lang="cs-CZ" sz="1600" dirty="0" smtClean="0"/>
              <a:t>studií</a:t>
            </a:r>
          </a:p>
          <a:p>
            <a:r>
              <a:rPr lang="cs-CZ" sz="1600" i="1" dirty="0" err="1" smtClean="0"/>
              <a:t>Select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sites</a:t>
            </a:r>
            <a:r>
              <a:rPr lang="cs-CZ" sz="1600" i="1" dirty="0" smtClean="0"/>
              <a:t>, </a:t>
            </a:r>
            <a:r>
              <a:rPr lang="cs-CZ" sz="1600" i="1" dirty="0" err="1" smtClean="0"/>
              <a:t>which</a:t>
            </a:r>
            <a:r>
              <a:rPr lang="cs-CZ" sz="1600" i="1" dirty="0" smtClean="0"/>
              <a:t>  </a:t>
            </a:r>
            <a:r>
              <a:rPr lang="cs-CZ" sz="1600" i="1" dirty="0" err="1" smtClean="0"/>
              <a:t>participate</a:t>
            </a:r>
            <a:r>
              <a:rPr lang="cs-CZ" sz="1600" i="1" dirty="0" smtClean="0"/>
              <a:t> in more </a:t>
            </a:r>
            <a:r>
              <a:rPr lang="cs-CZ" sz="1600" i="1" dirty="0" err="1" smtClean="0"/>
              <a:t>than</a:t>
            </a:r>
            <a:r>
              <a:rPr lang="cs-CZ" sz="1600" i="1" dirty="0" smtClean="0"/>
              <a:t> 1 study</a:t>
            </a:r>
            <a:endParaRPr lang="cs-CZ" sz="1600" i="1" dirty="0" smtClean="0"/>
          </a:p>
          <a:p>
            <a:r>
              <a:rPr lang="cs-CZ" sz="1600" dirty="0" smtClean="0"/>
              <a:t>	SITE, počet studií</a:t>
            </a:r>
          </a:p>
          <a:p>
            <a:endParaRPr lang="cs-CZ" sz="1600" dirty="0" smtClean="0"/>
          </a:p>
          <a:p>
            <a:r>
              <a:rPr lang="cs-CZ" sz="1600" dirty="0" smtClean="0"/>
              <a:t>Vypište všechny studie a počet zařazených pacientů v jednotlivých </a:t>
            </a:r>
            <a:r>
              <a:rPr lang="cs-CZ" sz="1600" dirty="0" smtClean="0"/>
              <a:t>letech</a:t>
            </a:r>
          </a:p>
          <a:p>
            <a:r>
              <a:rPr lang="cs-CZ" sz="1600" i="1" dirty="0" err="1" smtClean="0"/>
              <a:t>Select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all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studies</a:t>
            </a:r>
            <a:r>
              <a:rPr lang="cs-CZ" sz="1600" i="1" dirty="0" smtClean="0"/>
              <a:t> and </a:t>
            </a:r>
            <a:r>
              <a:rPr lang="cs-CZ" sz="1600" i="1" dirty="0" err="1" smtClean="0"/>
              <a:t>number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of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enrolled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patients</a:t>
            </a:r>
            <a:r>
              <a:rPr lang="cs-CZ" sz="1600" i="1" dirty="0" smtClean="0"/>
              <a:t> in </a:t>
            </a:r>
            <a:r>
              <a:rPr lang="cs-CZ" sz="1600" i="1" dirty="0" err="1" smtClean="0"/>
              <a:t>each</a:t>
            </a:r>
            <a:r>
              <a:rPr lang="cs-CZ" sz="1600" i="1" dirty="0" smtClean="0"/>
              <a:t> </a:t>
            </a:r>
            <a:r>
              <a:rPr lang="cs-CZ" sz="1600" i="1" dirty="0" err="1"/>
              <a:t>y</a:t>
            </a:r>
            <a:r>
              <a:rPr lang="cs-CZ" sz="1600" i="1" dirty="0" err="1" smtClean="0"/>
              <a:t>ear</a:t>
            </a:r>
            <a:endParaRPr lang="cs-CZ" sz="1600" i="1" dirty="0" smtClean="0"/>
          </a:p>
          <a:p>
            <a:r>
              <a:rPr lang="cs-CZ" sz="1600" dirty="0" smtClean="0"/>
              <a:t>	STUDY_NAME, rok(DATE_OF_ENROLLMENT)</a:t>
            </a:r>
            <a:r>
              <a:rPr lang="en-US" sz="1600" dirty="0" smtClean="0"/>
              <a:t>, </a:t>
            </a:r>
            <a:r>
              <a:rPr lang="en-US" sz="1600" dirty="0" err="1" smtClean="0"/>
              <a:t>po</a:t>
            </a:r>
            <a:r>
              <a:rPr lang="cs-CZ" sz="1600" dirty="0" smtClean="0"/>
              <a:t>čet pacientů</a:t>
            </a:r>
          </a:p>
          <a:p>
            <a:endParaRPr lang="cs-CZ" sz="1600" dirty="0" smtClean="0"/>
          </a:p>
          <a:p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20100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r>
              <a:rPr lang="en-US" sz="2000" i="1" dirty="0" smtClean="0"/>
              <a:t>Select all sites, which enrolled last patient in 2010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1467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798799" y="1933744"/>
            <a:ext cx="823391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1] SELECT </a:t>
            </a:r>
            <a:r>
              <a:rPr lang="en-US" dirty="0"/>
              <a:t>* FROM sites s </a:t>
            </a:r>
          </a:p>
          <a:p>
            <a:pPr>
              <a:lnSpc>
                <a:spcPct val="150000"/>
              </a:lnSpc>
            </a:pPr>
            <a:r>
              <a:rPr lang="en-US" dirty="0"/>
              <a:t>WHERE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)=2010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</a:t>
            </a:r>
          </a:p>
          <a:p>
            <a:pPr>
              <a:lnSpc>
                <a:spcPct val="150000"/>
              </a:lnSpc>
            </a:pPr>
            <a:r>
              <a:rPr lang="en-US" dirty="0"/>
              <a:t>AND NOT EXISTS (</a:t>
            </a:r>
          </a:p>
          <a:p>
            <a:pPr>
              <a:lnSpc>
                <a:spcPct val="150000"/>
              </a:lnSpc>
            </a:pPr>
            <a:r>
              <a:rPr lang="en-US" dirty="0"/>
              <a:t>	SELECT * FROM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	WHERE EXTRACT(YEAR FROM </a:t>
            </a:r>
            <a:r>
              <a:rPr lang="en-US" dirty="0" err="1"/>
              <a:t>date_of_enrollment</a:t>
            </a:r>
            <a:r>
              <a:rPr lang="en-US" dirty="0"/>
              <a:t>)&gt;2010</a:t>
            </a:r>
          </a:p>
          <a:p>
            <a:pPr>
              <a:lnSpc>
                <a:spcPct val="150000"/>
              </a:lnSpc>
            </a:pPr>
            <a:r>
              <a:rPr lang="en-US" dirty="0"/>
              <a:t>	AND </a:t>
            </a:r>
            <a:r>
              <a:rPr lang="en-US" dirty="0" err="1"/>
              <a:t>ps.study_site</a:t>
            </a:r>
            <a:r>
              <a:rPr lang="en-US" dirty="0"/>
              <a:t>=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	);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840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3244" y="627063"/>
            <a:ext cx="79352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Vypište všechna pracoviště, která zařadila pacienta naposledy v  roce 2010.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8" name="Obdélník 7"/>
          <p:cNvSpPr/>
          <p:nvPr/>
        </p:nvSpPr>
        <p:spPr>
          <a:xfrm>
            <a:off x="813244" y="2420888"/>
            <a:ext cx="82339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2] SELECT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r>
              <a:rPr lang="en-US" dirty="0"/>
              <a:t>,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en-US" dirty="0" smtClean="0"/>
              <a:t>MAX(EXTRACT(YEAR </a:t>
            </a:r>
            <a:r>
              <a:rPr lang="en-US" dirty="0"/>
              <a:t>FROM </a:t>
            </a:r>
            <a:r>
              <a:rPr lang="en-US" dirty="0" err="1" smtClean="0"/>
              <a:t>ps.date_of_enrollment</a:t>
            </a:r>
            <a:r>
              <a:rPr lang="en-US" dirty="0"/>
              <a:t>)) </a:t>
            </a:r>
            <a:r>
              <a:rPr lang="en-US" dirty="0" err="1"/>
              <a:t>rok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FROM </a:t>
            </a:r>
            <a:r>
              <a:rPr lang="en-US" dirty="0"/>
              <a:t>sites s JOIN </a:t>
            </a:r>
            <a:r>
              <a:rPr lang="en-US" dirty="0" err="1"/>
              <a:t>patient_study</a:t>
            </a:r>
            <a:r>
              <a:rPr lang="en-US" dirty="0"/>
              <a:t> </a:t>
            </a:r>
            <a:r>
              <a:rPr lang="en-US" dirty="0" err="1"/>
              <a:t>ps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ON </a:t>
            </a:r>
            <a:r>
              <a:rPr lang="en-US" dirty="0" err="1" smtClean="0"/>
              <a:t>s.site_id</a:t>
            </a:r>
            <a:r>
              <a:rPr lang="en-US" dirty="0" smtClean="0"/>
              <a:t>=</a:t>
            </a:r>
            <a:r>
              <a:rPr lang="en-US" dirty="0" err="1" smtClean="0"/>
              <a:t>ps.study_site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en-US" dirty="0" smtClean="0"/>
              <a:t>GROUP </a:t>
            </a:r>
            <a:r>
              <a:rPr lang="en-US" dirty="0"/>
              <a:t>BY </a:t>
            </a:r>
            <a:r>
              <a:rPr lang="en-US" dirty="0" err="1"/>
              <a:t>s.site</a:t>
            </a:r>
            <a:r>
              <a:rPr lang="en-US" dirty="0"/>
              <a:t>, </a:t>
            </a:r>
            <a:r>
              <a:rPr lang="en-US" dirty="0" err="1"/>
              <a:t>s.site_id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HAVING </a:t>
            </a:r>
            <a:r>
              <a:rPr lang="en-US" dirty="0"/>
              <a:t>MAX(EXTRACT(YEAR FROM </a:t>
            </a:r>
            <a:r>
              <a:rPr lang="en-US" dirty="0" err="1" smtClean="0"/>
              <a:t>ps.date_of_enrollment</a:t>
            </a:r>
            <a:r>
              <a:rPr lang="en-US" dirty="0"/>
              <a:t>))=</a:t>
            </a:r>
            <a:r>
              <a:rPr lang="en-US" dirty="0" smtClean="0"/>
              <a:t>2010</a:t>
            </a:r>
            <a:r>
              <a:rPr lang="cs-CZ" dirty="0" smtClean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544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33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</a:t>
            </a:r>
            <a:r>
              <a:rPr lang="cs-CZ" sz="2000" dirty="0" smtClean="0"/>
              <a:t>jeden student</a:t>
            </a:r>
            <a:r>
              <a:rPr lang="en-US" sz="2000" dirty="0" smtClean="0"/>
              <a:t> </a:t>
            </a:r>
            <a:r>
              <a:rPr lang="en-US" sz="2000" dirty="0"/>
              <a:t>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</a:t>
            </a:r>
            <a:r>
              <a:rPr lang="cs-CZ" sz="2000" dirty="0" smtClean="0"/>
              <a:t>.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i="1" dirty="0" smtClean="0"/>
              <a:t>Find and select all subjects with minimal one male as student and add column with all registered students to given 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0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9F26F-3794-4C12-AB31-43B7DCF42D68}" type="slidenum">
              <a:rPr lang="cs-CZ" smtClean="0"/>
              <a:pPr>
                <a:defRPr/>
              </a:pPr>
              <a:t>34</a:t>
            </a:fld>
            <a:endParaRPr lang="cs-CZ"/>
          </a:p>
        </p:txBody>
      </p:sp>
      <p:sp>
        <p:nvSpPr>
          <p:cNvPr id="6" name="TextovéPole 4"/>
          <p:cNvSpPr txBox="1">
            <a:spLocks noChangeArrowheads="1"/>
          </p:cNvSpPr>
          <p:nvPr/>
        </p:nvSpPr>
        <p:spPr bwMode="auto">
          <a:xfrm>
            <a:off x="816241" y="627063"/>
            <a:ext cx="7776864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Najděte </a:t>
            </a:r>
            <a:r>
              <a:rPr lang="cs-CZ" sz="2000" dirty="0"/>
              <a:t>předměty, kam se přihlásil alespoň jed</a:t>
            </a:r>
            <a:r>
              <a:rPr lang="en-US" sz="2000" dirty="0" err="1"/>
              <a:t>en</a:t>
            </a:r>
            <a:r>
              <a:rPr lang="cs-CZ" sz="2000" dirty="0"/>
              <a:t> student</a:t>
            </a:r>
            <a:r>
              <a:rPr lang="en-US" sz="2000" dirty="0"/>
              <a:t> (mu</a:t>
            </a:r>
            <a:r>
              <a:rPr lang="cs-CZ" sz="2000" dirty="0"/>
              <a:t>ž) a vypište celkový počet přihlášených </a:t>
            </a:r>
            <a:r>
              <a:rPr lang="cs-CZ" sz="2000" dirty="0" smtClean="0"/>
              <a:t>studentů.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7" name="Obdélník 6"/>
          <p:cNvSpPr/>
          <p:nvPr/>
        </p:nvSpPr>
        <p:spPr>
          <a:xfrm>
            <a:off x="757470" y="2337633"/>
            <a:ext cx="78944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predmet_id</a:t>
            </a:r>
            <a:r>
              <a:rPr lang="cs-CZ" dirty="0"/>
              <a:t>, COUNT(*) FROM student s, </a:t>
            </a:r>
            <a:r>
              <a:rPr lang="cs-CZ" dirty="0" err="1"/>
              <a:t>vyuka</a:t>
            </a:r>
            <a:r>
              <a:rPr lang="cs-CZ" dirty="0"/>
              <a:t> v</a:t>
            </a:r>
          </a:p>
          <a:p>
            <a:pPr>
              <a:lnSpc>
                <a:spcPct val="150000"/>
              </a:lnSpc>
            </a:pPr>
            <a:r>
              <a:rPr lang="cs-CZ" dirty="0"/>
              <a:t>WHERE </a:t>
            </a:r>
            <a:r>
              <a:rPr lang="cs-CZ" dirty="0" err="1"/>
              <a:t>s.uco</a:t>
            </a:r>
            <a:r>
              <a:rPr lang="cs-CZ" dirty="0"/>
              <a:t> = 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AND EXISTS  (</a:t>
            </a:r>
          </a:p>
          <a:p>
            <a:pPr>
              <a:lnSpc>
                <a:spcPct val="150000"/>
              </a:lnSpc>
            </a:pPr>
            <a:r>
              <a:rPr lang="cs-CZ" dirty="0"/>
              <a:t>	SELECT </a:t>
            </a:r>
            <a:r>
              <a:rPr lang="cs-CZ" dirty="0" err="1"/>
              <a:t>predmet_id</a:t>
            </a:r>
            <a:r>
              <a:rPr lang="cs-CZ" dirty="0"/>
              <a:t> FROM student s2, </a:t>
            </a:r>
            <a:r>
              <a:rPr lang="cs-CZ" dirty="0" err="1"/>
              <a:t>vyuka</a:t>
            </a:r>
            <a:r>
              <a:rPr lang="cs-CZ" dirty="0"/>
              <a:t> v2</a:t>
            </a:r>
          </a:p>
          <a:p>
            <a:pPr>
              <a:lnSpc>
                <a:spcPct val="150000"/>
              </a:lnSpc>
            </a:pPr>
            <a:r>
              <a:rPr lang="cs-CZ" dirty="0"/>
              <a:t>	WHERE s2.uco = v2.student_uco</a:t>
            </a:r>
          </a:p>
          <a:p>
            <a:pPr>
              <a:lnSpc>
                <a:spcPct val="150000"/>
              </a:lnSpc>
            </a:pPr>
            <a:r>
              <a:rPr lang="cs-CZ" dirty="0"/>
              <a:t>	AND s2.sex = 'muž' AND </a:t>
            </a:r>
            <a:r>
              <a:rPr lang="cs-CZ" dirty="0" err="1"/>
              <a:t>v.predmet_id</a:t>
            </a:r>
            <a:r>
              <a:rPr lang="cs-CZ" dirty="0"/>
              <a:t>=v2.predmet_id</a:t>
            </a:r>
          </a:p>
          <a:p>
            <a:pPr>
              <a:lnSpc>
                <a:spcPct val="150000"/>
              </a:lnSpc>
            </a:pPr>
            <a:r>
              <a:rPr lang="cs-CZ" dirty="0"/>
              <a:t>	)</a:t>
            </a:r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predmet_id</a:t>
            </a:r>
            <a:r>
              <a:rPr lang="cs-CZ" dirty="0"/>
              <a:t>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49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412776"/>
            <a:ext cx="7981672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 smtClean="0"/>
          </a:p>
          <a:p>
            <a:r>
              <a:rPr lang="cs-CZ" dirty="0" smtClean="0"/>
              <a:t> Zjistěte počet pacientů v jednotlivých  studiích po pracovištích a dle pohlaví </a:t>
            </a:r>
          </a:p>
          <a:p>
            <a:r>
              <a:rPr lang="cs-CZ" dirty="0" smtClean="0"/>
              <a:t>	STUDY_NAME, SITE, SEX, počet </a:t>
            </a:r>
            <a:r>
              <a:rPr lang="cs-CZ" dirty="0" smtClean="0"/>
              <a:t>pacientů</a:t>
            </a:r>
          </a:p>
          <a:p>
            <a:endParaRPr lang="cs-CZ" dirty="0"/>
          </a:p>
          <a:p>
            <a:r>
              <a:rPr lang="cs-CZ" i="1" dirty="0" err="1" smtClean="0"/>
              <a:t>Create</a:t>
            </a:r>
            <a:r>
              <a:rPr lang="cs-CZ" i="1" dirty="0" smtClean="0"/>
              <a:t> a </a:t>
            </a:r>
            <a:r>
              <a:rPr lang="cs-CZ" i="1" dirty="0" err="1" smtClean="0"/>
              <a:t>query</a:t>
            </a:r>
            <a:r>
              <a:rPr lang="cs-CZ" i="1" dirty="0" smtClean="0"/>
              <a:t>, </a:t>
            </a:r>
            <a:r>
              <a:rPr lang="cs-CZ" i="1" dirty="0" err="1" smtClean="0"/>
              <a:t>which</a:t>
            </a:r>
            <a:r>
              <a:rPr lang="cs-CZ" i="1" dirty="0" smtClean="0"/>
              <a:t> return </a:t>
            </a:r>
            <a:r>
              <a:rPr lang="cs-CZ" i="1" dirty="0" err="1" smtClean="0"/>
              <a:t>number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patients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in </a:t>
            </a:r>
            <a:r>
              <a:rPr lang="cs-CZ" i="1" dirty="0" err="1" smtClean="0"/>
              <a:t>each</a:t>
            </a:r>
            <a:r>
              <a:rPr lang="cs-CZ" i="1" dirty="0" smtClean="0"/>
              <a:t> study </a:t>
            </a:r>
            <a:r>
              <a:rPr lang="cs-CZ" i="1" dirty="0" err="1" smtClean="0"/>
              <a:t>aggregated</a:t>
            </a:r>
            <a:r>
              <a:rPr lang="cs-CZ" i="1" dirty="0" smtClean="0"/>
              <a:t> by </a:t>
            </a:r>
            <a:r>
              <a:rPr lang="cs-CZ" i="1" dirty="0" err="1" smtClean="0"/>
              <a:t>site</a:t>
            </a:r>
            <a:r>
              <a:rPr lang="cs-CZ" i="1" dirty="0" smtClean="0"/>
              <a:t> and sex</a:t>
            </a:r>
            <a:endParaRPr lang="cs-CZ" i="1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en-US" dirty="0" smtClean="0"/>
              <a:t>SQL</a:t>
            </a:r>
            <a:r>
              <a:rPr lang="cs-CZ" dirty="0" smtClean="0"/>
              <a:t> pošlete</a:t>
            </a:r>
            <a:r>
              <a:rPr lang="en-US" dirty="0" smtClean="0"/>
              <a:t>/send </a:t>
            </a:r>
            <a:r>
              <a:rPr lang="cs-CZ" dirty="0" smtClean="0"/>
              <a:t> na </a:t>
            </a:r>
            <a:r>
              <a:rPr lang="en-US" dirty="0" smtClean="0"/>
              <a:t> </a:t>
            </a:r>
            <a:r>
              <a:rPr lang="cs-CZ" dirty="0" smtClean="0"/>
              <a:t>klimes</a:t>
            </a:r>
            <a:r>
              <a:rPr lang="en-US" dirty="0" smtClean="0"/>
              <a:t>@mail.muni.cz</a:t>
            </a:r>
            <a:endParaRPr lang="cs-CZ" dirty="0"/>
          </a:p>
          <a:p>
            <a:endParaRPr lang="cs-CZ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Poddotazy</a:t>
            </a:r>
            <a:r>
              <a:rPr lang="cs-CZ" dirty="0" smtClean="0"/>
              <a:t> </a:t>
            </a:r>
            <a:r>
              <a:rPr lang="cs-CZ" dirty="0" smtClean="0"/>
              <a:t>SQL / </a:t>
            </a:r>
            <a:r>
              <a:rPr lang="cs-CZ" dirty="0" err="1" smtClean="0"/>
              <a:t>subquery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F7599-2296-43BB-84E4-376EB50F9155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48888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/>
              <a:t>Zanořené </a:t>
            </a:r>
            <a:r>
              <a:rPr lang="cs-CZ" sz="2400" b="1" dirty="0" smtClean="0"/>
              <a:t>dotazy / </a:t>
            </a:r>
            <a:r>
              <a:rPr lang="cs-CZ" sz="2400" b="1" dirty="0" err="1" smtClean="0"/>
              <a:t>Subqueries</a:t>
            </a:r>
            <a:endParaRPr lang="cs-CZ" sz="2400" b="1" dirty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cs-CZ" sz="2000" dirty="0" smtClean="0"/>
              <a:t>uzavřené </a:t>
            </a:r>
            <a:r>
              <a:rPr lang="cs-CZ" sz="2000" dirty="0"/>
              <a:t>v kulatých závorkách </a:t>
            </a:r>
            <a:r>
              <a:rPr lang="cs-CZ" sz="2000" b="1" dirty="0"/>
              <a:t>() / </a:t>
            </a:r>
            <a:r>
              <a:rPr lang="cs-CZ" sz="2000" i="1" dirty="0" err="1"/>
              <a:t>enclosed</a:t>
            </a:r>
            <a:r>
              <a:rPr lang="cs-CZ" sz="2000" i="1" dirty="0"/>
              <a:t> in </a:t>
            </a:r>
            <a:r>
              <a:rPr lang="cs-CZ" sz="2000" i="1" dirty="0" err="1"/>
              <a:t>brackets</a:t>
            </a:r>
            <a:endParaRPr lang="cs-CZ" sz="2000" i="1" dirty="0" smtClean="0"/>
          </a:p>
          <a:p>
            <a:pPr lvl="1">
              <a:buFont typeface="Arial" pitchFamily="34" charset="0"/>
              <a:buChar char="•"/>
            </a:pPr>
            <a:r>
              <a:rPr lang="cs-CZ" sz="2000" dirty="0" smtClean="0"/>
              <a:t> </a:t>
            </a:r>
            <a:r>
              <a:rPr lang="cs-CZ" sz="2000" dirty="0" err="1" smtClean="0"/>
              <a:t>poddotazem</a:t>
            </a:r>
            <a:r>
              <a:rPr lang="cs-CZ" sz="2000" dirty="0" smtClean="0"/>
              <a:t> je myšlen příkaz SELECT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1115616" y="2708920"/>
            <a:ext cx="331236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 smtClean="0"/>
          </a:p>
          <a:p>
            <a:r>
              <a:rPr lang="cs-CZ" sz="2400" b="1" dirty="0" smtClean="0"/>
              <a:t>SELECT</a:t>
            </a:r>
            <a:r>
              <a:rPr lang="en-US" sz="2400" b="1" dirty="0" smtClean="0"/>
              <a:t>    </a:t>
            </a:r>
            <a:r>
              <a:rPr lang="en-US" sz="2400" dirty="0" smtClean="0"/>
              <a:t> </a:t>
            </a:r>
            <a:r>
              <a:rPr lang="cs-CZ" sz="2400" dirty="0" err="1" smtClean="0"/>
              <a:t>column</a:t>
            </a:r>
            <a:endParaRPr lang="en-US" sz="2400" dirty="0" smtClean="0"/>
          </a:p>
          <a:p>
            <a:r>
              <a:rPr lang="en-US" sz="2400" b="1" dirty="0" smtClean="0"/>
              <a:t>FROM</a:t>
            </a:r>
            <a:r>
              <a:rPr lang="en-US" sz="2400" dirty="0" smtClean="0"/>
              <a:t>         </a:t>
            </a:r>
            <a:r>
              <a:rPr lang="cs-CZ" sz="2400" dirty="0" smtClean="0"/>
              <a:t>table</a:t>
            </a:r>
            <a:endParaRPr lang="en-US" sz="2400" dirty="0" smtClean="0"/>
          </a:p>
          <a:p>
            <a:r>
              <a:rPr lang="en-US" sz="2400" b="1" dirty="0" smtClean="0"/>
              <a:t>WHERE</a:t>
            </a:r>
            <a:r>
              <a:rPr lang="en-US" sz="2400" dirty="0" smtClean="0"/>
              <a:t>      </a:t>
            </a:r>
            <a:r>
              <a:rPr lang="cs-CZ" sz="2400" dirty="0" err="1" smtClean="0"/>
              <a:t>condition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GROUP BY</a:t>
            </a:r>
          </a:p>
          <a:p>
            <a:r>
              <a:rPr lang="en-US" sz="2400" dirty="0" smtClean="0"/>
              <a:t>HAVING</a:t>
            </a:r>
          </a:p>
          <a:p>
            <a:r>
              <a:rPr lang="en-US" sz="2400" dirty="0" smtClean="0"/>
              <a:t>ORDER</a:t>
            </a:r>
            <a:r>
              <a:rPr lang="cs-CZ" sz="2400" dirty="0" smtClean="0"/>
              <a:t> BY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cs-CZ" dirty="0" smtClean="0"/>
          </a:p>
        </p:txBody>
      </p:sp>
      <p:sp>
        <p:nvSpPr>
          <p:cNvPr id="15" name="TextovéPole 14"/>
          <p:cNvSpPr txBox="1"/>
          <p:nvPr/>
        </p:nvSpPr>
        <p:spPr>
          <a:xfrm>
            <a:off x="4860032" y="2844230"/>
            <a:ext cx="3183885" cy="461665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sloupce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4872005" y="3348286"/>
            <a:ext cx="3097323" cy="461665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místo názvu tabulky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4860032" y="3852342"/>
            <a:ext cx="2549096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cs-CZ" sz="2400" dirty="0" smtClean="0"/>
              <a:t>v sekci WHERE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33797" name="TextovéPole 4"/>
          <p:cNvSpPr txBox="1">
            <a:spLocks noChangeArrowheads="1"/>
          </p:cNvSpPr>
          <p:nvPr/>
        </p:nvSpPr>
        <p:spPr bwMode="auto">
          <a:xfrm>
            <a:off x="683568" y="1124744"/>
            <a:ext cx="7776864" cy="48782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Vnořený dotaz na pozici sloupce musí vrátit právě jeden řádek a právě jeden sloupec</a:t>
            </a:r>
            <a:r>
              <a:rPr lang="cs-CZ" sz="2000" dirty="0" smtClean="0"/>
              <a:t>!</a:t>
            </a:r>
          </a:p>
          <a:p>
            <a:r>
              <a:rPr lang="cs-CZ" sz="2000" i="1" dirty="0" err="1" smtClean="0"/>
              <a:t>This</a:t>
            </a:r>
            <a:r>
              <a:rPr lang="cs-CZ" sz="2000" i="1" dirty="0" smtClean="0"/>
              <a:t> type a </a:t>
            </a:r>
            <a:r>
              <a:rPr lang="cs-CZ" sz="2000" i="1" dirty="0" err="1"/>
              <a:t>s</a:t>
            </a:r>
            <a:r>
              <a:rPr lang="cs-CZ" sz="2000" i="1" dirty="0" err="1" smtClean="0"/>
              <a:t>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return just </a:t>
            </a:r>
            <a:r>
              <a:rPr lang="cs-CZ" sz="2000" i="1" dirty="0" err="1" smtClean="0"/>
              <a:t>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row</a:t>
            </a:r>
            <a:r>
              <a:rPr lang="cs-CZ" sz="2000" i="1" dirty="0" smtClean="0"/>
              <a:t> and </a:t>
            </a:r>
            <a:r>
              <a:rPr lang="cs-CZ" sz="2000" i="1" dirty="0" err="1" smtClean="0"/>
              <a:t>one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column</a:t>
            </a:r>
            <a:endParaRPr lang="cs-CZ" sz="2000" i="1" dirty="0"/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sz="2000" dirty="0"/>
              <a:t>SELECT COUNT(</a:t>
            </a:r>
            <a:r>
              <a:rPr lang="cs-CZ" sz="2000" dirty="0" err="1"/>
              <a:t>student_uco</a:t>
            </a:r>
            <a:r>
              <a:rPr lang="cs-CZ" sz="2000" dirty="0"/>
              <a:t>), 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	</a:t>
            </a:r>
            <a:r>
              <a:rPr lang="cs-CZ" sz="2000" b="1" dirty="0"/>
              <a:t>(SELECT COUNT (*) FROM student)</a:t>
            </a:r>
          </a:p>
          <a:p>
            <a:pPr>
              <a:lnSpc>
                <a:spcPct val="150000"/>
              </a:lnSpc>
            </a:pPr>
            <a:r>
              <a:rPr lang="cs-CZ" sz="2000" dirty="0"/>
              <a:t>FROM </a:t>
            </a:r>
            <a:r>
              <a:rPr lang="cs-CZ" sz="2000" dirty="0" err="1"/>
              <a:t>vyuka</a:t>
            </a:r>
            <a:r>
              <a:rPr lang="cs-CZ" sz="2000" dirty="0"/>
              <a:t>;</a:t>
            </a:r>
          </a:p>
          <a:p>
            <a:endParaRPr lang="cs-CZ" sz="2000" b="1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SELECT</a:t>
            </a:r>
            <a:r>
              <a:rPr lang="en-US" dirty="0" smtClean="0"/>
              <a:t> COUNT(</a:t>
            </a:r>
            <a:r>
              <a:rPr lang="en-US" dirty="0" err="1" smtClean="0"/>
              <a:t>patient_id</a:t>
            </a:r>
            <a:r>
              <a:rPr lang="en-US" dirty="0" smtClean="0"/>
              <a:t>),</a:t>
            </a:r>
            <a:r>
              <a:rPr lang="cs-CZ" dirty="0" smtClean="0"/>
              <a:t> 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	</a:t>
            </a:r>
            <a:r>
              <a:rPr lang="en-US" b="1" dirty="0" smtClean="0"/>
              <a:t>(SELECT COUNT</a:t>
            </a:r>
            <a:r>
              <a:rPr lang="cs-CZ" b="1" dirty="0" smtClean="0"/>
              <a:t>  </a:t>
            </a:r>
            <a:r>
              <a:rPr lang="cs-CZ" b="1" dirty="0"/>
              <a:t>(</a:t>
            </a:r>
            <a:r>
              <a:rPr lang="en-US" b="1" dirty="0"/>
              <a:t>*) </a:t>
            </a:r>
            <a:r>
              <a:rPr lang="cs-CZ" b="1" dirty="0"/>
              <a:t>FROM</a:t>
            </a:r>
            <a:r>
              <a:rPr lang="en-US" b="1" dirty="0"/>
              <a:t> </a:t>
            </a:r>
            <a:r>
              <a:rPr lang="en-US" b="1" dirty="0" smtClean="0"/>
              <a:t> patients) 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FROM</a:t>
            </a:r>
            <a:r>
              <a:rPr lang="en-US" dirty="0" smtClean="0"/>
              <a:t> </a:t>
            </a:r>
            <a:r>
              <a:rPr lang="en-US" dirty="0" err="1" smtClean="0"/>
              <a:t>patient_study</a:t>
            </a:r>
            <a:r>
              <a:rPr lang="cs-CZ" dirty="0" smtClean="0"/>
              <a:t>;</a:t>
            </a:r>
            <a:endParaRPr lang="cs-CZ" dirty="0"/>
          </a:p>
          <a:p>
            <a:endParaRPr lang="cs-CZ" sz="2000" dirty="0"/>
          </a:p>
          <a:p>
            <a:endParaRPr lang="cs-CZ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i="1" dirty="0" err="1" smtClean="0"/>
              <a:t>Create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query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which</a:t>
            </a:r>
            <a:r>
              <a:rPr lang="cs-CZ" sz="2000" i="1" dirty="0" smtClean="0"/>
              <a:t> return a list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with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number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their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subjects</a:t>
            </a:r>
            <a:r>
              <a:rPr lang="cs-CZ" sz="2000" i="1" dirty="0" smtClean="0"/>
              <a:t> and </a:t>
            </a:r>
            <a:r>
              <a:rPr lang="cs-CZ" sz="2000" i="1" dirty="0" err="1" smtClean="0"/>
              <a:t>compute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percent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from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subjects</a:t>
            </a:r>
            <a:r>
              <a:rPr lang="cs-CZ" sz="2000" i="1" dirty="0" smtClean="0"/>
              <a:t> (= </a:t>
            </a:r>
            <a:r>
              <a:rPr lang="cs-CZ" sz="2000" i="1" dirty="0" err="1" smtClean="0"/>
              <a:t>all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rows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from</a:t>
            </a:r>
            <a:r>
              <a:rPr lang="cs-CZ" sz="2000" i="1" dirty="0" smtClean="0"/>
              <a:t> table </a:t>
            </a:r>
            <a:r>
              <a:rPr lang="cs-CZ" sz="2000" i="1" dirty="0" err="1" smtClean="0"/>
              <a:t>předmet</a:t>
            </a:r>
            <a:r>
              <a:rPr lang="cs-CZ" sz="2000" i="1" dirty="0" smtClean="0"/>
              <a:t>)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19733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cs-CZ" dirty="0" err="1" smtClean="0"/>
              <a:t>Subdotazy</a:t>
            </a:r>
            <a:r>
              <a:rPr lang="cs-CZ" dirty="0" smtClean="0"/>
              <a:t> SQL</a:t>
            </a:r>
            <a:r>
              <a:rPr lang="en-US" dirty="0" smtClean="0"/>
              <a:t> - m</a:t>
            </a:r>
            <a:r>
              <a:rPr lang="cs-CZ" dirty="0" err="1" smtClean="0"/>
              <a:t>ísto</a:t>
            </a:r>
            <a:r>
              <a:rPr lang="cs-CZ" dirty="0" smtClean="0"/>
              <a:t> sloupce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32942" y="741304"/>
            <a:ext cx="777686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</a:t>
            </a:r>
            <a:r>
              <a:rPr lang="en-US" sz="2000" dirty="0" smtClean="0"/>
              <a:t>v</a:t>
            </a:r>
            <a:r>
              <a:rPr lang="cs-CZ" sz="2000" dirty="0" smtClean="0"/>
              <a:t>šech studentů, </a:t>
            </a:r>
            <a:br>
              <a:rPr lang="cs-CZ" sz="2000" dirty="0" smtClean="0"/>
            </a:br>
            <a:r>
              <a:rPr lang="cs-CZ" sz="2000" dirty="0" smtClean="0"/>
              <a:t>počet jejich registrovaných předmětů </a:t>
            </a:r>
            <a:br>
              <a:rPr lang="cs-CZ" sz="2000" dirty="0" smtClean="0"/>
            </a:br>
            <a:r>
              <a:rPr lang="cs-CZ" sz="2000" dirty="0" smtClean="0"/>
              <a:t>a kolik je to procent ze všech dostupných předmětů</a:t>
            </a:r>
            <a:endParaRPr lang="cs-CZ" sz="2000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  <p:sp>
        <p:nvSpPr>
          <p:cNvPr id="2" name="Obdélník 1"/>
          <p:cNvSpPr/>
          <p:nvPr/>
        </p:nvSpPr>
        <p:spPr>
          <a:xfrm>
            <a:off x="773113" y="2979203"/>
            <a:ext cx="783669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SELECT </a:t>
            </a:r>
            <a:r>
              <a:rPr lang="cs-CZ" dirty="0" err="1"/>
              <a:t>s.uco</a:t>
            </a:r>
            <a:r>
              <a:rPr lang="cs-CZ" dirty="0"/>
              <a:t>,  </a:t>
            </a:r>
            <a:r>
              <a:rPr lang="cs-CZ" dirty="0" smtClean="0"/>
              <a:t>COUNT(</a:t>
            </a:r>
            <a:r>
              <a:rPr lang="cs-CZ" dirty="0" err="1" smtClean="0"/>
              <a:t>v.predmet_id</a:t>
            </a:r>
            <a:r>
              <a:rPr lang="cs-CZ" dirty="0"/>
              <a:t>), </a:t>
            </a:r>
          </a:p>
          <a:p>
            <a:pPr>
              <a:lnSpc>
                <a:spcPct val="150000"/>
              </a:lnSpc>
            </a:pPr>
            <a:r>
              <a:rPr lang="cs-CZ" dirty="0"/>
              <a:t>	</a:t>
            </a:r>
            <a:r>
              <a:rPr lang="cs-CZ" dirty="0" smtClean="0"/>
              <a:t>ROUND(100.0 * (</a:t>
            </a:r>
            <a:r>
              <a:rPr lang="cs-CZ" dirty="0"/>
              <a:t>COUNT(</a:t>
            </a:r>
            <a:r>
              <a:rPr lang="cs-CZ" dirty="0" err="1"/>
              <a:t>v.predmet_id</a:t>
            </a:r>
            <a:r>
              <a:rPr lang="cs-CZ" dirty="0" smtClean="0"/>
              <a:t>)) / </a:t>
            </a:r>
          </a:p>
          <a:p>
            <a:pPr>
              <a:lnSpc>
                <a:spcPct val="150000"/>
              </a:lnSpc>
            </a:pPr>
            <a:r>
              <a:rPr lang="cs-CZ" b="1" dirty="0"/>
              <a:t>	</a:t>
            </a:r>
            <a:r>
              <a:rPr lang="cs-CZ" b="1" dirty="0" smtClean="0"/>
              <a:t>(</a:t>
            </a:r>
            <a:r>
              <a:rPr lang="cs-CZ" b="1" dirty="0"/>
              <a:t>SELECT </a:t>
            </a:r>
            <a:r>
              <a:rPr lang="cs-CZ" b="1" dirty="0" smtClean="0"/>
              <a:t>COUNT</a:t>
            </a:r>
            <a:r>
              <a:rPr lang="cs-CZ" b="1" dirty="0"/>
              <a:t>(*) </a:t>
            </a:r>
            <a:r>
              <a:rPr lang="cs-CZ" b="1" dirty="0" smtClean="0"/>
              <a:t>FROM </a:t>
            </a:r>
            <a:r>
              <a:rPr lang="cs-CZ" b="1" dirty="0" err="1"/>
              <a:t>predmet</a:t>
            </a:r>
            <a:r>
              <a:rPr lang="cs-CZ" b="1" dirty="0" smtClean="0"/>
              <a:t>) </a:t>
            </a:r>
            <a:r>
              <a:rPr lang="cs-CZ" dirty="0" smtClean="0"/>
              <a:t>)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FROM student s JOIN </a:t>
            </a:r>
            <a:r>
              <a:rPr lang="cs-CZ" dirty="0" err="1"/>
              <a:t>vyuka</a:t>
            </a:r>
            <a:r>
              <a:rPr lang="cs-CZ" dirty="0"/>
              <a:t> v 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 smtClean="0"/>
              <a:t>ON </a:t>
            </a:r>
            <a:r>
              <a:rPr lang="cs-CZ" dirty="0" err="1"/>
              <a:t>s.uco</a:t>
            </a:r>
            <a:r>
              <a:rPr lang="cs-CZ" dirty="0"/>
              <a:t>=</a:t>
            </a:r>
            <a:r>
              <a:rPr lang="cs-CZ" dirty="0" err="1"/>
              <a:t>v.student_uco</a:t>
            </a:r>
            <a:endParaRPr lang="cs-CZ" dirty="0"/>
          </a:p>
          <a:p>
            <a:pPr>
              <a:lnSpc>
                <a:spcPct val="150000"/>
              </a:lnSpc>
            </a:pPr>
            <a:r>
              <a:rPr lang="cs-CZ" dirty="0"/>
              <a:t>GROUP BY </a:t>
            </a:r>
            <a:r>
              <a:rPr lang="cs-CZ" dirty="0" err="1"/>
              <a:t>s.uco</a:t>
            </a:r>
            <a:r>
              <a:rPr lang="cs-CZ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54236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Zano</a:t>
            </a:r>
            <a:r>
              <a:rPr lang="cs-CZ" dirty="0" err="1" smtClean="0"/>
              <a:t>řený</a:t>
            </a:r>
            <a:r>
              <a:rPr lang="cs-CZ" dirty="0" smtClean="0"/>
              <a:t> dotaz – místo názvu tabulky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0065-CAA8-4B40-BEE5-5221F084C997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34821" name="TextovéPole 4"/>
          <p:cNvSpPr txBox="1">
            <a:spLocks noChangeArrowheads="1"/>
          </p:cNvSpPr>
          <p:nvPr/>
        </p:nvSpPr>
        <p:spPr bwMode="auto">
          <a:xfrm>
            <a:off x="827584" y="1277239"/>
            <a:ext cx="7344866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000" dirty="0" smtClean="0"/>
              <a:t>Pod</a:t>
            </a:r>
            <a:r>
              <a:rPr lang="en-US" sz="2000" dirty="0" err="1" smtClean="0"/>
              <a:t>dotaz</a:t>
            </a:r>
            <a:r>
              <a:rPr lang="en-US" sz="2000" dirty="0" smtClean="0"/>
              <a:t> na </a:t>
            </a:r>
            <a:r>
              <a:rPr lang="en-US" sz="2000" dirty="0" err="1" smtClean="0"/>
              <a:t>pozici</a:t>
            </a:r>
            <a:r>
              <a:rPr lang="en-US" sz="2000" dirty="0" smtClean="0"/>
              <a:t> FROM </a:t>
            </a:r>
            <a:r>
              <a:rPr lang="en-US" sz="2000" dirty="0" err="1" smtClean="0"/>
              <a:t>nahrazuje</a:t>
            </a:r>
            <a:r>
              <a:rPr lang="en-US" sz="2000" dirty="0" smtClean="0"/>
              <a:t> </a:t>
            </a:r>
            <a:r>
              <a:rPr lang="en-US" sz="2000" dirty="0" err="1" smtClean="0"/>
              <a:t>tabulku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V </a:t>
            </a:r>
            <a:r>
              <a:rPr lang="cs-CZ" sz="2000" dirty="0" err="1" smtClean="0"/>
              <a:t>postgreSQL</a:t>
            </a:r>
            <a:r>
              <a:rPr lang="cs-CZ" sz="2000" dirty="0" smtClean="0"/>
              <a:t> musí být </a:t>
            </a:r>
            <a:r>
              <a:rPr lang="cs-CZ" sz="2000" dirty="0" err="1" smtClean="0"/>
              <a:t>poddotaz</a:t>
            </a:r>
            <a:r>
              <a:rPr lang="cs-CZ" sz="2000" dirty="0" smtClean="0"/>
              <a:t> na pozici tabulky </a:t>
            </a:r>
            <a:r>
              <a:rPr lang="cs-CZ" sz="2000" b="1" dirty="0" smtClean="0"/>
              <a:t>VŽDY</a:t>
            </a:r>
            <a:r>
              <a:rPr lang="cs-CZ" sz="2000" dirty="0" smtClean="0"/>
              <a:t> pojmenován</a:t>
            </a:r>
            <a:r>
              <a:rPr lang="cs-CZ" sz="2000" dirty="0" smtClean="0"/>
              <a:t>!</a:t>
            </a:r>
          </a:p>
          <a:p>
            <a:endParaRPr lang="cs-CZ" sz="2000" dirty="0"/>
          </a:p>
          <a:p>
            <a:r>
              <a:rPr lang="cs-CZ" sz="2000" i="1" dirty="0" err="1" smtClean="0"/>
              <a:t>Subquery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instead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name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the</a:t>
            </a:r>
            <a:r>
              <a:rPr lang="cs-CZ" sz="2000" i="1" dirty="0" smtClean="0"/>
              <a:t> table </a:t>
            </a:r>
            <a:r>
              <a:rPr lang="cs-CZ" sz="2000" i="1" dirty="0" err="1" smtClean="0"/>
              <a:t>must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have</a:t>
            </a:r>
            <a:r>
              <a:rPr lang="cs-CZ" sz="2000" i="1" dirty="0" smtClean="0"/>
              <a:t> a </a:t>
            </a:r>
            <a:r>
              <a:rPr lang="cs-CZ" sz="2000" i="1" dirty="0" err="1" smtClean="0">
                <a:solidFill>
                  <a:srgbClr val="FF0000"/>
                </a:solidFill>
              </a:rPr>
              <a:t>name</a:t>
            </a:r>
            <a:r>
              <a:rPr lang="cs-CZ" sz="2000" i="1" dirty="0" smtClean="0">
                <a:solidFill>
                  <a:srgbClr val="FF0000"/>
                </a:solidFill>
              </a:rPr>
              <a:t>/</a:t>
            </a:r>
            <a:r>
              <a:rPr lang="cs-CZ" sz="2000" i="1" dirty="0" err="1" smtClean="0">
                <a:solidFill>
                  <a:srgbClr val="FF0000"/>
                </a:solidFill>
              </a:rPr>
              <a:t>acronym</a:t>
            </a:r>
            <a:endParaRPr lang="en-US" sz="2000" i="1" dirty="0" smtClean="0">
              <a:solidFill>
                <a:srgbClr val="FF0000"/>
              </a:solidFill>
            </a:endParaRPr>
          </a:p>
          <a:p>
            <a:endParaRPr lang="cs-CZ" sz="2000" dirty="0" smtClean="0"/>
          </a:p>
          <a:p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SELECT  </a:t>
            </a:r>
            <a:r>
              <a:rPr lang="en-US" dirty="0"/>
              <a:t>COUNT(*)  FROM </a:t>
            </a:r>
            <a:r>
              <a:rPr lang="en-US" b="1" dirty="0"/>
              <a:t>(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  </a:t>
            </a:r>
            <a:r>
              <a:rPr lang="cs-CZ" b="1" dirty="0"/>
              <a:t>SELECT </a:t>
            </a:r>
            <a:r>
              <a:rPr lang="cs-CZ" b="1" dirty="0" smtClean="0"/>
              <a:t>study_id, COUNT</a:t>
            </a:r>
            <a:r>
              <a:rPr lang="en-US" b="1" dirty="0" smtClean="0"/>
              <a:t>(</a:t>
            </a:r>
            <a:r>
              <a:rPr lang="cs-CZ" b="1" dirty="0" err="1" smtClean="0"/>
              <a:t>patient_id</a:t>
            </a:r>
            <a:r>
              <a:rPr lang="en-US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      </a:t>
            </a:r>
            <a:r>
              <a:rPr lang="en-US" b="1" dirty="0"/>
              <a:t>FROM </a:t>
            </a:r>
            <a:r>
              <a:rPr lang="en-US" b="1" dirty="0" err="1" smtClean="0"/>
              <a:t>patient_study</a:t>
            </a:r>
            <a:r>
              <a:rPr lang="en-US" b="1" dirty="0" smtClean="0"/>
              <a:t> GROUP BY </a:t>
            </a:r>
            <a:r>
              <a:rPr lang="en-US" b="1" dirty="0" err="1" smtClean="0"/>
              <a:t>study_id</a:t>
            </a:r>
            <a:endParaRPr lang="en-US" b="1" dirty="0"/>
          </a:p>
          <a:p>
            <a:pPr>
              <a:lnSpc>
                <a:spcPct val="150000"/>
              </a:lnSpc>
            </a:pPr>
            <a:r>
              <a:rPr lang="cs-CZ" b="1" dirty="0" smtClean="0"/>
              <a:t>    </a:t>
            </a:r>
            <a:r>
              <a:rPr lang="en-US" b="1" dirty="0" smtClean="0"/>
              <a:t>)</a:t>
            </a:r>
            <a:r>
              <a:rPr lang="cs-CZ" b="1" dirty="0" smtClean="0"/>
              <a:t> </a:t>
            </a:r>
            <a:r>
              <a:rPr lang="cs-CZ" b="1" dirty="0" smtClean="0">
                <a:solidFill>
                  <a:srgbClr val="FF0000"/>
                </a:solidFill>
              </a:rPr>
              <a:t>sub</a:t>
            </a:r>
            <a:endParaRPr lang="en-US" b="1" dirty="0">
              <a:solidFill>
                <a:srgbClr val="FF0000"/>
              </a:solidFill>
            </a:endParaRP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/>
              <a:t>Zano</a:t>
            </a:r>
            <a:r>
              <a:rPr lang="cs-CZ" dirty="0" err="1"/>
              <a:t>řený</a:t>
            </a:r>
            <a:r>
              <a:rPr lang="cs-CZ" dirty="0"/>
              <a:t> dotaz – místo názvu tabulky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F7599-2296-43BB-84E4-376EB50F9155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7" name="TextovéPole 4"/>
          <p:cNvSpPr txBox="1">
            <a:spLocks noChangeArrowheads="1"/>
          </p:cNvSpPr>
          <p:nvPr/>
        </p:nvSpPr>
        <p:spPr bwMode="auto">
          <a:xfrm>
            <a:off x="826768" y="741304"/>
            <a:ext cx="777686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sz="2000" dirty="0"/>
          </a:p>
          <a:p>
            <a:r>
              <a:rPr lang="cs-CZ" sz="2000" b="1" dirty="0" smtClean="0"/>
              <a:t>CVIČENÍ:</a:t>
            </a:r>
          </a:p>
          <a:p>
            <a:endParaRPr lang="cs-CZ" sz="2000" b="1" dirty="0"/>
          </a:p>
          <a:p>
            <a:r>
              <a:rPr lang="cs-CZ" sz="2000" dirty="0"/>
              <a:t>Napište dotaz, </a:t>
            </a:r>
            <a:r>
              <a:rPr lang="cs-CZ" sz="2000" dirty="0" smtClean="0"/>
              <a:t>který vrátí seznam studentů, kteří jsou registrováni do více než jednoho předmětu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000" i="1" dirty="0" err="1" smtClean="0"/>
              <a:t>Create</a:t>
            </a:r>
            <a:r>
              <a:rPr lang="cs-CZ" sz="2000" i="1" dirty="0" smtClean="0"/>
              <a:t> a </a:t>
            </a:r>
            <a:r>
              <a:rPr lang="cs-CZ" sz="2000" i="1" dirty="0" err="1" smtClean="0"/>
              <a:t>query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which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selec</a:t>
            </a:r>
            <a:r>
              <a:rPr lang="cs-CZ" sz="2000" i="1" dirty="0" err="1" smtClean="0"/>
              <a:t>t</a:t>
            </a:r>
            <a:r>
              <a:rPr lang="cs-CZ" sz="2000" i="1" dirty="0" smtClean="0"/>
              <a:t> list </a:t>
            </a:r>
            <a:r>
              <a:rPr lang="cs-CZ" sz="2000" i="1" dirty="0" err="1" smtClean="0"/>
              <a:t>of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students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registered</a:t>
            </a:r>
            <a:r>
              <a:rPr lang="cs-CZ" sz="2000" i="1" dirty="0" smtClean="0"/>
              <a:t> in more </a:t>
            </a:r>
            <a:r>
              <a:rPr lang="cs-CZ" sz="2000" i="1" dirty="0" err="1" smtClean="0"/>
              <a:t>than</a:t>
            </a:r>
            <a:r>
              <a:rPr lang="cs-CZ" sz="2000" i="1" dirty="0" smtClean="0"/>
              <a:t> 1 </a:t>
            </a:r>
            <a:r>
              <a:rPr lang="cs-CZ" sz="2000" i="1" dirty="0" err="1" smtClean="0"/>
              <a:t>subject</a:t>
            </a:r>
            <a:endParaRPr lang="cs-CZ" sz="2000" i="1" dirty="0"/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4602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4404</TotalTime>
  <Words>1444</Words>
  <Application>Microsoft Office PowerPoint</Application>
  <PresentationFormat>Předvádění na obrazovce (4:3)</PresentationFormat>
  <Paragraphs>444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Another data model</vt:lpstr>
      <vt:lpstr>Cvičení</vt:lpstr>
      <vt:lpstr>Poddotazy SQL / subquery</vt:lpstr>
      <vt:lpstr>Subdotazy SQL - místo sloupce</vt:lpstr>
      <vt:lpstr>Subdotazy SQL - místo sloupce</vt:lpstr>
      <vt:lpstr>Subdotazy SQL - místo sloupce</vt:lpstr>
      <vt:lpstr>Zanořený dotaz – místo názvu tabulky</vt:lpstr>
      <vt:lpstr>Zanořený dotaz – místo názvu tabulky</vt:lpstr>
      <vt:lpstr>Zanořený dotaz – místo názvu tabulky</vt:lpstr>
      <vt:lpstr>Vnořený dotaz za WHERE</vt:lpstr>
      <vt:lpstr>Vnořený dotaz za WHERE</vt:lpstr>
      <vt:lpstr>Vnořený dotaz za WHERE sloupec = (SELECT …</vt:lpstr>
      <vt:lpstr>Vnořený dotaz za WHERE sloupec ANY/IN/ALL</vt:lpstr>
      <vt:lpstr>Vnořený dotaz za WHERE EXISTS/NOT EXISTS</vt:lpstr>
      <vt:lpstr>Vnořený dotaz za WHERE</vt:lpstr>
      <vt:lpstr>Subdotazy SQL - Vnořený dotaz za WHERE </vt:lpstr>
      <vt:lpstr>Subdotazy SQL - Vnořený dotaz za WHERE </vt:lpstr>
      <vt:lpstr>Cvičení / Task </vt:lpstr>
      <vt:lpstr>Cvičení </vt:lpstr>
      <vt:lpstr>Cvičení 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</vt:lpstr>
      <vt:lpstr>Cvičení </vt:lpstr>
      <vt:lpstr>Homework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448</cp:revision>
  <dcterms:created xsi:type="dcterms:W3CDTF">2011-01-19T10:31:11Z</dcterms:created>
  <dcterms:modified xsi:type="dcterms:W3CDTF">2018-11-13T07:34:46Z</dcterms:modified>
</cp:coreProperties>
</file>