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9" r:id="rId3"/>
    <p:sldId id="290" r:id="rId4"/>
    <p:sldId id="307" r:id="rId5"/>
    <p:sldId id="292" r:id="rId6"/>
    <p:sldId id="293" r:id="rId7"/>
    <p:sldId id="297" r:id="rId8"/>
    <p:sldId id="301" r:id="rId9"/>
    <p:sldId id="311" r:id="rId10"/>
    <p:sldId id="308" r:id="rId11"/>
    <p:sldId id="309" r:id="rId12"/>
    <p:sldId id="310" r:id="rId13"/>
    <p:sldId id="296" r:id="rId14"/>
    <p:sldId id="306" r:id="rId15"/>
    <p:sldId id="298" r:id="rId16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17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7.12.2017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3443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cs-CZ" dirty="0"/>
              <a:t>8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</a:t>
            </a:r>
            <a:r>
              <a:rPr lang="cs-CZ" dirty="0" err="1" smtClean="0"/>
              <a:t>ěření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189167"/>
            <a:ext cx="63184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is_date</a:t>
            </a:r>
            <a:r>
              <a:rPr lang="cs-CZ" sz="1400" dirty="0"/>
              <a:t>(</a:t>
            </a:r>
            <a:r>
              <a:rPr lang="cs-CZ" sz="1400" dirty="0" err="1"/>
              <a:t>sdatum</a:t>
            </a:r>
            <a:r>
              <a:rPr lang="cs-CZ" sz="1400" dirty="0"/>
              <a:t> </a:t>
            </a:r>
            <a:r>
              <a:rPr lang="cs-CZ" sz="1400" dirty="0" err="1"/>
              <a:t>varchar</a:t>
            </a:r>
            <a:r>
              <a:rPr lang="cs-CZ" sz="1400" dirty="0"/>
              <a:t>(30))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i NUMERIC(1);</a:t>
            </a:r>
          </a:p>
          <a:p>
            <a:r>
              <a:rPr lang="cs-CZ" sz="1400" dirty="0"/>
              <a:t>    datum DATE;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sdatum_s_nulama</a:t>
            </a:r>
            <a:r>
              <a:rPr lang="cs-CZ" sz="1400" dirty="0"/>
              <a:t> VARCHAR(20);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sdatum_bez_nul</a:t>
            </a:r>
            <a:r>
              <a:rPr lang="cs-CZ" sz="1400" dirty="0"/>
              <a:t> VARCHAR(20);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/>
              <a:t>    i:=0;</a:t>
            </a:r>
          </a:p>
          <a:p>
            <a:r>
              <a:rPr lang="cs-CZ" sz="1400" dirty="0"/>
              <a:t>    datum := TO_DATE(</a:t>
            </a:r>
            <a:r>
              <a:rPr lang="cs-CZ" sz="1400" dirty="0" err="1"/>
              <a:t>sdatum</a:t>
            </a:r>
            <a:r>
              <a:rPr lang="cs-CZ" sz="1400" dirty="0"/>
              <a:t>, '</a:t>
            </a:r>
            <a:r>
              <a:rPr lang="cs-CZ" sz="1400" dirty="0" err="1"/>
              <a:t>dd.mm.yyyy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sdatum_bez_nul</a:t>
            </a:r>
            <a:r>
              <a:rPr lang="cs-CZ" sz="1400" dirty="0"/>
              <a:t> := TO_CHAR(datum, '</a:t>
            </a:r>
            <a:r>
              <a:rPr lang="cs-CZ" sz="1400" dirty="0" err="1"/>
              <a:t>FMdd.FMmm.yyyy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sdatum_s_nulama</a:t>
            </a:r>
            <a:r>
              <a:rPr lang="cs-CZ" sz="1400" dirty="0"/>
              <a:t> := TO_CHAR(datum, '</a:t>
            </a:r>
            <a:r>
              <a:rPr lang="cs-CZ" sz="1400" dirty="0" err="1"/>
              <a:t>dd.mm.yyyy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IF (</a:t>
            </a:r>
            <a:r>
              <a:rPr lang="cs-CZ" sz="1400" dirty="0" err="1"/>
              <a:t>sdatum</a:t>
            </a:r>
            <a:r>
              <a:rPr lang="cs-CZ" sz="1400" dirty="0"/>
              <a:t> = </a:t>
            </a:r>
            <a:r>
              <a:rPr lang="cs-CZ" sz="1400" dirty="0" err="1"/>
              <a:t>sdatum_bez_nul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sdatum</a:t>
            </a:r>
            <a:r>
              <a:rPr lang="cs-CZ" sz="1400" dirty="0"/>
              <a:t> = </a:t>
            </a:r>
            <a:r>
              <a:rPr lang="cs-CZ" sz="1400" dirty="0" err="1"/>
              <a:t>sdatum_s_nulama</a:t>
            </a:r>
            <a:r>
              <a:rPr lang="cs-CZ" sz="1400" dirty="0"/>
              <a:t>) THEN </a:t>
            </a:r>
          </a:p>
          <a:p>
            <a:r>
              <a:rPr lang="cs-CZ" sz="1400" dirty="0"/>
              <a:t>	i:=1;</a:t>
            </a:r>
          </a:p>
          <a:p>
            <a:r>
              <a:rPr lang="cs-CZ" sz="1400" dirty="0"/>
              <a:t>    ELSE </a:t>
            </a:r>
          </a:p>
          <a:p>
            <a:r>
              <a:rPr lang="cs-CZ" sz="1400" dirty="0"/>
              <a:t>	i:=0;</a:t>
            </a:r>
          </a:p>
          <a:p>
            <a:r>
              <a:rPr lang="cs-CZ" sz="1400" dirty="0"/>
              <a:t>    END IF;    </a:t>
            </a:r>
          </a:p>
          <a:p>
            <a:r>
              <a:rPr lang="cs-CZ" sz="1400" dirty="0"/>
              <a:t>RETURN i;</a:t>
            </a:r>
          </a:p>
          <a:p>
            <a:r>
              <a:rPr lang="cs-CZ" sz="1400" dirty="0"/>
              <a:t>END;</a:t>
            </a:r>
          </a:p>
          <a:p>
            <a:r>
              <a:rPr lang="cs-CZ" sz="1400" dirty="0"/>
              <a:t>$$ LANGUAGE PLPGSQL;</a:t>
            </a:r>
          </a:p>
          <a:p>
            <a:endParaRPr lang="cs-CZ" sz="1400" dirty="0"/>
          </a:p>
          <a:p>
            <a:r>
              <a:rPr lang="cs-CZ" sz="1400" dirty="0"/>
              <a:t>SELECT </a:t>
            </a:r>
            <a:r>
              <a:rPr lang="cs-CZ" sz="1400" dirty="0" err="1"/>
              <a:t>is_date</a:t>
            </a:r>
            <a:r>
              <a:rPr lang="cs-CZ" sz="1400" dirty="0"/>
              <a:t>('29.2.2016')</a:t>
            </a:r>
          </a:p>
        </p:txBody>
      </p:sp>
    </p:spTree>
    <p:extLst>
      <p:ext uri="{BB962C8B-B14F-4D97-AF65-F5344CB8AC3E}">
        <p14:creationId xmlns:p14="http://schemas.microsoft.com/office/powerpoint/2010/main" val="37295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ošetřenou výjimkou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908720"/>
            <a:ext cx="81369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is_date</a:t>
            </a:r>
            <a:r>
              <a:rPr lang="cs-CZ" sz="1400" dirty="0"/>
              <a:t>(</a:t>
            </a:r>
            <a:r>
              <a:rPr lang="cs-CZ" sz="1400" dirty="0" err="1"/>
              <a:t>sdatum</a:t>
            </a:r>
            <a:r>
              <a:rPr lang="cs-CZ" sz="1400" dirty="0"/>
              <a:t> </a:t>
            </a:r>
            <a:r>
              <a:rPr lang="cs-CZ" sz="1400" dirty="0" err="1"/>
              <a:t>varchar</a:t>
            </a:r>
            <a:r>
              <a:rPr lang="cs-CZ" sz="1400" dirty="0"/>
              <a:t>(30))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i NUMERIC(1);</a:t>
            </a:r>
          </a:p>
          <a:p>
            <a:r>
              <a:rPr lang="cs-CZ" sz="1400" dirty="0"/>
              <a:t>    datum DATE;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sdatum_s_nulama</a:t>
            </a:r>
            <a:r>
              <a:rPr lang="cs-CZ" sz="1400" dirty="0"/>
              <a:t> VARCHAR(20);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sdatum_bez_nul</a:t>
            </a:r>
            <a:r>
              <a:rPr lang="cs-CZ" sz="1400" dirty="0"/>
              <a:t> VARCHAR(20);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/>
              <a:t>    i:=0;</a:t>
            </a:r>
          </a:p>
          <a:p>
            <a:r>
              <a:rPr lang="cs-CZ" sz="1400" dirty="0"/>
              <a:t>    datum := TO_DATE(</a:t>
            </a:r>
            <a:r>
              <a:rPr lang="cs-CZ" sz="1400" dirty="0" err="1"/>
              <a:t>sdatum</a:t>
            </a:r>
            <a:r>
              <a:rPr lang="cs-CZ" sz="1400" dirty="0"/>
              <a:t>, '</a:t>
            </a:r>
            <a:r>
              <a:rPr lang="cs-CZ" sz="1400" dirty="0" err="1"/>
              <a:t>dd.mm.yyyy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sdatum_bez_nul</a:t>
            </a:r>
            <a:r>
              <a:rPr lang="cs-CZ" sz="1400" dirty="0"/>
              <a:t> := TO_CHAR(datum, '</a:t>
            </a:r>
            <a:r>
              <a:rPr lang="cs-CZ" sz="1400" dirty="0" err="1"/>
              <a:t>FMdd.FMmm.yyyy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sdatum_s_nulama</a:t>
            </a:r>
            <a:r>
              <a:rPr lang="cs-CZ" sz="1400" dirty="0"/>
              <a:t> := TO_CHAR(datum, '</a:t>
            </a:r>
            <a:r>
              <a:rPr lang="cs-CZ" sz="1400" dirty="0" err="1"/>
              <a:t>dd.mm.yyyy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IF (</a:t>
            </a:r>
            <a:r>
              <a:rPr lang="cs-CZ" sz="1400" dirty="0" err="1"/>
              <a:t>sdatum</a:t>
            </a:r>
            <a:r>
              <a:rPr lang="cs-CZ" sz="1400" dirty="0"/>
              <a:t> = </a:t>
            </a:r>
            <a:r>
              <a:rPr lang="cs-CZ" sz="1400" dirty="0" err="1"/>
              <a:t>sdatum_bez_nul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sdatum</a:t>
            </a:r>
            <a:r>
              <a:rPr lang="cs-CZ" sz="1400" dirty="0"/>
              <a:t> = </a:t>
            </a:r>
            <a:r>
              <a:rPr lang="cs-CZ" sz="1400" dirty="0" err="1"/>
              <a:t>sdatum_s_nulama</a:t>
            </a:r>
            <a:r>
              <a:rPr lang="cs-CZ" sz="1400" dirty="0"/>
              <a:t>) THEN </a:t>
            </a:r>
          </a:p>
          <a:p>
            <a:r>
              <a:rPr lang="cs-CZ" sz="1400" dirty="0"/>
              <a:t>	i:=1;</a:t>
            </a:r>
          </a:p>
          <a:p>
            <a:r>
              <a:rPr lang="cs-CZ" sz="1400" dirty="0"/>
              <a:t>    ELSE </a:t>
            </a:r>
          </a:p>
          <a:p>
            <a:r>
              <a:rPr lang="cs-CZ" sz="1400" dirty="0"/>
              <a:t>	i:=0;</a:t>
            </a:r>
          </a:p>
          <a:p>
            <a:r>
              <a:rPr lang="cs-CZ" sz="1400" dirty="0"/>
              <a:t>    END IF;    </a:t>
            </a:r>
          </a:p>
          <a:p>
            <a:r>
              <a:rPr lang="cs-CZ" sz="1400" dirty="0"/>
              <a:t>RETURN i;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EXCEPTION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WHEN OTHERS THEN  -- chyby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     RETURN 0;</a:t>
            </a:r>
          </a:p>
          <a:p>
            <a:r>
              <a:rPr lang="cs-CZ" sz="1400" dirty="0"/>
              <a:t>END;</a:t>
            </a:r>
          </a:p>
          <a:p>
            <a:r>
              <a:rPr lang="cs-CZ" sz="1400" dirty="0"/>
              <a:t>$$ LANGUAGE PLPGSQL;</a:t>
            </a:r>
          </a:p>
        </p:txBody>
      </p:sp>
    </p:spTree>
    <p:extLst>
      <p:ext uri="{BB962C8B-B14F-4D97-AF65-F5344CB8AC3E}">
        <p14:creationId xmlns:p14="http://schemas.microsoft.com/office/powerpoint/2010/main" val="337133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</a:t>
            </a:r>
            <a:r>
              <a:rPr lang="cs-CZ" dirty="0" smtClean="0"/>
              <a:t>žití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268760"/>
            <a:ext cx="7488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* FROM </a:t>
            </a:r>
            <a:r>
              <a:rPr lang="cs-CZ" dirty="0" err="1"/>
              <a:t>eav_string</a:t>
            </a:r>
            <a:r>
              <a:rPr lang="cs-CZ" dirty="0"/>
              <a:t> WHERE </a:t>
            </a:r>
            <a:r>
              <a:rPr lang="cs-CZ" dirty="0" err="1"/>
              <a:t>is_date</a:t>
            </a:r>
            <a:r>
              <a:rPr lang="cs-CZ" dirty="0"/>
              <a:t>(</a:t>
            </a:r>
            <a:r>
              <a:rPr lang="cs-CZ" dirty="0" err="1"/>
              <a:t>values</a:t>
            </a:r>
            <a:r>
              <a:rPr lang="cs-CZ" dirty="0"/>
              <a:t>) = 1 limit 20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2551837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, 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 FROM </a:t>
            </a:r>
            <a:r>
              <a:rPr lang="cs-CZ" dirty="0" err="1"/>
              <a:t>eav_string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is_date</a:t>
            </a:r>
            <a:r>
              <a:rPr lang="cs-CZ" dirty="0"/>
              <a:t>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'[0123]?\d\.[01]?\d\.\d{4}')) = 1 </a:t>
            </a:r>
            <a:endParaRPr lang="cs-CZ" dirty="0" smtClean="0"/>
          </a:p>
          <a:p>
            <a:r>
              <a:rPr lang="cs-CZ" dirty="0" smtClean="0"/>
              <a:t>limit 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042699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Procedura – vytvoření časové osy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81358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VIEW </a:t>
            </a:r>
            <a:r>
              <a:rPr lang="en-US" dirty="0" err="1" smtClean="0"/>
              <a:t>mesicni_pocty</a:t>
            </a:r>
            <a:r>
              <a:rPr lang="en-US" dirty="0" smtClean="0"/>
              <a:t> AS</a:t>
            </a:r>
            <a:br>
              <a:rPr lang="en-US" dirty="0" smtClean="0"/>
            </a:br>
            <a:r>
              <a:rPr lang="cs-CZ" dirty="0" smtClean="0"/>
              <a:t>SELECT  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 </a:t>
            </a:r>
            <a:r>
              <a:rPr lang="en-US" dirty="0" err="1" smtClean="0"/>
              <a:t>mesic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err="1" smtClean="0"/>
              <a:t>patient_study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</a:t>
            </a:r>
            <a:r>
              <a:rPr lang="cs-CZ" dirty="0" smtClean="0"/>
              <a:t> 43</a:t>
            </a:r>
            <a:endParaRPr lang="en-US" dirty="0" smtClean="0"/>
          </a:p>
          <a:p>
            <a:r>
              <a:rPr lang="en-US" dirty="0" smtClean="0"/>
              <a:t>GROUP BY  </a:t>
            </a:r>
            <a:r>
              <a:rPr lang="cs-CZ" dirty="0" smtClean="0"/>
              <a:t>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</a:t>
            </a:r>
          </a:p>
          <a:p>
            <a:r>
              <a:rPr lang="en-US" dirty="0" smtClean="0"/>
              <a:t>ORDER BY 1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566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Přehled počtu zařazených pacientů po měsících: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422" y="436510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Chybí některé měsíce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3013710" y="4293096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453870" y="4365104"/>
            <a:ext cx="469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Vytvoření časové osy v pomocné tabulce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27584" y="5301208"/>
            <a:ext cx="6523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KALENDAR, její naplnění </a:t>
            </a:r>
            <a:r>
              <a:rPr lang="en-US" dirty="0" err="1" smtClean="0"/>
              <a:t>funkc</a:t>
            </a:r>
            <a:r>
              <a:rPr lang="cs-CZ" dirty="0" smtClean="0"/>
              <a:t>í PROC_KALENDAR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TABLE </a:t>
            </a:r>
            <a:r>
              <a:rPr lang="cs-CZ" dirty="0" err="1" smtClean="0"/>
              <a:t>kalendar</a:t>
            </a:r>
            <a:r>
              <a:rPr lang="cs-CZ" dirty="0" smtClean="0"/>
              <a:t> (</a:t>
            </a:r>
          </a:p>
          <a:p>
            <a:pPr lvl="1"/>
            <a:r>
              <a:rPr lang="cs-CZ" dirty="0" err="1" smtClean="0"/>
              <a:t>Mesic</a:t>
            </a:r>
            <a:r>
              <a:rPr lang="cs-CZ" dirty="0" smtClean="0"/>
              <a:t> VARCHAR(10)</a:t>
            </a:r>
          </a:p>
          <a:p>
            <a:r>
              <a:rPr 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PL/PGSQL </a:t>
            </a:r>
            <a:r>
              <a:rPr lang="cs-CZ" dirty="0" smtClean="0"/>
              <a:t>procedura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51520" y="1485359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CREATE OR REPLACE FUNCTION </a:t>
            </a:r>
            <a:r>
              <a:rPr lang="en-US" sz="1600" dirty="0" err="1"/>
              <a:t>proc_kalendar</a:t>
            </a:r>
            <a:r>
              <a:rPr lang="en-US" sz="1600" dirty="0"/>
              <a:t>(od DATE, </a:t>
            </a:r>
            <a:r>
              <a:rPr lang="en-US" sz="1600" dirty="0" err="1"/>
              <a:t>mesicu</a:t>
            </a:r>
            <a:r>
              <a:rPr lang="en-US" sz="1600" dirty="0"/>
              <a:t> NUMERIC)</a:t>
            </a:r>
          </a:p>
          <a:p>
            <a:r>
              <a:rPr lang="en-US" sz="1600" dirty="0"/>
              <a:t>RETURNS NUMERIC AS $$</a:t>
            </a:r>
          </a:p>
          <a:p>
            <a:r>
              <a:rPr lang="en-US" sz="1600" dirty="0"/>
              <a:t>DECLARE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</a:t>
            </a:r>
            <a:r>
              <a:rPr lang="en-US" sz="1600" dirty="0"/>
              <a:t> NUMERIC(3);</a:t>
            </a:r>
          </a:p>
          <a:p>
            <a:r>
              <a:rPr lang="en-US" sz="1600" dirty="0"/>
              <a:t>BEGIN</a:t>
            </a:r>
          </a:p>
          <a:p>
            <a:r>
              <a:rPr lang="en-US" sz="1600" dirty="0"/>
              <a:t>DELETE FROM </a:t>
            </a:r>
            <a:r>
              <a:rPr lang="en-US" sz="1600" dirty="0" err="1"/>
              <a:t>kalendar</a:t>
            </a:r>
            <a:r>
              <a:rPr lang="en-US" sz="1600" dirty="0"/>
              <a:t>;</a:t>
            </a:r>
          </a:p>
          <a:p>
            <a:r>
              <a:rPr lang="en-US" sz="1600" dirty="0"/>
              <a:t>   FOR </a:t>
            </a:r>
            <a:r>
              <a:rPr lang="en-US" sz="1600" dirty="0" err="1"/>
              <a:t>i</a:t>
            </a:r>
            <a:r>
              <a:rPr lang="en-US" sz="1600" dirty="0"/>
              <a:t> IN 0..mesicu-1 LOOP</a:t>
            </a:r>
          </a:p>
          <a:p>
            <a:r>
              <a:rPr lang="en-US" sz="1600" dirty="0"/>
              <a:t>     INSERT INTO </a:t>
            </a:r>
            <a:r>
              <a:rPr lang="en-US" sz="1600" dirty="0" err="1"/>
              <a:t>kalendar</a:t>
            </a:r>
            <a:r>
              <a:rPr lang="en-US" sz="1600" dirty="0"/>
              <a:t> (mesic) VALUES (</a:t>
            </a:r>
            <a:r>
              <a:rPr lang="en-US" sz="1600" dirty="0" err="1"/>
              <a:t>to_char</a:t>
            </a:r>
            <a:r>
              <a:rPr lang="en-US" sz="1600" dirty="0"/>
              <a:t>(od + (interval '1 month' * </a:t>
            </a:r>
            <a:r>
              <a:rPr lang="en-US" sz="1600" dirty="0" err="1"/>
              <a:t>i</a:t>
            </a:r>
            <a:r>
              <a:rPr lang="en-US" sz="1600" dirty="0"/>
              <a:t>), '</a:t>
            </a:r>
            <a:r>
              <a:rPr lang="en-US" sz="1600" dirty="0" err="1"/>
              <a:t>yyyy</a:t>
            </a:r>
            <a:r>
              <a:rPr lang="en-US" sz="1600" dirty="0"/>
              <a:t>-mm'));</a:t>
            </a:r>
          </a:p>
          <a:p>
            <a:r>
              <a:rPr lang="en-US" sz="1600" dirty="0"/>
              <a:t>   END LOOP;</a:t>
            </a:r>
          </a:p>
          <a:p>
            <a:r>
              <a:rPr lang="en-US" sz="1600" dirty="0"/>
              <a:t>RETURN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r>
              <a:rPr lang="en-US" sz="1600" dirty="0"/>
              <a:t>EXCEPTION</a:t>
            </a:r>
          </a:p>
          <a:p>
            <a:r>
              <a:rPr lang="en-US" sz="1600" dirty="0"/>
              <a:t>    WHEN OTHERS THEN</a:t>
            </a:r>
          </a:p>
          <a:p>
            <a:r>
              <a:rPr lang="en-US" sz="1600" dirty="0"/>
              <a:t>         RAISE NOTICE '</a:t>
            </a:r>
            <a:r>
              <a:rPr lang="en-US" sz="1600" dirty="0" err="1"/>
              <a:t>Neco</a:t>
            </a:r>
            <a:r>
              <a:rPr lang="en-US" sz="1600" dirty="0"/>
              <a:t> je </a:t>
            </a:r>
            <a:r>
              <a:rPr lang="en-US" sz="1600" dirty="0" err="1"/>
              <a:t>spatne</a:t>
            </a:r>
            <a:r>
              <a:rPr lang="en-US" sz="1600" dirty="0"/>
              <a:t>: %', SQLERRM;</a:t>
            </a:r>
          </a:p>
          <a:p>
            <a:r>
              <a:rPr lang="en-US" sz="1600" dirty="0"/>
              <a:t>         RETURN -1;</a:t>
            </a:r>
          </a:p>
          <a:p>
            <a:r>
              <a:rPr lang="en-US" sz="1600" dirty="0"/>
              <a:t>END;</a:t>
            </a:r>
          </a:p>
          <a:p>
            <a:r>
              <a:rPr lang="en-US" sz="1600" dirty="0"/>
              <a:t>$$ LANGUAGE PLPGSQL;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152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PL/SQL procedura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195038" y="2276872"/>
            <a:ext cx="4537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proc_kalendar</a:t>
            </a:r>
            <a:r>
              <a:rPr lang="en-US" dirty="0"/>
              <a:t> ('2010-01-01', 24</a:t>
            </a:r>
            <a:r>
              <a:rPr lang="en-US" dirty="0" smtClean="0"/>
              <a:t>);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243437" y="3346648"/>
            <a:ext cx="6945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k.mesic</a:t>
            </a:r>
            <a:r>
              <a:rPr lang="cs-CZ" dirty="0"/>
              <a:t>, COALESCE(mp.pocet,0) </a:t>
            </a:r>
            <a:r>
              <a:rPr lang="cs-CZ" dirty="0" err="1"/>
              <a:t>pocet</a:t>
            </a:r>
            <a:r>
              <a:rPr lang="cs-CZ" dirty="0"/>
              <a:t> FROM </a:t>
            </a:r>
          </a:p>
          <a:p>
            <a:r>
              <a:rPr lang="cs-CZ" dirty="0" err="1"/>
              <a:t>kalendar</a:t>
            </a:r>
            <a:r>
              <a:rPr lang="cs-CZ" dirty="0"/>
              <a:t> k LEFT JOIN </a:t>
            </a:r>
            <a:r>
              <a:rPr lang="cs-CZ" dirty="0" err="1"/>
              <a:t>mesicni_pocty</a:t>
            </a:r>
            <a:r>
              <a:rPr lang="cs-CZ" dirty="0"/>
              <a:t> mp ON </a:t>
            </a:r>
            <a:r>
              <a:rPr lang="cs-CZ" dirty="0" err="1"/>
              <a:t>k.mesic</a:t>
            </a:r>
            <a:r>
              <a:rPr lang="cs-CZ" dirty="0"/>
              <a:t> = </a:t>
            </a:r>
            <a:r>
              <a:rPr lang="cs-CZ" dirty="0" err="1"/>
              <a:t>mp.mesic</a:t>
            </a:r>
            <a:r>
              <a:rPr lang="cs-CZ" dirty="0"/>
              <a:t> </a:t>
            </a:r>
          </a:p>
          <a:p>
            <a:r>
              <a:rPr lang="cs-CZ" dirty="0"/>
              <a:t>ORDER BY </a:t>
            </a:r>
            <a:r>
              <a:rPr lang="cs-CZ" dirty="0" err="1"/>
              <a:t>k.mesic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1195038" y="19888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23030" y="2924944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Doplněný výpis: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84784"/>
            <a:ext cx="698460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Objekty databáze, stejně jako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Vytvoření příkazem CREATE, zrušení příkazem DROP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Možné sdílení mezi uživateli, lze definovat oprávnění na spuštění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err="1" smtClean="0"/>
              <a:t>kládá</a:t>
            </a:r>
            <a:r>
              <a:rPr lang="cs-CZ" dirty="0" smtClean="0"/>
              <a:t> se z DML SQL příkazů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K</a:t>
            </a:r>
            <a:r>
              <a:rPr lang="cs-CZ" dirty="0" err="1" smtClean="0"/>
              <a:t>onstrukce</a:t>
            </a:r>
            <a:r>
              <a:rPr lang="cs-CZ" dirty="0" smtClean="0"/>
              <a:t> jazyka </a:t>
            </a:r>
            <a:r>
              <a:rPr lang="cs-CZ" b="1" dirty="0"/>
              <a:t>PL/</a:t>
            </a:r>
            <a:r>
              <a:rPr lang="cs-CZ" b="1" dirty="0" err="1"/>
              <a:t>pgSQL</a:t>
            </a:r>
            <a:r>
              <a:rPr lang="cs-CZ" dirty="0" smtClean="0"/>
              <a:t> –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Návratová hodnota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Použití SELECT funkce</a:t>
            </a:r>
            <a:r>
              <a:rPr lang="en-US" dirty="0" smtClean="0"/>
              <a:t>()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PL/</a:t>
            </a:r>
            <a:r>
              <a:rPr lang="en-US" dirty="0" err="1" smtClean="0"/>
              <a:t>pg</a:t>
            </a:r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2736"/>
            <a:ext cx="7459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Standardní procedurální programovací jazyk, obdoba C, Java, </a:t>
            </a:r>
            <a:r>
              <a:rPr lang="cs-CZ" dirty="0" smtClean="0"/>
              <a:t>Python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Příkazy se vykonávají postupně</a:t>
            </a:r>
            <a:r>
              <a:rPr lang="en-US" dirty="0" smtClean="0"/>
              <a:t> </a:t>
            </a:r>
            <a:r>
              <a:rPr lang="cs-CZ" dirty="0" smtClean="0"/>
              <a:t>+ programovací smyčky</a:t>
            </a:r>
            <a:endParaRPr lang="en-US" dirty="0" smtClean="0"/>
          </a:p>
          <a:p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2276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Základní prvky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45095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Bloky kódu ohraničeny BEGIN END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Definice proměnných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Operátor přiřazení hodnoty do proměnné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Programovací smyčka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Volání jiných funkcí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Prvky odděleny středníkem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Kostra funkce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4508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CREATE OR REPLACE FUNCTION </a:t>
            </a:r>
            <a:r>
              <a:rPr lang="cs-CZ" sz="1600" dirty="0" err="1" smtClean="0">
                <a:solidFill>
                  <a:srgbClr val="FF0000"/>
                </a:solidFill>
              </a:rPr>
              <a:t>nazev_funkce</a:t>
            </a:r>
            <a:r>
              <a:rPr lang="cs-CZ" sz="1600" dirty="0" smtClean="0"/>
              <a:t> (</a:t>
            </a:r>
            <a:r>
              <a:rPr lang="en-US" sz="1600" dirty="0" smtClean="0"/>
              <a:t>[</a:t>
            </a:r>
            <a:r>
              <a:rPr lang="cs-CZ" sz="1600" dirty="0" smtClean="0">
                <a:solidFill>
                  <a:srgbClr val="FF0000"/>
                </a:solidFill>
              </a:rPr>
              <a:t>parametr</a:t>
            </a:r>
            <a:r>
              <a:rPr lang="cs-CZ" sz="1600" dirty="0" smtClean="0"/>
              <a:t> </a:t>
            </a:r>
            <a:r>
              <a:rPr lang="cs-CZ" sz="1600" dirty="0" err="1" smtClean="0">
                <a:solidFill>
                  <a:srgbClr val="FF0000"/>
                </a:solidFill>
              </a:rPr>
              <a:t>datovy_typ</a:t>
            </a:r>
            <a:r>
              <a:rPr lang="cs-CZ" sz="1600" dirty="0" smtClean="0"/>
              <a:t>,…</a:t>
            </a:r>
            <a:r>
              <a:rPr lang="en-US" sz="1600" dirty="0" smtClean="0"/>
              <a:t>]</a:t>
            </a:r>
            <a:r>
              <a:rPr lang="cs-CZ" sz="16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RETURNS </a:t>
            </a:r>
            <a:r>
              <a:rPr lang="cs-CZ" sz="1600" dirty="0" err="1" smtClean="0">
                <a:solidFill>
                  <a:srgbClr val="FF0000"/>
                </a:solidFill>
              </a:rPr>
              <a:t>typ_navratove_hodnoty</a:t>
            </a:r>
            <a:r>
              <a:rPr lang="cs-CZ" sz="1600" dirty="0" smtClean="0"/>
              <a:t> AS </a:t>
            </a:r>
            <a:r>
              <a:rPr lang="en-US" sz="1600" dirty="0" smtClean="0"/>
              <a:t>$$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[</a:t>
            </a:r>
            <a:r>
              <a:rPr lang="cs-CZ" sz="1600" dirty="0" smtClean="0"/>
              <a:t>DECLARE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       </a:t>
            </a:r>
            <a:r>
              <a:rPr lang="cs-CZ" sz="1600" dirty="0" err="1" smtClean="0">
                <a:solidFill>
                  <a:srgbClr val="FF0000"/>
                </a:solidFill>
              </a:rPr>
              <a:t>Nazev_promenne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</a:rPr>
              <a:t>datovy_typ</a:t>
            </a:r>
            <a:r>
              <a:rPr lang="cs-CZ" sz="1600" dirty="0" smtClean="0">
                <a:solidFill>
                  <a:srgbClr val="FF0000"/>
                </a:solidFill>
              </a:rPr>
              <a:t>;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…</a:t>
            </a:r>
            <a:r>
              <a:rPr lang="en-US" sz="1600" dirty="0" smtClean="0"/>
              <a:t>]</a:t>
            </a:r>
            <a:endParaRPr lang="cs-CZ" sz="1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BEGIN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       </a:t>
            </a:r>
            <a:r>
              <a:rPr lang="cs-CZ" sz="1600" dirty="0" err="1" smtClean="0">
                <a:solidFill>
                  <a:srgbClr val="FF0000"/>
                </a:solidFill>
              </a:rPr>
              <a:t>telo_funkce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       RETURN </a:t>
            </a:r>
            <a:r>
              <a:rPr lang="cs-CZ" sz="1600" dirty="0" err="1" smtClean="0">
                <a:solidFill>
                  <a:srgbClr val="FF0000"/>
                </a:solidFill>
              </a:rPr>
              <a:t>navratova_hodnota</a:t>
            </a:r>
            <a:r>
              <a:rPr lang="cs-CZ" sz="1600" dirty="0" smtClean="0"/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END;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$$</a:t>
            </a:r>
            <a:r>
              <a:rPr lang="cs-CZ" sz="1600" dirty="0" smtClean="0"/>
              <a:t> LANGUAGE PLPGSQL;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Smazání funkce</a:t>
            </a:r>
            <a:endParaRPr lang="en-US" sz="1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	</a:t>
            </a:r>
            <a:r>
              <a:rPr lang="en-US" sz="1600" dirty="0" smtClean="0"/>
              <a:t>DROP FUNCTION </a:t>
            </a:r>
            <a:r>
              <a:rPr lang="cs-CZ" sz="1600" dirty="0" err="1">
                <a:solidFill>
                  <a:srgbClr val="FF0000"/>
                </a:solidFill>
              </a:rPr>
              <a:t>nazev_funkce</a:t>
            </a:r>
            <a:r>
              <a:rPr lang="cs-CZ" sz="1600" dirty="0"/>
              <a:t> (</a:t>
            </a:r>
            <a:r>
              <a:rPr lang="en-US" sz="1600" dirty="0" smtClean="0"/>
              <a:t>[</a:t>
            </a:r>
            <a:r>
              <a:rPr lang="cs-CZ" sz="1600" dirty="0" smtClean="0">
                <a:solidFill>
                  <a:srgbClr val="FF0000"/>
                </a:solidFill>
              </a:rPr>
              <a:t>parametr </a:t>
            </a:r>
            <a:r>
              <a:rPr lang="cs-CZ" sz="1600" dirty="0" err="1" smtClean="0">
                <a:solidFill>
                  <a:srgbClr val="FF0000"/>
                </a:solidFill>
              </a:rPr>
              <a:t>datovy_typ</a:t>
            </a:r>
            <a:r>
              <a:rPr lang="cs-CZ" sz="1600" dirty="0"/>
              <a:t>,…</a:t>
            </a:r>
            <a:r>
              <a:rPr lang="en-US" sz="1600" dirty="0"/>
              <a:t>]</a:t>
            </a:r>
            <a:r>
              <a:rPr lang="cs-CZ" sz="1600" dirty="0" smtClean="0"/>
              <a:t>)</a:t>
            </a:r>
            <a:r>
              <a:rPr lang="en-US" sz="1600" dirty="0" smtClean="0"/>
              <a:t>;</a:t>
            </a:r>
            <a:endParaRPr lang="cs-CZ" sz="1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 smtClean="0"/>
              <a:t>Použití funkce</a:t>
            </a:r>
            <a:endParaRPr lang="en-US" sz="1600" b="1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	</a:t>
            </a:r>
            <a:r>
              <a:rPr lang="en-US" sz="1600" dirty="0" smtClean="0"/>
              <a:t>SELECT </a:t>
            </a:r>
            <a:r>
              <a:rPr lang="cs-CZ" sz="1600" dirty="0" err="1">
                <a:solidFill>
                  <a:srgbClr val="FF0000"/>
                </a:solidFill>
              </a:rPr>
              <a:t>nazev_funkce</a:t>
            </a:r>
            <a:r>
              <a:rPr lang="cs-CZ" sz="1600" dirty="0"/>
              <a:t> (</a:t>
            </a:r>
            <a:r>
              <a:rPr lang="en-US" sz="1600" dirty="0" smtClean="0"/>
              <a:t>[</a:t>
            </a:r>
            <a:r>
              <a:rPr lang="cs-CZ" sz="1600" dirty="0" smtClean="0">
                <a:solidFill>
                  <a:srgbClr val="FF0000"/>
                </a:solidFill>
              </a:rPr>
              <a:t>parametr</a:t>
            </a:r>
            <a:r>
              <a:rPr lang="cs-CZ" sz="1600" dirty="0" smtClean="0"/>
              <a:t> </a:t>
            </a:r>
            <a:r>
              <a:rPr lang="cs-CZ" sz="1600" dirty="0" err="1">
                <a:solidFill>
                  <a:srgbClr val="FF0000"/>
                </a:solidFill>
              </a:rPr>
              <a:t>datovy_typ</a:t>
            </a:r>
            <a:r>
              <a:rPr lang="cs-CZ" sz="1600" dirty="0"/>
              <a:t>,…</a:t>
            </a:r>
            <a:r>
              <a:rPr lang="en-US" sz="1600" dirty="0"/>
              <a:t>]</a:t>
            </a:r>
            <a:r>
              <a:rPr lang="cs-CZ" sz="1600" dirty="0"/>
              <a:t>)</a:t>
            </a:r>
            <a:r>
              <a:rPr lang="en-US" sz="1600" dirty="0" smtClean="0"/>
              <a:t>;</a:t>
            </a: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PL/PGSQL </a:t>
            </a:r>
            <a:r>
              <a:rPr lang="cs-CZ" dirty="0" smtClean="0"/>
              <a:t>- FOR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987693"/>
            <a:ext cx="80802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DECLARE</a:t>
            </a:r>
          </a:p>
          <a:p>
            <a:r>
              <a:rPr lang="cs-CZ" dirty="0" smtClean="0"/>
              <a:t>    </a:t>
            </a:r>
            <a:r>
              <a:rPr lang="cs-CZ" dirty="0" err="1" smtClean="0"/>
              <a:t>rs</a:t>
            </a:r>
            <a:r>
              <a:rPr lang="cs-CZ" dirty="0" smtClean="0"/>
              <a:t> RECORD;</a:t>
            </a:r>
            <a:r>
              <a:rPr lang="en-US" dirty="0" smtClean="0"/>
              <a:t> --</a:t>
            </a:r>
            <a:r>
              <a:rPr lang="en-US" dirty="0" err="1" smtClean="0"/>
              <a:t>deklarace</a:t>
            </a:r>
            <a:r>
              <a:rPr lang="en-US" dirty="0" smtClean="0"/>
              <a:t> </a:t>
            </a:r>
            <a:r>
              <a:rPr lang="en-US" dirty="0" err="1" smtClean="0"/>
              <a:t>kurzoru</a:t>
            </a:r>
            <a:endParaRPr lang="cs-CZ" dirty="0" smtClean="0"/>
          </a:p>
          <a:p>
            <a:r>
              <a:rPr lang="cs-CZ" dirty="0" smtClean="0"/>
              <a:t>BEGIN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FOR </a:t>
            </a:r>
            <a:r>
              <a:rPr lang="cs-CZ" dirty="0" err="1">
                <a:solidFill>
                  <a:srgbClr val="FF0000"/>
                </a:solidFill>
              </a:rPr>
              <a:t>rs</a:t>
            </a:r>
            <a:r>
              <a:rPr lang="cs-CZ" dirty="0">
                <a:solidFill>
                  <a:srgbClr val="FF0000"/>
                </a:solidFill>
              </a:rPr>
              <a:t> IN (SELECT * FROM </a:t>
            </a:r>
            <a:r>
              <a:rPr lang="cs-CZ" dirty="0" err="1">
                <a:solidFill>
                  <a:srgbClr val="FF0000"/>
                </a:solidFill>
              </a:rPr>
              <a:t>patients</a:t>
            </a:r>
            <a:r>
              <a:rPr lang="cs-CZ" dirty="0">
                <a:solidFill>
                  <a:srgbClr val="FF0000"/>
                </a:solidFill>
              </a:rPr>
              <a:t>) LOOP </a:t>
            </a:r>
          </a:p>
          <a:p>
            <a:r>
              <a:rPr lang="cs-CZ" dirty="0"/>
              <a:t>	IF (</a:t>
            </a:r>
            <a:r>
              <a:rPr lang="cs-CZ" dirty="0" err="1"/>
              <a:t>rs.date_of_birth</a:t>
            </a:r>
            <a:r>
              <a:rPr lang="cs-CZ" dirty="0"/>
              <a:t> &gt; </a:t>
            </a:r>
            <a:r>
              <a:rPr lang="cs-CZ" dirty="0" err="1"/>
              <a:t>current_date</a:t>
            </a:r>
            <a:r>
              <a:rPr lang="cs-CZ" dirty="0"/>
              <a:t>) THEN</a:t>
            </a:r>
          </a:p>
          <a:p>
            <a:r>
              <a:rPr lang="cs-CZ" dirty="0"/>
              <a:t>		INSERT INTO </a:t>
            </a:r>
            <a:r>
              <a:rPr lang="cs-CZ" dirty="0" err="1"/>
              <a:t>test_tab</a:t>
            </a:r>
            <a:r>
              <a:rPr lang="cs-CZ" dirty="0"/>
              <a:t> (</a:t>
            </a:r>
            <a:r>
              <a:rPr lang="cs-CZ" dirty="0" err="1"/>
              <a:t>patient_id</a:t>
            </a:r>
            <a:r>
              <a:rPr lang="cs-CZ" dirty="0"/>
              <a:t>) </a:t>
            </a:r>
            <a:r>
              <a:rPr lang="en-US" dirty="0" smtClean="0"/>
              <a:t>VALUES</a:t>
            </a:r>
            <a:r>
              <a:rPr lang="cs-CZ" dirty="0" smtClean="0"/>
              <a:t> (</a:t>
            </a:r>
            <a:r>
              <a:rPr lang="cs-CZ" dirty="0" err="1"/>
              <a:t>rs.patient_id</a:t>
            </a:r>
            <a:r>
              <a:rPr lang="cs-CZ" dirty="0"/>
              <a:t>);</a:t>
            </a:r>
          </a:p>
          <a:p>
            <a:r>
              <a:rPr lang="cs-CZ" dirty="0"/>
              <a:t>	END IF; -- ukončení podmíněného výrazu</a:t>
            </a:r>
          </a:p>
          <a:p>
            <a:r>
              <a:rPr lang="cs-CZ" dirty="0">
                <a:solidFill>
                  <a:srgbClr val="FF0000"/>
                </a:solidFill>
              </a:rPr>
              <a:t>END LOOP</a:t>
            </a:r>
            <a:r>
              <a:rPr lang="cs-CZ" dirty="0"/>
              <a:t>; -- ukončení </a:t>
            </a:r>
            <a:r>
              <a:rPr lang="cs-CZ" dirty="0" smtClean="0"/>
              <a:t>smyčky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3573016"/>
            <a:ext cx="72667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</a:t>
            </a:r>
            <a:r>
              <a:rPr lang="cs-CZ" dirty="0" err="1" smtClean="0"/>
              <a:t>říkaz</a:t>
            </a:r>
            <a:r>
              <a:rPr lang="cs-CZ" dirty="0" smtClean="0"/>
              <a:t> smyčky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</a:t>
            </a:r>
            <a:r>
              <a:rPr lang="cs-CZ" dirty="0" err="1" smtClean="0"/>
              <a:t>roměnná</a:t>
            </a:r>
            <a:r>
              <a:rPr lang="cs-CZ" dirty="0" smtClean="0"/>
              <a:t> </a:t>
            </a:r>
            <a:r>
              <a:rPr lang="cs-CZ" dirty="0" err="1" smtClean="0"/>
              <a:t>rs</a:t>
            </a:r>
            <a:r>
              <a:rPr lang="cs-CZ" dirty="0" smtClean="0"/>
              <a:t> (kurzor, „vektor“) postupně nabývá hodnot  řádků, </a:t>
            </a:r>
            <a:br>
              <a:rPr lang="cs-CZ" dirty="0" smtClean="0"/>
            </a:br>
            <a:r>
              <a:rPr lang="cs-CZ" dirty="0" smtClean="0"/>
              <a:t>  které vrací SELECT příkaz (jednotlivé pacienty)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cs-CZ" dirty="0" err="1" smtClean="0"/>
              <a:t>urzor</a:t>
            </a:r>
            <a:r>
              <a:rPr lang="cs-CZ" dirty="0" smtClean="0"/>
              <a:t> </a:t>
            </a:r>
            <a:r>
              <a:rPr lang="cs-CZ" dirty="0" err="1" smtClean="0"/>
              <a:t>rs</a:t>
            </a:r>
            <a:r>
              <a:rPr lang="cs-CZ" dirty="0" smtClean="0"/>
              <a:t> se musí deklarovat </a:t>
            </a:r>
            <a:r>
              <a:rPr lang="en-US" dirty="0" err="1" smtClean="0"/>
              <a:t>jako</a:t>
            </a:r>
            <a:r>
              <a:rPr lang="en-US" dirty="0" smtClean="0"/>
              <a:t> RECORD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 každý vrácený řádek SELECT příkazu se provedou </a:t>
            </a:r>
            <a:br>
              <a:rPr lang="cs-CZ" dirty="0" smtClean="0"/>
            </a:br>
            <a:r>
              <a:rPr lang="cs-CZ" dirty="0" smtClean="0"/>
              <a:t>   příkazy uzavřené mezi LOOP a END LOOP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Smyčka končí po zpracování všech záznamů SELECTU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SELECT nevrací žádné řádky, blok smyčky se přeskočí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PL/PGSQL </a:t>
            </a:r>
            <a:r>
              <a:rPr lang="cs-CZ" dirty="0" smtClean="0"/>
              <a:t>- IF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80161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</a:t>
            </a:r>
            <a:endParaRPr lang="cs-CZ" dirty="0"/>
          </a:p>
          <a:p>
            <a:r>
              <a:rPr lang="cs-CZ" dirty="0"/>
              <a:t>FOR </a:t>
            </a:r>
            <a:r>
              <a:rPr lang="cs-CZ" dirty="0" err="1"/>
              <a:t>rs</a:t>
            </a:r>
            <a:r>
              <a:rPr lang="cs-CZ" dirty="0"/>
              <a:t> IN (SELECT * FROM </a:t>
            </a:r>
            <a:r>
              <a:rPr lang="cs-CZ" dirty="0" err="1"/>
              <a:t>patients</a:t>
            </a:r>
            <a:r>
              <a:rPr lang="cs-CZ" dirty="0"/>
              <a:t>) LOOP </a:t>
            </a:r>
          </a:p>
          <a:p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IF (</a:t>
            </a:r>
            <a:r>
              <a:rPr lang="cs-CZ" dirty="0" err="1">
                <a:solidFill>
                  <a:srgbClr val="FF0000"/>
                </a:solidFill>
              </a:rPr>
              <a:t>rs.date_of_birth</a:t>
            </a:r>
            <a:r>
              <a:rPr lang="cs-CZ" dirty="0">
                <a:solidFill>
                  <a:srgbClr val="FF0000"/>
                </a:solidFill>
              </a:rPr>
              <a:t> &gt; </a:t>
            </a:r>
            <a:r>
              <a:rPr lang="cs-CZ" dirty="0" err="1">
                <a:solidFill>
                  <a:srgbClr val="FF0000"/>
                </a:solidFill>
              </a:rPr>
              <a:t>current_date</a:t>
            </a:r>
            <a:r>
              <a:rPr lang="cs-CZ" dirty="0">
                <a:solidFill>
                  <a:srgbClr val="FF0000"/>
                </a:solidFill>
              </a:rPr>
              <a:t>) THEN</a:t>
            </a:r>
          </a:p>
          <a:p>
            <a:r>
              <a:rPr lang="cs-CZ" dirty="0"/>
              <a:t>		INSERT INTO </a:t>
            </a:r>
            <a:r>
              <a:rPr lang="cs-CZ" dirty="0" err="1"/>
              <a:t>test_tab</a:t>
            </a:r>
            <a:r>
              <a:rPr lang="cs-CZ" dirty="0"/>
              <a:t> (</a:t>
            </a:r>
            <a:r>
              <a:rPr lang="cs-CZ" dirty="0" err="1"/>
              <a:t>patient_id</a:t>
            </a:r>
            <a:r>
              <a:rPr lang="cs-CZ" dirty="0"/>
              <a:t>) </a:t>
            </a:r>
            <a:r>
              <a:rPr lang="en-US" dirty="0" smtClean="0"/>
              <a:t>VALUES </a:t>
            </a:r>
            <a:r>
              <a:rPr lang="cs-CZ" dirty="0" smtClean="0"/>
              <a:t>(</a:t>
            </a:r>
            <a:r>
              <a:rPr lang="cs-CZ" dirty="0" err="1" smtClean="0"/>
              <a:t>rs.patient_id</a:t>
            </a:r>
            <a:r>
              <a:rPr lang="cs-CZ" dirty="0"/>
              <a:t>);</a:t>
            </a:r>
          </a:p>
          <a:p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END IF</a:t>
            </a:r>
            <a:r>
              <a:rPr lang="cs-CZ" dirty="0"/>
              <a:t>; -- ukončení podmíněného výrazu</a:t>
            </a:r>
          </a:p>
          <a:p>
            <a:r>
              <a:rPr lang="cs-CZ" dirty="0"/>
              <a:t>END LOOP; -- ukončení smyčky</a:t>
            </a:r>
          </a:p>
          <a:p>
            <a:r>
              <a:rPr lang="cs-CZ" dirty="0"/>
              <a:t>END</a:t>
            </a:r>
            <a:r>
              <a:rPr lang="cs-CZ" dirty="0" smtClean="0"/>
              <a:t>;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3933056"/>
            <a:ext cx="58176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(</a:t>
            </a:r>
            <a:r>
              <a:rPr lang="en-US" dirty="0" err="1" smtClean="0">
                <a:solidFill>
                  <a:srgbClr val="FF0000"/>
                </a:solidFill>
              </a:rPr>
              <a:t>rs.date_of_birth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cs-CZ" dirty="0" err="1">
                <a:solidFill>
                  <a:srgbClr val="FF0000"/>
                </a:solidFill>
              </a:rPr>
              <a:t>current_date</a:t>
            </a:r>
            <a:r>
              <a:rPr lang="en-US" dirty="0" smtClean="0">
                <a:solidFill>
                  <a:srgbClr val="FF0000"/>
                </a:solidFill>
              </a:rPr>
              <a:t>) THEN</a:t>
            </a:r>
            <a:endParaRPr lang="cs-CZ" dirty="0" smtClean="0">
              <a:solidFill>
                <a:srgbClr val="FF0000"/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je splněna podmínka, provedou se příkazy</a:t>
            </a:r>
            <a:br>
              <a:rPr lang="cs-CZ" dirty="0" smtClean="0"/>
            </a:br>
            <a:r>
              <a:rPr lang="cs-CZ" dirty="0" smtClean="0"/>
              <a:t>mezi THEN a END IF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ne, pokračuje se až za END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v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980728"/>
            <a:ext cx="6912768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testf</a:t>
            </a:r>
            <a:r>
              <a:rPr lang="cs-CZ" sz="1400" dirty="0"/>
              <a:t>()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rs</a:t>
            </a:r>
            <a:r>
              <a:rPr lang="cs-CZ" sz="1400" dirty="0"/>
              <a:t> RECORD;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FF0000"/>
                </a:solidFill>
              </a:rPr>
              <a:t>i NUMERIC(3);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>
                <a:solidFill>
                  <a:srgbClr val="FF0000"/>
                </a:solidFill>
              </a:rPr>
              <a:t>i:=0;</a:t>
            </a:r>
          </a:p>
          <a:p>
            <a:r>
              <a:rPr lang="cs-CZ" sz="1400" dirty="0"/>
              <a:t>FOR </a:t>
            </a:r>
            <a:r>
              <a:rPr lang="cs-CZ" sz="1400" dirty="0" err="1"/>
              <a:t>rs</a:t>
            </a:r>
            <a:r>
              <a:rPr lang="cs-CZ" sz="1400" dirty="0"/>
              <a:t> IN (SELECT * FROM </a:t>
            </a:r>
            <a:r>
              <a:rPr lang="cs-CZ" sz="1400" dirty="0" err="1"/>
              <a:t>patients</a:t>
            </a:r>
            <a:r>
              <a:rPr lang="cs-CZ" sz="1400" dirty="0"/>
              <a:t>) LOOP </a:t>
            </a:r>
          </a:p>
          <a:p>
            <a:r>
              <a:rPr lang="cs-CZ" sz="1400" dirty="0"/>
              <a:t>	IF (</a:t>
            </a:r>
            <a:r>
              <a:rPr lang="cs-CZ" sz="1400" dirty="0" err="1"/>
              <a:t>rs.date_of_birth</a:t>
            </a:r>
            <a:r>
              <a:rPr lang="cs-CZ" sz="1400" dirty="0"/>
              <a:t> &gt; </a:t>
            </a:r>
            <a:r>
              <a:rPr lang="cs-CZ" sz="1400" dirty="0" err="1"/>
              <a:t>current_date</a:t>
            </a:r>
            <a:r>
              <a:rPr lang="cs-CZ" sz="1400" dirty="0"/>
              <a:t>) THEN</a:t>
            </a:r>
          </a:p>
          <a:p>
            <a:r>
              <a:rPr lang="cs-CZ" sz="1400" dirty="0"/>
              <a:t>		INSERT INTO </a:t>
            </a:r>
            <a:r>
              <a:rPr lang="cs-CZ" sz="1400" dirty="0" err="1"/>
              <a:t>test_tab</a:t>
            </a:r>
            <a:r>
              <a:rPr lang="cs-CZ" sz="1400" dirty="0"/>
              <a:t> (</a:t>
            </a:r>
            <a:r>
              <a:rPr lang="cs-CZ" sz="1400" dirty="0" err="1"/>
              <a:t>patient_id</a:t>
            </a:r>
            <a:r>
              <a:rPr lang="cs-CZ" sz="1400" dirty="0"/>
              <a:t>) </a:t>
            </a:r>
            <a:r>
              <a:rPr lang="cs-CZ" sz="1400" dirty="0" err="1"/>
              <a:t>values</a:t>
            </a:r>
            <a:r>
              <a:rPr lang="cs-CZ" sz="1400" dirty="0"/>
              <a:t> (</a:t>
            </a:r>
            <a:r>
              <a:rPr lang="cs-CZ" sz="1400" dirty="0" err="1"/>
              <a:t>rs.patient_id</a:t>
            </a:r>
            <a:r>
              <a:rPr lang="cs-CZ" sz="1400" dirty="0"/>
              <a:t>);</a:t>
            </a:r>
          </a:p>
          <a:p>
            <a:r>
              <a:rPr lang="cs-CZ" sz="1400" dirty="0"/>
              <a:t>		</a:t>
            </a:r>
            <a:r>
              <a:rPr lang="cs-CZ" sz="1400" dirty="0">
                <a:solidFill>
                  <a:srgbClr val="FF0000"/>
                </a:solidFill>
              </a:rPr>
              <a:t>i:=i+1;</a:t>
            </a:r>
          </a:p>
          <a:p>
            <a:r>
              <a:rPr lang="cs-CZ" sz="1400" dirty="0"/>
              <a:t>	END IF; -- ukončení podmíněného výrazu</a:t>
            </a:r>
          </a:p>
          <a:p>
            <a:r>
              <a:rPr lang="cs-CZ" sz="1400" dirty="0"/>
              <a:t>END LOOP; -- ukončení smyčky</a:t>
            </a:r>
          </a:p>
          <a:p>
            <a:r>
              <a:rPr lang="cs-CZ" sz="1400" dirty="0">
                <a:solidFill>
                  <a:srgbClr val="FF0000"/>
                </a:solidFill>
              </a:rPr>
              <a:t>RETURN i;</a:t>
            </a:r>
          </a:p>
          <a:p>
            <a:r>
              <a:rPr lang="cs-CZ" sz="1400" dirty="0"/>
              <a:t>END;</a:t>
            </a:r>
          </a:p>
          <a:p>
            <a:r>
              <a:rPr lang="cs-CZ" sz="1400" dirty="0"/>
              <a:t>$$ LANGUAGE PLPGSQL;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4797152"/>
            <a:ext cx="8061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DECLARE – zahajuje blok definice proměnných, každá proměnná musí být </a:t>
            </a:r>
          </a:p>
          <a:p>
            <a:pPr lvl="3"/>
            <a:r>
              <a:rPr lang="cs-CZ" dirty="0" smtClean="0"/>
              <a:t>deklarovaná  na začátku kódu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Operátor přiřazení – </a:t>
            </a:r>
            <a:r>
              <a:rPr lang="en-US" dirty="0" smtClean="0">
                <a:solidFill>
                  <a:srgbClr val="FF0000"/>
                </a:solidFill>
              </a:rPr>
              <a:t>:=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err="1" smtClean="0"/>
              <a:t>ýjimky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901721"/>
            <a:ext cx="6548396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testf</a:t>
            </a:r>
            <a:r>
              <a:rPr lang="cs-CZ" sz="1400" dirty="0"/>
              <a:t>()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rs</a:t>
            </a:r>
            <a:r>
              <a:rPr lang="cs-CZ" sz="1400" dirty="0"/>
              <a:t> RECORD;</a:t>
            </a:r>
          </a:p>
          <a:p>
            <a:r>
              <a:rPr lang="cs-CZ" sz="1400" dirty="0"/>
              <a:t>    i NUMERIC(3);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/>
              <a:t>i:=0;</a:t>
            </a:r>
          </a:p>
          <a:p>
            <a:r>
              <a:rPr lang="cs-CZ" sz="1400" dirty="0"/>
              <a:t>FOR </a:t>
            </a:r>
            <a:r>
              <a:rPr lang="cs-CZ" sz="1400" dirty="0" err="1"/>
              <a:t>rs</a:t>
            </a:r>
            <a:r>
              <a:rPr lang="cs-CZ" sz="1400" dirty="0"/>
              <a:t> IN (SELECT * FROM </a:t>
            </a:r>
            <a:r>
              <a:rPr lang="cs-CZ" sz="1400" dirty="0" err="1"/>
              <a:t>patients</a:t>
            </a:r>
            <a:r>
              <a:rPr lang="cs-CZ" sz="1400" dirty="0"/>
              <a:t>) LOOP </a:t>
            </a:r>
          </a:p>
          <a:p>
            <a:r>
              <a:rPr lang="cs-CZ" sz="1400" dirty="0"/>
              <a:t>	IF (</a:t>
            </a:r>
            <a:r>
              <a:rPr lang="cs-CZ" sz="1400" dirty="0" err="1"/>
              <a:t>rs.date_of_birth</a:t>
            </a:r>
            <a:r>
              <a:rPr lang="cs-CZ" sz="1400" dirty="0"/>
              <a:t> &gt; </a:t>
            </a:r>
            <a:r>
              <a:rPr lang="cs-CZ" sz="1400" dirty="0" err="1"/>
              <a:t>current_date</a:t>
            </a:r>
            <a:r>
              <a:rPr lang="cs-CZ" sz="1400" dirty="0"/>
              <a:t>) THEN</a:t>
            </a:r>
          </a:p>
          <a:p>
            <a:r>
              <a:rPr lang="cs-CZ" sz="1400" dirty="0"/>
              <a:t>		INSERT INTO </a:t>
            </a:r>
            <a:r>
              <a:rPr lang="cs-CZ" sz="1400" dirty="0" err="1"/>
              <a:t>test_tab</a:t>
            </a:r>
            <a:r>
              <a:rPr lang="cs-CZ" sz="1400" dirty="0"/>
              <a:t> (</a:t>
            </a:r>
            <a:r>
              <a:rPr lang="cs-CZ" sz="1400" dirty="0" err="1"/>
              <a:t>patient_id</a:t>
            </a:r>
            <a:r>
              <a:rPr lang="cs-CZ" sz="1400" dirty="0"/>
              <a:t>) </a:t>
            </a:r>
            <a:r>
              <a:rPr lang="cs-CZ" sz="1400" dirty="0" err="1"/>
              <a:t>values</a:t>
            </a:r>
            <a:r>
              <a:rPr lang="cs-CZ" sz="1400" dirty="0"/>
              <a:t> (</a:t>
            </a:r>
            <a:r>
              <a:rPr lang="cs-CZ" sz="1400" dirty="0" err="1"/>
              <a:t>rs.patient_id</a:t>
            </a:r>
            <a:r>
              <a:rPr lang="cs-CZ" sz="1400" dirty="0"/>
              <a:t>);</a:t>
            </a:r>
          </a:p>
          <a:p>
            <a:r>
              <a:rPr lang="cs-CZ" sz="1400" dirty="0"/>
              <a:t>		i:=i+1;</a:t>
            </a:r>
          </a:p>
          <a:p>
            <a:r>
              <a:rPr lang="cs-CZ" sz="1400" dirty="0"/>
              <a:t>	END IF; -- ukončení podmíněného výrazu</a:t>
            </a:r>
          </a:p>
          <a:p>
            <a:r>
              <a:rPr lang="cs-CZ" sz="1400" dirty="0"/>
              <a:t>END LOOP; -- ukončení smyčky</a:t>
            </a:r>
          </a:p>
          <a:p>
            <a:r>
              <a:rPr lang="cs-CZ" sz="1400" dirty="0"/>
              <a:t>RETURN i;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EXCEPTION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WHEN </a:t>
            </a:r>
            <a:r>
              <a:rPr lang="cs-CZ" sz="1400" dirty="0" err="1">
                <a:solidFill>
                  <a:srgbClr val="FF0000"/>
                </a:solidFill>
              </a:rPr>
              <a:t>division_by_zero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>THEN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>- </a:t>
            </a:r>
            <a:r>
              <a:rPr lang="cs-CZ" sz="1400" dirty="0">
                <a:solidFill>
                  <a:srgbClr val="FF0000"/>
                </a:solidFill>
              </a:rPr>
              <a:t>-</a:t>
            </a:r>
            <a:r>
              <a:rPr lang="en-US" sz="1400" dirty="0" err="1" smtClean="0">
                <a:solidFill>
                  <a:srgbClr val="FF0000"/>
                </a:solidFill>
              </a:rPr>
              <a:t>konkr</a:t>
            </a:r>
            <a:r>
              <a:rPr lang="cs-CZ" sz="1400" dirty="0" err="1" smtClean="0">
                <a:solidFill>
                  <a:srgbClr val="FF0000"/>
                </a:solidFill>
              </a:rPr>
              <a:t>étní</a:t>
            </a:r>
            <a:r>
              <a:rPr lang="cs-CZ" sz="1400" dirty="0" smtClean="0">
                <a:solidFill>
                  <a:srgbClr val="FF0000"/>
                </a:solidFill>
              </a:rPr>
              <a:t> očekávaná chyba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        RAISE NOTICE '</a:t>
            </a:r>
            <a:r>
              <a:rPr lang="cs-CZ" sz="1400" dirty="0" err="1">
                <a:solidFill>
                  <a:srgbClr val="FF0000"/>
                </a:solidFill>
              </a:rPr>
              <a:t>Neumim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delit</a:t>
            </a:r>
            <a:r>
              <a:rPr lang="cs-CZ" sz="1400" dirty="0">
                <a:solidFill>
                  <a:srgbClr val="FF0000"/>
                </a:solidFill>
              </a:rPr>
              <a:t> nulou';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    RETURN i;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WHEN OTHERS </a:t>
            </a:r>
            <a:r>
              <a:rPr lang="cs-CZ" sz="1400" dirty="0" smtClean="0">
                <a:solidFill>
                  <a:srgbClr val="FF0000"/>
                </a:solidFill>
              </a:rPr>
              <a:t>THEN  - - další chyby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         RAISE NOTICE '</a:t>
            </a:r>
            <a:r>
              <a:rPr lang="cs-CZ" sz="1400" dirty="0" err="1">
                <a:solidFill>
                  <a:srgbClr val="FF0000"/>
                </a:solidFill>
              </a:rPr>
              <a:t>Neco</a:t>
            </a:r>
            <a:r>
              <a:rPr lang="cs-CZ" sz="1400" dirty="0">
                <a:solidFill>
                  <a:srgbClr val="FF0000"/>
                </a:solidFill>
              </a:rPr>
              <a:t> je </a:t>
            </a:r>
            <a:r>
              <a:rPr lang="cs-CZ" sz="1400" dirty="0" err="1">
                <a:solidFill>
                  <a:srgbClr val="FF0000"/>
                </a:solidFill>
              </a:rPr>
              <a:t>spatne</a:t>
            </a:r>
            <a:r>
              <a:rPr lang="cs-CZ" sz="1400" dirty="0">
                <a:solidFill>
                  <a:srgbClr val="FF0000"/>
                </a:solidFill>
              </a:rPr>
              <a:t>: %', SQLERRM;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     RETURN i;</a:t>
            </a:r>
          </a:p>
          <a:p>
            <a:r>
              <a:rPr lang="cs-CZ" sz="1400" dirty="0"/>
              <a:t>END</a:t>
            </a:r>
            <a:r>
              <a:rPr lang="cs-CZ" sz="1400" dirty="0" smtClean="0"/>
              <a:t>;</a:t>
            </a:r>
            <a:endParaRPr lang="cs-CZ" sz="1400" dirty="0"/>
          </a:p>
          <a:p>
            <a:r>
              <a:rPr lang="cs-CZ" sz="1400" dirty="0"/>
              <a:t>$$ LANGUAGE PLPGSQL</a:t>
            </a:r>
            <a:r>
              <a:rPr lang="cs-CZ" sz="1400" dirty="0" smtClean="0"/>
              <a:t>;</a:t>
            </a:r>
            <a:endParaRPr lang="cs-CZ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Ověření data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5536" y="1443841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datum, s, TO_CHAR(datum, '</a:t>
            </a:r>
            <a:r>
              <a:rPr lang="cs-CZ" dirty="0" err="1"/>
              <a:t>FMdd.FMmm.yyyy</a:t>
            </a:r>
            <a:r>
              <a:rPr lang="cs-CZ" dirty="0"/>
              <a:t>') </a:t>
            </a:r>
            <a:r>
              <a:rPr lang="cs-CZ" dirty="0" err="1"/>
              <a:t>bez_nul</a:t>
            </a:r>
            <a:r>
              <a:rPr lang="cs-CZ" dirty="0"/>
              <a:t>, TO_CHAR(datum, '</a:t>
            </a:r>
            <a:r>
              <a:rPr lang="cs-CZ" dirty="0" err="1"/>
              <a:t>dd.mm.yyyy</a:t>
            </a:r>
            <a:r>
              <a:rPr lang="cs-CZ" dirty="0"/>
              <a:t>') </a:t>
            </a:r>
            <a:r>
              <a:rPr lang="cs-CZ" dirty="0" err="1"/>
              <a:t>plne</a:t>
            </a:r>
            <a:r>
              <a:rPr lang="cs-CZ" dirty="0"/>
              <a:t>, </a:t>
            </a:r>
            <a:r>
              <a:rPr lang="cs-CZ" dirty="0" err="1"/>
              <a:t>values</a:t>
            </a:r>
            <a:r>
              <a:rPr lang="cs-CZ" dirty="0"/>
              <a:t> FROM (</a:t>
            </a:r>
          </a:p>
          <a:p>
            <a:r>
              <a:rPr lang="cs-CZ" dirty="0"/>
              <a:t>SELECT TO_DATE(SUBSTRING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 datum, 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 s,  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  <a:p>
            <a:r>
              <a:rPr lang="cs-CZ" dirty="0"/>
              <a:t>) a</a:t>
            </a:r>
          </a:p>
          <a:p>
            <a:r>
              <a:rPr lang="cs-CZ" dirty="0"/>
              <a:t>WHERE s &lt;&gt; TO_CHAR(datum, '</a:t>
            </a:r>
            <a:r>
              <a:rPr lang="cs-CZ" dirty="0" err="1"/>
              <a:t>FMdd.FMmm.yyyy</a:t>
            </a:r>
            <a:r>
              <a:rPr lang="cs-CZ" dirty="0"/>
              <a:t>') AND  s &lt;&gt; TO_CHAR(datum, '</a:t>
            </a:r>
            <a:r>
              <a:rPr lang="cs-CZ" dirty="0" err="1"/>
              <a:t>dd.mm.yyyy</a:t>
            </a:r>
            <a:r>
              <a:rPr lang="cs-CZ" dirty="0"/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1394439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3861</TotalTime>
  <Words>897</Words>
  <Application>Microsoft Office PowerPoint</Application>
  <PresentationFormat>Předvádění na obrazovce (4:3)</PresentationFormat>
  <Paragraphs>222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Uživatelské funkce</vt:lpstr>
      <vt:lpstr>Základy PL/pgSQL</vt:lpstr>
      <vt:lpstr>Kostra funkce</vt:lpstr>
      <vt:lpstr>PL/PGSQL - FOR</vt:lpstr>
      <vt:lpstr>PL/PGSQL - IF</vt:lpstr>
      <vt:lpstr>Proměnná v PL/SQL</vt:lpstr>
      <vt:lpstr>Výjimky</vt:lpstr>
      <vt:lpstr>Ověření data</vt:lpstr>
      <vt:lpstr>Ověření data</vt:lpstr>
      <vt:lpstr>S ošetřenou výjimkou</vt:lpstr>
      <vt:lpstr>Použití funkce</vt:lpstr>
      <vt:lpstr>Procedura – vytvoření časové osy</vt:lpstr>
      <vt:lpstr>PL/PGSQL procedura</vt:lpstr>
      <vt:lpstr>PL/SQL procedura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460</cp:revision>
  <dcterms:created xsi:type="dcterms:W3CDTF">2011-01-19T10:31:11Z</dcterms:created>
  <dcterms:modified xsi:type="dcterms:W3CDTF">2017-12-07T18:35:51Z</dcterms:modified>
</cp:coreProperties>
</file>