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332" r:id="rId12"/>
    <p:sldId id="360" r:id="rId13"/>
    <p:sldId id="362" r:id="rId14"/>
    <p:sldId id="363" r:id="rId15"/>
    <p:sldId id="292" r:id="rId16"/>
    <p:sldId id="361" r:id="rId17"/>
    <p:sldId id="365" r:id="rId18"/>
    <p:sldId id="296" r:id="rId19"/>
    <p:sldId id="297" r:id="rId20"/>
    <p:sldId id="337" r:id="rId21"/>
    <p:sldId id="338" r:id="rId22"/>
    <p:sldId id="298" r:id="rId23"/>
    <p:sldId id="355" r:id="rId24"/>
    <p:sldId id="388" r:id="rId25"/>
    <p:sldId id="366" r:id="rId26"/>
    <p:sldId id="369" r:id="rId27"/>
    <p:sldId id="371" r:id="rId28"/>
    <p:sldId id="367" r:id="rId29"/>
    <p:sldId id="368" r:id="rId30"/>
    <p:sldId id="309" r:id="rId31"/>
    <p:sldId id="374" r:id="rId32"/>
    <p:sldId id="348" r:id="rId33"/>
    <p:sldId id="313" r:id="rId34"/>
    <p:sldId id="375" r:id="rId35"/>
    <p:sldId id="376" r:id="rId36"/>
    <p:sldId id="389" r:id="rId37"/>
    <p:sldId id="377" r:id="rId38"/>
    <p:sldId id="390" r:id="rId39"/>
    <p:sldId id="378" r:id="rId40"/>
    <p:sldId id="380" r:id="rId41"/>
    <p:sldId id="391" r:id="rId42"/>
    <p:sldId id="381" r:id="rId43"/>
    <p:sldId id="383" r:id="rId44"/>
    <p:sldId id="384" r:id="rId45"/>
    <p:sldId id="393" r:id="rId46"/>
    <p:sldId id="373" r:id="rId47"/>
    <p:sldId id="394" r:id="rId48"/>
    <p:sldId id="350" r:id="rId49"/>
    <p:sldId id="395" r:id="rId50"/>
    <p:sldId id="392" r:id="rId51"/>
    <p:sldId id="385" r:id="rId52"/>
    <p:sldId id="351" r:id="rId53"/>
    <p:sldId id="352" r:id="rId54"/>
    <p:sldId id="387" r:id="rId55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4" autoAdjust="0"/>
  </p:normalViewPr>
  <p:slideViewPr>
    <p:cSldViewPr>
      <p:cViewPr>
        <p:scale>
          <a:sx n="75" d="100"/>
          <a:sy n="75" d="100"/>
        </p:scale>
        <p:origin x="110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6E87CD-464C-457A-B25F-EEA31524FE49}" type="datetimeFigureOut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7F8201-303C-48F7-BDD3-CD42583FAA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333963-96E8-49A4-B95E-C8C42AE08DFE}" type="datetimeFigureOut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9ECD9488-206A-4997-89F3-DF58AAF7F5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09A3CF6B-1B23-4086-B7DF-4787AEA10C1E}" type="slidenum">
              <a:rPr lang="cs-CZ" altLang="en-US" smtClean="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3</a:t>
            </a:fld>
            <a:endParaRPr lang="cs-CZ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04D47F5C-0CC2-4F45-9941-145921935B1E}" type="slidenum">
              <a:rPr lang="cs-CZ" altLang="en-US" sz="1100" smtClean="0">
                <a:latin typeface="Times New Roman" panose="02020603050405020304" pitchFamily="18" charset="0"/>
              </a:rPr>
              <a:pPr defTabSz="914400">
                <a:spcBef>
                  <a:spcPct val="0"/>
                </a:spcBef>
              </a:pPr>
              <a:t>4</a:t>
            </a:fld>
            <a:endParaRPr lang="cs-CZ" altLang="en-US" sz="1100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CC49C997-77CC-463C-93E5-C380BE6BC4ED}" type="slidenum">
              <a:rPr lang="cs-CZ" altLang="en-US" sz="1100" smtClean="0">
                <a:latin typeface="Times New Roman" panose="02020603050405020304" pitchFamily="18" charset="0"/>
              </a:rPr>
              <a:pPr defTabSz="914400">
                <a:spcBef>
                  <a:spcPct val="0"/>
                </a:spcBef>
              </a:pPr>
              <a:t>5</a:t>
            </a:fld>
            <a:endParaRPr lang="cs-CZ" altLang="en-US" sz="110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BB7FCF-9095-4D11-905E-B044B55E57A0}" type="slidenum">
              <a:rPr lang="cs-CZ" altLang="en-US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51</a:t>
            </a:fld>
            <a:endParaRPr lang="cs-CZ" altLang="en-US" sz="13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A77B0043-16B7-4B19-81F1-32C538C5BB5F}" type="slidenum">
              <a:rPr lang="cs-CZ" altLang="en-US" sz="1100" smtClean="0">
                <a:latin typeface="Times New Roman" panose="02020603050405020304" pitchFamily="18" charset="0"/>
              </a:rPr>
              <a:pPr defTabSz="914400">
                <a:spcBef>
                  <a:spcPct val="0"/>
                </a:spcBef>
              </a:pPr>
              <a:t>6</a:t>
            </a:fld>
            <a:endParaRPr lang="cs-CZ" altLang="en-US" sz="110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</a:pPr>
            <a:fld id="{89ED6374-FBD8-4C5F-BF03-FFF24A83F9AC}" type="slidenum">
              <a:rPr lang="cs-CZ" altLang="en-US" sz="1100" smtClean="0">
                <a:latin typeface="Times New Roman" panose="02020603050405020304" pitchFamily="18" charset="0"/>
              </a:rPr>
              <a:pPr defTabSz="914400">
                <a:spcBef>
                  <a:spcPct val="0"/>
                </a:spcBef>
              </a:pPr>
              <a:t>7</a:t>
            </a:fld>
            <a:endParaRPr lang="cs-CZ" altLang="en-US" sz="11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E95D-8284-4C65-8BE8-79C6F8A93D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323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D3F0-7B77-445C-ACDD-BF26E4B0F9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19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B296-8495-47AD-8FA9-7B1DBFE9B3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02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D98A-B937-4178-BD03-86162E6C10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030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872C-51AC-443D-AB34-EACC97F213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66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385C-76C2-48F5-9591-CB350FD526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979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55A6-FCF8-4E2C-B664-2AEAE4CA3D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84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A622-827E-4A50-8AB2-9193C7AF58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902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43CFD-039D-4CAB-B9CC-1D45587B6A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527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0400-88C1-4C9A-9EF2-C2CD2F2C0B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855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1181-C2AA-40F9-BD60-FC88A6D71D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952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68E31D6B-4A8A-4E8F-903C-6911095DC3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7" r:id="rId2"/>
    <p:sldLayoutId id="214748386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49500"/>
            <a:ext cx="838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Chemické látky v ekosystémech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- úvod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5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040312"/>
          </a:xfrm>
        </p:spPr>
        <p:txBody>
          <a:bodyPr/>
          <a:lstStyle/>
          <a:p>
            <a:r>
              <a:rPr lang="en-GB" altLang="en-US" sz="2200" b="1" smtClean="0"/>
              <a:t>Kontaminanty</a:t>
            </a:r>
          </a:p>
          <a:p>
            <a:pPr lvl="1"/>
            <a:r>
              <a:rPr lang="en-GB" altLang="en-US" sz="1800" smtClean="0"/>
              <a:t>L</a:t>
            </a:r>
            <a:r>
              <a:rPr lang="cs-CZ" altLang="en-US" sz="1800" smtClean="0"/>
              <a:t>átky</a:t>
            </a:r>
            <a:r>
              <a:rPr lang="en-GB" altLang="en-US" sz="1800" smtClean="0"/>
              <a:t> znečišťující prostředí ... nemusí být přímo toxické</a:t>
            </a:r>
            <a:r>
              <a:rPr lang="cs-CZ" altLang="en-US" sz="1800" smtClean="0"/>
              <a:t>, </a:t>
            </a:r>
            <a:r>
              <a:rPr lang="en-GB" altLang="en-US" sz="1800" smtClean="0"/>
              <a:t>ale jsou </a:t>
            </a:r>
            <a:r>
              <a:rPr lang="cs-CZ" altLang="en-US" sz="1800" smtClean="0"/>
              <a:t>škodlivé</a:t>
            </a:r>
          </a:p>
          <a:p>
            <a:endParaRPr lang="en-US" altLang="en-US" sz="2200" b="1" u="sng" smtClean="0"/>
          </a:p>
          <a:p>
            <a:pPr lvl="1"/>
            <a:r>
              <a:rPr lang="en-US" altLang="en-US" sz="1800" smtClean="0">
                <a:solidFill>
                  <a:schemeClr val="tx2"/>
                </a:solidFill>
              </a:rPr>
              <a:t>! nutrienty (NOx a POx) </a:t>
            </a:r>
          </a:p>
          <a:p>
            <a:pPr lvl="2"/>
            <a:r>
              <a:rPr lang="en-US" altLang="en-US" sz="1400" smtClean="0"/>
              <a:t>nejsou ekotoxikanty ALE mají</a:t>
            </a:r>
            <a:r>
              <a:rPr lang="cs-CZ" altLang="en-US" sz="1400" smtClean="0"/>
              <a:t> </a:t>
            </a:r>
            <a:r>
              <a:rPr lang="en-US" altLang="en-US" sz="1400" smtClean="0"/>
              <a:t>řadu sekundárních efektů  </a:t>
            </a:r>
            <a:br>
              <a:rPr lang="en-US" altLang="en-US" sz="1400" smtClean="0"/>
            </a:br>
            <a:r>
              <a:rPr lang="en-US" altLang="en-US" sz="1400" smtClean="0">
                <a:sym typeface="Wingdings" panose="05000000000000000000" pitchFamily="2" charset="2"/>
              </a:rPr>
              <a:t> eutrofi</a:t>
            </a:r>
            <a:r>
              <a:rPr lang="en-GB" altLang="en-US" sz="1400" smtClean="0">
                <a:sym typeface="Wingdings" panose="05000000000000000000" pitchFamily="2" charset="2"/>
              </a:rPr>
              <a:t>zace</a:t>
            </a:r>
            <a:endParaRPr lang="en-US" altLang="en-US" sz="1400" smtClean="0"/>
          </a:p>
          <a:p>
            <a:pPr lvl="1"/>
            <a:endParaRPr lang="en-GB" altLang="en-US" sz="1800" b="1" smtClean="0"/>
          </a:p>
          <a:p>
            <a:pPr lvl="1"/>
            <a:r>
              <a:rPr lang="cs-CZ" altLang="en-US" sz="1800" b="1" smtClean="0">
                <a:solidFill>
                  <a:schemeClr val="tx2"/>
                </a:solidFill>
              </a:rPr>
              <a:t>!</a:t>
            </a:r>
            <a:r>
              <a:rPr lang="cs-CZ" altLang="en-US" sz="1800" smtClean="0">
                <a:solidFill>
                  <a:schemeClr val="tx2"/>
                </a:solidFill>
              </a:rPr>
              <a:t> organický komunální odpad</a:t>
            </a:r>
            <a:endParaRPr lang="en-GB" altLang="en-US" sz="1800" smtClean="0">
              <a:solidFill>
                <a:schemeClr val="tx2"/>
              </a:solidFill>
            </a:endParaRPr>
          </a:p>
          <a:p>
            <a:pPr lvl="2"/>
            <a:r>
              <a:rPr lang="cs-CZ" altLang="en-US" sz="1400" smtClean="0"/>
              <a:t>není </a:t>
            </a:r>
            <a:r>
              <a:rPr lang="en-GB" altLang="en-US" sz="1400" smtClean="0"/>
              <a:t>přímo </a:t>
            </a:r>
            <a:r>
              <a:rPr lang="cs-CZ" altLang="en-US" sz="1400" smtClean="0"/>
              <a:t>toxický, ALE zvyšuj</a:t>
            </a:r>
            <a:r>
              <a:rPr lang="en-GB" altLang="en-US" sz="1400" smtClean="0"/>
              <a:t>e</a:t>
            </a:r>
            <a:r>
              <a:rPr lang="cs-CZ" altLang="en-US" sz="1400" smtClean="0"/>
              <a:t> obsah organického uhlíku</a:t>
            </a:r>
            <a:endParaRPr lang="en-GB" altLang="en-US" sz="1400" smtClean="0"/>
          </a:p>
          <a:p>
            <a:pPr lvl="2"/>
            <a:r>
              <a:rPr lang="en-GB" altLang="en-US" sz="1400" smtClean="0">
                <a:sym typeface="Wingdings" panose="05000000000000000000" pitchFamily="2" charset="2"/>
              </a:rPr>
              <a:t> </a:t>
            </a:r>
            <a:r>
              <a:rPr lang="cs-CZ" altLang="en-US" sz="1400" smtClean="0"/>
              <a:t>rozkladné procesy</a:t>
            </a:r>
            <a:r>
              <a:rPr lang="en-US" altLang="en-US" sz="1400" smtClean="0"/>
              <a:t> </a:t>
            </a:r>
            <a:r>
              <a:rPr lang="en-US" altLang="en-US" sz="1400" smtClean="0">
                <a:sym typeface="Wingdings" panose="05000000000000000000" pitchFamily="2" charset="2"/>
              </a:rPr>
              <a:t></a:t>
            </a:r>
            <a:r>
              <a:rPr lang="en-US" altLang="en-US" sz="1400" smtClean="0"/>
              <a:t> </a:t>
            </a:r>
            <a:r>
              <a:rPr lang="cs-CZ" altLang="en-US" sz="1400" smtClean="0"/>
              <a:t>snižují obsah kyslíku </a:t>
            </a:r>
            <a:r>
              <a:rPr lang="en-GB" altLang="en-US" sz="1400" smtClean="0">
                <a:sym typeface="Wingdings" panose="05000000000000000000" pitchFamily="2" charset="2"/>
              </a:rPr>
              <a:t> toxicita pro vodní organismy</a:t>
            </a:r>
            <a:endParaRPr lang="cs-CZ" altLang="en-US" sz="1400" smtClean="0"/>
          </a:p>
          <a:p>
            <a:pPr lvl="1"/>
            <a:endParaRPr lang="en-US" altLang="en-US" sz="1800" b="1" smtClean="0"/>
          </a:p>
          <a:p>
            <a:pPr lvl="1"/>
            <a:r>
              <a:rPr lang="en-US" altLang="en-US" sz="1800" b="1" smtClean="0">
                <a:solidFill>
                  <a:schemeClr val="tx2"/>
                </a:solidFill>
              </a:rPr>
              <a:t>!</a:t>
            </a:r>
            <a:r>
              <a:rPr lang="en-US" altLang="en-US" sz="1800" smtClean="0">
                <a:solidFill>
                  <a:schemeClr val="tx2"/>
                </a:solidFill>
              </a:rPr>
              <a:t> těžké kovy, </a:t>
            </a:r>
            <a:r>
              <a:rPr lang="cs-CZ" altLang="en-US" sz="1800" smtClean="0">
                <a:solidFill>
                  <a:schemeClr val="tx2"/>
                </a:solidFill>
              </a:rPr>
              <a:t>polycyklické aromatické uhlovodíky (PAHs)</a:t>
            </a:r>
            <a:r>
              <a:rPr lang="en-US" altLang="en-US" sz="180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US" altLang="en-US" sz="1400" smtClean="0"/>
              <a:t>existují v přírodě přirozeně ALE v “pozaďových” koncentracích </a:t>
            </a:r>
          </a:p>
          <a:p>
            <a:pPr lvl="2"/>
            <a:endParaRPr lang="en-US" altLang="en-US" sz="1400" smtClean="0"/>
          </a:p>
          <a:p>
            <a:pPr lvl="1"/>
            <a:r>
              <a:rPr lang="cs-CZ" altLang="en-US" sz="1800" b="1" smtClean="0">
                <a:solidFill>
                  <a:schemeClr val="tx2"/>
                </a:solidFill>
              </a:rPr>
              <a:t>!</a:t>
            </a:r>
            <a:r>
              <a:rPr lang="cs-CZ" altLang="en-US" sz="1800" smtClean="0">
                <a:solidFill>
                  <a:schemeClr val="tx2"/>
                </a:solidFill>
              </a:rPr>
              <a:t> jednoduchá mýdla</a:t>
            </a:r>
            <a:endParaRPr lang="en-GB" altLang="en-US" sz="1800" smtClean="0">
              <a:solidFill>
                <a:schemeClr val="tx2"/>
              </a:solidFill>
            </a:endParaRPr>
          </a:p>
          <a:p>
            <a:pPr lvl="2"/>
            <a:r>
              <a:rPr lang="cs-CZ" altLang="en-US" sz="1400" smtClean="0"/>
              <a:t>uvolňovány ve vysokých koncentracích ALE rychlá hydrolýza na netoxické produkty </a:t>
            </a:r>
          </a:p>
          <a:p>
            <a:pPr lvl="1"/>
            <a:endParaRPr lang="en-GB" altLang="en-US" sz="1800" smtClean="0"/>
          </a:p>
        </p:txBody>
      </p:sp>
      <p:sp>
        <p:nvSpPr>
          <p:cNvPr id="2457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 smtClean="0">
                <a:solidFill>
                  <a:schemeClr val="tx1"/>
                </a:solidFill>
              </a:rPr>
              <a:t>Ekotoxikanty vs. Kontaminanty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4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113337"/>
          </a:xfrm>
        </p:spPr>
        <p:txBody>
          <a:bodyPr/>
          <a:lstStyle/>
          <a:p>
            <a:r>
              <a:rPr lang="en-US" altLang="en-US" sz="2800" b="1" smtClean="0"/>
              <a:t>Přehled zdrojů kontaminace</a:t>
            </a:r>
          </a:p>
          <a:p>
            <a:pPr lvl="1"/>
            <a:r>
              <a:rPr lang="en-US" altLang="en-US" sz="1600" i="1" smtClean="0"/>
              <a:t>student by měl mít celkový přehled a znát vybrané </a:t>
            </a:r>
            <a:r>
              <a:rPr lang="cs-CZ" altLang="en-US" sz="1600" i="1" smtClean="0"/>
              <a:t>typické znečišťující látky </a:t>
            </a:r>
            <a:br>
              <a:rPr lang="cs-CZ" altLang="en-US" sz="1600" i="1" smtClean="0"/>
            </a:br>
            <a:r>
              <a:rPr lang="cs-CZ" altLang="en-US" sz="1600" i="1" smtClean="0"/>
              <a:t>– viz přehled dále</a:t>
            </a:r>
            <a:endParaRPr lang="en-US" altLang="en-US" sz="1600" i="1" smtClean="0"/>
          </a:p>
          <a:p>
            <a:pPr lvl="1"/>
            <a:endParaRPr lang="en-US" altLang="en-US" sz="1600" smtClean="0"/>
          </a:p>
          <a:p>
            <a:pPr lvl="1"/>
            <a:r>
              <a:rPr lang="en-US" altLang="en-US" sz="1800" smtClean="0"/>
              <a:t>BODOVÉ ZDROJE (lze lépe kontrolovat, postihovat)</a:t>
            </a:r>
          </a:p>
          <a:p>
            <a:pPr lvl="2"/>
            <a:r>
              <a:rPr lang="en-US" altLang="en-US" sz="1400" smtClean="0"/>
              <a:t>odpadní komunální vody</a:t>
            </a:r>
          </a:p>
          <a:p>
            <a:pPr lvl="2"/>
            <a:r>
              <a:rPr lang="en-US" altLang="en-US" sz="1400" smtClean="0"/>
              <a:t>průmyslové odpad</a:t>
            </a:r>
            <a:r>
              <a:rPr lang="cs-CZ" altLang="en-US" sz="1400" smtClean="0"/>
              <a:t>ní vody</a:t>
            </a:r>
            <a:endParaRPr lang="en-US" altLang="en-US" sz="1400" smtClean="0"/>
          </a:p>
          <a:p>
            <a:pPr lvl="2"/>
            <a:r>
              <a:rPr lang="en-US" altLang="en-US" sz="1400" smtClean="0"/>
              <a:t>pevné městské a průmyslové odpady </a:t>
            </a:r>
            <a:r>
              <a:rPr lang="cs-CZ" altLang="en-US" sz="1400" smtClean="0"/>
              <a:t>- skládky / spalování</a:t>
            </a:r>
          </a:p>
          <a:p>
            <a:pPr lvl="1"/>
            <a:endParaRPr lang="en-GB" altLang="en-US" sz="1800" smtClean="0"/>
          </a:p>
          <a:p>
            <a:pPr lvl="1"/>
            <a:r>
              <a:rPr lang="en-US" altLang="en-US" sz="1800" smtClean="0"/>
              <a:t>DIFUZNÍ ZDROJE (obtížná kontrola)</a:t>
            </a:r>
          </a:p>
          <a:p>
            <a:pPr lvl="2"/>
            <a:r>
              <a:rPr lang="en-US" altLang="en-US" sz="1400" smtClean="0"/>
              <a:t>průmysl, produkty motorů, výroba energie	</a:t>
            </a:r>
          </a:p>
          <a:p>
            <a:pPr lvl="2"/>
            <a:r>
              <a:rPr lang="en-US" altLang="en-US" sz="1400" smtClean="0"/>
              <a:t>splachy</a:t>
            </a:r>
            <a:r>
              <a:rPr lang="cs-CZ" altLang="en-US" sz="1400" smtClean="0"/>
              <a:t> z povrchů (silnice, střechy, nátěry ...)</a:t>
            </a:r>
            <a:endParaRPr lang="en-US" altLang="en-US" sz="1400" smtClean="0"/>
          </a:p>
          <a:p>
            <a:pPr lvl="2"/>
            <a:r>
              <a:rPr lang="cs-CZ" altLang="en-US" sz="1400" smtClean="0"/>
              <a:t>zemědělské činnosti</a:t>
            </a:r>
          </a:p>
          <a:p>
            <a:endParaRPr lang="en-GB" altLang="en-US" smtClean="0"/>
          </a:p>
        </p:txBody>
      </p:sp>
      <p:sp>
        <p:nvSpPr>
          <p:cNvPr id="2662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Zdroje... a příklady reprezentativních kontaminantů</a:t>
            </a:r>
          </a:p>
        </p:txBody>
      </p:sp>
      <p:pic>
        <p:nvPicPr>
          <p:cNvPr id="26628" name="Picture 5" descr="http://wwws3.eea.europa.eu/themes/water/water-pollution/figures-and-maps/sources-of-pollution/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648"/>
          <a:stretch>
            <a:fillRect/>
          </a:stretch>
        </p:blipFill>
        <p:spPr bwMode="auto">
          <a:xfrm>
            <a:off x="5545138" y="4068763"/>
            <a:ext cx="32750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Odpadní komunální vody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 smtClean="0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Primárně vliv na </a:t>
            </a:r>
            <a:r>
              <a:rPr lang="en-GB" altLang="en-US" sz="1600" smtClean="0"/>
              <a:t>vodu ... sekundárně i na půdu a přenos do potvravních řetězců (zavlažování, kaly z ČOV)</a:t>
            </a:r>
          </a:p>
          <a:p>
            <a:pPr lvl="1">
              <a:lnSpc>
                <a:spcPct val="90000"/>
              </a:lnSpc>
            </a:pPr>
            <a:endParaRPr lang="cs-CZ" altLang="en-US" sz="1800" smtClean="0"/>
          </a:p>
          <a:p>
            <a:pPr>
              <a:lnSpc>
                <a:spcPct val="90000"/>
              </a:lnSpc>
            </a:pPr>
            <a:r>
              <a:rPr lang="en-GB" altLang="en-US" sz="1800" b="1" smtClean="0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Netoxické organické látky (fekální znečištění)</a:t>
            </a:r>
          </a:p>
          <a:p>
            <a:pPr lvl="1">
              <a:lnSpc>
                <a:spcPct val="90000"/>
              </a:lnSpc>
            </a:pPr>
            <a:r>
              <a:rPr lang="en-GB" altLang="en-US" sz="1600" b="1" smtClean="0"/>
              <a:t>PPCP </a:t>
            </a:r>
            <a:r>
              <a:rPr lang="en-GB" altLang="en-US" sz="1600" smtClean="0"/>
              <a:t>(Pharmaceuticals and Personal Care Products)</a:t>
            </a:r>
          </a:p>
          <a:p>
            <a:pPr lvl="2">
              <a:lnSpc>
                <a:spcPct val="90000"/>
              </a:lnSpc>
            </a:pPr>
            <a:r>
              <a:rPr lang="cs-CZ" altLang="en-US" sz="1600" smtClean="0"/>
              <a:t>Léčiva</a:t>
            </a:r>
          </a:p>
          <a:p>
            <a:pPr lvl="2">
              <a:lnSpc>
                <a:spcPct val="90000"/>
              </a:lnSpc>
            </a:pPr>
            <a:r>
              <a:rPr lang="cs-CZ" altLang="en-US" sz="1600" smtClean="0"/>
              <a:t>Domácí chemie (detergenty, změkčovadla, vůně</a:t>
            </a:r>
            <a:r>
              <a:rPr lang="en-GB" altLang="en-US" sz="1600" smtClean="0"/>
              <a:t>/mošusy</a:t>
            </a:r>
            <a:r>
              <a:rPr lang="cs-CZ" altLang="en-US" sz="16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Polycyklické aromatické uhlovodíky (PAHs)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Chlorované látky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Toxické kovy</a:t>
            </a:r>
          </a:p>
          <a:p>
            <a:endParaRPr lang="en-GB" altLang="en-US" sz="1600" smtClean="0"/>
          </a:p>
        </p:txBody>
      </p:sp>
      <p:pic>
        <p:nvPicPr>
          <p:cNvPr id="28676" name="Picture 2" descr="http://www.omafra.gov.on.ca/english/nm/nasm/info/brochure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005263"/>
            <a:ext cx="39227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02"/>
          <a:stretch>
            <a:fillRect/>
          </a:stretch>
        </p:blipFill>
        <p:spPr bwMode="auto">
          <a:xfrm>
            <a:off x="2268538" y="4941888"/>
            <a:ext cx="2851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Odpadní vody z průmyslu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30723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 smtClean="0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Primárně vliv na </a:t>
            </a:r>
            <a:r>
              <a:rPr lang="en-GB" altLang="en-US" sz="1600" smtClean="0"/>
              <a:t>vodu ... </a:t>
            </a:r>
          </a:p>
          <a:p>
            <a:pPr lvl="1">
              <a:lnSpc>
                <a:spcPct val="90000"/>
              </a:lnSpc>
            </a:pPr>
            <a:endParaRPr lang="cs-CZ" altLang="en-US" sz="1800" smtClean="0"/>
          </a:p>
          <a:p>
            <a:pPr>
              <a:lnSpc>
                <a:spcPct val="90000"/>
              </a:lnSpc>
            </a:pPr>
            <a:r>
              <a:rPr lang="en-GB" altLang="en-US" sz="1800" b="1" smtClean="0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Konkrétní produkty podle typu průmyslu, příklady:</a:t>
            </a:r>
          </a:p>
          <a:p>
            <a:pPr lvl="2">
              <a:lnSpc>
                <a:spcPct val="90000"/>
              </a:lnSpc>
            </a:pPr>
            <a:r>
              <a:rPr lang="en-GB" altLang="en-US" sz="1200" smtClean="0"/>
              <a:t>Potravinářství – organické znečištění, fytoestrogeny z rostlin</a:t>
            </a:r>
          </a:p>
          <a:p>
            <a:pPr lvl="2">
              <a:lnSpc>
                <a:spcPct val="90000"/>
              </a:lnSpc>
            </a:pPr>
            <a:r>
              <a:rPr lang="en-GB" altLang="en-US" sz="1200" smtClean="0"/>
              <a:t>Papírenství – chlor, organické látky vznikající chlorací</a:t>
            </a:r>
          </a:p>
          <a:p>
            <a:pPr lvl="2">
              <a:lnSpc>
                <a:spcPct val="90000"/>
              </a:lnSpc>
            </a:pPr>
            <a:r>
              <a:rPr lang="en-GB" altLang="en-US" sz="1200" smtClean="0"/>
              <a:t>Zpracování kovů –chladicí a obráběcí kapaliny </a:t>
            </a:r>
            <a:br>
              <a:rPr lang="en-GB" altLang="en-US" sz="1200" smtClean="0"/>
            </a:br>
            <a:r>
              <a:rPr lang="en-GB" altLang="en-US" sz="1200" smtClean="0"/>
              <a:t>(chlorované alkany / parafiny)</a:t>
            </a:r>
          </a:p>
          <a:p>
            <a:pPr lvl="2">
              <a:lnSpc>
                <a:spcPct val="90000"/>
              </a:lnSpc>
            </a:pPr>
            <a:r>
              <a:rPr lang="en-GB" altLang="en-US" sz="1200" smtClean="0"/>
              <a:t>atd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Toxické kovy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Kyseliny, rozpouštědla (vč. halogenovaných)</a:t>
            </a:r>
          </a:p>
          <a:p>
            <a:pPr lvl="1">
              <a:lnSpc>
                <a:spcPct val="90000"/>
              </a:lnSpc>
            </a:pPr>
            <a:endParaRPr lang="en-GB" altLang="en-US" sz="1600" smtClean="0"/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Globálně významné kontaminanty</a:t>
            </a:r>
          </a:p>
          <a:p>
            <a:pPr lvl="2">
              <a:lnSpc>
                <a:spcPct val="90000"/>
              </a:lnSpc>
            </a:pPr>
            <a:r>
              <a:rPr lang="cs-CZ" altLang="en-US" sz="1200" smtClean="0"/>
              <a:t>Polychlorované dibenzo-p-dioxiny a furany (PCDD/Fs)</a:t>
            </a:r>
          </a:p>
          <a:p>
            <a:pPr lvl="2">
              <a:lnSpc>
                <a:spcPct val="90000"/>
              </a:lnSpc>
            </a:pPr>
            <a:r>
              <a:rPr lang="cs-CZ" altLang="en-US" sz="1200" smtClean="0"/>
              <a:t>Polychlorované bifenyly (PCBs)</a:t>
            </a:r>
            <a:endParaRPr lang="en-GB" altLang="en-US" sz="1200" smtClean="0"/>
          </a:p>
          <a:p>
            <a:pPr lvl="2">
              <a:lnSpc>
                <a:spcPct val="90000"/>
              </a:lnSpc>
            </a:pPr>
            <a:r>
              <a:rPr lang="cs-CZ" altLang="en-US" sz="1200" smtClean="0"/>
              <a:t>Polycyklické aromatické uhlovodíky (PAHs)</a:t>
            </a:r>
          </a:p>
          <a:p>
            <a:pPr lvl="2">
              <a:lnSpc>
                <a:spcPct val="90000"/>
              </a:lnSpc>
            </a:pPr>
            <a:endParaRPr lang="cs-CZ" altLang="en-US" sz="1200" smtClean="0"/>
          </a:p>
          <a:p>
            <a:endParaRPr lang="en-GB" altLang="en-US" sz="1600" smtClean="0"/>
          </a:p>
        </p:txBody>
      </p:sp>
      <p:pic>
        <p:nvPicPr>
          <p:cNvPr id="30724" name="Picture 2" descr="http://www.iswa.uni-stuttgart.de/lsww/bilder/iwt_bereiche.e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4921250"/>
            <a:ext cx="3182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media.except.nl/media/cache/uploaded_images/asset_image/Industrie_All_v3_pure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18" r="7700" b="10948"/>
          <a:stretch>
            <a:fillRect/>
          </a:stretch>
        </p:blipFill>
        <p:spPr bwMode="auto">
          <a:xfrm>
            <a:off x="5851525" y="2635250"/>
            <a:ext cx="3184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 b="1" smtClean="0">
                <a:solidFill>
                  <a:schemeClr val="tx1"/>
                </a:solidFill>
              </a:rPr>
              <a:t>Skládky pevného odpadu (landfills)</a:t>
            </a:r>
            <a:br>
              <a:rPr lang="en-GB" altLang="en-US" sz="1800" b="1" smtClean="0">
                <a:solidFill>
                  <a:schemeClr val="tx1"/>
                </a:solidFill>
              </a:rPr>
            </a:br>
            <a:r>
              <a:rPr lang="en-GB" altLang="en-US" sz="1800" b="1" smtClean="0">
                <a:solidFill>
                  <a:schemeClr val="tx1"/>
                </a:solidFill>
              </a:rPr>
              <a:t>Průmyslové zony – staré zátěže</a:t>
            </a:r>
            <a:endParaRPr lang="en-GB" altLang="en-US" sz="1800" smtClean="0">
              <a:solidFill>
                <a:schemeClr val="tx1"/>
              </a:solidFill>
            </a:endParaRP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 bwMode="auto">
          <a:xfrm>
            <a:off x="107950" y="10525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Vliv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na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složky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prostředí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cs-CZ" sz="1600" dirty="0">
                <a:solidFill>
                  <a:srgbClr val="818184"/>
                </a:solidFill>
                <a:latin typeface="+mn-lt"/>
                <a:cs typeface="+mn-cs"/>
              </a:rPr>
              <a:t>Primárně vliv na </a:t>
            </a:r>
            <a:r>
              <a:rPr lang="en-GB" sz="1600" b="1" dirty="0" err="1">
                <a:solidFill>
                  <a:schemeClr val="tx2"/>
                </a:solidFill>
                <a:latin typeface="+mn-lt"/>
                <a:cs typeface="+mn-cs"/>
              </a:rPr>
              <a:t>podzemní</a:t>
            </a:r>
            <a:r>
              <a:rPr lang="en-GB" sz="16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GB" sz="1600" b="1" dirty="0" err="1">
                <a:solidFill>
                  <a:schemeClr val="tx2"/>
                </a:solidFill>
                <a:latin typeface="+mn-lt"/>
                <a:cs typeface="+mn-cs"/>
              </a:rPr>
              <a:t>vodu</a:t>
            </a:r>
            <a:r>
              <a:rPr lang="en-GB" sz="16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(ground water, GW)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endParaRPr lang="cs-CZ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Významné</a:t>
            </a:r>
            <a:r>
              <a:rPr lang="en-GB" b="1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b="1" dirty="0" err="1">
                <a:solidFill>
                  <a:srgbClr val="818184"/>
                </a:solidFill>
                <a:latin typeface="+mn-lt"/>
                <a:cs typeface="+mn-cs"/>
              </a:rPr>
              <a:t>kontaminanty</a:t>
            </a:r>
            <a:endParaRPr lang="en-GB" b="1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Konkrétní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produkty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podle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typu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průmyslu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a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skládkováná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,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časté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kontaminanty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GW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BTEX – </a:t>
            </a:r>
            <a:r>
              <a:rPr lang="en-GB" sz="1200" dirty="0">
                <a:latin typeface="Arial" charset="0"/>
                <a:cs typeface="Arial" charset="0"/>
              </a:rPr>
              <a:t>benzene, toluene, </a:t>
            </a:r>
            <a:r>
              <a:rPr lang="en-GB" sz="1200" dirty="0" err="1">
                <a:latin typeface="Arial" charset="0"/>
                <a:cs typeface="Arial" charset="0"/>
              </a:rPr>
              <a:t>ethylbenzene</a:t>
            </a:r>
            <a:r>
              <a:rPr lang="en-GB" sz="1200" dirty="0">
                <a:latin typeface="Arial" charset="0"/>
                <a:cs typeface="Arial" charset="0"/>
              </a:rPr>
              <a:t>, and </a:t>
            </a:r>
            <a:r>
              <a:rPr lang="en-GB" sz="1200" dirty="0" err="1">
                <a:latin typeface="Arial" charset="0"/>
                <a:cs typeface="Arial" charset="0"/>
              </a:rPr>
              <a:t>xylenes</a:t>
            </a:r>
            <a:endParaRPr lang="en-GB" sz="1200" dirty="0">
              <a:latin typeface="Arial" charset="0"/>
              <a:cs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Nízkomolekulární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halogenovaná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rozpouštědla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–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př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.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ethyleny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(TCE, DCE)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cs-CZ" sz="1600" dirty="0">
                <a:solidFill>
                  <a:srgbClr val="818184"/>
                </a:solidFill>
                <a:latin typeface="+mn-lt"/>
                <a:cs typeface="+mn-cs"/>
              </a:rPr>
              <a:t>Toxické kovy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endParaRPr lang="en-GB" sz="16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/>
            </a:pP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Globálně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významné</a:t>
            </a:r>
            <a:r>
              <a:rPr lang="en-GB" sz="16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600" dirty="0" err="1">
                <a:solidFill>
                  <a:srgbClr val="818184"/>
                </a:solidFill>
                <a:latin typeface="+mn-lt"/>
                <a:cs typeface="+mn-cs"/>
              </a:rPr>
              <a:t>kontaminanty</a:t>
            </a:r>
            <a:endParaRPr lang="en-GB" sz="16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Polychlorované </a:t>
            </a:r>
            <a:r>
              <a:rPr lang="cs-CZ" sz="1200" dirty="0" err="1">
                <a:solidFill>
                  <a:srgbClr val="818184"/>
                </a:solidFill>
                <a:latin typeface="+mn-lt"/>
                <a:cs typeface="+mn-cs"/>
              </a:rPr>
              <a:t>dibenzo</a:t>
            </a: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-p-dioxiny a furany (PCDD/</a:t>
            </a:r>
            <a:r>
              <a:rPr lang="cs-CZ" sz="1200" dirty="0" err="1">
                <a:solidFill>
                  <a:srgbClr val="818184"/>
                </a:solidFill>
                <a:latin typeface="+mn-lt"/>
                <a:cs typeface="+mn-cs"/>
              </a:rPr>
              <a:t>Fs</a:t>
            </a: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Polychlorované bifenyly (</a:t>
            </a:r>
            <a:r>
              <a:rPr lang="cs-CZ" sz="1200" dirty="0" err="1">
                <a:solidFill>
                  <a:srgbClr val="818184"/>
                </a:solidFill>
                <a:latin typeface="+mn-lt"/>
                <a:cs typeface="+mn-cs"/>
              </a:rPr>
              <a:t>PCBs</a:t>
            </a:r>
            <a:r>
              <a:rPr lang="cs-CZ" sz="1200" dirty="0">
                <a:solidFill>
                  <a:srgbClr val="818184"/>
                </a:solidFill>
                <a:latin typeface="+mn-lt"/>
                <a:cs typeface="+mn-cs"/>
              </a:rPr>
              <a:t>)</a:t>
            </a:r>
            <a:endParaRPr lang="en-GB" sz="12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Organochlorové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</a:t>
            </a:r>
            <a:r>
              <a:rPr lang="en-GB" sz="1200" dirty="0" err="1">
                <a:solidFill>
                  <a:srgbClr val="818184"/>
                </a:solidFill>
                <a:latin typeface="+mn-lt"/>
                <a:cs typeface="+mn-cs"/>
              </a:rPr>
              <a:t>pesticidy</a:t>
            </a:r>
            <a:r>
              <a:rPr lang="en-GB" sz="1200" dirty="0">
                <a:solidFill>
                  <a:srgbClr val="818184"/>
                </a:solidFill>
                <a:latin typeface="+mn-lt"/>
                <a:cs typeface="+mn-cs"/>
              </a:rPr>
              <a:t> (OCPs)</a:t>
            </a:r>
            <a:endParaRPr lang="cs-CZ" sz="12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sz="1200" dirty="0">
              <a:solidFill>
                <a:srgbClr val="818184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en-GB" sz="1600" dirty="0">
              <a:solidFill>
                <a:srgbClr val="818184"/>
              </a:solidFill>
              <a:latin typeface="+mn-lt"/>
              <a:cs typeface="+mn-cs"/>
            </a:endParaRPr>
          </a:p>
        </p:txBody>
      </p:sp>
      <p:pic>
        <p:nvPicPr>
          <p:cNvPr id="32772" name="Picture 10" descr="http://wwws4.eea.europa.eu/publications/GH-07-97-595-EN-C2/Figure7_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6139"/>
          <a:stretch>
            <a:fillRect/>
          </a:stretch>
        </p:blipFill>
        <p:spPr bwMode="auto">
          <a:xfrm>
            <a:off x="4386263" y="3573463"/>
            <a:ext cx="4757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smtClean="0">
                <a:solidFill>
                  <a:schemeClr val="tx1"/>
                </a:solidFill>
              </a:rPr>
              <a:t>Průmysl, spalovací motory, výroba energie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3481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 smtClean="0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Difuzní znečištění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Primárně </a:t>
            </a:r>
            <a:r>
              <a:rPr lang="cs-CZ" altLang="en-US" sz="1600" b="1" smtClean="0">
                <a:solidFill>
                  <a:schemeClr val="tx2"/>
                </a:solidFill>
              </a:rPr>
              <a:t>vliv na atmosféru</a:t>
            </a:r>
            <a:r>
              <a:rPr lang="cs-CZ" altLang="en-US" sz="1600" smtClean="0"/>
              <a:t> + na všechny ekosystémy</a:t>
            </a:r>
          </a:p>
          <a:p>
            <a:pPr>
              <a:lnSpc>
                <a:spcPct val="90000"/>
              </a:lnSpc>
            </a:pPr>
            <a:endParaRPr lang="cs-CZ" altLang="en-US" sz="1800" smtClean="0"/>
          </a:p>
          <a:p>
            <a:pPr>
              <a:lnSpc>
                <a:spcPct val="90000"/>
              </a:lnSpc>
            </a:pPr>
            <a:r>
              <a:rPr lang="en-GB" altLang="en-US" sz="1800" b="1" smtClean="0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T</a:t>
            </a:r>
            <a:r>
              <a:rPr lang="cs-CZ" altLang="en-US" sz="1600" smtClean="0"/>
              <a:t>oxické kovy</a:t>
            </a:r>
            <a:r>
              <a:rPr lang="en-GB" altLang="en-US" sz="1600" smtClean="0"/>
              <a:t> (např. Pb, Cd a další)</a:t>
            </a:r>
            <a:endParaRPr lang="cs-CZ" altLang="en-US" sz="1600" smtClean="0"/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CO, CO2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Polycyklické aromatické uhlovodíky (PAHs)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SOx</a:t>
            </a:r>
            <a:r>
              <a:rPr lang="en-GB" altLang="en-US" sz="1600" smtClean="0"/>
              <a:t>, NOx</a:t>
            </a:r>
            <a:endParaRPr lang="cs-CZ" altLang="en-US" sz="1600" smtClean="0"/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Polychlorované dibenzo-p-dioxiny a furany (PCDD</a:t>
            </a:r>
            <a:r>
              <a:rPr lang="en-US" altLang="en-US" sz="1600" smtClean="0"/>
              <a:t>/Fs</a:t>
            </a:r>
            <a:r>
              <a:rPr lang="cs-CZ" altLang="en-US" sz="1600" smtClean="0"/>
              <a:t>)</a:t>
            </a:r>
            <a:endParaRPr lang="en-GB" altLang="en-US" sz="1600" smtClean="0"/>
          </a:p>
          <a:p>
            <a:pPr lvl="1">
              <a:lnSpc>
                <a:spcPct val="90000"/>
              </a:lnSpc>
            </a:pPr>
            <a:endParaRPr lang="en-GB" altLang="en-US" sz="1600" smtClean="0"/>
          </a:p>
          <a:p>
            <a:pPr lvl="1">
              <a:lnSpc>
                <a:spcPct val="90000"/>
              </a:lnSpc>
            </a:pPr>
            <a:r>
              <a:rPr lang="cs-CZ" altLang="en-US" sz="1600" b="1" smtClean="0"/>
              <a:t>Specifické organické látky používané v průmyslu</a:t>
            </a:r>
          </a:p>
          <a:p>
            <a:pPr lvl="2">
              <a:lnSpc>
                <a:spcPct val="90000"/>
              </a:lnSpc>
            </a:pPr>
            <a:r>
              <a:rPr lang="en-GB" altLang="en-US" sz="1400" smtClean="0"/>
              <a:t>Dle typu průmyslu</a:t>
            </a:r>
          </a:p>
          <a:p>
            <a:pPr lvl="2">
              <a:lnSpc>
                <a:spcPct val="90000"/>
              </a:lnSpc>
            </a:pPr>
            <a:r>
              <a:rPr lang="en-GB" altLang="en-US" sz="1400" smtClean="0"/>
              <a:t>Globální význam např. </a:t>
            </a:r>
            <a:r>
              <a:rPr lang="cs-CZ" altLang="en-US" sz="1400" smtClean="0"/>
              <a:t>Polychlorované bifenyly (PCBs)</a:t>
            </a:r>
          </a:p>
          <a:p>
            <a:endParaRPr lang="en-GB" altLang="en-US" sz="1800" smtClean="0"/>
          </a:p>
        </p:txBody>
      </p:sp>
      <p:pic>
        <p:nvPicPr>
          <p:cNvPr id="34820" name="Picture 4" descr="http://tiki.oneworld.org/energy/wonder_pol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724400"/>
            <a:ext cx="31956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Splachy z povrchů (runoff</a:t>
            </a:r>
            <a:r>
              <a:rPr lang="cs-CZ" altLang="en-US" b="1" smtClean="0">
                <a:solidFill>
                  <a:schemeClr val="tx1"/>
                </a:solidFill>
              </a:rPr>
              <a:t>s</a:t>
            </a:r>
            <a:r>
              <a:rPr lang="en-GB" altLang="en-US" b="1" smtClean="0">
                <a:solidFill>
                  <a:schemeClr val="tx1"/>
                </a:solidFill>
              </a:rPr>
              <a:t>)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36867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 smtClean="0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Difuzní znečištění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Primárně vliv na </a:t>
            </a:r>
            <a:r>
              <a:rPr lang="en-GB" altLang="en-US" sz="1600" smtClean="0"/>
              <a:t>vodu (povrchovou a podzemní)... </a:t>
            </a:r>
          </a:p>
          <a:p>
            <a:pPr lvl="1">
              <a:lnSpc>
                <a:spcPct val="90000"/>
              </a:lnSpc>
            </a:pPr>
            <a:endParaRPr lang="cs-CZ" altLang="en-US" sz="1800" smtClean="0"/>
          </a:p>
          <a:p>
            <a:pPr>
              <a:lnSpc>
                <a:spcPct val="90000"/>
              </a:lnSpc>
            </a:pPr>
            <a:r>
              <a:rPr lang="en-GB" altLang="en-US" sz="1800" b="1" smtClean="0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Stavební chemie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Chlorované látky</a:t>
            </a:r>
          </a:p>
          <a:p>
            <a:pPr lvl="1">
              <a:lnSpc>
                <a:spcPct val="90000"/>
              </a:lnSpc>
            </a:pPr>
            <a:r>
              <a:rPr lang="cs-CZ" altLang="en-US" sz="1600" smtClean="0"/>
              <a:t>Toxické kovy</a:t>
            </a:r>
          </a:p>
          <a:p>
            <a:pPr lvl="1">
              <a:lnSpc>
                <a:spcPct val="90000"/>
              </a:lnSpc>
            </a:pPr>
            <a:endParaRPr lang="en-GB" altLang="en-US" sz="1600" smtClean="0"/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Globálně významné látky</a:t>
            </a:r>
          </a:p>
          <a:p>
            <a:pPr lvl="2">
              <a:lnSpc>
                <a:spcPct val="90000"/>
              </a:lnSpc>
            </a:pPr>
            <a:r>
              <a:rPr lang="cs-CZ" altLang="en-US" sz="1200" smtClean="0"/>
              <a:t>Polychlorované dibenzo-p-dioxiny a furany (PCDD/Fs)</a:t>
            </a:r>
          </a:p>
          <a:p>
            <a:pPr lvl="2">
              <a:lnSpc>
                <a:spcPct val="90000"/>
              </a:lnSpc>
            </a:pPr>
            <a:r>
              <a:rPr lang="cs-CZ" altLang="en-US" sz="1200" smtClean="0"/>
              <a:t>Polychlorované bifenyly (PCBs)</a:t>
            </a:r>
            <a:endParaRPr lang="en-GB" altLang="en-US" sz="1200" smtClean="0"/>
          </a:p>
          <a:p>
            <a:pPr lvl="2">
              <a:lnSpc>
                <a:spcPct val="90000"/>
              </a:lnSpc>
            </a:pPr>
            <a:r>
              <a:rPr lang="cs-CZ" altLang="en-US" sz="1200" smtClean="0"/>
              <a:t>Polycyklické aromatické uhlovodíky (PAHs)</a:t>
            </a:r>
          </a:p>
          <a:p>
            <a:pPr lvl="2">
              <a:lnSpc>
                <a:spcPct val="90000"/>
              </a:lnSpc>
            </a:pPr>
            <a:endParaRPr lang="cs-CZ" altLang="en-US" sz="1200" smtClean="0"/>
          </a:p>
          <a:p>
            <a:endParaRPr lang="en-GB" altLang="en-US" sz="1600" smtClean="0"/>
          </a:p>
        </p:txBody>
      </p:sp>
      <p:pic>
        <p:nvPicPr>
          <p:cNvPr id="36868" name="Picture 2" descr="http://www.livingonkarst.org/images/imag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19550"/>
            <a:ext cx="4765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http://pugetsound.org/education/polluted-runoff/images/stormwaterjour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1957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Zemědělství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3891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1800" b="1" smtClean="0"/>
              <a:t>Vliv na složky prostředí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Difuzní znečištění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Zejména </a:t>
            </a:r>
            <a:r>
              <a:rPr lang="cs-CZ" altLang="en-US" sz="1600" smtClean="0"/>
              <a:t>vliv </a:t>
            </a:r>
            <a:r>
              <a:rPr lang="en-GB" altLang="en-US" sz="1600" smtClean="0"/>
              <a:t>na půdu ... ale nepřímo na všechny složky</a:t>
            </a:r>
          </a:p>
          <a:p>
            <a:pPr lvl="1">
              <a:lnSpc>
                <a:spcPct val="90000"/>
              </a:lnSpc>
            </a:pPr>
            <a:endParaRPr lang="cs-CZ" altLang="en-US" sz="1800" smtClean="0"/>
          </a:p>
          <a:p>
            <a:pPr>
              <a:lnSpc>
                <a:spcPct val="90000"/>
              </a:lnSpc>
            </a:pPr>
            <a:r>
              <a:rPr lang="en-GB" altLang="en-US" sz="1800" b="1" smtClean="0"/>
              <a:t>Významné kontaminanty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Přípravky na ochranu rostlin (pesticidy)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Hnojiva (N-, P-) a jejich kontaminanty (často např. Cd)</a:t>
            </a:r>
          </a:p>
          <a:p>
            <a:pPr lvl="1">
              <a:lnSpc>
                <a:spcPct val="90000"/>
              </a:lnSpc>
            </a:pPr>
            <a:r>
              <a:rPr lang="en-GB" altLang="en-US" sz="1600" smtClean="0"/>
              <a:t>Veterinární léčiva (</a:t>
            </a:r>
            <a:r>
              <a:rPr lang="en-GB" altLang="en-US" sz="1600" smtClean="0">
                <a:sym typeface="Wingdings" panose="05000000000000000000" pitchFamily="2" charset="2"/>
              </a:rPr>
              <a:t> aplikace kejdy)</a:t>
            </a:r>
            <a:endParaRPr lang="en-GB" altLang="en-US" sz="1600" smtClean="0"/>
          </a:p>
          <a:p>
            <a:pPr lvl="2">
              <a:lnSpc>
                <a:spcPct val="90000"/>
              </a:lnSpc>
            </a:pPr>
            <a:endParaRPr lang="en-GB" altLang="en-US" sz="1600" smtClean="0"/>
          </a:p>
          <a:p>
            <a:pPr lvl="2">
              <a:lnSpc>
                <a:spcPct val="90000"/>
              </a:lnSpc>
            </a:pPr>
            <a:endParaRPr lang="cs-CZ" altLang="en-US" sz="1200" smtClean="0"/>
          </a:p>
          <a:p>
            <a:endParaRPr lang="en-GB" altLang="en-US" sz="1600" smtClean="0"/>
          </a:p>
        </p:txBody>
      </p:sp>
      <p:pic>
        <p:nvPicPr>
          <p:cNvPr id="38916" name="Picture 4" descr="http://univr-cms.u-strasbg.fr/depotcel/DepotCel/592/contexte/fig1_e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6048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Hlavní skupiny znečišťujících látek</a:t>
            </a:r>
            <a:br>
              <a:rPr lang="en-GB" altLang="en-US" smtClean="0">
                <a:solidFill>
                  <a:schemeClr val="tx1"/>
                </a:solidFill>
              </a:rPr>
            </a:br>
            <a:r>
              <a:rPr lang="en-GB" altLang="en-US" smtClean="0">
                <a:solidFill>
                  <a:schemeClr val="tx1"/>
                </a:solidFill>
              </a:rPr>
              <a:t>Významné termíny, zkratky ... a struktury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75" name="Group 83"/>
          <p:cNvGraphicFramePr>
            <a:graphicFrameLocks noGrp="1"/>
          </p:cNvGraphicFramePr>
          <p:nvPr/>
        </p:nvGraphicFramePr>
        <p:xfrm>
          <a:off x="215900" y="1196975"/>
          <a:ext cx="8820150" cy="4692649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Pesticidy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nežádoucí organismy („pests“)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parathion, glyfosát (round-up), atrazin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Insekticidy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hmyz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členovce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parathion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Herbicidy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rostliny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2,4-D, glyfosát, atrazin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Fungicidy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houby/plísně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Pesticidy s toxickými kovy (Hg, Cu)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2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Rodenticidy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Toxické pro hlodavce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Kyanid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Karcinogeny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Indukují rakovinu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Benzo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[a]p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yren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Reprodukčně toxické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Vliv na rozmnožování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Ethinyl-estradiol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Endokrinní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disruptory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Vliv na hormonální aparát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Ethinyl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-estradiol,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tributylcín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3048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smtClean="0">
                <a:solidFill>
                  <a:schemeClr val="tx1"/>
                </a:solidFill>
              </a:rPr>
              <a:t>Skupiny látek podle </a:t>
            </a:r>
            <a:r>
              <a:rPr lang="en-GB" altLang="en-US" b="1" smtClean="0">
                <a:solidFill>
                  <a:schemeClr val="tx1"/>
                </a:solidFill>
              </a:rPr>
              <a:t>účinků</a:t>
            </a:r>
            <a:endParaRPr lang="en-GB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smtClean="0">
                <a:solidFill>
                  <a:schemeClr val="tx1"/>
                </a:solidFill>
              </a:rPr>
              <a:t>Co by si student(ka)</a:t>
            </a:r>
            <a:r>
              <a:rPr lang="en-US" altLang="en-US" sz="3000" smtClean="0">
                <a:solidFill>
                  <a:schemeClr val="tx1"/>
                </a:solidFill>
              </a:rPr>
              <a:t> </a:t>
            </a:r>
            <a:r>
              <a:rPr lang="cs-CZ" altLang="en-US" sz="3000" smtClean="0">
                <a:solidFill>
                  <a:schemeClr val="tx1"/>
                </a:solidFill>
              </a:rPr>
              <a:t>měl(a) odnést ?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34143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en-US" sz="2800"/>
              <a:t>Znát názvy, chemickou povahu (základní strukturní charakter) a zdroje </a:t>
            </a:r>
            <a:r>
              <a:rPr lang="cs-CZ" altLang="en-US" sz="2800" b="1" u="sng"/>
              <a:t>hlavních skupin</a:t>
            </a:r>
            <a:r>
              <a:rPr lang="cs-CZ" altLang="en-US" sz="2800"/>
              <a:t> znečišťujících látek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Vysvětlit, které faktory v prostředí ovlivňují </a:t>
            </a:r>
            <a:r>
              <a:rPr lang="cs-CZ" altLang="en-US" sz="2800" b="1" u="sng"/>
              <a:t>chování </a:t>
            </a:r>
            <a:r>
              <a:rPr lang="cs-CZ" altLang="en-US" sz="2800"/>
              <a:t>látek v prostředí (logKow, H</a:t>
            </a:r>
            <a:r>
              <a:rPr lang="en-GB" altLang="en-US" sz="2800"/>
              <a:t>, persistence</a:t>
            </a:r>
            <a:r>
              <a:rPr lang="cs-CZ" altLang="en-US" sz="2800"/>
              <a:t>)…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/>
              <a:t>… a podmiňují tak míru </a:t>
            </a:r>
            <a:r>
              <a:rPr lang="cs-CZ" altLang="en-US" sz="2800" b="1" u="sng"/>
              <a:t>biodostupnosti</a:t>
            </a:r>
            <a:r>
              <a:rPr lang="cs-CZ" altLang="en-US" sz="2800"/>
              <a:t> látek v prostředí a </a:t>
            </a:r>
            <a:r>
              <a:rPr lang="cs-CZ" altLang="en-US" sz="2800" b="1" u="sng"/>
              <a:t>expozici</a:t>
            </a:r>
            <a:r>
              <a:rPr lang="cs-CZ" altLang="en-US" sz="2800"/>
              <a:t> organismů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73" name="Group 61"/>
          <p:cNvGraphicFramePr>
            <a:graphicFrameLocks noGrp="1"/>
          </p:cNvGraphicFramePr>
          <p:nvPr/>
        </p:nvGraphicFramePr>
        <p:xfrm>
          <a:off x="215900" y="1125538"/>
          <a:ext cx="8820150" cy="4645024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Lipofilní (hydrofobní)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Rozpustné v tucích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/ m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álo rozpustné ve vodě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Hydrofilní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Rozpustné ve vodě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Fenol, moderní insekticidy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Neutrální organické látky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Látky bez náboje (neionizují se)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PCB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Radioaktivní látky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Nestabilní, rozpad a uvolnění záření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Radon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Surfaktanty, detergenty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Látky snižující povrchové napětí na rozhraní dvou fází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Nonylfenol, alkylbenzen sulfonáty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Persistentní látky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Velmi dlouhý život v prostředí (nedegradují se)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DDT, PCB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Volatilní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organické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látky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Volatile organic compounds (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VOCs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Acetone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Benzene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Formaldehyde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Xylene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Perchloroethylene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Toluene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atd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092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smtClean="0">
                <a:solidFill>
                  <a:schemeClr val="tx1"/>
                </a:solidFill>
              </a:rPr>
              <a:t>Skupiny látek podle </a:t>
            </a:r>
            <a:r>
              <a:rPr lang="en-GB" altLang="en-US" b="1" smtClean="0">
                <a:solidFill>
                  <a:schemeClr val="tx1"/>
                </a:solidFill>
              </a:rPr>
              <a:t>fyz-chem vlastností</a:t>
            </a: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4" name="Group 74"/>
          <p:cNvGraphicFramePr>
            <a:graphicFrameLocks noGrp="1"/>
          </p:cNvGraphicFramePr>
          <p:nvPr/>
        </p:nvGraphicFramePr>
        <p:xfrm>
          <a:off x="180975" y="1125538"/>
          <a:ext cx="8928100" cy="4470401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3356337517"/>
                    </a:ext>
                  </a:extLst>
                </a:gridCol>
                <a:gridCol w="3275012">
                  <a:extLst>
                    <a:ext uri="{9D8B030D-6E8A-4147-A177-3AD203B41FA5}">
                      <a16:colId xmlns:a16="http://schemas.microsoft.com/office/drawing/2014/main" val="212526443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4275748964"/>
                    </a:ext>
                  </a:extLst>
                </a:gridCol>
              </a:tblGrid>
              <a:tr h="679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Chlorované uhlovodíky, organochlorové látky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Chlorohydrocarbons, organochlorines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PCB, PCDD/Fs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703540"/>
                  </a:ext>
                </a:extLst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Polychlorované bifenyly (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biphenyls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PCB153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17172"/>
                  </a:ext>
                </a:extLst>
              </a:tr>
              <a:tr h="550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Polycyklické aromatické uhlovodíky (PAU)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Polycyclic aromatic hydrocarbons (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PAHs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</a:t>
                      </a: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[a]p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yren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281158"/>
                  </a:ext>
                </a:extLst>
              </a:tr>
              <a:tr h="552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Polychlorované dibenzo-p-dioxiny („dioxiny“) a –furany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dibenzo-p-dioxins and -furans (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PCDD/Fs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2,3,7,8-TCDD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149336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Těžké kovy, toxické kovy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metals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Hg, Pb, Cd (+ další)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816398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Organokovové látky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Organometallics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Alkyl-cíny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99971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Organofosfáty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Organophosphates (</a:t>
                      </a: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</a:t>
                      </a: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Látky (insekticidy) – např. parathion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768508"/>
                  </a:ext>
                </a:extLst>
              </a:tr>
              <a:tr h="774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  <a:r>
                        <a:rPr kumimoji="0" lang="en-GB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látky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 a jeho deriváty – kontaminace podzemních vod a vzduchu (těkavé)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GB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Benzene, Toluene, Ethylbenzene, Xylenes</a:t>
                      </a: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cs-CZ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72955"/>
                  </a:ext>
                </a:extLst>
              </a:tr>
            </a:tbl>
          </a:graphicData>
        </a:graphic>
      </p:graphicFrame>
      <p:sp>
        <p:nvSpPr>
          <p:cNvPr id="4714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Významné skupiny látek podle struktury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581525"/>
            <a:ext cx="274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76238" y="6540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DDT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0900"/>
            <a:ext cx="1870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795963" y="620713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PCB153 (velmi častý)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1895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67025"/>
            <a:ext cx="25923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323850" y="2355850"/>
            <a:ext cx="463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Polychlorované dioxiny a furany</a:t>
            </a:r>
            <a:r>
              <a:rPr lang="en-GB" altLang="en-US" sz="1800">
                <a:solidFill>
                  <a:srgbClr val="FF0000"/>
                </a:solidFill>
              </a:rPr>
              <a:t> (PCDD/Fs)</a:t>
            </a:r>
            <a:endParaRPr lang="cs-CZ" altLang="en-US" sz="1800">
              <a:solidFill>
                <a:srgbClr val="FF0000"/>
              </a:solidFill>
            </a:endParaRPr>
          </a:p>
        </p:txBody>
      </p:sp>
      <p:pic>
        <p:nvPicPr>
          <p:cNvPr id="4916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1909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8463"/>
            <a:ext cx="152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 Box 16"/>
          <p:cNvSpPr txBox="1">
            <a:spLocks noChangeArrowheads="1"/>
          </p:cNvSpPr>
          <p:nvPr/>
        </p:nvSpPr>
        <p:spPr bwMode="auto">
          <a:xfrm>
            <a:off x="5508625" y="2506663"/>
            <a:ext cx="347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Benzo</a:t>
            </a:r>
            <a:r>
              <a:rPr lang="en-US" altLang="en-US" sz="1800">
                <a:solidFill>
                  <a:srgbClr val="FF0000"/>
                </a:solidFill>
              </a:rPr>
              <a:t>[a]p</a:t>
            </a:r>
            <a:r>
              <a:rPr lang="cs-CZ" altLang="en-US" sz="1800">
                <a:solidFill>
                  <a:srgbClr val="FF0000"/>
                </a:solidFill>
              </a:rPr>
              <a:t>yren – zástupce PAHs</a:t>
            </a:r>
          </a:p>
        </p:txBody>
      </p:sp>
      <p:sp>
        <p:nvSpPr>
          <p:cNvPr id="49164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2060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Tributyl-cín chlorid</a:t>
            </a: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(Organokov)</a:t>
            </a:r>
            <a:endParaRPr lang="cs-CZ" altLang="en-US" sz="1800">
              <a:solidFill>
                <a:srgbClr val="FF0000"/>
              </a:solidFill>
            </a:endParaRPr>
          </a:p>
        </p:txBody>
      </p:sp>
      <p:pic>
        <p:nvPicPr>
          <p:cNvPr id="4916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205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6" name="Text Box 27"/>
          <p:cNvSpPr txBox="1">
            <a:spLocks noChangeArrowheads="1"/>
          </p:cNvSpPr>
          <p:nvPr/>
        </p:nvSpPr>
        <p:spPr bwMode="auto">
          <a:xfrm>
            <a:off x="468313" y="5099050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Cypermethrin</a:t>
            </a:r>
          </a:p>
        </p:txBody>
      </p:sp>
      <p:pic>
        <p:nvPicPr>
          <p:cNvPr id="49167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95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8" name="Text Box 27"/>
          <p:cNvSpPr txBox="1">
            <a:spLocks noChangeArrowheads="1"/>
          </p:cNvSpPr>
          <p:nvPr/>
        </p:nvSpPr>
        <p:spPr bwMode="auto">
          <a:xfrm>
            <a:off x="6011863" y="4941888"/>
            <a:ext cx="163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Organofosfáty</a:t>
            </a:r>
            <a:endParaRPr lang="cs-CZ" altLang="en-US" sz="1800">
              <a:solidFill>
                <a:srgbClr val="FF0000"/>
              </a:solidFill>
            </a:endParaRPr>
          </a:p>
        </p:txBody>
      </p:sp>
      <p:sp>
        <p:nvSpPr>
          <p:cNvPr id="49169" name="Text Box 3"/>
          <p:cNvSpPr txBox="1">
            <a:spLocks noChangeArrowheads="1"/>
          </p:cNvSpPr>
          <p:nvPr/>
        </p:nvSpPr>
        <p:spPr bwMode="auto">
          <a:xfrm>
            <a:off x="2627313" y="811213"/>
            <a:ext cx="78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rgbClr val="FF0000"/>
                </a:solidFill>
              </a:rPr>
              <a:t>BTEX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rgbClr val="FF0000"/>
              </a:solidFill>
            </a:endParaRPr>
          </a:p>
        </p:txBody>
      </p:sp>
      <p:pic>
        <p:nvPicPr>
          <p:cNvPr id="49170" name="Picture 23" descr="http://upload.wikimedia.org/wikipedia/commons/thumb/1/11/Benzene_Toluene_and_ortho-%2Cmeta-%2Cand_para-xylene.svg/317px-Benzene_Toluene_and_ortho-%2Cmeta-%2Cand_para-xylene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5313"/>
            <a:ext cx="2019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1" name="TextovéPole 24"/>
          <p:cNvSpPr txBox="1">
            <a:spLocks noChangeArrowheads="1"/>
          </p:cNvSpPr>
          <p:nvPr/>
        </p:nvSpPr>
        <p:spPr bwMode="auto">
          <a:xfrm>
            <a:off x="179388" y="115888"/>
            <a:ext cx="6563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 err="1">
                <a:solidFill>
                  <a:schemeClr val="tx2"/>
                </a:solidFill>
              </a:rPr>
              <a:t>Znát</a:t>
            </a:r>
            <a:r>
              <a:rPr lang="en-GB" altLang="en-US" sz="2400" b="1" dirty="0">
                <a:solidFill>
                  <a:schemeClr val="tx2"/>
                </a:solidFill>
              </a:rPr>
              <a:t> </a:t>
            </a:r>
            <a:r>
              <a:rPr lang="cs-CZ" altLang="en-US" sz="2400" b="1" dirty="0" smtClean="0">
                <a:solidFill>
                  <a:schemeClr val="tx2"/>
                </a:solidFill>
              </a:rPr>
              <a:t>„orientačně“ </a:t>
            </a:r>
            <a:r>
              <a:rPr lang="en-GB" altLang="en-US" sz="2400" b="1" dirty="0" err="1" smtClean="0">
                <a:solidFill>
                  <a:schemeClr val="tx2"/>
                </a:solidFill>
              </a:rPr>
              <a:t>nejvýznamnější</a:t>
            </a:r>
            <a:r>
              <a:rPr lang="en-GB" altLang="en-US" sz="2400" b="1" dirty="0" smtClean="0">
                <a:solidFill>
                  <a:schemeClr val="tx2"/>
                </a:solidFill>
              </a:rPr>
              <a:t> </a:t>
            </a:r>
            <a:r>
              <a:rPr lang="en-GB" altLang="en-US" sz="2400" b="1" dirty="0" err="1">
                <a:solidFill>
                  <a:schemeClr val="tx2"/>
                </a:solidFill>
              </a:rPr>
              <a:t>struktury</a:t>
            </a:r>
            <a:endParaRPr lang="en-GB" alt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Významné zkratky –skupiny látek</a:t>
            </a:r>
          </a:p>
        </p:txBody>
      </p:sp>
      <p:sp>
        <p:nvSpPr>
          <p:cNvPr id="51203" name="Zástupný symbol pro obsah 18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545137"/>
          </a:xfrm>
        </p:spPr>
        <p:txBody>
          <a:bodyPr/>
          <a:lstStyle/>
          <a:p>
            <a:r>
              <a:rPr lang="cs-CZ" altLang="en-US" sz="2000" b="1" smtClean="0"/>
              <a:t>HPVC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High-production volume chemicals (z legislativy REACH)</a:t>
            </a:r>
          </a:p>
          <a:p>
            <a:r>
              <a:rPr lang="cs-CZ" altLang="en-US" sz="2000" b="1" smtClean="0"/>
              <a:t>CMR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Carcinogenic, mutagenic or reprotoxic (z legislativy REACH)</a:t>
            </a:r>
          </a:p>
          <a:p>
            <a:r>
              <a:rPr lang="cs-CZ" altLang="en-US" sz="2000" b="1" smtClean="0"/>
              <a:t>EDC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Endocrine disruptive compounds</a:t>
            </a:r>
          </a:p>
          <a:p>
            <a:r>
              <a:rPr lang="cs-CZ" altLang="en-US" sz="2000" b="1" smtClean="0"/>
              <a:t>POPs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Persistent Organic Pollutants (dle definice Stockholmské úmluvy)</a:t>
            </a:r>
          </a:p>
          <a:p>
            <a:r>
              <a:rPr lang="cs-CZ" altLang="en-US" sz="2000" b="1" smtClean="0"/>
              <a:t>OCPs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Organochlorine pesticides (např. DDT, lindan atd)</a:t>
            </a:r>
          </a:p>
          <a:p>
            <a:r>
              <a:rPr lang="cs-CZ" altLang="en-US" sz="2000" b="1" smtClean="0"/>
              <a:t>PBT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Persistent Bioaccumulative and Toxic</a:t>
            </a:r>
            <a:r>
              <a:rPr lang="en-GB" altLang="en-US" sz="2000" smtClean="0"/>
              <a:t> compounds </a:t>
            </a:r>
          </a:p>
          <a:p>
            <a:pPr lvl="1"/>
            <a:r>
              <a:rPr lang="en-GB" altLang="en-US" sz="1200" smtClean="0"/>
              <a:t>velmi nebezpečné - specifická legislativa</a:t>
            </a:r>
            <a:endParaRPr lang="cs-CZ" altLang="en-US" sz="1200" smtClean="0"/>
          </a:p>
          <a:p>
            <a:r>
              <a:rPr lang="cs-CZ" altLang="en-US" sz="2000" b="1" smtClean="0"/>
              <a:t>PPCP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Pharmaceuticals and personal care products</a:t>
            </a:r>
          </a:p>
          <a:p>
            <a:r>
              <a:rPr lang="cs-CZ" altLang="en-US" sz="2000" b="1" smtClean="0"/>
              <a:t>PPP 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Plant protection products </a:t>
            </a:r>
            <a:endParaRPr lang="en-GB" altLang="en-US" sz="2000" smtClean="0"/>
          </a:p>
          <a:p>
            <a:pPr lvl="1"/>
            <a:r>
              <a:rPr lang="cs-CZ" altLang="en-US" sz="1200" smtClean="0"/>
              <a:t>(Česky: POR – Prostředky na ochranu rostlin = obecně</a:t>
            </a:r>
            <a:r>
              <a:rPr lang="en-US" altLang="en-US" sz="1200" smtClean="0"/>
              <a:t>/lidov</a:t>
            </a:r>
            <a:r>
              <a:rPr lang="cs-CZ" altLang="en-US" sz="1200" smtClean="0"/>
              <a:t>ě „pesticidy“)</a:t>
            </a:r>
          </a:p>
          <a:p>
            <a:r>
              <a:rPr lang="cs-CZ" altLang="en-US" sz="2000" b="1" smtClean="0"/>
              <a:t>HCs</a:t>
            </a:r>
            <a:r>
              <a:rPr lang="en-GB" altLang="en-US" sz="2000" b="1" smtClean="0"/>
              <a:t> - </a:t>
            </a:r>
            <a:r>
              <a:rPr lang="cs-CZ" altLang="en-US" sz="2000" smtClean="0"/>
              <a:t>Halogenated compounds (užíváno zpravidla při kontaminaci podzem</a:t>
            </a:r>
            <a:r>
              <a:rPr lang="en-GB" altLang="en-US" sz="2000" smtClean="0"/>
              <a:t>ních vod</a:t>
            </a:r>
            <a:r>
              <a:rPr lang="cs-CZ" altLang="en-US" sz="2000" smtClean="0"/>
              <a:t>)</a:t>
            </a:r>
            <a:endParaRPr lang="en-GB" altLang="en-US" sz="2000" smtClean="0"/>
          </a:p>
          <a:p>
            <a:r>
              <a:rPr lang="en-GB" altLang="en-US" sz="2000" b="1" smtClean="0"/>
              <a:t>Emerging contaminants - </a:t>
            </a:r>
            <a:r>
              <a:rPr lang="en-GB" altLang="en-US" sz="2000" smtClean="0"/>
              <a:t>“Nové typy kontaminantů” </a:t>
            </a:r>
          </a:p>
          <a:p>
            <a:pPr lvl="1"/>
            <a:r>
              <a:rPr lang="en-GB" altLang="en-US" sz="1200" smtClean="0"/>
              <a:t>zpravidla polární látky, které se doposud méně studovaly (dříve velká pozornost spíše látky persistentní!)</a:t>
            </a:r>
          </a:p>
          <a:p>
            <a:pPr>
              <a:buFont typeface="Arial" panose="020B0604020202020204" pitchFamily="34" charset="0"/>
              <a:buNone/>
            </a:pPr>
            <a:endParaRPr lang="cs-CZ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Environmentální procesy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6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Riziko látky v prostředí – které parametry ho podmiňují/určují?</a:t>
            </a:r>
          </a:p>
        </p:txBody>
      </p:sp>
      <p:sp>
        <p:nvSpPr>
          <p:cNvPr id="55299" name="TextovéPole 2"/>
          <p:cNvSpPr txBox="1">
            <a:spLocks noChangeArrowheads="1"/>
          </p:cNvSpPr>
          <p:nvPr/>
        </p:nvSpPr>
        <p:spPr bwMode="auto">
          <a:xfrm>
            <a:off x="2762250" y="1628775"/>
            <a:ext cx="3609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chemeClr val="tx2"/>
                </a:solidFill>
              </a:rPr>
              <a:t>RIZIKO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(</a:t>
            </a:r>
            <a:r>
              <a:rPr lang="en-GB" altLang="en-US" sz="1800" dirty="0" err="1">
                <a:solidFill>
                  <a:schemeClr val="tx1"/>
                </a:solidFill>
              </a:rPr>
              <a:t>např</a:t>
            </a:r>
            <a:r>
              <a:rPr lang="en-GB" altLang="en-US" sz="1800" dirty="0">
                <a:solidFill>
                  <a:schemeClr val="tx1"/>
                </a:solidFill>
              </a:rPr>
              <a:t>. </a:t>
            </a:r>
            <a:r>
              <a:rPr lang="en-GB" altLang="en-US" sz="1800" dirty="0" err="1">
                <a:solidFill>
                  <a:schemeClr val="tx1"/>
                </a:solidFill>
              </a:rPr>
              <a:t>Úbytek</a:t>
            </a:r>
            <a:r>
              <a:rPr lang="en-GB" altLang="en-US" sz="1800" dirty="0">
                <a:solidFill>
                  <a:schemeClr val="tx1"/>
                </a:solidFill>
              </a:rPr>
              <a:t> populace </a:t>
            </a:r>
            <a:r>
              <a:rPr lang="en-GB" altLang="en-US" sz="1800" dirty="0" err="1">
                <a:solidFill>
                  <a:schemeClr val="tx1"/>
                </a:solidFill>
              </a:rPr>
              <a:t>ryb</a:t>
            </a:r>
            <a:r>
              <a:rPr lang="en-GB" altLang="en-US" sz="1800" dirty="0">
                <a:solidFill>
                  <a:schemeClr val="tx1"/>
                </a:solidFill>
              </a:rPr>
              <a:t> v ČR)</a:t>
            </a:r>
          </a:p>
        </p:txBody>
      </p:sp>
      <p:sp>
        <p:nvSpPr>
          <p:cNvPr id="55300" name="TextovéPole 3"/>
          <p:cNvSpPr txBox="1">
            <a:spLocks noChangeArrowheads="1"/>
          </p:cNvSpPr>
          <p:nvPr/>
        </p:nvSpPr>
        <p:spPr bwMode="auto">
          <a:xfrm>
            <a:off x="107950" y="3097213"/>
            <a:ext cx="4067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Vlastnosti látky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NEBEZPEČNOST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Vstupuje do ryby? (</a:t>
            </a:r>
            <a:r>
              <a:rPr lang="en-GB" altLang="en-US" sz="1600">
                <a:solidFill>
                  <a:srgbClr val="FF0000"/>
                </a:solidFill>
              </a:rPr>
              <a:t>biokoncentrace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Může se </a:t>
            </a:r>
            <a:r>
              <a:rPr lang="en-GB" altLang="en-US" sz="1600">
                <a:solidFill>
                  <a:srgbClr val="FF0000"/>
                </a:solidFill>
              </a:rPr>
              <a:t>bioakumulovat</a:t>
            </a:r>
            <a:r>
              <a:rPr lang="en-GB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Koncentruje se v potravní pyramidě (</a:t>
            </a:r>
            <a:r>
              <a:rPr lang="en-GB" altLang="en-US" sz="1600">
                <a:solidFill>
                  <a:srgbClr val="FF0000"/>
                </a:solidFill>
              </a:rPr>
              <a:t>bioobohacování</a:t>
            </a:r>
            <a:r>
              <a:rPr lang="en-GB" altLang="en-US" sz="1600">
                <a:solidFill>
                  <a:schemeClr val="tx1"/>
                </a:solidFill>
              </a:rPr>
              <a:t>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Je pro ryby </a:t>
            </a:r>
            <a:r>
              <a:rPr lang="en-GB" altLang="en-US" sz="1600">
                <a:solidFill>
                  <a:srgbClr val="FF0000"/>
                </a:solidFill>
              </a:rPr>
              <a:t>nebezpečná/toxická</a:t>
            </a:r>
            <a:r>
              <a:rPr lang="en-GB" altLang="en-US" sz="1600">
                <a:solidFill>
                  <a:schemeClr val="tx1"/>
                </a:solidFill>
              </a:rPr>
              <a:t>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Jakým mechanismem/typem toxicity?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Při jakých koncentracích</a:t>
            </a:r>
            <a:r>
              <a:rPr lang="en-GB" altLang="en-US" sz="1600">
                <a:solidFill>
                  <a:schemeClr val="tx1"/>
                </a:solidFill>
              </a:rPr>
              <a:t> 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55301" name="TextovéPole 4"/>
          <p:cNvSpPr txBox="1">
            <a:spLocks noChangeArrowheads="1"/>
          </p:cNvSpPr>
          <p:nvPr/>
        </p:nvSpPr>
        <p:spPr bwMode="auto">
          <a:xfrm>
            <a:off x="5256213" y="3086100"/>
            <a:ext cx="331152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Situace v prostředí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EXPOZICE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Je látka ve vodě? (</a:t>
            </a:r>
            <a:r>
              <a:rPr lang="en-GB" altLang="en-US" sz="1600">
                <a:solidFill>
                  <a:srgbClr val="FF0000"/>
                </a:solidFill>
              </a:rPr>
              <a:t>osud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Je ve formě dostupné pro ryby?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(</a:t>
            </a:r>
            <a:r>
              <a:rPr lang="en-GB" altLang="en-US" sz="1600">
                <a:solidFill>
                  <a:srgbClr val="FF0000"/>
                </a:solidFill>
              </a:rPr>
              <a:t>biodostupnost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Jaká je biodostupná koncentrace?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>
            <a:off x="4284663" y="3860800"/>
            <a:ext cx="792162" cy="792163"/>
          </a:xfrm>
          <a:prstGeom prst="plus">
            <a:avLst>
              <a:gd name="adj" fmla="val 3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Pravá složená závorka 7"/>
          <p:cNvSpPr/>
          <p:nvPr/>
        </p:nvSpPr>
        <p:spPr>
          <a:xfrm rot="16200000">
            <a:off x="4229894" y="386557"/>
            <a:ext cx="503237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5304" name="TextovéPole 9"/>
          <p:cNvSpPr txBox="1">
            <a:spLocks noChangeArrowheads="1"/>
          </p:cNvSpPr>
          <p:nvPr/>
        </p:nvSpPr>
        <p:spPr bwMode="auto">
          <a:xfrm>
            <a:off x="323850" y="1125538"/>
            <a:ext cx="2047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1">
                <a:solidFill>
                  <a:schemeClr val="tx1"/>
                </a:solidFill>
              </a:rPr>
              <a:t>Schematický obrázek – shrnuje pojmy vysvětlené v další části přednášky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6"/>
          <p:cNvSpPr>
            <a:spLocks noGrp="1"/>
          </p:cNvSpPr>
          <p:nvPr>
            <p:ph type="title"/>
          </p:nvPr>
        </p:nvSpPr>
        <p:spPr bwMode="auto">
          <a:xfrm>
            <a:off x="0" y="4048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OSUD látky v prostředí určuje míru EXPOZICE</a:t>
            </a:r>
          </a:p>
        </p:txBody>
      </p:sp>
      <p:pic>
        <p:nvPicPr>
          <p:cNvPr id="57347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107950" y="2565400"/>
            <a:ext cx="55975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ovéPole 9"/>
          <p:cNvSpPr txBox="1">
            <a:spLocks noChangeArrowheads="1"/>
          </p:cNvSpPr>
          <p:nvPr/>
        </p:nvSpPr>
        <p:spPr bwMode="auto">
          <a:xfrm>
            <a:off x="250825" y="1341438"/>
            <a:ext cx="774541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ENVIRONMENTÁLNÍ OSUD (fate) </a:t>
            </a:r>
            <a:r>
              <a:rPr lang="en-GB" altLang="en-US" sz="1800">
                <a:solidFill>
                  <a:schemeClr val="tx1"/>
                </a:solidFill>
              </a:rPr>
              <a:t>popisuje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? V kterých složkách prostředí se látka nachází 	</a:t>
            </a:r>
            <a:r>
              <a:rPr lang="en-GB" altLang="en-US" sz="1600">
                <a:solidFill>
                  <a:srgbClr val="FF0000"/>
                </a:solidFill>
              </a:rPr>
              <a:t>ROZDĚLOVÁNÍ </a:t>
            </a:r>
            <a:r>
              <a:rPr lang="en-GB" altLang="en-US" sz="1600">
                <a:solidFill>
                  <a:schemeClr val="tx1"/>
                </a:solidFill>
              </a:rPr>
              <a:t>mezi složky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? Jak se uvnitř složek pohybuje 		</a:t>
            </a:r>
            <a:r>
              <a:rPr lang="en-GB" altLang="en-US" sz="1600">
                <a:solidFill>
                  <a:srgbClr val="FF0000"/>
                </a:solidFill>
              </a:rPr>
              <a:t>TRANSPORT</a:t>
            </a:r>
            <a:r>
              <a:rPr lang="en-GB" altLang="en-US" sz="1600">
                <a:solidFill>
                  <a:schemeClr val="tx1"/>
                </a:solidFill>
              </a:rPr>
              <a:t> – např. vzduchem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? Jak se uvnitř složek přeměňuje 		</a:t>
            </a:r>
            <a:r>
              <a:rPr lang="en-GB" altLang="en-US" sz="1600">
                <a:solidFill>
                  <a:srgbClr val="FF0000"/>
                </a:solidFill>
              </a:rPr>
              <a:t>TRANSFORMACE</a:t>
            </a:r>
            <a:r>
              <a:rPr lang="en-GB" altLang="en-US" sz="1600">
                <a:solidFill>
                  <a:schemeClr val="tx1"/>
                </a:solidFill>
              </a:rPr>
              <a:t>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					– chemické a biologické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804025" y="3082925"/>
            <a:ext cx="10810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7350" name="TextovéPole 11"/>
          <p:cNvSpPr txBox="1">
            <a:spLocks noChangeArrowheads="1"/>
          </p:cNvSpPr>
          <p:nvPr/>
        </p:nvSpPr>
        <p:spPr bwMode="auto">
          <a:xfrm>
            <a:off x="6084888" y="4162425"/>
            <a:ext cx="25955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EXPOZICE (exposure)</a:t>
            </a:r>
            <a:endParaRPr lang="en-GB" altLang="en-US" sz="1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Míra vystavení organismu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látce (v určité koncentraci,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po určitou dobu atd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i="1">
                <a:solidFill>
                  <a:schemeClr val="tx1"/>
                </a:solidFill>
              </a:rPr>
              <a:t>= Expoziční scénáře</a:t>
            </a:r>
            <a:r>
              <a:rPr lang="en-GB" altLang="en-US" sz="160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7667625" y="1773238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7667625" y="1628775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flipV="1">
            <a:off x="7956550" y="1916113"/>
            <a:ext cx="647700" cy="217487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3059113" y="515778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356100" y="5373688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4356100" y="5229225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4572000" y="5805488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4500563" y="43656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2339975" y="3644900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1258888" y="47974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7812088" y="242093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ovací čára 64"/>
          <p:cNvCxnSpPr/>
          <p:nvPr/>
        </p:nvCxnSpPr>
        <p:spPr>
          <a:xfrm flipV="1">
            <a:off x="3851275" y="3860800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ovací čára 65"/>
          <p:cNvCxnSpPr/>
          <p:nvPr/>
        </p:nvCxnSpPr>
        <p:spPr>
          <a:xfrm flipV="1">
            <a:off x="3851275" y="5084763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ovací čára 66"/>
          <p:cNvCxnSpPr/>
          <p:nvPr/>
        </p:nvCxnSpPr>
        <p:spPr>
          <a:xfrm rot="16200000" flipH="1">
            <a:off x="682625" y="4797425"/>
            <a:ext cx="433388" cy="28733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6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Které parametry určují jaký bude osud chemické látky? 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0825" y="871538"/>
          <a:ext cx="7632699" cy="43576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18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ROZDĚLOVÁNÍ</a:t>
                      </a:r>
                      <a:endParaRPr lang="en-GB" sz="1600" b="1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TRANSPORT</a:t>
                      </a:r>
                      <a:endParaRPr lang="en-GB" sz="1600" b="1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TRANSFORMACE</a:t>
                      </a:r>
                      <a:endParaRPr lang="en-GB" sz="1600" b="1" dirty="0"/>
                    </a:p>
                  </a:txBody>
                  <a:tcPr marL="91438" marR="91438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165">
                <a:tc>
                  <a:txBody>
                    <a:bodyPr/>
                    <a:lstStyle/>
                    <a:p>
                      <a:r>
                        <a:rPr lang="en-GB" sz="1800" b="1" dirty="0" err="1" smtClean="0"/>
                        <a:t>Vlastnosti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látky</a:t>
                      </a:r>
                      <a:endParaRPr lang="en-GB" sz="1800" b="1" dirty="0"/>
                    </a:p>
                  </a:txBody>
                  <a:tcPr marL="91438" marR="91438" marT="45717" marB="45717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400" dirty="0" err="1" smtClean="0"/>
                        <a:t>Polarita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baseline="0" dirty="0" err="1" smtClean="0"/>
                        <a:t>vs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hydrofobicita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b="1" baseline="0" dirty="0" err="1" smtClean="0">
                          <a:solidFill>
                            <a:srgbClr val="FF0000"/>
                          </a:solidFill>
                        </a:rPr>
                        <a:t>Kow</a:t>
                      </a:r>
                      <a:r>
                        <a:rPr lang="en-GB" sz="1400" b="1" baseline="0" dirty="0" smtClean="0"/>
                        <a:t>, </a:t>
                      </a:r>
                      <a:r>
                        <a:rPr lang="en-GB" sz="1400" b="1" baseline="0" dirty="0" err="1" smtClean="0"/>
                        <a:t>rozpustnost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ve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vodě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/>
                        <a:t>Těkavost</a:t>
                      </a:r>
                      <a:r>
                        <a:rPr lang="en-GB" sz="1400" dirty="0" smtClean="0"/>
                        <a:t>,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bod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varu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vypařování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sz="1400" b="1" baseline="0" dirty="0" smtClean="0"/>
                        <a:t>, </a:t>
                      </a:r>
                      <a:r>
                        <a:rPr lang="en-GB" sz="1400" b="1" baseline="0" dirty="0" err="1" smtClean="0"/>
                        <a:t>bod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varu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 smtClean="0"/>
                    </a:p>
                    <a:p>
                      <a:pPr algn="l"/>
                      <a:r>
                        <a:rPr lang="en-GB" sz="1400" dirty="0" err="1" smtClean="0"/>
                        <a:t>Reaktivita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vs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stabilita</a:t>
                      </a:r>
                      <a:r>
                        <a:rPr lang="en-GB" sz="1400" dirty="0" smtClean="0"/>
                        <a:t> a</a:t>
                      </a:r>
                      <a:r>
                        <a:rPr lang="en-GB" sz="1400" baseline="0" dirty="0" smtClean="0"/>
                        <a:t> persistence (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t1/2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 smtClean="0"/>
                    </a:p>
                  </a:txBody>
                  <a:tcPr marL="91438" marR="91438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73">
                <a:tc>
                  <a:txBody>
                    <a:bodyPr/>
                    <a:lstStyle/>
                    <a:p>
                      <a:r>
                        <a:rPr lang="en-GB" sz="1800" b="1" dirty="0" err="1" smtClean="0"/>
                        <a:t>Vlastnosti</a:t>
                      </a:r>
                      <a:r>
                        <a:rPr lang="en-GB" sz="1800" b="1" dirty="0" smtClean="0"/>
                        <a:t> prostředí</a:t>
                      </a:r>
                      <a:endParaRPr lang="en-GB" sz="1800" b="1" dirty="0"/>
                    </a:p>
                  </a:txBody>
                  <a:tcPr marL="91438" marR="91438" marT="45717" marB="45717"/>
                </a:tc>
                <a:tc rowSpan="5" gridSpan="3">
                  <a:txBody>
                    <a:bodyPr/>
                    <a:lstStyle/>
                    <a:p>
                      <a:r>
                        <a:rPr lang="en-GB" sz="1400" b="1" dirty="0" err="1" smtClean="0"/>
                        <a:t>Proudění</a:t>
                      </a:r>
                      <a:r>
                        <a:rPr lang="en-GB" sz="1400" b="1" dirty="0" smtClean="0"/>
                        <a:t> (</a:t>
                      </a:r>
                      <a:r>
                        <a:rPr lang="en-GB" sz="1400" b="1" dirty="0" err="1" smtClean="0"/>
                        <a:t>rychlost</a:t>
                      </a:r>
                      <a:r>
                        <a:rPr lang="en-GB" sz="1400" b="1" dirty="0" smtClean="0"/>
                        <a:t>,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baseline="0" dirty="0" err="1" smtClean="0"/>
                        <a:t>směr</a:t>
                      </a:r>
                      <a:r>
                        <a:rPr lang="en-GB" sz="1400" b="1" baseline="0" dirty="0" smtClean="0"/>
                        <a:t>, </a:t>
                      </a:r>
                      <a:r>
                        <a:rPr lang="en-GB" sz="1400" b="1" baseline="0" dirty="0" err="1" smtClean="0"/>
                        <a:t>typ</a:t>
                      </a:r>
                      <a:r>
                        <a:rPr lang="en-GB" sz="1400" b="1" baseline="0" dirty="0" smtClean="0"/>
                        <a:t> </a:t>
                      </a:r>
                      <a:r>
                        <a:rPr lang="en-GB" sz="1400" b="1" dirty="0" smtClean="0"/>
                        <a:t>...)</a:t>
                      </a:r>
                    </a:p>
                    <a:p>
                      <a:r>
                        <a:rPr lang="en-GB" sz="1400" b="1" dirty="0" err="1" smtClean="0"/>
                        <a:t>Teplota</a:t>
                      </a:r>
                      <a:r>
                        <a:rPr lang="en-GB" sz="1400" b="1" dirty="0" smtClean="0"/>
                        <a:t>    </a:t>
                      </a:r>
                    </a:p>
                    <a:p>
                      <a:r>
                        <a:rPr lang="en-GB" sz="1400" b="1" dirty="0" err="1" smtClean="0"/>
                        <a:t>Světlo</a:t>
                      </a:r>
                      <a:r>
                        <a:rPr lang="en-GB" sz="1400" b="1" dirty="0" smtClean="0"/>
                        <a:t>  </a:t>
                      </a:r>
                      <a:r>
                        <a:rPr lang="en-GB" sz="1400" b="0" dirty="0" smtClean="0"/>
                        <a:t>(a </a:t>
                      </a:r>
                      <a:r>
                        <a:rPr lang="en-GB" sz="1400" b="0" dirty="0" err="1" smtClean="0"/>
                        <a:t>jeho</a:t>
                      </a:r>
                      <a:r>
                        <a:rPr lang="en-GB" sz="1400" b="0" dirty="0" smtClean="0"/>
                        <a:t> </a:t>
                      </a:r>
                      <a:r>
                        <a:rPr lang="en-GB" sz="1400" b="0" dirty="0" err="1" smtClean="0"/>
                        <a:t>parametry</a:t>
                      </a:r>
                      <a:r>
                        <a:rPr lang="en-GB" sz="1400" b="0" dirty="0" smtClean="0"/>
                        <a:t>)</a:t>
                      </a:r>
                      <a:r>
                        <a:rPr lang="en-GB" sz="1400" b="1" dirty="0" smtClean="0"/>
                        <a:t> </a:t>
                      </a:r>
                    </a:p>
                    <a:p>
                      <a:r>
                        <a:rPr lang="en-GB" sz="1400" b="1" dirty="0" err="1" smtClean="0"/>
                        <a:t>Chemické</a:t>
                      </a:r>
                      <a:r>
                        <a:rPr lang="en-GB" sz="1400" b="1" dirty="0" smtClean="0"/>
                        <a:t> </a:t>
                      </a:r>
                      <a:r>
                        <a:rPr lang="en-GB" sz="1400" b="1" dirty="0" err="1" smtClean="0"/>
                        <a:t>složení</a:t>
                      </a:r>
                      <a:endParaRPr lang="en-GB" sz="1400" b="1" dirty="0" smtClean="0"/>
                    </a:p>
                    <a:p>
                      <a:r>
                        <a:rPr lang="en-GB" sz="1400" baseline="0" dirty="0" smtClean="0"/>
                        <a:t>   pH  (</a:t>
                      </a:r>
                      <a:r>
                        <a:rPr lang="en-GB" sz="1400" baseline="0" dirty="0" err="1" smtClean="0"/>
                        <a:t>volné</a:t>
                      </a:r>
                      <a:r>
                        <a:rPr lang="en-GB" sz="1400" baseline="0" dirty="0" smtClean="0"/>
                        <a:t> H+)</a:t>
                      </a:r>
                    </a:p>
                    <a:p>
                      <a:r>
                        <a:rPr lang="en-GB" sz="1400" baseline="0" dirty="0" smtClean="0"/>
                        <a:t>   </a:t>
                      </a:r>
                      <a:r>
                        <a:rPr lang="en-GB" sz="1400" baseline="0" dirty="0" err="1" smtClean="0"/>
                        <a:t>Redox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potenciál</a:t>
                      </a:r>
                      <a:r>
                        <a:rPr lang="en-GB" sz="1400" baseline="0" dirty="0" smtClean="0"/>
                        <a:t>  (... </a:t>
                      </a:r>
                      <a:r>
                        <a:rPr lang="en-GB" sz="1400" baseline="0" dirty="0" err="1" smtClean="0"/>
                        <a:t>přítomnost</a:t>
                      </a:r>
                      <a:r>
                        <a:rPr lang="en-GB" sz="1400" baseline="0" dirty="0" smtClean="0"/>
                        <a:t> O2)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dirty="0" smtClean="0"/>
                        <a:t>   </a:t>
                      </a:r>
                      <a:r>
                        <a:rPr lang="en-GB" sz="1400" dirty="0" err="1" smtClean="0"/>
                        <a:t>Přítomnost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anorganických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iontů</a:t>
                      </a:r>
                      <a:r>
                        <a:rPr lang="en-GB" sz="1400" dirty="0" smtClean="0"/>
                        <a:t> / </a:t>
                      </a:r>
                      <a:r>
                        <a:rPr lang="en-GB" sz="1400" dirty="0" err="1" smtClean="0"/>
                        <a:t>výměnných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míst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baseline="0" dirty="0" err="1" smtClean="0"/>
                        <a:t>např</a:t>
                      </a:r>
                      <a:r>
                        <a:rPr lang="en-GB" sz="1400" baseline="0" dirty="0" smtClean="0"/>
                        <a:t>. </a:t>
                      </a:r>
                      <a:r>
                        <a:rPr lang="en-GB" sz="1400" baseline="0" dirty="0" err="1" smtClean="0"/>
                        <a:t>jíl</a:t>
                      </a:r>
                      <a:r>
                        <a:rPr lang="en-GB" sz="1400" baseline="0" dirty="0" smtClean="0"/>
                        <a:t>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400" baseline="0" dirty="0" smtClean="0"/>
                        <a:t>   </a:t>
                      </a:r>
                      <a:r>
                        <a:rPr lang="en-GB" sz="1400" baseline="0" dirty="0" err="1" smtClean="0"/>
                        <a:t>Částice</a:t>
                      </a:r>
                      <a:r>
                        <a:rPr lang="en-GB" sz="1400" baseline="0" dirty="0" smtClean="0"/>
                        <a:t> – </a:t>
                      </a:r>
                      <a:r>
                        <a:rPr lang="en-GB" sz="1400" baseline="0" dirty="0" err="1" smtClean="0"/>
                        <a:t>typ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velikost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množství</a:t>
                      </a:r>
                      <a:endParaRPr lang="en-GB" sz="14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en-GB" sz="1400" dirty="0" smtClean="0"/>
                        <a:t>   </a:t>
                      </a:r>
                      <a:r>
                        <a:rPr lang="en-GB" sz="1400" dirty="0" err="1" smtClean="0"/>
                        <a:t>Organický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materiál</a:t>
                      </a:r>
                      <a:r>
                        <a:rPr lang="en-GB" sz="1400" dirty="0" smtClean="0"/>
                        <a:t> –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typ</a:t>
                      </a:r>
                      <a:r>
                        <a:rPr lang="en-GB" sz="1400" baseline="0" dirty="0" smtClean="0"/>
                        <a:t>, </a:t>
                      </a:r>
                      <a:r>
                        <a:rPr lang="en-GB" sz="1400" baseline="0" dirty="0" err="1" smtClean="0"/>
                        <a:t>množství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baseline="0" dirty="0" err="1" smtClean="0"/>
                        <a:t>huminové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látky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atp</a:t>
                      </a:r>
                      <a:r>
                        <a:rPr lang="en-GB" sz="1400" baseline="0" dirty="0" smtClean="0"/>
                        <a:t>.)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rowSpan="5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9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</a:t>
                      </a:r>
                      <a:r>
                        <a:rPr lang="en-GB" sz="1400" dirty="0" err="1" smtClean="0"/>
                        <a:t>Voda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    </a:t>
                      </a:r>
                      <a:r>
                        <a:rPr lang="en-GB" sz="1400" dirty="0" err="1" smtClean="0"/>
                        <a:t>Sedimenty</a:t>
                      </a:r>
                      <a:endParaRPr lang="en-GB" sz="1400" dirty="0" smtClean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    </a:t>
                      </a:r>
                      <a:r>
                        <a:rPr lang="en-GB" sz="1400" dirty="0" err="1" smtClean="0"/>
                        <a:t>Půda</a:t>
                      </a:r>
                      <a:endParaRPr lang="en-GB" sz="1400" dirty="0" smtClean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43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    </a:t>
                      </a:r>
                      <a:r>
                        <a:rPr lang="en-GB" sz="1400" dirty="0" err="1" smtClean="0"/>
                        <a:t>Atmosféra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13">
                <a:tc>
                  <a:txBody>
                    <a:bodyPr/>
                    <a:lstStyle/>
                    <a:p>
                      <a:r>
                        <a:rPr lang="en-GB" sz="1800" b="1" dirty="0" err="1" smtClean="0"/>
                        <a:t>Vlastnosti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bioty</a:t>
                      </a:r>
                      <a:r>
                        <a:rPr lang="en-GB" sz="1800" b="1" dirty="0" smtClean="0"/>
                        <a:t/>
                      </a:r>
                      <a:br>
                        <a:rPr lang="en-GB" sz="1800" b="1" dirty="0" smtClean="0"/>
                      </a:br>
                      <a:r>
                        <a:rPr lang="en-GB" sz="1400" dirty="0" err="1" smtClean="0"/>
                        <a:t>vegetace</a:t>
                      </a:r>
                      <a:r>
                        <a:rPr lang="en-GB" sz="1400" dirty="0" smtClean="0"/>
                        <a:t>,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konzumenti</a:t>
                      </a:r>
                      <a:r>
                        <a:rPr lang="en-GB" sz="1400" baseline="0" dirty="0" smtClean="0"/>
                        <a:t> ...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gridSpan="3">
                  <a:txBody>
                    <a:bodyPr/>
                    <a:lstStyle/>
                    <a:p>
                      <a:r>
                        <a:rPr lang="en-GB" sz="1400" dirty="0" err="1" smtClean="0"/>
                        <a:t>Počet</a:t>
                      </a:r>
                      <a:r>
                        <a:rPr lang="en-GB" sz="1400" dirty="0" smtClean="0"/>
                        <a:t>     /     </a:t>
                      </a:r>
                      <a:r>
                        <a:rPr lang="en-GB" sz="1400" dirty="0" err="1" smtClean="0"/>
                        <a:t>Pohyb</a:t>
                      </a:r>
                      <a:r>
                        <a:rPr lang="en-GB" sz="1400" dirty="0" smtClean="0"/>
                        <a:t>    /    </a:t>
                      </a:r>
                      <a:r>
                        <a:rPr lang="en-GB" sz="1400" dirty="0" err="1" smtClean="0"/>
                        <a:t>Velikost</a:t>
                      </a:r>
                      <a:r>
                        <a:rPr lang="en-GB" sz="1400" dirty="0" smtClean="0"/>
                        <a:t> (</a:t>
                      </a:r>
                      <a:r>
                        <a:rPr lang="en-GB" sz="1400" dirty="0" err="1" smtClean="0"/>
                        <a:t>povrch</a:t>
                      </a:r>
                      <a:r>
                        <a:rPr lang="en-GB" sz="1400" dirty="0" smtClean="0"/>
                        <a:t>)</a:t>
                      </a:r>
                      <a:r>
                        <a:rPr lang="en-GB" sz="1400" baseline="0" dirty="0" smtClean="0"/>
                        <a:t>   </a:t>
                      </a:r>
                      <a:br>
                        <a:rPr lang="en-GB" sz="1400" baseline="0" dirty="0" smtClean="0"/>
                      </a:br>
                      <a:r>
                        <a:rPr lang="en-GB" sz="1400" baseline="0" dirty="0" smtClean="0"/>
                        <a:t>/    </a:t>
                      </a:r>
                      <a:r>
                        <a:rPr lang="en-GB" sz="1400" dirty="0" err="1" smtClean="0"/>
                        <a:t>Množství</a:t>
                      </a:r>
                      <a:r>
                        <a:rPr lang="en-GB" sz="1400" baseline="0" dirty="0" smtClean="0"/>
                        <a:t> (%) </a:t>
                      </a:r>
                      <a:r>
                        <a:rPr lang="en-GB" sz="1400" baseline="0" dirty="0" err="1" smtClean="0"/>
                        <a:t>tuku</a:t>
                      </a:r>
                      <a:r>
                        <a:rPr lang="en-GB" sz="1400" baseline="0" dirty="0" smtClean="0"/>
                        <a:t>    </a:t>
                      </a:r>
                      <a:br>
                        <a:rPr lang="en-GB" sz="1400" baseline="0" dirty="0" smtClean="0"/>
                      </a:br>
                      <a:r>
                        <a:rPr lang="en-GB" sz="1400" baseline="0" dirty="0" smtClean="0"/>
                        <a:t>/    </a:t>
                      </a:r>
                      <a:r>
                        <a:rPr lang="en-GB" sz="1400" baseline="0" dirty="0" err="1" smtClean="0"/>
                        <a:t>Stupeň</a:t>
                      </a:r>
                      <a:r>
                        <a:rPr lang="en-GB" sz="1400" baseline="0" dirty="0" smtClean="0"/>
                        <a:t> v </a:t>
                      </a:r>
                      <a:r>
                        <a:rPr lang="en-GB" sz="1400" baseline="0" dirty="0" err="1" smtClean="0"/>
                        <a:t>trofické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pyramidě</a:t>
                      </a:r>
                      <a:r>
                        <a:rPr lang="en-GB" sz="1400" baseline="0" dirty="0" smtClean="0"/>
                        <a:t>   </a:t>
                      </a:r>
                      <a:r>
                        <a:rPr lang="en-GB" sz="1400" baseline="0" dirty="0" err="1" smtClean="0"/>
                        <a:t>atd</a:t>
                      </a:r>
                      <a:r>
                        <a:rPr lang="en-GB" sz="1400" baseline="0" dirty="0" smtClean="0"/>
                        <a:t>. </a:t>
                      </a:r>
                      <a:r>
                        <a:rPr lang="en-GB" sz="1400" baseline="0" dirty="0" err="1" smtClean="0"/>
                        <a:t>atd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marL="91438" marR="91438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942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6492875" y="5229225"/>
            <a:ext cx="2416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25" name="TextovéPole 14"/>
          <p:cNvSpPr txBox="1">
            <a:spLocks noChangeArrowheads="1"/>
          </p:cNvSpPr>
          <p:nvPr/>
        </p:nvSpPr>
        <p:spPr bwMode="auto">
          <a:xfrm>
            <a:off x="539750" y="5732463"/>
            <a:ext cx="53673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1">
                <a:solidFill>
                  <a:schemeClr val="tx1"/>
                </a:solidFill>
              </a:rPr>
              <a:t>Kombinace uvedených parametrů určí osud a výslednou  expozici organismů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7380288" y="1557338"/>
            <a:ext cx="12954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dirty="0" err="1"/>
              <a:t>Kow</a:t>
            </a:r>
            <a:r>
              <a:rPr lang="en-GB" sz="1200" dirty="0"/>
              <a:t>, H, t1/2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 smtClean="0">
                <a:solidFill>
                  <a:schemeClr val="tx1"/>
                </a:solidFill>
              </a:rPr>
              <a:t>Které parametry látek jsou především klíčové s ohledem na riziko </a:t>
            </a:r>
            <a:r>
              <a:rPr lang="en-GB" altLang="en-US" sz="1800" b="1" smtClean="0">
                <a:solidFill>
                  <a:schemeClr val="tx1"/>
                </a:solidFill>
              </a:rPr>
              <a:t>EKOTOXICITY </a:t>
            </a:r>
            <a:r>
              <a:rPr lang="en-GB" altLang="en-US" sz="180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0825" y="1125538"/>
            <a:ext cx="8364538" cy="49672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n-GB" sz="1600" b="1" dirty="0" smtClean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cs-CZ" sz="3000" b="1" dirty="0" smtClean="0">
                <a:solidFill>
                  <a:schemeClr val="tx2"/>
                </a:solidFill>
              </a:rPr>
              <a:t>1) Tendence vstupovat do organismů </a:t>
            </a:r>
          </a:p>
          <a:p>
            <a:pPr>
              <a:buFont typeface="Arial" charset="0"/>
              <a:buNone/>
              <a:defRPr/>
            </a:pPr>
            <a:r>
              <a:rPr lang="cs-CZ" sz="1600" i="1" dirty="0" smtClean="0"/>
              <a:t>	- vyšší </a:t>
            </a:r>
            <a:r>
              <a:rPr lang="cs-CZ" sz="1600" b="1" i="1" dirty="0" err="1" smtClean="0"/>
              <a:t>hydrofobicita</a:t>
            </a:r>
            <a:r>
              <a:rPr lang="cs-CZ" sz="1600" i="1" dirty="0" smtClean="0"/>
              <a:t> (tuky v organismech)</a:t>
            </a:r>
          </a:p>
          <a:p>
            <a:pPr>
              <a:buFont typeface="Arial" charset="0"/>
              <a:buNone/>
              <a:defRPr/>
            </a:pPr>
            <a:r>
              <a:rPr lang="cs-CZ" sz="1600" i="1" dirty="0" smtClean="0"/>
              <a:t>	- rozdělovací koeficient </a:t>
            </a:r>
            <a:r>
              <a:rPr lang="cs-CZ" sz="1600" i="1" dirty="0" err="1" smtClean="0"/>
              <a:t>oktanol</a:t>
            </a:r>
            <a:r>
              <a:rPr lang="cs-CZ" sz="1600" i="1" dirty="0" smtClean="0"/>
              <a:t>/voda (</a:t>
            </a:r>
            <a:r>
              <a:rPr lang="en-GB" sz="1600" b="1" i="1" dirty="0" err="1" smtClean="0">
                <a:solidFill>
                  <a:srgbClr val="FF0000"/>
                </a:solidFill>
              </a:rPr>
              <a:t>Kow</a:t>
            </a:r>
            <a:r>
              <a:rPr lang="en-GB" sz="1600" b="1" i="1" dirty="0" smtClean="0">
                <a:solidFill>
                  <a:srgbClr val="FF0000"/>
                </a:solidFill>
              </a:rPr>
              <a:t>, </a:t>
            </a:r>
            <a:r>
              <a:rPr lang="cs-CZ" sz="1600" i="1" dirty="0" err="1" smtClean="0"/>
              <a:t>logP</a:t>
            </a:r>
            <a:r>
              <a:rPr lang="cs-CZ" sz="1600" i="1" dirty="0" smtClean="0"/>
              <a:t>)</a:t>
            </a:r>
            <a:endParaRPr lang="cs-CZ" sz="1600" dirty="0" smtClean="0"/>
          </a:p>
          <a:p>
            <a:pPr>
              <a:buFont typeface="Arial" charset="0"/>
              <a:buChar char="•"/>
              <a:defRPr/>
            </a:pPr>
            <a:endParaRPr lang="cs-CZ" sz="1800" dirty="0" smtClean="0"/>
          </a:p>
          <a:p>
            <a:pPr>
              <a:buFont typeface="Arial" charset="0"/>
              <a:buChar char="•"/>
              <a:defRPr/>
            </a:pPr>
            <a:r>
              <a:rPr lang="cs-CZ" sz="3000" b="1" dirty="0" smtClean="0">
                <a:solidFill>
                  <a:schemeClr val="tx2"/>
                </a:solidFill>
              </a:rPr>
              <a:t>2) Stabilita (persistence, </a:t>
            </a:r>
            <a:r>
              <a:rPr lang="en-US" sz="3000" b="1" dirty="0" err="1" smtClean="0">
                <a:solidFill>
                  <a:schemeClr val="tx2"/>
                </a:solidFill>
              </a:rPr>
              <a:t>pomal</a:t>
            </a:r>
            <a:r>
              <a:rPr lang="cs-CZ" sz="3000" b="1" dirty="0" smtClean="0">
                <a:solidFill>
                  <a:schemeClr val="tx2"/>
                </a:solidFill>
              </a:rPr>
              <a:t>á </a:t>
            </a:r>
            <a:r>
              <a:rPr lang="en-US" sz="3000" b="1" dirty="0" err="1" smtClean="0">
                <a:solidFill>
                  <a:schemeClr val="tx2"/>
                </a:solidFill>
              </a:rPr>
              <a:t>degrada</a:t>
            </a:r>
            <a:r>
              <a:rPr lang="cs-CZ" sz="3000" b="1" dirty="0" err="1" smtClean="0">
                <a:solidFill>
                  <a:schemeClr val="tx2"/>
                </a:solidFill>
              </a:rPr>
              <a:t>ce</a:t>
            </a:r>
            <a:r>
              <a:rPr lang="cs-CZ" sz="3000" b="1" dirty="0" smtClean="0">
                <a:solidFill>
                  <a:schemeClr val="tx2"/>
                </a:solidFill>
              </a:rPr>
              <a:t>)</a:t>
            </a:r>
            <a:endParaRPr lang="cs-CZ" sz="3000" b="1" i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1600" i="1" dirty="0" smtClean="0"/>
              <a:t>	- dlouhodobé působení v prostředí</a:t>
            </a:r>
          </a:p>
          <a:p>
            <a:pPr>
              <a:buFont typeface="Arial" charset="0"/>
              <a:buNone/>
              <a:defRPr/>
            </a:pPr>
            <a:r>
              <a:rPr lang="cs-CZ" sz="1600" i="1" dirty="0" smtClean="0"/>
              <a:t>	- poločas života (</a:t>
            </a:r>
            <a:r>
              <a:rPr lang="cs-CZ" sz="1600" b="1" i="1" dirty="0" smtClean="0">
                <a:solidFill>
                  <a:srgbClr val="FF0000"/>
                </a:solidFill>
              </a:rPr>
              <a:t>t1/2</a:t>
            </a:r>
            <a:r>
              <a:rPr lang="cs-CZ" sz="1600" i="1" dirty="0" smtClean="0"/>
              <a:t>)</a:t>
            </a:r>
            <a:endParaRPr lang="cs-CZ" sz="1600" dirty="0" smtClean="0"/>
          </a:p>
          <a:p>
            <a:pPr>
              <a:buFont typeface="Arial" charset="0"/>
              <a:buChar char="•"/>
              <a:defRPr/>
            </a:pPr>
            <a:endParaRPr lang="cs-CZ" sz="1800" i="1" dirty="0" smtClean="0"/>
          </a:p>
          <a:p>
            <a:pPr>
              <a:buFont typeface="Arial" charset="0"/>
              <a:buChar char="•"/>
              <a:defRPr/>
            </a:pPr>
            <a:r>
              <a:rPr lang="cs-CZ" sz="3000" b="1" dirty="0" smtClean="0">
                <a:solidFill>
                  <a:schemeClr val="bg1">
                    <a:lumMod val="50000"/>
                  </a:schemeClr>
                </a:solidFill>
              </a:rPr>
              <a:t>3) </a:t>
            </a:r>
            <a:r>
              <a:rPr lang="cs-CZ" sz="3000" b="1" dirty="0" err="1" smtClean="0">
                <a:solidFill>
                  <a:schemeClr val="bg1">
                    <a:lumMod val="50000"/>
                  </a:schemeClr>
                </a:solidFill>
              </a:rPr>
              <a:t>Toxic</a:t>
            </a: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cs-CZ" sz="3000" b="1" dirty="0" smtClean="0">
                <a:solidFill>
                  <a:schemeClr val="bg1">
                    <a:lumMod val="50000"/>
                  </a:schemeClr>
                </a:solidFill>
              </a:rPr>
              <a:t>é účinky v organismech </a:t>
            </a:r>
            <a:br>
              <a:rPr lang="cs-CZ" sz="3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cs-CZ" sz="3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cs-CZ" sz="1800" i="1" dirty="0" smtClean="0"/>
              <a:t>	</a:t>
            </a:r>
            <a:endParaRPr lang="en-GB" sz="1800" i="1" dirty="0" smtClean="0"/>
          </a:p>
          <a:p>
            <a:pPr>
              <a:buFont typeface="Arial" charset="0"/>
              <a:buNone/>
              <a:defRPr/>
            </a:pPr>
            <a:r>
              <a:rPr lang="en-GB" sz="1800" i="1" dirty="0" smtClean="0"/>
              <a:t>				</a:t>
            </a:r>
            <a:r>
              <a:rPr lang="cs-CZ" sz="1800" i="1" dirty="0" smtClean="0"/>
              <a:t>… o každé z </a:t>
            </a:r>
            <a:r>
              <a:rPr lang="en-US" sz="1800" i="1" dirty="0" err="1" smtClean="0"/>
              <a:t>vlastnost</a:t>
            </a:r>
            <a:r>
              <a:rPr lang="cs-CZ" sz="1800" i="1" dirty="0" smtClean="0"/>
              <a:t>í musíme něco vědět</a:t>
            </a:r>
          </a:p>
          <a:p>
            <a:pPr>
              <a:buFont typeface="Arial" charset="0"/>
              <a:buChar char="•"/>
              <a:defRPr/>
            </a:pPr>
            <a:endParaRPr lang="cs-CZ" sz="1800" i="1" dirty="0" smtClean="0"/>
          </a:p>
          <a:p>
            <a:pPr>
              <a:buFont typeface="Arial" charset="0"/>
              <a:buNone/>
              <a:defRPr/>
            </a:pP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1+2 - v této části kurzu</a:t>
            </a:r>
          </a:p>
          <a:p>
            <a:pPr>
              <a:buFont typeface="Arial" charset="0"/>
              <a:buNone/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3 – ostatní přednášky</a:t>
            </a:r>
            <a:endParaRPr lang="cs-CZ" sz="14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cs-CZ" sz="1800" i="1" dirty="0" smtClean="0"/>
          </a:p>
          <a:p>
            <a:pPr>
              <a:buFont typeface="Arial" charset="0"/>
              <a:buNone/>
              <a:defRPr/>
            </a:pPr>
            <a:endParaRPr lang="cs-CZ" sz="16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 smtClean="0">
                <a:solidFill>
                  <a:schemeClr val="tx1"/>
                </a:solidFill>
              </a:rPr>
              <a:t>Vstup látky do bioty (přestup z prostředí do organismu)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825" y="1052513"/>
            <a:ext cx="8497888" cy="374491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 err="1" smtClean="0"/>
              <a:t>Distribuce</a:t>
            </a:r>
            <a:r>
              <a:rPr lang="en-GB" b="1" dirty="0" smtClean="0"/>
              <a:t> </a:t>
            </a:r>
            <a:r>
              <a:rPr lang="en-GB" b="1" dirty="0" err="1" smtClean="0"/>
              <a:t>látky</a:t>
            </a:r>
            <a:r>
              <a:rPr lang="en-GB" b="1" dirty="0" smtClean="0"/>
              <a:t> </a:t>
            </a:r>
            <a:r>
              <a:rPr lang="en-GB" b="1" dirty="0" err="1" smtClean="0"/>
              <a:t>mezi</a:t>
            </a:r>
            <a:r>
              <a:rPr lang="en-GB" b="1" dirty="0" smtClean="0"/>
              <a:t> </a:t>
            </a:r>
            <a:r>
              <a:rPr lang="en-GB" b="1" dirty="0" err="1" smtClean="0"/>
              <a:t>složkami</a:t>
            </a:r>
            <a:r>
              <a:rPr lang="en-GB" b="1" dirty="0" smtClean="0"/>
              <a:t> prostředí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Rozdělovací</a:t>
            </a:r>
            <a:r>
              <a:rPr lang="en-GB" dirty="0" smtClean="0"/>
              <a:t> </a:t>
            </a:r>
            <a:r>
              <a:rPr lang="en-GB" dirty="0" err="1" smtClean="0"/>
              <a:t>procesy</a:t>
            </a:r>
            <a:r>
              <a:rPr lang="en-GB" dirty="0" smtClean="0"/>
              <a:t> </a:t>
            </a:r>
            <a:r>
              <a:rPr lang="en-GB" dirty="0" err="1" smtClean="0"/>
              <a:t>mezi</a:t>
            </a:r>
            <a:r>
              <a:rPr lang="en-GB" dirty="0" smtClean="0"/>
              <a:t> </a:t>
            </a:r>
            <a:r>
              <a:rPr lang="en-GB" dirty="0" err="1" smtClean="0"/>
              <a:t>složkami</a:t>
            </a:r>
            <a:r>
              <a:rPr lang="en-GB" dirty="0" smtClean="0"/>
              <a:t> prostředí (</a:t>
            </a:r>
            <a:r>
              <a:rPr lang="en-GB" dirty="0" err="1" smtClean="0"/>
              <a:t>kompartmenty</a:t>
            </a:r>
            <a:r>
              <a:rPr lang="en-GB" dirty="0" smtClean="0"/>
              <a:t>/</a:t>
            </a:r>
            <a:r>
              <a:rPr lang="en-GB" dirty="0" err="1" smtClean="0"/>
              <a:t>matrice</a:t>
            </a:r>
            <a:r>
              <a:rPr lang="en-GB" dirty="0" smtClean="0"/>
              <a:t>/</a:t>
            </a:r>
            <a:r>
              <a:rPr lang="en-GB" dirty="0" err="1" smtClean="0"/>
              <a:t>fáze</a:t>
            </a:r>
            <a:r>
              <a:rPr lang="en-GB" dirty="0" smtClean="0"/>
              <a:t>) 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600" dirty="0" smtClean="0"/>
              <a:t>biota/</a:t>
            </a:r>
            <a:r>
              <a:rPr lang="en-GB" sz="1600" dirty="0" err="1" smtClean="0"/>
              <a:t>atmosféra</a:t>
            </a:r>
            <a:r>
              <a:rPr lang="en-GB" sz="1600" dirty="0" smtClean="0"/>
              <a:t>		- sediment (</a:t>
            </a:r>
            <a:r>
              <a:rPr lang="en-GB" sz="1600" dirty="0" err="1" smtClean="0"/>
              <a:t>půda</a:t>
            </a:r>
            <a:r>
              <a:rPr lang="en-GB" sz="1600" dirty="0" smtClean="0"/>
              <a:t>) / </a:t>
            </a:r>
            <a:r>
              <a:rPr lang="en-GB" sz="1600" dirty="0" err="1" smtClean="0"/>
              <a:t>voda</a:t>
            </a:r>
            <a:endParaRPr lang="en-GB" sz="1600" dirty="0" smtClean="0"/>
          </a:p>
          <a:p>
            <a:pPr lvl="3">
              <a:buFont typeface="Arial" charset="0"/>
              <a:buChar char="–"/>
              <a:defRPr/>
            </a:pPr>
            <a:r>
              <a:rPr lang="en-GB" sz="1600" dirty="0" err="1" smtClean="0"/>
              <a:t>půda</a:t>
            </a:r>
            <a:r>
              <a:rPr lang="en-GB" sz="1600" dirty="0" smtClean="0"/>
              <a:t>/</a:t>
            </a:r>
            <a:r>
              <a:rPr lang="en-GB" sz="1600" dirty="0" err="1" smtClean="0"/>
              <a:t>atmosféra</a:t>
            </a:r>
            <a:r>
              <a:rPr lang="en-GB" sz="1600" dirty="0" smtClean="0"/>
              <a:t>		- </a:t>
            </a:r>
            <a:r>
              <a:rPr lang="en-GB" sz="1600" dirty="0" err="1" smtClean="0"/>
              <a:t>voda</a:t>
            </a:r>
            <a:r>
              <a:rPr lang="en-GB" sz="1600" dirty="0" smtClean="0"/>
              <a:t>/</a:t>
            </a:r>
            <a:r>
              <a:rPr lang="en-GB" sz="1600" dirty="0" err="1" smtClean="0"/>
              <a:t>atmosféra</a:t>
            </a:r>
            <a:r>
              <a:rPr lang="en-GB" dirty="0" smtClean="0"/>
              <a:t>		</a:t>
            </a:r>
          </a:p>
          <a:p>
            <a:pPr lvl="1">
              <a:buFont typeface="Arial" charset="0"/>
              <a:buChar char="–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Jednou</a:t>
            </a:r>
            <a:r>
              <a:rPr lang="en-GB" dirty="0" smtClean="0"/>
              <a:t> </a:t>
            </a:r>
            <a:r>
              <a:rPr lang="en-GB" dirty="0" err="1" smtClean="0"/>
              <a:t>ze</a:t>
            </a:r>
            <a:r>
              <a:rPr lang="en-GB" dirty="0" smtClean="0"/>
              <a:t> </a:t>
            </a:r>
            <a:r>
              <a:rPr lang="en-GB" dirty="0" err="1" smtClean="0"/>
              <a:t>složek</a:t>
            </a:r>
            <a:r>
              <a:rPr lang="en-GB" dirty="0" smtClean="0"/>
              <a:t> je BIOTA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důležité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procesy</a:t>
            </a:r>
            <a:r>
              <a:rPr lang="en-GB" dirty="0" smtClean="0"/>
              <a:t> </a:t>
            </a:r>
            <a:r>
              <a:rPr lang="en-GB" dirty="0" err="1" smtClean="0"/>
              <a:t>rozdělování</a:t>
            </a:r>
            <a:r>
              <a:rPr lang="en-GB" dirty="0" smtClean="0"/>
              <a:t> “prostředí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GB" dirty="0" smtClean="0">
                <a:sym typeface="Wingdings" pitchFamily="2" charset="2"/>
              </a:rPr>
              <a:t> biota”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err="1" smtClean="0">
                <a:sym typeface="Wingdings" pitchFamily="2" charset="2"/>
              </a:rPr>
              <a:t>Atmosféra</a:t>
            </a:r>
            <a:r>
              <a:rPr lang="en-GB" sz="1400" dirty="0" smtClean="0">
                <a:sym typeface="Wingdings" pitchFamily="2" charset="2"/>
              </a:rPr>
              <a:t>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err="1" smtClean="0">
                <a:sym typeface="Wingdings" pitchFamily="2" charset="2"/>
              </a:rPr>
              <a:t>Voda</a:t>
            </a:r>
            <a:r>
              <a:rPr lang="en-GB" sz="1400" dirty="0" smtClean="0">
                <a:sym typeface="Wingdings" pitchFamily="2" charset="2"/>
              </a:rPr>
              <a:t>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smtClean="0">
                <a:sym typeface="Wingdings" pitchFamily="2" charset="2"/>
              </a:rPr>
              <a:t>Sediment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err="1" smtClean="0">
                <a:sym typeface="Wingdings" pitchFamily="2" charset="2"/>
              </a:rPr>
              <a:t>Půda</a:t>
            </a:r>
            <a:r>
              <a:rPr lang="en-GB" sz="1400" dirty="0" smtClean="0">
                <a:sym typeface="Wingdings" pitchFamily="2" charset="2"/>
              </a:rPr>
              <a:t>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GB" sz="1400" dirty="0" smtClean="0">
                <a:sym typeface="Wingdings" pitchFamily="2" charset="2"/>
              </a:rPr>
              <a:t>Biota(</a:t>
            </a:r>
            <a:r>
              <a:rPr lang="en-GB" sz="1400" dirty="0" err="1" smtClean="0">
                <a:sym typeface="Wingdings" pitchFamily="2" charset="2"/>
              </a:rPr>
              <a:t>potrava</a:t>
            </a:r>
            <a:r>
              <a:rPr lang="en-GB" sz="1400" dirty="0" smtClean="0">
                <a:sym typeface="Wingdings" pitchFamily="2" charset="2"/>
              </a:rPr>
              <a:t>) / Biota (</a:t>
            </a:r>
            <a:r>
              <a:rPr lang="en-GB" sz="1400" dirty="0" err="1" smtClean="0">
                <a:sym typeface="Wingdings" pitchFamily="2" charset="2"/>
              </a:rPr>
              <a:t>predátor</a:t>
            </a:r>
            <a:r>
              <a:rPr lang="en-GB" sz="1400" dirty="0" smtClean="0">
                <a:sym typeface="Wingdings" pitchFamily="2" charset="2"/>
              </a:rPr>
              <a:t>)</a:t>
            </a:r>
            <a:endParaRPr lang="en-GB" sz="1400" dirty="0" smtClean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63492" name="Picture 4" descr="http://engineering.dartmouth.edu/sedg/images/clip_image002_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0813"/>
            <a:ext cx="4529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5125"/>
            <a:ext cx="9180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4932363" y="2708275"/>
            <a:ext cx="1079500" cy="3024188"/>
            <a:chOff x="4932040" y="2708920"/>
            <a:chExt cx="1080120" cy="3024336"/>
          </a:xfrm>
        </p:grpSpPr>
        <p:sp>
          <p:nvSpPr>
            <p:cNvPr id="19" name="Ohnutá šipka 18"/>
            <p:cNvSpPr/>
            <p:nvPr/>
          </p:nvSpPr>
          <p:spPr>
            <a:xfrm rot="5400000" flipV="1">
              <a:off x="3959932" y="3681028"/>
              <a:ext cx="3024336" cy="1080120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Ohnutá šipka 34"/>
            <p:cNvSpPr/>
            <p:nvPr/>
          </p:nvSpPr>
          <p:spPr>
            <a:xfrm rot="5400000" flipV="1">
              <a:off x="4391753" y="4112849"/>
              <a:ext cx="2160694" cy="1080120"/>
            </a:xfrm>
            <a:prstGeom prst="ben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024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C</a:t>
            </a:r>
            <a:r>
              <a:rPr lang="en-US" altLang="en-US" smtClean="0"/>
              <a:t>ontamination of water</a:t>
            </a:r>
            <a:r>
              <a:rPr lang="cs-CZ" altLang="en-US" smtClean="0"/>
              <a:t> - chemicals ?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6475"/>
            <a:ext cx="129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5"/>
          <p:cNvSpPr txBox="1">
            <a:spLocks noChangeArrowheads="1"/>
          </p:cNvSpPr>
          <p:nvPr/>
        </p:nvSpPr>
        <p:spPr bwMode="auto">
          <a:xfrm>
            <a:off x="247650" y="1125538"/>
            <a:ext cx="329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Degradable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„nontoxic“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organic material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+ nutrients </a:t>
            </a:r>
            <a:r>
              <a:rPr lang="en-US" altLang="en-US" sz="1800">
                <a:solidFill>
                  <a:schemeClr val="tx1"/>
                </a:solidFill>
              </a:rPr>
              <a:t>/ fertilizers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</a:rPr>
              <a:t>N/P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Skupina 36"/>
          <p:cNvGrpSpPr>
            <a:grpSpLocks/>
          </p:cNvGrpSpPr>
          <p:nvPr/>
        </p:nvGrpSpPr>
        <p:grpSpPr bwMode="auto">
          <a:xfrm>
            <a:off x="1835150" y="3141663"/>
            <a:ext cx="4383088" cy="2663825"/>
            <a:chOff x="1835696" y="3140968"/>
            <a:chExt cx="4383273" cy="2664296"/>
          </a:xfrm>
        </p:grpSpPr>
        <p:grpSp>
          <p:nvGrpSpPr>
            <p:cNvPr id="10270" name="Skupina 10"/>
            <p:cNvGrpSpPr>
              <a:grpSpLocks/>
            </p:cNvGrpSpPr>
            <p:nvPr/>
          </p:nvGrpSpPr>
          <p:grpSpPr bwMode="auto">
            <a:xfrm>
              <a:off x="1835696" y="4077073"/>
              <a:ext cx="1944216" cy="1728191"/>
              <a:chOff x="1835696" y="4077073"/>
              <a:chExt cx="1944216" cy="1656183"/>
            </a:xfrm>
          </p:grpSpPr>
          <p:sp>
            <p:nvSpPr>
              <p:cNvPr id="8" name="Ohnutá šipka 7"/>
              <p:cNvSpPr/>
              <p:nvPr/>
            </p:nvSpPr>
            <p:spPr>
              <a:xfrm rot="5400000">
                <a:off x="2255008" y="3658417"/>
                <a:ext cx="1034704" cy="1873329"/>
              </a:xfrm>
              <a:prstGeom prst="ben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Šipka dolů 9"/>
              <p:cNvSpPr/>
              <p:nvPr/>
            </p:nvSpPr>
            <p:spPr>
              <a:xfrm>
                <a:off x="2988270" y="4868974"/>
                <a:ext cx="792196" cy="864282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cs-CZ"/>
              </a:p>
            </p:txBody>
          </p:sp>
        </p:grpSp>
        <p:pic>
          <p:nvPicPr>
            <p:cNvPr id="1027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3" b="8063"/>
            <a:stretch>
              <a:fillRect/>
            </a:stretch>
          </p:blipFill>
          <p:spPr bwMode="auto">
            <a:xfrm>
              <a:off x="2915816" y="3140968"/>
              <a:ext cx="3303153" cy="189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868988" y="1125538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„Other“ chemicals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3190"/>
          <a:stretch>
            <a:fillRect/>
          </a:stretch>
        </p:blipFill>
        <p:spPr bwMode="auto">
          <a:xfrm>
            <a:off x="5076825" y="1628775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2204864"/>
            <a:ext cx="1370030" cy="6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081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4838"/>
            <a:ext cx="172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647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4"/>
          <p:cNvGrpSpPr>
            <a:grpSpLocks/>
          </p:cNvGrpSpPr>
          <p:nvPr/>
        </p:nvGrpSpPr>
        <p:grpSpPr bwMode="auto">
          <a:xfrm>
            <a:off x="4568825" y="4076700"/>
            <a:ext cx="4467225" cy="2781300"/>
            <a:chOff x="4568422" y="4077072"/>
            <a:chExt cx="4468074" cy="2780927"/>
          </a:xfrm>
        </p:grpSpPr>
        <p:grpSp>
          <p:nvGrpSpPr>
            <p:cNvPr id="10255" name="Skupina 33"/>
            <p:cNvGrpSpPr>
              <a:grpSpLocks/>
            </p:cNvGrpSpPr>
            <p:nvPr/>
          </p:nvGrpSpPr>
          <p:grpSpPr bwMode="auto">
            <a:xfrm>
              <a:off x="6516216" y="4077072"/>
              <a:ext cx="2520280" cy="1872208"/>
              <a:chOff x="6516216" y="4077072"/>
              <a:chExt cx="2520280" cy="1872208"/>
            </a:xfrm>
          </p:grpSpPr>
          <p:pic>
            <p:nvPicPr>
              <p:cNvPr id="10263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077072"/>
                <a:ext cx="864096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64" name="Skupina 31"/>
              <p:cNvGrpSpPr>
                <a:grpSpLocks/>
              </p:cNvGrpSpPr>
              <p:nvPr/>
            </p:nvGrpSpPr>
            <p:grpSpPr bwMode="auto">
              <a:xfrm>
                <a:off x="6516216" y="4077072"/>
                <a:ext cx="2520280" cy="1872208"/>
                <a:chOff x="6516216" y="4077072"/>
                <a:chExt cx="2520280" cy="1872208"/>
              </a:xfrm>
            </p:grpSpPr>
            <p:pic>
              <p:nvPicPr>
                <p:cNvPr id="10265" name="Picture 1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0761" y="4211736"/>
                  <a:ext cx="1085735" cy="1449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6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723996"/>
                  <a:ext cx="1440160" cy="1153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Šipka dolů 21"/>
                <p:cNvSpPr/>
                <p:nvPr/>
              </p:nvSpPr>
              <p:spPr>
                <a:xfrm>
                  <a:off x="7164478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cs-CZ"/>
                </a:p>
              </p:txBody>
            </p:sp>
            <p:sp>
              <p:nvSpPr>
                <p:cNvPr id="23" name="Šipka dolů 22"/>
                <p:cNvSpPr/>
                <p:nvPr/>
              </p:nvSpPr>
              <p:spPr>
                <a:xfrm>
                  <a:off x="7524909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cs-CZ"/>
                </a:p>
              </p:txBody>
            </p:sp>
            <p:sp>
              <p:nvSpPr>
                <p:cNvPr id="24" name="Šipka dolů 23"/>
                <p:cNvSpPr/>
                <p:nvPr/>
              </p:nvSpPr>
              <p:spPr>
                <a:xfrm>
                  <a:off x="7885340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cs-CZ"/>
                </a:p>
              </p:txBody>
            </p:sp>
          </p:grpSp>
        </p:grpSp>
        <p:pic>
          <p:nvPicPr>
            <p:cNvPr id="10256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20" y="617583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6237312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1288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40" y="636447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6093296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68" y="6078118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08" y="5687284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0563" y="2205038"/>
            <a:ext cx="4464050" cy="4537075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 smtClean="0"/>
              <a:t>Ca = K. </a:t>
            </a:r>
            <a:r>
              <a:rPr lang="en-GB" b="1" dirty="0" err="1" smtClean="0"/>
              <a:t>Cb</a:t>
            </a:r>
            <a:r>
              <a:rPr lang="en-GB" b="1" dirty="0" smtClean="0"/>
              <a:t> </a:t>
            </a:r>
            <a:r>
              <a:rPr lang="en-GB" b="1" baseline="30000" dirty="0" smtClean="0"/>
              <a:t>1/n</a:t>
            </a:r>
          </a:p>
          <a:p>
            <a:pPr>
              <a:buFont typeface="Arial" charset="0"/>
              <a:buNone/>
              <a:defRPr/>
            </a:pPr>
            <a:r>
              <a:rPr lang="en-GB" sz="1700" dirty="0" smtClean="0"/>
              <a:t>	C - </a:t>
            </a:r>
            <a:r>
              <a:rPr lang="en-GB" sz="1700" dirty="0" err="1" smtClean="0"/>
              <a:t>koncentrace</a:t>
            </a:r>
            <a:r>
              <a:rPr lang="en-GB" sz="1700" dirty="0" smtClean="0"/>
              <a:t> </a:t>
            </a:r>
            <a:r>
              <a:rPr lang="en-GB" sz="1700" dirty="0" err="1" smtClean="0"/>
              <a:t>ve</a:t>
            </a:r>
            <a:r>
              <a:rPr lang="en-GB" sz="1700" dirty="0" smtClean="0"/>
              <a:t> </a:t>
            </a:r>
            <a:r>
              <a:rPr lang="en-GB" sz="1700" dirty="0" err="1" smtClean="0"/>
              <a:t>fázích</a:t>
            </a:r>
            <a:r>
              <a:rPr lang="en-GB" sz="1700" dirty="0" smtClean="0"/>
              <a:t> A (Ca) a B (</a:t>
            </a:r>
            <a:r>
              <a:rPr lang="en-GB" sz="1700" dirty="0" err="1" smtClean="0"/>
              <a:t>Cb</a:t>
            </a:r>
            <a:r>
              <a:rPr lang="en-GB" sz="1700" dirty="0" smtClean="0"/>
              <a:t>)</a:t>
            </a:r>
          </a:p>
          <a:p>
            <a:pPr>
              <a:buFont typeface="Arial" charset="0"/>
              <a:buNone/>
              <a:defRPr/>
            </a:pPr>
            <a:r>
              <a:rPr lang="en-GB" sz="1700" dirty="0" smtClean="0"/>
              <a:t>	K - </a:t>
            </a:r>
            <a:r>
              <a:rPr lang="en-GB" sz="1700" dirty="0" err="1" smtClean="0"/>
              <a:t>rozdělovací</a:t>
            </a:r>
            <a:r>
              <a:rPr lang="en-GB" sz="1700" dirty="0" smtClean="0"/>
              <a:t> </a:t>
            </a:r>
            <a:r>
              <a:rPr lang="en-GB" sz="1700" dirty="0" err="1" smtClean="0"/>
              <a:t>konstanta</a:t>
            </a:r>
            <a:endParaRPr lang="en-GB" sz="1700" dirty="0" smtClean="0"/>
          </a:p>
          <a:p>
            <a:pPr>
              <a:buFont typeface="Arial" charset="0"/>
              <a:buNone/>
              <a:defRPr/>
            </a:pPr>
            <a:r>
              <a:rPr lang="en-GB" sz="1700" dirty="0" smtClean="0"/>
              <a:t>	n - </a:t>
            </a:r>
            <a:r>
              <a:rPr lang="en-GB" sz="1700" dirty="0" err="1" smtClean="0"/>
              <a:t>konstanta</a:t>
            </a:r>
            <a:r>
              <a:rPr lang="en-GB" sz="1700" dirty="0" smtClean="0"/>
              <a:t> </a:t>
            </a:r>
            <a:r>
              <a:rPr lang="en-GB" sz="1700" dirty="0" err="1" smtClean="0"/>
              <a:t>nelinearity</a:t>
            </a:r>
            <a:endParaRPr lang="en-GB" dirty="0" smtClean="0"/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V </a:t>
            </a:r>
            <a:r>
              <a:rPr lang="en-GB" dirty="0" err="1" smtClean="0"/>
              <a:t>případě</a:t>
            </a:r>
            <a:r>
              <a:rPr lang="en-GB" dirty="0" smtClean="0"/>
              <a:t> </a:t>
            </a:r>
            <a:r>
              <a:rPr lang="en-GB" dirty="0" err="1" smtClean="0"/>
              <a:t>lineárního</a:t>
            </a:r>
            <a:r>
              <a:rPr lang="en-GB" dirty="0" smtClean="0"/>
              <a:t> </a:t>
            </a:r>
            <a:r>
              <a:rPr lang="en-GB" dirty="0" err="1" smtClean="0"/>
              <a:t>vztahu</a:t>
            </a:r>
            <a:r>
              <a:rPr lang="en-GB" dirty="0" smtClean="0"/>
              <a:t> (n=1) </a:t>
            </a:r>
            <a:r>
              <a:rPr lang="en-GB" b="1" dirty="0" smtClean="0"/>
              <a:t>K = Ca / </a:t>
            </a:r>
            <a:r>
              <a:rPr lang="en-GB" b="1" dirty="0" err="1" smtClean="0"/>
              <a:t>Cb</a:t>
            </a:r>
            <a:r>
              <a:rPr lang="en-GB" b="1" dirty="0" smtClean="0"/>
              <a:t>   </a:t>
            </a:r>
            <a:br>
              <a:rPr lang="en-GB" b="1" dirty="0" smtClean="0"/>
            </a:br>
            <a:r>
              <a:rPr lang="en-GB" dirty="0" smtClean="0"/>
              <a:t>= “</a:t>
            </a:r>
            <a:r>
              <a:rPr lang="en-GB" dirty="0" err="1" smtClean="0"/>
              <a:t>rozdělovací</a:t>
            </a:r>
            <a:r>
              <a:rPr lang="en-GB" dirty="0" smtClean="0"/>
              <a:t> </a:t>
            </a:r>
            <a:r>
              <a:rPr lang="en-GB" dirty="0" err="1" smtClean="0"/>
              <a:t>koeficient</a:t>
            </a:r>
            <a:r>
              <a:rPr lang="en-GB" dirty="0" smtClean="0"/>
              <a:t>”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Velikost</a:t>
            </a:r>
            <a:r>
              <a:rPr lang="en-GB" dirty="0" smtClean="0"/>
              <a:t> K </a:t>
            </a:r>
            <a:r>
              <a:rPr lang="en-GB" dirty="0" err="1" smtClean="0"/>
              <a:t>určuje</a:t>
            </a:r>
            <a:r>
              <a:rPr lang="en-GB" dirty="0" smtClean="0"/>
              <a:t> </a:t>
            </a:r>
            <a:r>
              <a:rPr lang="en-GB" dirty="0" err="1" smtClean="0"/>
              <a:t>tendenci</a:t>
            </a:r>
            <a:r>
              <a:rPr lang="en-GB" dirty="0" smtClean="0"/>
              <a:t> </a:t>
            </a:r>
            <a:r>
              <a:rPr lang="en-GB" dirty="0" err="1" smtClean="0"/>
              <a:t>přechodu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z </a:t>
            </a:r>
            <a:r>
              <a:rPr lang="en-GB" dirty="0" err="1" smtClean="0"/>
              <a:t>fáze</a:t>
            </a:r>
            <a:r>
              <a:rPr lang="en-GB" dirty="0" smtClean="0"/>
              <a:t> B do </a:t>
            </a:r>
            <a:r>
              <a:rPr lang="en-GB" dirty="0" err="1" smtClean="0"/>
              <a:t>fáze</a:t>
            </a:r>
            <a:r>
              <a:rPr lang="en-GB" dirty="0" smtClean="0"/>
              <a:t> A 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Z </a:t>
            </a:r>
            <a:r>
              <a:rPr lang="en-GB" dirty="0" err="1" smtClean="0"/>
              <a:t>praktického</a:t>
            </a:r>
            <a:r>
              <a:rPr lang="en-GB" dirty="0" smtClean="0"/>
              <a:t> </a:t>
            </a:r>
            <a:r>
              <a:rPr lang="en-GB" dirty="0" err="1" smtClean="0"/>
              <a:t>experimentu</a:t>
            </a:r>
            <a:r>
              <a:rPr lang="en-GB" dirty="0" smtClean="0"/>
              <a:t> </a:t>
            </a:r>
            <a:r>
              <a:rPr lang="en-GB" i="1" dirty="0" smtClean="0"/>
              <a:t>(</a:t>
            </a:r>
            <a:r>
              <a:rPr lang="en-GB" i="1" dirty="0" err="1" smtClean="0"/>
              <a:t>rozdělování</a:t>
            </a:r>
            <a:r>
              <a:rPr lang="en-GB" i="1" dirty="0" smtClean="0"/>
              <a:t> </a:t>
            </a:r>
            <a:r>
              <a:rPr lang="en-GB" i="1" dirty="0" err="1" smtClean="0"/>
              <a:t>látky</a:t>
            </a:r>
            <a:r>
              <a:rPr lang="en-GB" i="1" dirty="0" smtClean="0"/>
              <a:t> </a:t>
            </a:r>
            <a:r>
              <a:rPr lang="en-GB" i="1" dirty="0" err="1" smtClean="0"/>
              <a:t>mezi</a:t>
            </a:r>
            <a:r>
              <a:rPr lang="en-GB" i="1" dirty="0" smtClean="0"/>
              <a:t> </a:t>
            </a:r>
            <a:r>
              <a:rPr lang="en-GB" i="1" dirty="0" err="1" smtClean="0"/>
              <a:t>dvě</a:t>
            </a:r>
            <a:r>
              <a:rPr lang="en-GB" i="1" dirty="0" smtClean="0"/>
              <a:t> </a:t>
            </a:r>
            <a:r>
              <a:rPr lang="en-GB" i="1" dirty="0" err="1" smtClean="0"/>
              <a:t>fáze</a:t>
            </a:r>
            <a:r>
              <a:rPr lang="en-GB" i="1" dirty="0" smtClean="0"/>
              <a:t>) </a:t>
            </a:r>
            <a:br>
              <a:rPr lang="en-GB" i="1" dirty="0" smtClean="0"/>
            </a:br>
            <a:r>
              <a:rPr lang="en-GB" dirty="0" err="1" smtClean="0"/>
              <a:t>lze</a:t>
            </a:r>
            <a:r>
              <a:rPr lang="en-GB" dirty="0" smtClean="0"/>
              <a:t> </a:t>
            </a:r>
            <a:r>
              <a:rPr lang="en-GB" dirty="0" err="1" smtClean="0"/>
              <a:t>odečíst</a:t>
            </a:r>
            <a:r>
              <a:rPr lang="en-GB" dirty="0" smtClean="0"/>
              <a:t> </a:t>
            </a:r>
            <a:r>
              <a:rPr lang="en-GB" dirty="0" err="1" smtClean="0"/>
              <a:t>příslušné</a:t>
            </a:r>
            <a:r>
              <a:rPr lang="en-GB" dirty="0" smtClean="0"/>
              <a:t> </a:t>
            </a:r>
            <a:r>
              <a:rPr lang="en-GB" dirty="0" err="1" smtClean="0"/>
              <a:t>konstanty</a:t>
            </a:r>
            <a:r>
              <a:rPr lang="en-GB" dirty="0" smtClean="0"/>
              <a:t>	log Ca = 1/n . log </a:t>
            </a:r>
            <a:r>
              <a:rPr lang="en-GB" dirty="0" err="1" smtClean="0"/>
              <a:t>Cb</a:t>
            </a:r>
            <a:r>
              <a:rPr lang="en-GB" dirty="0" smtClean="0"/>
              <a:t> + </a:t>
            </a:r>
            <a:r>
              <a:rPr lang="en-GB" b="1" dirty="0" smtClean="0"/>
              <a:t>log K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65539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 smtClean="0">
                <a:solidFill>
                  <a:schemeClr val="tx1"/>
                </a:solidFill>
              </a:rPr>
              <a:t>Rozdělovací procesy mezi fázemi</a:t>
            </a:r>
            <a:br>
              <a:rPr lang="en-GB" altLang="en-US" sz="1800" smtClean="0">
                <a:solidFill>
                  <a:schemeClr val="tx1"/>
                </a:solidFill>
              </a:rPr>
            </a:br>
            <a:r>
              <a:rPr lang="en-GB" altLang="en-US" sz="1800" smtClean="0">
                <a:solidFill>
                  <a:schemeClr val="tx1"/>
                </a:solidFill>
              </a:rPr>
              <a:t>v ROVNOVÁZE odpovídají kinetice prvního řádu – popis </a:t>
            </a:r>
            <a:r>
              <a:rPr lang="en-GB" altLang="en-US" sz="1800" i="1" smtClean="0">
                <a:solidFill>
                  <a:schemeClr val="tx1"/>
                </a:solidFill>
              </a:rPr>
              <a:t>Freundlichova rovnice</a:t>
            </a:r>
            <a:endParaRPr lang="en-GB" altLang="en-US" sz="1800" smtClean="0">
              <a:solidFill>
                <a:schemeClr val="tx1"/>
              </a:solidFill>
            </a:endParaRPr>
          </a:p>
        </p:txBody>
      </p:sp>
      <p:pic>
        <p:nvPicPr>
          <p:cNvPr id="6554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250825" y="1268413"/>
            <a:ext cx="42497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8"/>
          <p:cNvCxnSpPr/>
          <p:nvPr/>
        </p:nvCxnSpPr>
        <p:spPr>
          <a:xfrm flipV="1">
            <a:off x="900113" y="1557338"/>
            <a:ext cx="1727200" cy="251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476375" y="1411288"/>
            <a:ext cx="12954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050" dirty="0">
                <a:latin typeface="Arial" charset="0"/>
                <a:cs typeface="Arial" charset="0"/>
              </a:rPr>
              <a:t>K = </a:t>
            </a:r>
            <a:r>
              <a:rPr lang="en-GB" sz="1050" dirty="0" err="1">
                <a:latin typeface="Arial" charset="0"/>
                <a:cs typeface="Arial" charset="0"/>
              </a:rPr>
              <a:t>směrnice</a:t>
            </a:r>
            <a:r>
              <a:rPr lang="en-GB" sz="1050" dirty="0">
                <a:latin typeface="Arial" charset="0"/>
                <a:cs typeface="Arial" charset="0"/>
              </a:rPr>
              <a:t> v </a:t>
            </a:r>
            <a:r>
              <a:rPr lang="en-GB" sz="1050" dirty="0" err="1">
                <a:latin typeface="Arial" charset="0"/>
                <a:cs typeface="Arial" charset="0"/>
              </a:rPr>
              <a:t>lineární</a:t>
            </a:r>
            <a:r>
              <a:rPr lang="en-GB" sz="1050" dirty="0">
                <a:latin typeface="Arial" charset="0"/>
                <a:cs typeface="Arial" charset="0"/>
              </a:rPr>
              <a:t> </a:t>
            </a:r>
            <a:r>
              <a:rPr lang="en-GB" sz="1050" dirty="0" err="1">
                <a:latin typeface="Arial" charset="0"/>
                <a:cs typeface="Arial" charset="0"/>
              </a:rPr>
              <a:t>části</a:t>
            </a:r>
            <a:r>
              <a:rPr lang="en-GB" sz="1050" dirty="0">
                <a:latin typeface="Arial" charset="0"/>
                <a:cs typeface="Arial" charset="0"/>
              </a:rPr>
              <a:t> </a:t>
            </a:r>
            <a:r>
              <a:rPr lang="en-GB" sz="1050" dirty="0" err="1">
                <a:latin typeface="Arial" charset="0"/>
                <a:cs typeface="Arial" charset="0"/>
              </a:rPr>
              <a:t>křivky</a:t>
            </a:r>
            <a:endParaRPr lang="en-GB" sz="105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8"/>
          <a:stretch>
            <a:fillRect/>
          </a:stretch>
        </p:blipFill>
        <p:spPr bwMode="auto">
          <a:xfrm>
            <a:off x="5538788" y="4797425"/>
            <a:ext cx="9366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24479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1600" b="1" dirty="0" err="1" smtClean="0"/>
              <a:t>Rozdělovací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koeficient</a:t>
            </a:r>
            <a:r>
              <a:rPr lang="en-GB" sz="1600" b="1" dirty="0" smtClean="0"/>
              <a:t> BIOTA / VODA 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smtClean="0"/>
              <a:t>je </a:t>
            </a:r>
            <a:r>
              <a:rPr lang="en-GB" sz="1600" dirty="0" err="1" smtClean="0"/>
              <a:t>náročné</a:t>
            </a:r>
            <a:r>
              <a:rPr lang="en-GB" sz="1600" dirty="0" smtClean="0"/>
              <a:t> </a:t>
            </a:r>
            <a:r>
              <a:rPr lang="en-GB" sz="1600" dirty="0" err="1" smtClean="0"/>
              <a:t>stanovit</a:t>
            </a: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1600" i="1" dirty="0" smtClean="0"/>
              <a:t>(</a:t>
            </a:r>
            <a:r>
              <a:rPr lang="en-GB" sz="1600" i="1" dirty="0" err="1" smtClean="0"/>
              <a:t>standardní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postup</a:t>
            </a:r>
            <a:r>
              <a:rPr lang="en-GB" sz="1600" i="1" dirty="0" smtClean="0"/>
              <a:t> – </a:t>
            </a:r>
            <a:r>
              <a:rPr lang="en-GB" sz="1600" i="1" dirty="0" err="1" smtClean="0"/>
              <a:t>stanovení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biokoncentrace</a:t>
            </a:r>
            <a:r>
              <a:rPr lang="en-GB" sz="1600" i="1" dirty="0" smtClean="0"/>
              <a:t>: </a:t>
            </a:r>
            <a:r>
              <a:rPr lang="en-GB" sz="1600" i="1" dirty="0" err="1" smtClean="0"/>
              <a:t>viz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dále</a:t>
            </a:r>
            <a:r>
              <a:rPr lang="en-GB" sz="1600" i="1" dirty="0" smtClean="0"/>
              <a:t>)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Alternativa</a:t>
            </a:r>
            <a:r>
              <a:rPr lang="en-GB" sz="1600" dirty="0" smtClean="0">
                <a:sym typeface="Wingdings" pitchFamily="2" charset="2"/>
              </a:rPr>
              <a:t> - </a:t>
            </a:r>
            <a:r>
              <a:rPr lang="en-GB" sz="1600" dirty="0" err="1" smtClean="0">
                <a:sym typeface="Wingdings" pitchFamily="2" charset="2"/>
              </a:rPr>
              <a:t>využití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modelu</a:t>
            </a:r>
            <a:r>
              <a:rPr lang="en-GB" sz="1600" dirty="0" smtClean="0">
                <a:sym typeface="Wingdings" pitchFamily="2" charset="2"/>
              </a:rPr>
              <a:t> s </a:t>
            </a:r>
            <a:r>
              <a:rPr lang="en-GB" sz="1600" b="1" dirty="0" smtClean="0">
                <a:sym typeface="Wingdings" pitchFamily="2" charset="2"/>
              </a:rPr>
              <a:t>n-</a:t>
            </a:r>
            <a:r>
              <a:rPr lang="en-GB" sz="1600" b="1" dirty="0" err="1" smtClean="0">
                <a:sym typeface="Wingdings" pitchFamily="2" charset="2"/>
              </a:rPr>
              <a:t>octanolem</a:t>
            </a:r>
            <a:endParaRPr lang="en-GB" sz="1600" b="1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1600" b="1" dirty="0" smtClean="0"/>
              <a:t>N-</a:t>
            </a:r>
            <a:r>
              <a:rPr lang="en-GB" sz="1600" b="1" dirty="0" err="1" smtClean="0"/>
              <a:t>octanol</a:t>
            </a:r>
            <a:r>
              <a:rPr lang="en-GB" sz="1600" b="1" dirty="0" smtClean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sz="1600" dirty="0" err="1" smtClean="0"/>
              <a:t>Nemísí</a:t>
            </a:r>
            <a:r>
              <a:rPr lang="en-GB" sz="1600" dirty="0" smtClean="0"/>
              <a:t> se s </a:t>
            </a:r>
            <a:r>
              <a:rPr lang="en-GB" sz="1600" dirty="0" err="1" smtClean="0"/>
              <a:t>vodou</a:t>
            </a:r>
            <a:r>
              <a:rPr lang="en-GB" sz="1600" dirty="0" smtClean="0"/>
              <a:t>, </a:t>
            </a:r>
            <a:r>
              <a:rPr lang="en-GB" sz="1600" dirty="0" err="1" smtClean="0"/>
              <a:t>obdobné</a:t>
            </a:r>
            <a:r>
              <a:rPr lang="en-GB" sz="1600" dirty="0" smtClean="0"/>
              <a:t> </a:t>
            </a:r>
            <a:r>
              <a:rPr lang="en-GB" sz="1600" dirty="0" err="1" smtClean="0"/>
              <a:t>vlasnosti</a:t>
            </a:r>
            <a:r>
              <a:rPr lang="en-GB" sz="1600" dirty="0" smtClean="0"/>
              <a:t> </a:t>
            </a:r>
            <a:r>
              <a:rPr lang="en-GB" sz="1600" dirty="0" err="1" smtClean="0"/>
              <a:t>jako</a:t>
            </a:r>
            <a:r>
              <a:rPr lang="en-GB" sz="1600" dirty="0" smtClean="0"/>
              <a:t> </a:t>
            </a:r>
            <a:r>
              <a:rPr lang="en-GB" sz="1600" dirty="0" err="1" smtClean="0"/>
              <a:t>tuky</a:t>
            </a:r>
            <a:r>
              <a:rPr lang="en-GB" sz="1600" dirty="0" smtClean="0"/>
              <a:t> </a:t>
            </a:r>
            <a:r>
              <a:rPr lang="en-GB" sz="1600" dirty="0" err="1" smtClean="0"/>
              <a:t>či</a:t>
            </a:r>
            <a:r>
              <a:rPr lang="en-GB" sz="1600" dirty="0" smtClean="0"/>
              <a:t> </a:t>
            </a:r>
            <a:r>
              <a:rPr lang="en-GB" sz="1600" dirty="0" err="1" smtClean="0"/>
              <a:t>fosfolipidy</a:t>
            </a:r>
            <a:r>
              <a:rPr lang="en-GB" sz="1600" dirty="0" smtClean="0"/>
              <a:t> </a:t>
            </a:r>
            <a:r>
              <a:rPr lang="en-GB" sz="1600" dirty="0" err="1" smtClean="0"/>
              <a:t>biologických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membrán</a:t>
            </a:r>
            <a:endParaRPr lang="en-GB" sz="1600" dirty="0" smtClean="0"/>
          </a:p>
          <a:p>
            <a:pPr marL="342900" lvl="1" indent="-342900">
              <a:buFont typeface="Arial" charset="0"/>
              <a:buChar char="•"/>
              <a:defRPr/>
            </a:pPr>
            <a:endParaRPr lang="en-GB" sz="2000" b="1" dirty="0" smtClean="0">
              <a:sym typeface="Wingdings" pitchFamily="2" charset="2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GB" sz="2000" b="1" dirty="0" err="1" smtClean="0">
                <a:sym typeface="Wingdings" pitchFamily="2" charset="2"/>
              </a:rPr>
              <a:t>Rozdělování</a:t>
            </a:r>
            <a:r>
              <a:rPr lang="en-GB" sz="2000" b="1" dirty="0" smtClean="0">
                <a:sym typeface="Wingdings" pitchFamily="2" charset="2"/>
              </a:rPr>
              <a:t> n-</a:t>
            </a:r>
            <a:r>
              <a:rPr lang="en-GB" sz="2000" b="1" dirty="0" err="1" smtClean="0">
                <a:sym typeface="Wingdings" pitchFamily="2" charset="2"/>
              </a:rPr>
              <a:t>octanol</a:t>
            </a:r>
            <a:r>
              <a:rPr lang="en-GB" sz="2000" b="1" dirty="0" smtClean="0">
                <a:sym typeface="Wingdings" pitchFamily="2" charset="2"/>
              </a:rPr>
              <a:t>/</a:t>
            </a:r>
            <a:r>
              <a:rPr lang="en-GB" sz="2000" b="1" dirty="0" err="1" smtClean="0">
                <a:sym typeface="Wingdings" pitchFamily="2" charset="2"/>
              </a:rPr>
              <a:t>voda</a:t>
            </a:r>
            <a:endParaRPr lang="en-GB" sz="2000" b="1" dirty="0" smtClean="0">
              <a:sym typeface="Wingdings" pitchFamily="2" charset="2"/>
            </a:endParaRP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GB" sz="1600" b="1" dirty="0" err="1" smtClean="0">
                <a:solidFill>
                  <a:srgbClr val="FF0000"/>
                </a:solidFill>
                <a:sym typeface="Wingdings" pitchFamily="2" charset="2"/>
              </a:rPr>
              <a:t>Kow</a:t>
            </a:r>
            <a:r>
              <a:rPr lang="en-GB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600" dirty="0" smtClean="0">
                <a:sym typeface="Wingdings" pitchFamily="2" charset="2"/>
              </a:rPr>
              <a:t>– </a:t>
            </a:r>
            <a:r>
              <a:rPr lang="en-GB" sz="1600" dirty="0" err="1" smtClean="0">
                <a:sym typeface="Wingdings" pitchFamily="2" charset="2"/>
              </a:rPr>
              <a:t>rozdělovací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koeficient</a:t>
            </a:r>
            <a:r>
              <a:rPr lang="en-GB" sz="1600" dirty="0" smtClean="0">
                <a:sym typeface="Wingdings" pitchFamily="2" charset="2"/>
              </a:rPr>
              <a:t>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GB" sz="1600" dirty="0" err="1" smtClean="0">
                <a:sym typeface="Wingdings" pitchFamily="2" charset="2"/>
              </a:rPr>
              <a:t>Charakterizuje</a:t>
            </a:r>
            <a:r>
              <a:rPr lang="en-GB" sz="1600" dirty="0" smtClean="0">
                <a:sym typeface="Wingdings" pitchFamily="2" charset="2"/>
              </a:rPr>
              <a:t> HYDROFOBICITU (resp. LIPOFILICITU)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GB" sz="1600" dirty="0" err="1" smtClean="0">
                <a:sym typeface="Wingdings" pitchFamily="2" charset="2"/>
              </a:rPr>
              <a:t>Časté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vyjádření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jako</a:t>
            </a:r>
            <a:r>
              <a:rPr lang="en-GB" sz="1600" dirty="0" smtClean="0">
                <a:sym typeface="Wingdings" pitchFamily="2" charset="2"/>
              </a:rPr>
              <a:t> </a:t>
            </a:r>
            <a:r>
              <a:rPr lang="en-GB" sz="1600" dirty="0" err="1" smtClean="0">
                <a:sym typeface="Wingdings" pitchFamily="2" charset="2"/>
              </a:rPr>
              <a:t>logKow</a:t>
            </a:r>
            <a:r>
              <a:rPr lang="en-GB" sz="1600" dirty="0" smtClean="0">
                <a:sym typeface="Wingdings" pitchFamily="2" charset="2"/>
              </a:rPr>
              <a:t> (resp. </a:t>
            </a:r>
            <a:r>
              <a:rPr lang="en-GB" sz="1600" dirty="0" err="1" smtClean="0">
                <a:sym typeface="Wingdings" pitchFamily="2" charset="2"/>
              </a:rPr>
              <a:t>logP</a:t>
            </a:r>
            <a:r>
              <a:rPr lang="en-GB" sz="1600" dirty="0" smtClean="0">
                <a:sym typeface="Wingdings" pitchFamily="2" charset="2"/>
              </a:rPr>
              <a:t>)</a:t>
            </a:r>
            <a:endParaRPr lang="en-GB" sz="1600" dirty="0" smtClean="0"/>
          </a:p>
        </p:txBody>
      </p:sp>
      <p:sp>
        <p:nvSpPr>
          <p:cNvPr id="6758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1800" smtClean="0">
                <a:solidFill>
                  <a:schemeClr val="tx1"/>
                </a:solidFill>
              </a:rPr>
              <a:t>Model rozdělování “Biota-Voda”</a:t>
            </a:r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341438"/>
            <a:ext cx="24399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ovéPole 9"/>
          <p:cNvSpPr txBox="1">
            <a:spLocks noChangeArrowheads="1"/>
          </p:cNvSpPr>
          <p:nvPr/>
        </p:nvSpPr>
        <p:spPr bwMode="auto">
          <a:xfrm>
            <a:off x="179388" y="3789363"/>
            <a:ext cx="353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Experimentální stanovení Kow</a:t>
            </a:r>
          </a:p>
        </p:txBody>
      </p:sp>
      <p:pic>
        <p:nvPicPr>
          <p:cNvPr id="67591" name="Picture 5" descr="http://chem3513-2007.pbworks.com/f/1196800274/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592763"/>
            <a:ext cx="1014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ovéPole 11"/>
          <p:cNvSpPr txBox="1">
            <a:spLocks noChangeArrowheads="1"/>
          </p:cNvSpPr>
          <p:nvPr/>
        </p:nvSpPr>
        <p:spPr bwMode="auto">
          <a:xfrm>
            <a:off x="508000" y="4294188"/>
            <a:ext cx="2320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Systém </a:t>
            </a:r>
            <a:br>
              <a:rPr lang="en-GB" altLang="en-US" sz="1200">
                <a:solidFill>
                  <a:schemeClr val="tx2"/>
                </a:solidFill>
              </a:rPr>
            </a:br>
            <a:r>
              <a:rPr lang="en-GB" altLang="en-US" sz="1200">
                <a:solidFill>
                  <a:schemeClr val="tx2"/>
                </a:solidFill>
              </a:rPr>
              <a:t>n-octanol/voda + přidání látky </a:t>
            </a:r>
          </a:p>
        </p:txBody>
      </p:sp>
      <p:pic>
        <p:nvPicPr>
          <p:cNvPr id="67593" name="Picture 7" descr="https://encrypted-tbn1.gstatic.com/images?q=tbn:ANd9GcQCHJGqrBcYK2KfOl1kf14Rc2J0pbGmNIP5HmuUOSBqDsFq6YqG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21238"/>
            <a:ext cx="865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0825"/>
            <a:ext cx="3343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TextovéPole 17"/>
          <p:cNvSpPr txBox="1">
            <a:spLocks noChangeArrowheads="1"/>
          </p:cNvSpPr>
          <p:nvPr/>
        </p:nvSpPr>
        <p:spPr bwMode="auto">
          <a:xfrm>
            <a:off x="587375" y="4951413"/>
            <a:ext cx="24749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4 různé počáteční koncentrace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619875" y="5084763"/>
            <a:ext cx="514350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1050" dirty="0">
                <a:solidFill>
                  <a:srgbClr val="FF0000"/>
                </a:solidFill>
                <a:latin typeface="Arial" charset="0"/>
                <a:cs typeface="Arial" charset="0"/>
              </a:rPr>
              <a:t>n-</a:t>
            </a:r>
            <a:r>
              <a:rPr lang="en-GB" sz="1050" dirty="0" err="1">
                <a:solidFill>
                  <a:srgbClr val="FF0000"/>
                </a:solidFill>
                <a:latin typeface="Arial" charset="0"/>
                <a:cs typeface="Arial" charset="0"/>
              </a:rPr>
              <a:t>oct</a:t>
            </a:r>
            <a:endParaRPr lang="en-GB" sz="10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GB" sz="10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GB" sz="105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GB" sz="1050" dirty="0">
                <a:solidFill>
                  <a:srgbClr val="FF0000"/>
                </a:solidFill>
                <a:latin typeface="Arial" charset="0"/>
                <a:cs typeface="Arial" charset="0"/>
              </a:rPr>
              <a:t>water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5970588" y="5229225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899150" y="5373688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/>
          <p:cNvSpPr/>
          <p:nvPr/>
        </p:nvSpPr>
        <p:spPr>
          <a:xfrm>
            <a:off x="298767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7600" name="TextovéPole 24"/>
          <p:cNvSpPr txBox="1">
            <a:spLocks noChangeArrowheads="1"/>
          </p:cNvSpPr>
          <p:nvPr/>
        </p:nvSpPr>
        <p:spPr bwMode="auto">
          <a:xfrm>
            <a:off x="3492500" y="4292600"/>
            <a:ext cx="154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Třepání do ustavení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rovnováhy</a:t>
            </a:r>
          </a:p>
        </p:txBody>
      </p:sp>
      <p:sp>
        <p:nvSpPr>
          <p:cNvPr id="67601" name="TextovéPole 28"/>
          <p:cNvSpPr txBox="1">
            <a:spLocks noChangeArrowheads="1"/>
          </p:cNvSpPr>
          <p:nvPr/>
        </p:nvSpPr>
        <p:spPr bwMode="auto">
          <a:xfrm>
            <a:off x="5380038" y="4292600"/>
            <a:ext cx="143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Chemická analýza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koncentrací</a:t>
            </a:r>
          </a:p>
        </p:txBody>
      </p:sp>
      <p:sp>
        <p:nvSpPr>
          <p:cNvPr id="67602" name="TextovéPole 31"/>
          <p:cNvSpPr txBox="1">
            <a:spLocks noChangeArrowheads="1"/>
          </p:cNvSpPr>
          <p:nvPr/>
        </p:nvSpPr>
        <p:spPr bwMode="auto">
          <a:xfrm>
            <a:off x="7885113" y="4292600"/>
            <a:ext cx="1081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2"/>
                </a:solidFill>
              </a:rPr>
              <a:t>Výpočet Kow</a:t>
            </a:r>
          </a:p>
        </p:txBody>
      </p:sp>
      <p:pic>
        <p:nvPicPr>
          <p:cNvPr id="67603" name="Picture 2" descr="E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7353300" y="4868863"/>
            <a:ext cx="154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076825" y="4292600"/>
            <a:ext cx="2555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5" name="Šipka doprava 34"/>
          <p:cNvSpPr/>
          <p:nvPr/>
        </p:nvSpPr>
        <p:spPr>
          <a:xfrm>
            <a:off x="723582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2" name="Group 54"/>
          <p:cNvGraphicFramePr>
            <a:graphicFrameLocks noGrp="1"/>
          </p:cNvGraphicFramePr>
          <p:nvPr/>
        </p:nvGraphicFramePr>
        <p:xfrm>
          <a:off x="252413" y="1268413"/>
          <a:ext cx="8567737" cy="3219450"/>
        </p:xfrm>
        <a:graphic>
          <a:graphicData uri="http://schemas.openxmlformats.org/drawingml/2006/table">
            <a:tbl>
              <a:tblPr/>
              <a:tblGrid>
                <a:gridCol w="174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Kow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</a:b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logKow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logP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K_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bioakumulace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(experimentální)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Lindane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5 250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3.72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DDT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2 290 000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6.35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1 100 000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Arochlor 1242 (PCB)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199 600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5.30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3 200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Naftalen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3 900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3.59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430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Benzen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2.13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671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Kow – příklady</a:t>
            </a:r>
          </a:p>
        </p:txBody>
      </p:sp>
      <p:pic>
        <p:nvPicPr>
          <p:cNvPr id="69672" name="Picture 35" descr="http://www.edusoft-lc.com/hint/manuals/gif/hydrop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700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Bioakumulace, Biokoncentrace, Bioobohacování</a:t>
            </a:r>
          </a:p>
        </p:txBody>
      </p:sp>
      <p:pic>
        <p:nvPicPr>
          <p:cNvPr id="71683" name="Picture 5" descr="http://omicsonline.org/JMBDimages/2155-9929-S1-003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31900"/>
            <a:ext cx="45354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ovéPole 9"/>
          <p:cNvSpPr txBox="1">
            <a:spLocks noChangeArrowheads="1"/>
          </p:cNvSpPr>
          <p:nvPr/>
        </p:nvSpPr>
        <p:spPr bwMode="auto">
          <a:xfrm>
            <a:off x="250825" y="1196975"/>
            <a:ext cx="3960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Biokoncentrace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Míra příjmu látky do organismu (ryby) z vody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BCF </a:t>
            </a:r>
            <a:r>
              <a:rPr lang="en-GB" altLang="en-US" sz="1800">
                <a:solidFill>
                  <a:schemeClr val="tx1"/>
                </a:solidFill>
              </a:rPr>
              <a:t>– Bioconcentration factor</a:t>
            </a:r>
          </a:p>
        </p:txBody>
      </p:sp>
      <p:pic>
        <p:nvPicPr>
          <p:cNvPr id="71686" name="Picture 7" descr="http://www.ibacon.de/tl_files/images/test-systems/environmental/14C/oecd_305_bioaccumulation_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 b="9494"/>
          <a:stretch>
            <a:fillRect/>
          </a:stretch>
        </p:blipFill>
        <p:spPr bwMode="auto">
          <a:xfrm>
            <a:off x="4305300" y="4005263"/>
            <a:ext cx="458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9" descr="http://upload.wikimedia.org/math/a/a/9/aa9f301a0501c3cca3c98b71cc5ecf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extovéPole 14"/>
          <p:cNvSpPr txBox="1">
            <a:spLocks noChangeArrowheads="1"/>
          </p:cNvSpPr>
          <p:nvPr/>
        </p:nvSpPr>
        <p:spPr bwMode="auto">
          <a:xfrm>
            <a:off x="179388" y="3500438"/>
            <a:ext cx="3960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Experimentální stanovení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Testy s rybami (standard OECD 305)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Dlouhé, náročné testy, testy s rybami in vivo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71689" name="TextovéPole 15"/>
          <p:cNvSpPr txBox="1">
            <a:spLocks noChangeArrowheads="1"/>
          </p:cNvSpPr>
          <p:nvPr/>
        </p:nvSpPr>
        <p:spPr bwMode="auto">
          <a:xfrm>
            <a:off x="179388" y="5013325"/>
            <a:ext cx="396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BCF lze predikovat z Kow</a:t>
            </a:r>
            <a:endParaRPr lang="en-GB" altLang="en-US" sz="12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Bioakumulace, Biokoncentrace, Bioobohacování</a:t>
            </a:r>
          </a:p>
        </p:txBody>
      </p:sp>
      <p:sp>
        <p:nvSpPr>
          <p:cNvPr id="73731" name="TextovéPole 12"/>
          <p:cNvSpPr txBox="1">
            <a:spLocks noChangeArrowheads="1"/>
          </p:cNvSpPr>
          <p:nvPr/>
        </p:nvSpPr>
        <p:spPr bwMode="auto">
          <a:xfrm>
            <a:off x="250825" y="1268413"/>
            <a:ext cx="39608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Bioakumulace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Akumulace látky (všechny cesty expozice)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BAF</a:t>
            </a:r>
            <a:r>
              <a:rPr lang="en-GB" altLang="en-US" sz="1800">
                <a:solidFill>
                  <a:schemeClr val="tx1"/>
                </a:solidFill>
              </a:rPr>
              <a:t> – Bioaccumulation factor</a:t>
            </a:r>
          </a:p>
        </p:txBody>
      </p:sp>
      <p:pic>
        <p:nvPicPr>
          <p:cNvPr id="737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49406" r="35429" b="41234"/>
          <a:stretch>
            <a:fillRect/>
          </a:stretch>
        </p:blipFill>
        <p:spPr bwMode="auto">
          <a:xfrm>
            <a:off x="4067175" y="1412875"/>
            <a:ext cx="3781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2" descr="http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838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ovéPole 11"/>
          <p:cNvSpPr txBox="1">
            <a:spLocks noChangeArrowheads="1"/>
          </p:cNvSpPr>
          <p:nvPr/>
        </p:nvSpPr>
        <p:spPr bwMode="auto">
          <a:xfrm>
            <a:off x="179388" y="2997200"/>
            <a:ext cx="3960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Bioobohacování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(Biomagnification)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b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Zvyšování koncentrací látek v organismech v potravním řetězci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solidFill>
                  <a:schemeClr val="tx2"/>
                </a:solidFill>
              </a:rPr>
              <a:t>BMF </a:t>
            </a:r>
            <a:r>
              <a:rPr lang="en-GB" altLang="en-US" sz="1400">
                <a:solidFill>
                  <a:schemeClr val="tx1"/>
                </a:solidFill>
              </a:rPr>
              <a:t>– Biomagnification factor (C</a:t>
            </a:r>
            <a:r>
              <a:rPr lang="en-GB" altLang="en-US" sz="1400" baseline="-25000">
                <a:solidFill>
                  <a:schemeClr val="tx1"/>
                </a:solidFill>
              </a:rPr>
              <a:t>predator</a:t>
            </a:r>
            <a:r>
              <a:rPr lang="en-GB" altLang="en-US" sz="1400">
                <a:solidFill>
                  <a:schemeClr val="tx1"/>
                </a:solidFill>
              </a:rPr>
              <a:t>/C</a:t>
            </a:r>
            <a:r>
              <a:rPr lang="en-GB" altLang="en-US" sz="1400" baseline="-25000">
                <a:solidFill>
                  <a:schemeClr val="tx1"/>
                </a:solidFill>
              </a:rPr>
              <a:t>food</a:t>
            </a:r>
            <a:r>
              <a:rPr lang="en-GB" altLang="en-US" sz="1400">
                <a:solidFill>
                  <a:schemeClr val="tx1"/>
                </a:solidFill>
              </a:rPr>
              <a:t>)</a:t>
            </a: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68638"/>
            <a:ext cx="4087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 descr="http://www.itrcweb.org/contseds-bioavailability/images/fig_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3592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ovéPole 4"/>
          <p:cNvSpPr txBox="1">
            <a:spLocks noChangeArrowheads="1"/>
          </p:cNvSpPr>
          <p:nvPr/>
        </p:nvSpPr>
        <p:spPr bwMode="auto">
          <a:xfrm>
            <a:off x="468313" y="908050"/>
            <a:ext cx="395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Bioobohacování</a:t>
            </a:r>
            <a:br>
              <a:rPr lang="en-GB" altLang="en-US" sz="1800" b="1">
                <a:solidFill>
                  <a:srgbClr val="FF0000"/>
                </a:solidFill>
              </a:rPr>
            </a:br>
            <a:r>
              <a:rPr lang="en-GB" altLang="en-US" sz="1800" b="1">
                <a:solidFill>
                  <a:srgbClr val="FF0000"/>
                </a:solidFill>
              </a:rPr>
              <a:t>(Biomagnification)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Rozdělování ATMOSFÉRA / VODA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Rozdělování ATMOSFÉRA / VODA</a:t>
            </a:r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179388" y="1125538"/>
            <a:ext cx="864076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ionizované látky se do atmosféry nevypařují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významné rozdělování (opět) u </a:t>
            </a:r>
            <a:r>
              <a:rPr lang="cs-CZ" altLang="en-US" sz="2000" b="1">
                <a:solidFill>
                  <a:schemeClr val="tx2"/>
                </a:solidFill>
              </a:rPr>
              <a:t>organických neutrálních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- rozdělování mezi vodnou a kapalnou fázi popisuje </a:t>
            </a:r>
            <a:r>
              <a:rPr lang="cs-CZ" altLang="en-US" sz="2000" b="1">
                <a:solidFill>
                  <a:schemeClr val="tx1"/>
                </a:solidFill>
              </a:rPr>
              <a:t>Henryho zákon: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b="1">
                <a:solidFill>
                  <a:schemeClr val="tx1"/>
                </a:solidFill>
              </a:rPr>
              <a:t>p = </a:t>
            </a:r>
            <a:r>
              <a:rPr lang="en-US" altLang="en-US" sz="2200" b="1">
                <a:solidFill>
                  <a:schemeClr val="tx1"/>
                </a:solidFill>
              </a:rPr>
              <a:t>H . C</a:t>
            </a:r>
            <a:r>
              <a:rPr lang="cs-CZ" altLang="en-US" sz="2200" b="1" baseline="-25000">
                <a:solidFill>
                  <a:schemeClr val="tx1"/>
                </a:solidFill>
              </a:rPr>
              <a:t>W</a:t>
            </a: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p - </a:t>
            </a:r>
            <a:r>
              <a:rPr lang="cs-CZ" altLang="en-US" sz="1400">
                <a:solidFill>
                  <a:schemeClr val="tx1"/>
                </a:solidFill>
              </a:rPr>
              <a:t>parciální tlak látky (Pa)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	</a:t>
            </a:r>
            <a:r>
              <a:rPr lang="cs-CZ" altLang="en-US" sz="1800">
                <a:solidFill>
                  <a:schemeClr val="tx1"/>
                </a:solidFill>
              </a:rPr>
              <a:t>H</a:t>
            </a:r>
            <a:r>
              <a:rPr lang="cs-CZ" altLang="en-US" sz="1400">
                <a:solidFill>
                  <a:schemeClr val="tx1"/>
                </a:solidFill>
              </a:rPr>
              <a:t> - Henryho konstanta (Pa.m</a:t>
            </a:r>
            <a:r>
              <a:rPr lang="cs-CZ" altLang="en-US" sz="1400" baseline="30000">
                <a:solidFill>
                  <a:schemeClr val="tx1"/>
                </a:solidFill>
              </a:rPr>
              <a:t>3</a:t>
            </a:r>
            <a:r>
              <a:rPr lang="cs-CZ" altLang="en-US" sz="1400">
                <a:solidFill>
                  <a:schemeClr val="tx1"/>
                </a:solidFill>
              </a:rPr>
              <a:t>.mol</a:t>
            </a:r>
            <a:r>
              <a:rPr lang="cs-CZ" altLang="en-US" sz="1400" baseline="30000">
                <a:solidFill>
                  <a:schemeClr val="tx1"/>
                </a:solidFill>
              </a:rPr>
              <a:t>-1</a:t>
            </a:r>
            <a:r>
              <a:rPr lang="cs-CZ" altLang="en-US" sz="1400">
                <a:solidFill>
                  <a:schemeClr val="tx1"/>
                </a:solidFill>
              </a:rPr>
              <a:t>) </a:t>
            </a:r>
            <a:r>
              <a:rPr lang="cs-CZ" altLang="en-US" sz="1400" i="1">
                <a:solidFill>
                  <a:schemeClr val="tx1"/>
                </a:solidFill>
              </a:rPr>
              <a:t>- charakteristická pro danou látku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C</a:t>
            </a:r>
            <a:r>
              <a:rPr lang="cs-CZ" altLang="en-US" sz="1800" baseline="-25000">
                <a:solidFill>
                  <a:schemeClr val="tx1"/>
                </a:solidFill>
              </a:rPr>
              <a:t>W -</a:t>
            </a:r>
            <a:r>
              <a:rPr lang="cs-CZ" altLang="en-US" sz="1400">
                <a:solidFill>
                  <a:schemeClr val="tx1"/>
                </a:solidFill>
              </a:rPr>
              <a:t>- koncentrace ve vodě (mol . m</a:t>
            </a:r>
            <a:r>
              <a:rPr lang="cs-CZ" altLang="en-US" sz="1400" baseline="30000">
                <a:solidFill>
                  <a:schemeClr val="tx1"/>
                </a:solidFill>
              </a:rPr>
              <a:t>3</a:t>
            </a:r>
            <a:r>
              <a:rPr lang="cs-CZ" altLang="en-US" sz="1400">
                <a:solidFill>
                  <a:schemeClr val="tx1"/>
                </a:solidFill>
              </a:rPr>
              <a:t>)</a:t>
            </a:r>
            <a:endParaRPr lang="en-GB" altLang="en-US" sz="14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4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 i="1">
                <a:solidFill>
                  <a:schemeClr val="tx1"/>
                </a:solidFill>
              </a:rPr>
              <a:t>Pozn: ukazatelem “volatility” je např. také bod varu látky</a:t>
            </a:r>
            <a:endParaRPr lang="cs-CZ" altLang="en-US" sz="1800" i="1">
              <a:solidFill>
                <a:schemeClr val="tx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700338" y="3921125"/>
          <a:ext cx="6264275" cy="2820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H </a:t>
                      </a:r>
                    </a:p>
                    <a:p>
                      <a:pPr algn="ctr"/>
                      <a:r>
                        <a:rPr lang="cs-CZ" sz="1400" dirty="0" smtClean="0"/>
                        <a:t>(</a:t>
                      </a:r>
                      <a:r>
                        <a:rPr lang="cs-CZ" sz="1400" dirty="0" err="1" smtClean="0"/>
                        <a:t>Pa</a:t>
                      </a:r>
                      <a:r>
                        <a:rPr lang="cs-CZ" sz="1400" dirty="0" smtClean="0"/>
                        <a:t> . mol-1 . m-3)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Charakteristika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83"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lang="en-US" sz="1400" dirty="0" smtClean="0"/>
                        <a:t>&gt;</a:t>
                      </a:r>
                      <a:r>
                        <a:rPr lang="en-US" sz="1400" baseline="0" dirty="0" smtClean="0"/>
                        <a:t> 100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Velmi</a:t>
                      </a:r>
                      <a:r>
                        <a:rPr lang="en-US" sz="1400" dirty="0" smtClean="0"/>
                        <a:t> r</a:t>
                      </a:r>
                      <a:r>
                        <a:rPr lang="cs-CZ" sz="1400" dirty="0" err="1" smtClean="0"/>
                        <a:t>ychle</a:t>
                      </a:r>
                      <a:r>
                        <a:rPr lang="cs-CZ" sz="1400" baseline="0" dirty="0" smtClean="0"/>
                        <a:t> se uvolňují z vody</a:t>
                      </a:r>
                      <a:br>
                        <a:rPr lang="cs-CZ" sz="1400" baseline="0" dirty="0" smtClean="0"/>
                      </a:br>
                      <a:r>
                        <a:rPr lang="cs-CZ" sz="1400" baseline="0" dirty="0" smtClean="0"/>
                        <a:t>Příklad: halogenované alifatické uhlovodíky (</a:t>
                      </a:r>
                      <a:r>
                        <a:rPr lang="cs-CZ" sz="1400" b="1" baseline="0" dirty="0" err="1" smtClean="0"/>
                        <a:t>dichloretan</a:t>
                      </a:r>
                      <a:r>
                        <a:rPr lang="cs-CZ" sz="1400" baseline="0" dirty="0" smtClean="0"/>
                        <a:t> apod.)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25-100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Volatilizace</a:t>
                      </a:r>
                      <a:r>
                        <a:rPr lang="cs-CZ" sz="1400" dirty="0" smtClean="0"/>
                        <a:t> pomalejší </a:t>
                      </a:r>
                    </a:p>
                    <a:p>
                      <a:r>
                        <a:rPr lang="cs-CZ" sz="1400" dirty="0" smtClean="0"/>
                        <a:t>Příklad: </a:t>
                      </a:r>
                      <a:r>
                        <a:rPr lang="cs-CZ" sz="1400" b="1" dirty="0" smtClean="0"/>
                        <a:t>chlorované</a:t>
                      </a:r>
                      <a:r>
                        <a:rPr lang="cs-CZ" sz="1400" b="1" baseline="0" dirty="0" smtClean="0"/>
                        <a:t> benzeny</a:t>
                      </a:r>
                      <a:endParaRPr lang="cs-CZ" sz="1400" b="1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1-25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Pomalá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volatilizace</a:t>
                      </a:r>
                      <a:endParaRPr lang="cs-CZ" sz="1400" baseline="0" dirty="0" smtClean="0"/>
                    </a:p>
                    <a:p>
                      <a:r>
                        <a:rPr lang="cs-CZ" sz="1400" baseline="0" dirty="0" smtClean="0"/>
                        <a:t>Příklad: </a:t>
                      </a:r>
                      <a:r>
                        <a:rPr lang="cs-CZ" sz="1400" b="1" baseline="0" dirty="0" smtClean="0"/>
                        <a:t>většina </a:t>
                      </a:r>
                      <a:r>
                        <a:rPr lang="cs-CZ" sz="1400" b="1" baseline="0" dirty="0" err="1" smtClean="0"/>
                        <a:t>PCBs</a:t>
                      </a:r>
                      <a:endParaRPr lang="cs-CZ" sz="1400" b="1" dirty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cs-CZ" sz="1400" baseline="0" dirty="0" smtClean="0"/>
                        <a:t>1</a:t>
                      </a:r>
                      <a:endParaRPr lang="cs-CZ" sz="1400" dirty="0"/>
                    </a:p>
                  </a:txBody>
                  <a:tcPr marL="91434" marR="91434" marT="45724" marB="45724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Nevýznamná </a:t>
                      </a:r>
                      <a:r>
                        <a:rPr lang="cs-CZ" sz="1400" dirty="0" err="1" smtClean="0"/>
                        <a:t>volatilizace</a:t>
                      </a:r>
                      <a:endParaRPr lang="cs-CZ" sz="1400" dirty="0" smtClean="0"/>
                    </a:p>
                    <a:p>
                      <a:r>
                        <a:rPr lang="cs-CZ" sz="1400" dirty="0" smtClean="0"/>
                        <a:t>Příklad: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="1" baseline="0" dirty="0" err="1" smtClean="0"/>
                        <a:t>vysocechlorované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cs-CZ" sz="1400" b="1" baseline="0" dirty="0" err="1" smtClean="0"/>
                        <a:t>PCDDs</a:t>
                      </a:r>
                      <a:endParaRPr lang="cs-CZ" sz="1400" b="1" dirty="0" smtClean="0"/>
                    </a:p>
                  </a:txBody>
                  <a:tcPr marL="91434" marR="91434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Environmentální transformace / Persistence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54513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 err="1" smtClean="0"/>
              <a:t>Typy</a:t>
            </a:r>
            <a:r>
              <a:rPr lang="en-GB" b="1" dirty="0" smtClean="0"/>
              <a:t> </a:t>
            </a:r>
            <a:r>
              <a:rPr lang="en-GB" b="1" dirty="0" err="1" smtClean="0"/>
              <a:t>transformací</a:t>
            </a:r>
            <a:r>
              <a:rPr lang="en-GB" b="1" dirty="0" smtClean="0"/>
              <a:t> </a:t>
            </a:r>
            <a:r>
              <a:rPr lang="en-GB" b="1" dirty="0" err="1" smtClean="0"/>
              <a:t>organických</a:t>
            </a:r>
            <a:r>
              <a:rPr lang="en-GB" b="1" dirty="0" smtClean="0"/>
              <a:t> </a:t>
            </a:r>
            <a:r>
              <a:rPr lang="en-GB" b="1" dirty="0" err="1" smtClean="0"/>
              <a:t>látek</a:t>
            </a:r>
            <a:r>
              <a:rPr lang="en-GB" b="1" dirty="0" smtClean="0"/>
              <a:t>: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částečná</a:t>
            </a:r>
            <a:r>
              <a:rPr lang="en-GB" dirty="0" smtClean="0"/>
              <a:t> </a:t>
            </a:r>
            <a:r>
              <a:rPr lang="en-GB" dirty="0" err="1" smtClean="0"/>
              <a:t>změna</a:t>
            </a:r>
            <a:r>
              <a:rPr lang="en-GB" dirty="0" smtClean="0"/>
              <a:t> </a:t>
            </a:r>
            <a:r>
              <a:rPr lang="en-GB" dirty="0" err="1" smtClean="0"/>
              <a:t>struktury</a:t>
            </a:r>
            <a:r>
              <a:rPr lang="en-GB" dirty="0" smtClean="0"/>
              <a:t> (</a:t>
            </a:r>
            <a:r>
              <a:rPr lang="en-GB" dirty="0" err="1" smtClean="0"/>
              <a:t>např</a:t>
            </a:r>
            <a:r>
              <a:rPr lang="en-GB" dirty="0" smtClean="0"/>
              <a:t>. </a:t>
            </a:r>
            <a:r>
              <a:rPr lang="en-GB" dirty="0" err="1" smtClean="0"/>
              <a:t>vstup</a:t>
            </a:r>
            <a:r>
              <a:rPr lang="en-GB" dirty="0" smtClean="0"/>
              <a:t> OH do </a:t>
            </a:r>
            <a:r>
              <a:rPr lang="en-GB" dirty="0" err="1" smtClean="0"/>
              <a:t>neutrální</a:t>
            </a:r>
            <a:r>
              <a:rPr lang="en-GB" dirty="0" smtClean="0"/>
              <a:t> </a:t>
            </a:r>
            <a:r>
              <a:rPr lang="en-GB" dirty="0" err="1" smtClean="0"/>
              <a:t>mk</a:t>
            </a:r>
            <a:r>
              <a:rPr lang="en-GB" dirty="0" smtClean="0"/>
              <a:t>)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degradace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menší</a:t>
            </a:r>
            <a:r>
              <a:rPr lang="en-GB" dirty="0" smtClean="0"/>
              <a:t> </a:t>
            </a:r>
            <a:r>
              <a:rPr lang="en-GB" dirty="0" err="1" smtClean="0"/>
              <a:t>organické</a:t>
            </a:r>
            <a:r>
              <a:rPr lang="en-GB" dirty="0" smtClean="0"/>
              <a:t> </a:t>
            </a:r>
            <a:r>
              <a:rPr lang="en-GB" dirty="0" err="1" smtClean="0"/>
              <a:t>molekuly</a:t>
            </a:r>
            <a:r>
              <a:rPr lang="en-GB" dirty="0" smtClean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úplná</a:t>
            </a:r>
            <a:r>
              <a:rPr lang="en-GB" dirty="0" smtClean="0"/>
              <a:t> </a:t>
            </a:r>
            <a:r>
              <a:rPr lang="en-GB" dirty="0" err="1" smtClean="0"/>
              <a:t>degradace</a:t>
            </a:r>
            <a:r>
              <a:rPr lang="en-GB" dirty="0" smtClean="0"/>
              <a:t> org. </a:t>
            </a:r>
            <a:r>
              <a:rPr lang="en-GB" dirty="0" err="1" smtClean="0"/>
              <a:t>látky</a:t>
            </a:r>
            <a:r>
              <a:rPr lang="en-GB" dirty="0" smtClean="0"/>
              <a:t> (CO2, H2O) 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b="1" dirty="0" err="1" smtClean="0"/>
              <a:t>Hlavní</a:t>
            </a:r>
            <a:r>
              <a:rPr lang="en-GB" b="1" dirty="0" smtClean="0"/>
              <a:t> </a:t>
            </a:r>
            <a:r>
              <a:rPr lang="en-GB" b="1" dirty="0" err="1" smtClean="0"/>
              <a:t>procesy</a:t>
            </a:r>
            <a:endParaRPr lang="en-GB" b="1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>
                <a:solidFill>
                  <a:schemeClr val="tx2"/>
                </a:solidFill>
              </a:rPr>
              <a:t>Chemické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smtClean="0"/>
              <a:t>- </a:t>
            </a:r>
            <a:r>
              <a:rPr lang="en-GB" dirty="0" err="1" smtClean="0"/>
              <a:t>dle</a:t>
            </a:r>
            <a:r>
              <a:rPr lang="en-GB" dirty="0" smtClean="0"/>
              <a:t> </a:t>
            </a:r>
            <a:r>
              <a:rPr lang="en-GB" dirty="0" err="1" smtClean="0"/>
              <a:t>typu</a:t>
            </a:r>
            <a:r>
              <a:rPr lang="en-GB" dirty="0" smtClean="0"/>
              <a:t> prostředí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 smtClean="0"/>
              <a:t>atmosféra</a:t>
            </a:r>
            <a:r>
              <a:rPr lang="en-GB" dirty="0" smtClean="0"/>
              <a:t> – </a:t>
            </a:r>
            <a:r>
              <a:rPr lang="en-GB" dirty="0" err="1" smtClean="0"/>
              <a:t>fotochemické</a:t>
            </a:r>
            <a:r>
              <a:rPr lang="en-GB" dirty="0" smtClean="0"/>
              <a:t> </a:t>
            </a:r>
            <a:r>
              <a:rPr lang="en-GB" dirty="0" err="1" smtClean="0"/>
              <a:t>reakce</a:t>
            </a:r>
            <a:r>
              <a:rPr lang="en-GB" dirty="0" smtClean="0"/>
              <a:t>, </a:t>
            </a:r>
            <a:r>
              <a:rPr lang="en-GB" dirty="0" err="1" smtClean="0"/>
              <a:t>reakce</a:t>
            </a:r>
            <a:r>
              <a:rPr lang="en-GB" dirty="0" smtClean="0"/>
              <a:t> s </a:t>
            </a:r>
            <a:r>
              <a:rPr lang="en-GB" dirty="0" err="1" smtClean="0"/>
              <a:t>kyslíkem</a:t>
            </a:r>
            <a:r>
              <a:rPr lang="en-GB" dirty="0" smtClean="0"/>
              <a:t> (!)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 smtClean="0"/>
              <a:t>voda</a:t>
            </a:r>
            <a:r>
              <a:rPr lang="en-GB" dirty="0" smtClean="0"/>
              <a:t> – </a:t>
            </a:r>
            <a:r>
              <a:rPr lang="en-GB" dirty="0" err="1" smtClean="0"/>
              <a:t>hydrolýza</a:t>
            </a:r>
            <a:r>
              <a:rPr lang="en-GB" dirty="0" smtClean="0"/>
              <a:t>, </a:t>
            </a:r>
            <a:r>
              <a:rPr lang="en-GB" dirty="0" err="1" smtClean="0"/>
              <a:t>oxidační</a:t>
            </a:r>
            <a:r>
              <a:rPr lang="en-GB" dirty="0" smtClean="0"/>
              <a:t> </a:t>
            </a:r>
            <a:r>
              <a:rPr lang="en-GB" dirty="0" err="1" smtClean="0"/>
              <a:t>reakce</a:t>
            </a:r>
            <a:endParaRPr lang="en-GB" dirty="0" smtClean="0"/>
          </a:p>
          <a:p>
            <a:pPr lvl="2">
              <a:buFont typeface="Arial" charset="0"/>
              <a:buChar char="•"/>
              <a:defRPr/>
            </a:pPr>
            <a:r>
              <a:rPr lang="en-GB" dirty="0" err="1" smtClean="0"/>
              <a:t>anoxické</a:t>
            </a:r>
            <a:r>
              <a:rPr lang="en-GB" dirty="0" smtClean="0"/>
              <a:t> prostředí (</a:t>
            </a:r>
            <a:r>
              <a:rPr lang="en-GB" dirty="0" err="1" smtClean="0"/>
              <a:t>sedimenty</a:t>
            </a:r>
            <a:r>
              <a:rPr lang="en-GB" dirty="0" smtClean="0"/>
              <a:t>, </a:t>
            </a:r>
            <a:r>
              <a:rPr lang="en-GB" dirty="0" err="1" smtClean="0"/>
              <a:t>podzemní</a:t>
            </a:r>
            <a:r>
              <a:rPr lang="en-GB" dirty="0" smtClean="0"/>
              <a:t> </a:t>
            </a:r>
            <a:r>
              <a:rPr lang="en-GB" dirty="0" err="1" smtClean="0"/>
              <a:t>voda</a:t>
            </a:r>
            <a:r>
              <a:rPr lang="en-GB" dirty="0" smtClean="0"/>
              <a:t>) – </a:t>
            </a:r>
            <a:r>
              <a:rPr lang="en-GB" dirty="0" err="1" smtClean="0"/>
              <a:t>redukční</a:t>
            </a:r>
            <a:r>
              <a:rPr lang="en-GB" dirty="0" smtClean="0"/>
              <a:t> </a:t>
            </a:r>
            <a:r>
              <a:rPr lang="en-GB" dirty="0" err="1" smtClean="0"/>
              <a:t>reakce</a:t>
            </a:r>
            <a:endParaRPr lang="en-GB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>
                <a:solidFill>
                  <a:schemeClr val="tx2"/>
                </a:solidFill>
              </a:rPr>
              <a:t>Biotické</a:t>
            </a:r>
            <a:r>
              <a:rPr lang="en-GB" dirty="0" smtClean="0">
                <a:solidFill>
                  <a:schemeClr val="tx2"/>
                </a:solidFill>
              </a:rPr>
              <a:t> (</a:t>
            </a:r>
            <a:r>
              <a:rPr lang="en-GB" dirty="0" err="1" smtClean="0">
                <a:solidFill>
                  <a:schemeClr val="tx2"/>
                </a:solidFill>
              </a:rPr>
              <a:t>enzymatická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 smtClean="0">
                <a:solidFill>
                  <a:srgbClr val="FF0000"/>
                </a:solidFill>
              </a:rPr>
              <a:t>Úplná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biotransformace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(„Ready biodegradability“ )</a:t>
            </a:r>
          </a:p>
          <a:p>
            <a:pPr lvl="3">
              <a:buFont typeface="Arial" charset="0"/>
              <a:buChar char="–"/>
              <a:defRPr/>
            </a:pPr>
            <a:r>
              <a:rPr lang="en-GB" dirty="0" smtClean="0"/>
              <a:t> </a:t>
            </a:r>
            <a:r>
              <a:rPr lang="en-GB" dirty="0" err="1" smtClean="0"/>
              <a:t>látka</a:t>
            </a:r>
            <a:r>
              <a:rPr lang="en-GB" dirty="0" smtClean="0"/>
              <a:t> je </a:t>
            </a:r>
            <a:r>
              <a:rPr lang="en-GB" dirty="0" err="1" smtClean="0"/>
              <a:t>využívána</a:t>
            </a:r>
            <a:r>
              <a:rPr lang="en-GB" dirty="0" smtClean="0"/>
              <a:t> </a:t>
            </a:r>
            <a:r>
              <a:rPr lang="en-GB" dirty="0" err="1" smtClean="0"/>
              <a:t>mikroorganismy</a:t>
            </a:r>
            <a:r>
              <a:rPr lang="en-GB" dirty="0" smtClean="0"/>
              <a:t> </a:t>
            </a:r>
            <a:r>
              <a:rPr lang="en-GB" dirty="0" err="1" smtClean="0"/>
              <a:t>jako</a:t>
            </a:r>
            <a:r>
              <a:rPr lang="en-GB" dirty="0" smtClean="0"/>
              <a:t> </a:t>
            </a:r>
            <a:r>
              <a:rPr lang="en-GB" dirty="0" err="1" smtClean="0"/>
              <a:t>zdroj</a:t>
            </a:r>
            <a:r>
              <a:rPr lang="en-GB" dirty="0" smtClean="0"/>
              <a:t> </a:t>
            </a:r>
            <a:r>
              <a:rPr lang="en-GB" dirty="0" err="1" smtClean="0"/>
              <a:t>uhlíku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 err="1" smtClean="0"/>
              <a:t>produkce</a:t>
            </a:r>
            <a:r>
              <a:rPr lang="en-GB" dirty="0" smtClean="0"/>
              <a:t> CO2</a:t>
            </a:r>
          </a:p>
          <a:p>
            <a:pPr lvl="2">
              <a:buFont typeface="Arial" charset="0"/>
              <a:buChar char="•"/>
              <a:defRPr/>
            </a:pPr>
            <a:r>
              <a:rPr lang="en-GB" dirty="0" err="1" smtClean="0">
                <a:solidFill>
                  <a:srgbClr val="FF0000"/>
                </a:solidFill>
              </a:rPr>
              <a:t>Kometabolizace</a:t>
            </a:r>
            <a:endParaRPr lang="en-GB" dirty="0" smtClean="0">
              <a:solidFill>
                <a:srgbClr val="FF0000"/>
              </a:solidFill>
            </a:endParaRPr>
          </a:p>
          <a:p>
            <a:pPr lvl="3">
              <a:buFont typeface="Arial" charset="0"/>
              <a:buChar char="–"/>
              <a:defRPr/>
            </a:pPr>
            <a:r>
              <a:rPr lang="en-GB" dirty="0" smtClean="0"/>
              <a:t> </a:t>
            </a:r>
            <a:r>
              <a:rPr lang="en-GB" dirty="0" err="1" smtClean="0"/>
              <a:t>mikroorganismy</a:t>
            </a:r>
            <a:r>
              <a:rPr lang="en-GB" dirty="0" smtClean="0"/>
              <a:t> </a:t>
            </a:r>
            <a:r>
              <a:rPr lang="en-GB" dirty="0" err="1" smtClean="0"/>
              <a:t>potřebují</a:t>
            </a:r>
            <a:r>
              <a:rPr lang="en-GB" dirty="0" smtClean="0"/>
              <a:t> </a:t>
            </a:r>
            <a:r>
              <a:rPr lang="en-GB" dirty="0" err="1" smtClean="0"/>
              <a:t>jiný</a:t>
            </a:r>
            <a:r>
              <a:rPr lang="en-GB" dirty="0" smtClean="0"/>
              <a:t> (</a:t>
            </a:r>
            <a:r>
              <a:rPr lang="en-GB" dirty="0" err="1" smtClean="0"/>
              <a:t>hlavní</a:t>
            </a:r>
            <a:r>
              <a:rPr lang="en-GB" dirty="0" smtClean="0"/>
              <a:t>) </a:t>
            </a:r>
            <a:r>
              <a:rPr lang="en-GB" dirty="0" err="1" smtClean="0"/>
              <a:t>zdroj</a:t>
            </a:r>
            <a:r>
              <a:rPr lang="en-GB" dirty="0" smtClean="0"/>
              <a:t> C (</a:t>
            </a:r>
            <a:r>
              <a:rPr lang="en-GB" dirty="0" err="1" smtClean="0"/>
              <a:t>transformace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v </a:t>
            </a:r>
            <a:r>
              <a:rPr lang="en-GB" dirty="0" err="1" smtClean="0"/>
              <a:t>rámci</a:t>
            </a:r>
            <a:r>
              <a:rPr lang="en-GB" dirty="0" smtClean="0"/>
              <a:t> „</a:t>
            </a:r>
            <a:r>
              <a:rPr lang="en-GB" dirty="0" err="1" smtClean="0"/>
              <a:t>vedlejších</a:t>
            </a:r>
            <a:r>
              <a:rPr lang="en-GB" dirty="0" smtClean="0"/>
              <a:t>“ </a:t>
            </a:r>
            <a:r>
              <a:rPr lang="en-GB" dirty="0" err="1" smtClean="0"/>
              <a:t>procesů</a:t>
            </a:r>
            <a:r>
              <a:rPr lang="en-GB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GB" b="1" dirty="0" err="1" smtClean="0"/>
              <a:t>Výsledek</a:t>
            </a:r>
            <a:r>
              <a:rPr lang="en-GB" b="1" dirty="0" smtClean="0"/>
              <a:t> </a:t>
            </a:r>
            <a:r>
              <a:rPr lang="en-GB" b="1" dirty="0" err="1" smtClean="0"/>
              <a:t>transformace</a:t>
            </a:r>
            <a:endParaRPr lang="en-GB" b="1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netoxické</a:t>
            </a:r>
            <a:r>
              <a:rPr lang="en-GB" dirty="0" smtClean="0"/>
              <a:t> </a:t>
            </a:r>
            <a:r>
              <a:rPr lang="en-GB" dirty="0" err="1" smtClean="0"/>
              <a:t>produkty</a:t>
            </a:r>
            <a:endParaRPr lang="en-GB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tvorba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ještě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toxičtějších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produktů</a:t>
            </a:r>
            <a:r>
              <a:rPr lang="en-GB" b="1" dirty="0" smtClean="0">
                <a:solidFill>
                  <a:srgbClr val="FF0000"/>
                </a:solidFill>
              </a:rPr>
              <a:t> (! </a:t>
            </a:r>
            <a:r>
              <a:rPr lang="en-GB" b="1" dirty="0" err="1" smtClean="0">
                <a:solidFill>
                  <a:srgbClr val="FF0000"/>
                </a:solidFill>
              </a:rPr>
              <a:t>př</a:t>
            </a:r>
            <a:r>
              <a:rPr lang="en-GB" b="1" dirty="0" smtClean="0">
                <a:solidFill>
                  <a:srgbClr val="FF0000"/>
                </a:solidFill>
              </a:rPr>
              <a:t>. Hg </a:t>
            </a:r>
            <a:r>
              <a:rPr lang="cs-CZ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GB" b="1" dirty="0" smtClean="0">
                <a:solidFill>
                  <a:srgbClr val="FF0000"/>
                </a:solidFill>
              </a:rPr>
              <a:t> methyl-Hg)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b="1" dirty="0" err="1" smtClean="0"/>
              <a:t>Biodegradabilita</a:t>
            </a:r>
            <a:r>
              <a:rPr lang="en-GB" b="1" dirty="0" smtClean="0"/>
              <a:t> </a:t>
            </a:r>
            <a:r>
              <a:rPr lang="en-GB" b="1" dirty="0" err="1" smtClean="0"/>
              <a:t>vs</a:t>
            </a:r>
            <a:r>
              <a:rPr lang="en-GB" b="1" dirty="0" smtClean="0"/>
              <a:t> Persistence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Látky</a:t>
            </a:r>
            <a:r>
              <a:rPr lang="en-GB" dirty="0" smtClean="0"/>
              <a:t> </a:t>
            </a:r>
            <a:r>
              <a:rPr lang="en-GB" dirty="0" err="1" smtClean="0"/>
              <a:t>polární</a:t>
            </a:r>
            <a:r>
              <a:rPr lang="en-GB" dirty="0" smtClean="0"/>
              <a:t> a </a:t>
            </a:r>
            <a:r>
              <a:rPr lang="en-GB" dirty="0" err="1" smtClean="0"/>
              <a:t>reaktivní</a:t>
            </a:r>
            <a:r>
              <a:rPr lang="en-GB" dirty="0" smtClean="0"/>
              <a:t> – </a:t>
            </a:r>
            <a:r>
              <a:rPr lang="en-GB" dirty="0" err="1" smtClean="0"/>
              <a:t>zpravidla</a:t>
            </a:r>
            <a:r>
              <a:rPr lang="en-GB" dirty="0" smtClean="0"/>
              <a:t> </a:t>
            </a:r>
            <a:r>
              <a:rPr lang="en-GB" dirty="0" err="1" smtClean="0"/>
              <a:t>krátký</a:t>
            </a:r>
            <a:r>
              <a:rPr lang="en-GB" dirty="0" smtClean="0"/>
              <a:t> </a:t>
            </a:r>
            <a:r>
              <a:rPr lang="en-GB" dirty="0" err="1" smtClean="0"/>
              <a:t>poločas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endParaRPr lang="en-GB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Halogenované</a:t>
            </a:r>
            <a:r>
              <a:rPr lang="en-GB" dirty="0" smtClean="0"/>
              <a:t>, </a:t>
            </a:r>
            <a:r>
              <a:rPr lang="en-GB" dirty="0" err="1" smtClean="0"/>
              <a:t>neutrální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– </a:t>
            </a:r>
            <a:r>
              <a:rPr lang="en-GB" dirty="0" err="1" smtClean="0"/>
              <a:t>persistentní</a:t>
            </a:r>
            <a:r>
              <a:rPr lang="en-GB" dirty="0" smtClean="0"/>
              <a:t> v prostředí</a:t>
            </a:r>
          </a:p>
          <a:p>
            <a:pPr lvl="1">
              <a:buFont typeface="Arial" charset="0"/>
              <a:buChar char="–"/>
              <a:defRPr/>
            </a:pPr>
            <a:endParaRPr lang="en-GB" dirty="0" smtClean="0"/>
          </a:p>
        </p:txBody>
      </p:sp>
      <p:sp>
        <p:nvSpPr>
          <p:cNvPr id="83971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Přeměny látek v prostředí – (bio)transformace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 bwMode="auto">
          <a:xfrm>
            <a:off x="0" y="260648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Chemické</a:t>
            </a:r>
            <a:r>
              <a:rPr lang="en-GB" altLang="en-US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látky</a:t>
            </a:r>
            <a:r>
              <a:rPr lang="en-GB" altLang="en-US" dirty="0" smtClean="0">
                <a:solidFill>
                  <a:schemeClr val="tx1"/>
                </a:solidFill>
                <a:latin typeface="Tahoma" panose="020B0604030504040204" pitchFamily="34" charset="0"/>
              </a:rPr>
              <a:t> v </a:t>
            </a:r>
            <a:r>
              <a:rPr lang="en-GB" altLang="en-US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hlavních</a:t>
            </a:r>
            <a:r>
              <a:rPr lang="en-GB" altLang="en-US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GB" altLang="en-US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složkách</a:t>
            </a:r>
            <a:r>
              <a:rPr lang="en-GB" altLang="en-US" dirty="0" smtClean="0">
                <a:solidFill>
                  <a:schemeClr val="tx1"/>
                </a:solidFill>
                <a:latin typeface="Tahoma" panose="020B0604030504040204" pitchFamily="34" charset="0"/>
              </a:rPr>
              <a:t> “</a:t>
            </a:r>
            <a:r>
              <a:rPr lang="en-GB" altLang="en-US" dirty="0" err="1" smtClean="0">
                <a:solidFill>
                  <a:schemeClr val="tx1"/>
                </a:solidFill>
                <a:latin typeface="Tahoma" panose="020B0604030504040204" pitchFamily="34" charset="0"/>
              </a:rPr>
              <a:t>prostředí</a:t>
            </a:r>
            <a:r>
              <a:rPr lang="en-GB" altLang="en-US" dirty="0" smtClean="0">
                <a:solidFill>
                  <a:schemeClr val="tx1"/>
                </a:solidFill>
                <a:latin typeface="Tahoma" panose="020B0604030504040204" pitchFamily="34" charset="0"/>
              </a:rPr>
              <a:t>” </a:t>
            </a:r>
            <a:r>
              <a:rPr lang="en-GB" altLang="en-US" b="1" dirty="0" err="1" smtClean="0">
                <a:solidFill>
                  <a:srgbClr val="00B050"/>
                </a:solidFill>
                <a:latin typeface="Tahoma" panose="020B0604030504040204" pitchFamily="34" charset="0"/>
              </a:rPr>
              <a:t>člověka</a:t>
            </a:r>
            <a:endParaRPr lang="en-GB" altLang="en-US" b="1" dirty="0" smtClean="0">
              <a:solidFill>
                <a:srgbClr val="00B050"/>
              </a:solidFill>
              <a:latin typeface="Tahoma" panose="020B060403050404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8275" y="836613"/>
            <a:ext cx="8435975" cy="5472112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endParaRPr lang="en-GB" sz="1800" dirty="0" smtClean="0">
              <a:latin typeface="Tahoma" pitchFamily="34" charset="0"/>
            </a:endParaRPr>
          </a:p>
          <a:p>
            <a:pPr lvl="1">
              <a:defRPr/>
            </a:pPr>
            <a:r>
              <a:rPr lang="en-GB" sz="1800" b="1" dirty="0" err="1" smtClean="0">
                <a:latin typeface="Tahoma" pitchFamily="34" charset="0"/>
              </a:rPr>
              <a:t>Potraviny</a:t>
            </a:r>
            <a:r>
              <a:rPr lang="en-GB" sz="1800" b="1" dirty="0" smtClean="0">
                <a:latin typeface="Tahoma" pitchFamily="34" charset="0"/>
              </a:rPr>
              <a:t> </a:t>
            </a:r>
            <a:r>
              <a:rPr lang="en-GB" sz="1800" dirty="0" smtClean="0">
                <a:latin typeface="Tahoma" pitchFamily="34" charset="0"/>
              </a:rPr>
              <a:t>a </a:t>
            </a:r>
            <a:r>
              <a:rPr lang="en-GB" sz="1800" dirty="0" err="1" smtClean="0">
                <a:latin typeface="Tahoma" pitchFamily="34" charset="0"/>
              </a:rPr>
              <a:t>potravní</a:t>
            </a:r>
            <a:r>
              <a:rPr lang="en-GB" sz="1800" dirty="0" smtClean="0">
                <a:latin typeface="Tahoma" pitchFamily="34" charset="0"/>
              </a:rPr>
              <a:t> </a:t>
            </a:r>
            <a:r>
              <a:rPr lang="en-GB" sz="1800" dirty="0" err="1" smtClean="0">
                <a:latin typeface="Tahoma" pitchFamily="34" charset="0"/>
              </a:rPr>
              <a:t>řetězce</a:t>
            </a:r>
            <a:r>
              <a:rPr lang="en-GB" sz="1800" dirty="0" smtClean="0">
                <a:latin typeface="Tahoma" pitchFamily="34" charset="0"/>
              </a:rPr>
              <a:t> (</a:t>
            </a:r>
            <a:r>
              <a:rPr lang="en-GB" sz="1800" dirty="0" err="1" smtClean="0">
                <a:latin typeface="Tahoma" pitchFamily="34" charset="0"/>
              </a:rPr>
              <a:t>viz</a:t>
            </a:r>
            <a:r>
              <a:rPr lang="en-GB" sz="1800" dirty="0" smtClean="0">
                <a:latin typeface="Tahoma" pitchFamily="34" charset="0"/>
              </a:rPr>
              <a:t> </a:t>
            </a:r>
            <a:r>
              <a:rPr lang="en-GB" sz="1800" dirty="0" err="1" smtClean="0">
                <a:latin typeface="Tahoma" pitchFamily="34" charset="0"/>
              </a:rPr>
              <a:t>jiná</a:t>
            </a:r>
            <a:r>
              <a:rPr lang="en-GB" sz="1800" dirty="0" smtClean="0">
                <a:latin typeface="Tahoma" pitchFamily="34" charset="0"/>
              </a:rPr>
              <a:t> </a:t>
            </a:r>
            <a:r>
              <a:rPr lang="en-GB" sz="1800" dirty="0" err="1" smtClean="0">
                <a:latin typeface="Tahoma" pitchFamily="34" charset="0"/>
              </a:rPr>
              <a:t>část</a:t>
            </a:r>
            <a:r>
              <a:rPr lang="en-GB" sz="1800" dirty="0" smtClean="0">
                <a:latin typeface="Tahoma" pitchFamily="34" charset="0"/>
              </a:rPr>
              <a:t> </a:t>
            </a:r>
            <a:r>
              <a:rPr lang="en-GB" sz="1800" dirty="0" err="1" smtClean="0">
                <a:latin typeface="Tahoma" pitchFamily="34" charset="0"/>
              </a:rPr>
              <a:t>přednášek</a:t>
            </a:r>
            <a:r>
              <a:rPr lang="en-GB" sz="1800" dirty="0" smtClean="0">
                <a:latin typeface="Tahoma" pitchFamily="34" charset="0"/>
              </a:rPr>
              <a:t>):</a:t>
            </a:r>
          </a:p>
          <a:p>
            <a:pPr lvl="2">
              <a:defRPr/>
            </a:pPr>
            <a:r>
              <a:rPr lang="en-GB" sz="1400" dirty="0" err="1" smtClean="0">
                <a:latin typeface="Tahoma" pitchFamily="34" charset="0"/>
              </a:rPr>
              <a:t>Pesticidy</a:t>
            </a:r>
            <a:r>
              <a:rPr lang="en-GB" sz="1400" dirty="0" smtClean="0">
                <a:latin typeface="Tahoma" pitchFamily="34" charset="0"/>
              </a:rPr>
              <a:t>, </a:t>
            </a:r>
            <a:r>
              <a:rPr lang="en-GB" sz="1400" dirty="0" err="1" smtClean="0">
                <a:latin typeface="Tahoma" pitchFamily="34" charset="0"/>
              </a:rPr>
              <a:t>Toxické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kovy</a:t>
            </a:r>
            <a:r>
              <a:rPr lang="en-GB" sz="1400" dirty="0" smtClean="0">
                <a:latin typeface="Tahoma" pitchFamily="34" charset="0"/>
              </a:rPr>
              <a:t>, </a:t>
            </a:r>
            <a:r>
              <a:rPr lang="en-GB" sz="1400" dirty="0" err="1" smtClean="0">
                <a:latin typeface="Tahoma" pitchFamily="34" charset="0"/>
              </a:rPr>
              <a:t>Veterinární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léčiva</a:t>
            </a:r>
            <a:r>
              <a:rPr lang="en-GB" sz="1400" dirty="0" smtClean="0">
                <a:latin typeface="Tahoma" pitchFamily="34" charset="0"/>
              </a:rPr>
              <a:t> ... a </a:t>
            </a:r>
            <a:r>
              <a:rPr lang="en-GB" sz="1400" dirty="0" err="1" smtClean="0">
                <a:latin typeface="Tahoma" pitchFamily="34" charset="0"/>
              </a:rPr>
              <a:t>další</a:t>
            </a:r>
            <a:endParaRPr lang="en-GB" sz="1400" dirty="0" smtClean="0">
              <a:latin typeface="Tahoma" pitchFamily="34" charset="0"/>
            </a:endParaRPr>
          </a:p>
          <a:p>
            <a:pPr lvl="1">
              <a:defRPr/>
            </a:pPr>
            <a:endParaRPr lang="en-GB" sz="1800" dirty="0" smtClean="0">
              <a:latin typeface="Tahoma" pitchFamily="34" charset="0"/>
            </a:endParaRPr>
          </a:p>
          <a:p>
            <a:pPr lvl="1">
              <a:defRPr/>
            </a:pPr>
            <a:r>
              <a:rPr lang="en-GB" sz="1800" b="1" dirty="0" err="1" smtClean="0">
                <a:latin typeface="Tahoma" pitchFamily="34" charset="0"/>
              </a:rPr>
              <a:t>Ovzduší</a:t>
            </a:r>
            <a:endParaRPr lang="en-GB" sz="1800" b="1" dirty="0" smtClean="0">
              <a:latin typeface="Tahoma" pitchFamily="34" charset="0"/>
            </a:endParaRPr>
          </a:p>
          <a:p>
            <a:pPr lvl="2">
              <a:defRPr/>
            </a:pPr>
            <a:r>
              <a:rPr lang="en-GB" sz="1400" dirty="0" err="1" smtClean="0">
                <a:latin typeface="Tahoma" pitchFamily="34" charset="0"/>
              </a:rPr>
              <a:t>Prachové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částice</a:t>
            </a:r>
            <a:r>
              <a:rPr lang="en-GB" sz="1400" dirty="0" smtClean="0">
                <a:latin typeface="Tahoma" pitchFamily="34" charset="0"/>
              </a:rPr>
              <a:t> – </a:t>
            </a:r>
            <a:r>
              <a:rPr lang="en-GB" sz="1400" dirty="0" err="1" smtClean="0">
                <a:latin typeface="Tahoma" pitchFamily="34" charset="0"/>
              </a:rPr>
              <a:t>vazba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různých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látek</a:t>
            </a:r>
            <a:r>
              <a:rPr lang="en-GB" sz="1400" dirty="0" smtClean="0">
                <a:latin typeface="Tahoma" pitchFamily="34" charset="0"/>
              </a:rPr>
              <a:t> </a:t>
            </a:r>
          </a:p>
          <a:p>
            <a:pPr lvl="2">
              <a:defRPr/>
            </a:pPr>
            <a:r>
              <a:rPr lang="en-GB" sz="1400" dirty="0" err="1" smtClean="0">
                <a:latin typeface="Tahoma" pitchFamily="34" charset="0"/>
              </a:rPr>
              <a:t>Organické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látky</a:t>
            </a:r>
            <a:r>
              <a:rPr lang="en-GB" sz="1400" dirty="0" smtClean="0">
                <a:latin typeface="Tahoma" pitchFamily="34" charset="0"/>
              </a:rPr>
              <a:t> v </a:t>
            </a:r>
            <a:r>
              <a:rPr lang="en-GB" sz="1400" dirty="0" err="1" smtClean="0">
                <a:latin typeface="Tahoma" pitchFamily="34" charset="0"/>
              </a:rPr>
              <a:t>ovzduší</a:t>
            </a:r>
            <a:r>
              <a:rPr lang="en-GB" sz="1400" dirty="0" smtClean="0">
                <a:latin typeface="Tahoma" pitchFamily="34" charset="0"/>
              </a:rPr>
              <a:t> - PAHs, POPs (PCBs, PCDD</a:t>
            </a:r>
            <a:r>
              <a:rPr lang="en-US" sz="1400" dirty="0" smtClean="0">
                <a:latin typeface="Tahoma" pitchFamily="34" charset="0"/>
              </a:rPr>
              <a:t>/Fs, DDTs </a:t>
            </a:r>
            <a:r>
              <a:rPr lang="en-US" sz="1400" dirty="0" err="1" smtClean="0">
                <a:latin typeface="Tahoma" pitchFamily="34" charset="0"/>
              </a:rPr>
              <a:t>atd</a:t>
            </a:r>
            <a:r>
              <a:rPr lang="en-US" sz="1400" dirty="0" smtClean="0">
                <a:latin typeface="Tahoma" pitchFamily="34" charset="0"/>
              </a:rPr>
              <a:t>)</a:t>
            </a:r>
          </a:p>
          <a:p>
            <a:pPr lvl="2">
              <a:defRPr/>
            </a:pPr>
            <a:r>
              <a:rPr lang="en-US" sz="1400" dirty="0" err="1" smtClean="0">
                <a:latin typeface="Tahoma" pitchFamily="34" charset="0"/>
              </a:rPr>
              <a:t>Další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toxické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látky</a:t>
            </a:r>
            <a:r>
              <a:rPr lang="en-US" sz="1400" dirty="0" smtClean="0">
                <a:latin typeface="Tahoma" pitchFamily="34" charset="0"/>
              </a:rPr>
              <a:t> v </a:t>
            </a:r>
            <a:r>
              <a:rPr lang="en-US" sz="1400" dirty="0" err="1" smtClean="0">
                <a:latin typeface="Tahoma" pitchFamily="34" charset="0"/>
              </a:rPr>
              <a:t>ovzduší</a:t>
            </a:r>
            <a:r>
              <a:rPr lang="en-US" sz="1400" dirty="0" smtClean="0">
                <a:latin typeface="Tahoma" pitchFamily="34" charset="0"/>
              </a:rPr>
              <a:t> – </a:t>
            </a:r>
            <a:r>
              <a:rPr lang="en-US" sz="1400" dirty="0" err="1" smtClean="0">
                <a:latin typeface="Tahoma" pitchFamily="34" charset="0"/>
              </a:rPr>
              <a:t>NOx</a:t>
            </a:r>
            <a:r>
              <a:rPr lang="en-US" sz="1400" dirty="0" smtClean="0">
                <a:latin typeface="Tahoma" pitchFamily="34" charset="0"/>
              </a:rPr>
              <a:t>, </a:t>
            </a:r>
            <a:r>
              <a:rPr lang="en-US" sz="1400" dirty="0" err="1" smtClean="0">
                <a:latin typeface="Tahoma" pitchFamily="34" charset="0"/>
              </a:rPr>
              <a:t>SOx</a:t>
            </a:r>
            <a:r>
              <a:rPr lang="en-US" sz="1400" dirty="0" smtClean="0">
                <a:latin typeface="Tahoma" pitchFamily="34" charset="0"/>
              </a:rPr>
              <a:t>, O</a:t>
            </a:r>
            <a:r>
              <a:rPr lang="en-US" sz="1200" dirty="0" smtClean="0">
                <a:latin typeface="Tahoma" pitchFamily="34" charset="0"/>
              </a:rPr>
              <a:t>3 </a:t>
            </a:r>
            <a:endParaRPr lang="en-US" sz="1600" b="1" dirty="0" smtClean="0">
              <a:latin typeface="Tahoma" pitchFamily="34" charset="0"/>
            </a:endParaRPr>
          </a:p>
          <a:p>
            <a:pPr lvl="2">
              <a:defRPr/>
            </a:pPr>
            <a:r>
              <a:rPr lang="en-US" sz="1600" b="1" dirty="0" smtClean="0">
                <a:latin typeface="Tahoma" pitchFamily="34" charset="0"/>
              </a:rPr>
              <a:t>SMOG (smoke and fog)</a:t>
            </a:r>
          </a:p>
          <a:p>
            <a:pPr lvl="2">
              <a:defRPr/>
            </a:pPr>
            <a:r>
              <a:rPr lang="en-US" sz="1400" dirty="0" err="1" smtClean="0">
                <a:latin typeface="Tahoma" pitchFamily="34" charset="0"/>
              </a:rPr>
              <a:t>Vnitřní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prostředí</a:t>
            </a:r>
            <a:r>
              <a:rPr lang="en-US" sz="1400" dirty="0" smtClean="0">
                <a:latin typeface="Tahoma" pitchFamily="34" charset="0"/>
              </a:rPr>
              <a:t> – </a:t>
            </a:r>
            <a:r>
              <a:rPr lang="en-US" sz="1400" dirty="0" err="1" smtClean="0">
                <a:latin typeface="Tahoma" pitchFamily="34" charset="0"/>
              </a:rPr>
              <a:t>Bromované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zhášeče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hoření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err="1" smtClean="0">
                <a:latin typeface="Tahoma" pitchFamily="34" charset="0"/>
              </a:rPr>
              <a:t>atd</a:t>
            </a:r>
            <a:r>
              <a:rPr lang="en-US" sz="1400" dirty="0" smtClean="0">
                <a:latin typeface="Tahoma" pitchFamily="34" charset="0"/>
              </a:rPr>
              <a:t> (PBDE/Fs</a:t>
            </a:r>
            <a:r>
              <a:rPr lang="en-GB" sz="1400" dirty="0" smtClean="0">
                <a:latin typeface="Tahoma" pitchFamily="34" charset="0"/>
              </a:rPr>
              <a:t>)</a:t>
            </a:r>
          </a:p>
          <a:p>
            <a:pPr lvl="1">
              <a:defRPr/>
            </a:pPr>
            <a:endParaRPr lang="en-GB" sz="1800" dirty="0" smtClean="0">
              <a:latin typeface="Tahoma" pitchFamily="34" charset="0"/>
            </a:endParaRPr>
          </a:p>
          <a:p>
            <a:pPr lvl="1">
              <a:defRPr/>
            </a:pPr>
            <a:r>
              <a:rPr lang="en-GB" sz="1800" b="1" dirty="0" err="1" smtClean="0">
                <a:latin typeface="Tahoma" pitchFamily="34" charset="0"/>
              </a:rPr>
              <a:t>Pitná</a:t>
            </a:r>
            <a:r>
              <a:rPr lang="en-GB" sz="1800" b="1" dirty="0" smtClean="0">
                <a:latin typeface="Tahoma" pitchFamily="34" charset="0"/>
              </a:rPr>
              <a:t> </a:t>
            </a:r>
            <a:r>
              <a:rPr lang="en-GB" sz="1800" b="1" dirty="0" err="1" smtClean="0">
                <a:latin typeface="Tahoma" pitchFamily="34" charset="0"/>
              </a:rPr>
              <a:t>voda</a:t>
            </a:r>
            <a:endParaRPr lang="en-GB" sz="1800" b="1" dirty="0" smtClean="0">
              <a:latin typeface="Tahoma" pitchFamily="34" charset="0"/>
            </a:endParaRPr>
          </a:p>
          <a:p>
            <a:pPr lvl="2">
              <a:defRPr/>
            </a:pPr>
            <a:r>
              <a:rPr lang="en-GB" sz="1400" dirty="0" err="1" smtClean="0">
                <a:latin typeface="Tahoma" pitchFamily="34" charset="0"/>
              </a:rPr>
              <a:t>Toxické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kovy</a:t>
            </a:r>
            <a:r>
              <a:rPr lang="en-GB" sz="1400" dirty="0" smtClean="0">
                <a:latin typeface="Tahoma" pitchFamily="34" charset="0"/>
              </a:rPr>
              <a:t>, </a:t>
            </a:r>
            <a:r>
              <a:rPr lang="en-GB" sz="1400" dirty="0" err="1" smtClean="0">
                <a:latin typeface="Tahoma" pitchFamily="34" charset="0"/>
              </a:rPr>
              <a:t>patogeny</a:t>
            </a:r>
            <a:r>
              <a:rPr lang="en-GB" sz="1400" dirty="0" smtClean="0">
                <a:latin typeface="Tahoma" pitchFamily="34" charset="0"/>
              </a:rPr>
              <a:t> ... </a:t>
            </a:r>
          </a:p>
          <a:p>
            <a:pPr lvl="2">
              <a:defRPr/>
            </a:pPr>
            <a:r>
              <a:rPr lang="en-GB" sz="1400" dirty="0" err="1" smtClean="0">
                <a:latin typeface="Tahoma" pitchFamily="34" charset="0"/>
              </a:rPr>
              <a:t>Organické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mikropolutanty</a:t>
            </a:r>
            <a:r>
              <a:rPr lang="en-GB" sz="1400" dirty="0" smtClean="0">
                <a:latin typeface="Tahoma" pitchFamily="34" charset="0"/>
              </a:rPr>
              <a:t> (</a:t>
            </a:r>
            <a:r>
              <a:rPr lang="en-GB" sz="1400" dirty="0" err="1" smtClean="0">
                <a:latin typeface="Tahoma" pitchFamily="34" charset="0"/>
              </a:rPr>
              <a:t>pesticidy</a:t>
            </a:r>
            <a:r>
              <a:rPr lang="en-GB" sz="1400" dirty="0" smtClean="0">
                <a:latin typeface="Tahoma" pitchFamily="34" charset="0"/>
              </a:rPr>
              <a:t>, </a:t>
            </a:r>
            <a:r>
              <a:rPr lang="en-GB" sz="1400" dirty="0" err="1" smtClean="0">
                <a:latin typeface="Tahoma" pitchFamily="34" charset="0"/>
              </a:rPr>
              <a:t>léčiva</a:t>
            </a:r>
            <a:r>
              <a:rPr lang="en-GB" sz="1400" dirty="0" smtClean="0">
                <a:latin typeface="Tahoma" pitchFamily="34" charset="0"/>
              </a:rPr>
              <a:t> – </a:t>
            </a:r>
            <a:r>
              <a:rPr lang="en-GB" sz="1400" dirty="0" err="1" smtClean="0">
                <a:latin typeface="Tahoma" pitchFamily="34" charset="0"/>
              </a:rPr>
              <a:t>viz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dále</a:t>
            </a:r>
            <a:r>
              <a:rPr lang="en-GB" sz="1400" dirty="0" smtClean="0">
                <a:latin typeface="Tahoma" pitchFamily="34" charset="0"/>
              </a:rPr>
              <a:t>)</a:t>
            </a:r>
          </a:p>
          <a:p>
            <a:pPr lvl="2">
              <a:defRPr/>
            </a:pPr>
            <a:r>
              <a:rPr lang="en-GB" sz="1400" dirty="0" err="1" smtClean="0">
                <a:latin typeface="Tahoma" pitchFamily="34" charset="0"/>
              </a:rPr>
              <a:t>Toxiny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sinic</a:t>
            </a:r>
            <a:r>
              <a:rPr lang="en-GB" sz="1400" dirty="0" smtClean="0">
                <a:latin typeface="Tahoma" pitchFamily="34" charset="0"/>
              </a:rPr>
              <a:t> (</a:t>
            </a:r>
            <a:r>
              <a:rPr lang="en-GB" sz="1400" dirty="0" err="1" smtClean="0">
                <a:latin typeface="Tahoma" pitchFamily="34" charset="0"/>
              </a:rPr>
              <a:t>viz</a:t>
            </a:r>
            <a:r>
              <a:rPr lang="en-GB" sz="1400" dirty="0" smtClean="0">
                <a:latin typeface="Tahoma" pitchFamily="34" charset="0"/>
              </a:rPr>
              <a:t> </a:t>
            </a:r>
            <a:r>
              <a:rPr lang="en-GB" sz="1400" dirty="0" err="1" smtClean="0">
                <a:latin typeface="Tahoma" pitchFamily="34" charset="0"/>
              </a:rPr>
              <a:t>dále</a:t>
            </a:r>
            <a:r>
              <a:rPr lang="en-GB" sz="1400" dirty="0" smtClean="0">
                <a:latin typeface="Tahoma" pitchFamily="34" charset="0"/>
              </a:rPr>
              <a:t>)</a:t>
            </a:r>
            <a:endParaRPr lang="en-US" sz="1400" dirty="0" smtClean="0">
              <a:latin typeface="Tahoma" pitchFamily="34" charset="0"/>
            </a:endParaRPr>
          </a:p>
          <a:p>
            <a:pPr lvl="2">
              <a:defRPr/>
            </a:pPr>
            <a:endParaRPr lang="en-US" sz="1400" dirty="0" smtClean="0">
              <a:latin typeface="Tahoma" pitchFamily="34" charset="0"/>
            </a:endParaRPr>
          </a:p>
          <a:p>
            <a:pPr>
              <a:defRPr/>
            </a:pPr>
            <a:r>
              <a:rPr lang="en-US" sz="2000" b="1" dirty="0" err="1" smtClean="0">
                <a:latin typeface="Tahoma" pitchFamily="34" charset="0"/>
              </a:rPr>
              <a:t>Velký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</a:rPr>
              <a:t>nevyřešený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</a:rPr>
              <a:t>problém</a:t>
            </a:r>
            <a:r>
              <a:rPr lang="en-US" sz="2000" b="1" dirty="0" smtClean="0">
                <a:latin typeface="Tahoma" pitchFamily="34" charset="0"/>
              </a:rPr>
              <a:t>: </a:t>
            </a:r>
            <a:br>
              <a:rPr lang="en-US" sz="2000" b="1" dirty="0" smtClean="0">
                <a:latin typeface="Tahoma" pitchFamily="34" charset="0"/>
              </a:rPr>
            </a:br>
            <a:r>
              <a:rPr lang="en-US" sz="2000" b="1" dirty="0" smtClean="0">
                <a:latin typeface="Tahoma" pitchFamily="34" charset="0"/>
              </a:rPr>
              <a:t>	SMĚSI + </a:t>
            </a:r>
            <a:r>
              <a:rPr lang="en-US" sz="2000" b="1" dirty="0" err="1" smtClean="0">
                <a:latin typeface="Tahoma" pitchFamily="34" charset="0"/>
              </a:rPr>
              <a:t>spolupůsobení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</a:rPr>
              <a:t>faktorů</a:t>
            </a:r>
            <a:r>
              <a:rPr lang="en-US" sz="2000" b="1" dirty="0" smtClean="0">
                <a:latin typeface="Tahoma" pitchFamily="34" charset="0"/>
              </a:rPr>
              <a:t/>
            </a:r>
            <a:br>
              <a:rPr lang="en-US" sz="2000" b="1" dirty="0" smtClean="0">
                <a:latin typeface="Tahoma" pitchFamily="34" charset="0"/>
              </a:rPr>
            </a:br>
            <a:r>
              <a:rPr lang="en-US" sz="2000" b="1" dirty="0" smtClean="0">
                <a:latin typeface="Tahoma" pitchFamily="34" charset="0"/>
              </a:rPr>
              <a:t>	= </a:t>
            </a:r>
            <a:r>
              <a:rPr lang="en-US" sz="2000" b="1" dirty="0" err="1" smtClean="0">
                <a:latin typeface="Tahoma" pitchFamily="34" charset="0"/>
              </a:rPr>
              <a:t>Charakterizace</a:t>
            </a:r>
            <a:r>
              <a:rPr lang="en-US" sz="2000" b="1" dirty="0" smtClean="0">
                <a:latin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</a:rPr>
              <a:t>EXPOZOMu</a:t>
            </a:r>
            <a:endParaRPr lang="en-US" sz="2000" b="1" dirty="0" smtClean="0">
              <a:latin typeface="Tahoma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3644900"/>
            <a:ext cx="2616200" cy="3168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049" r="10400" b="47766"/>
          <a:stretch>
            <a:fillRect/>
          </a:stretch>
        </p:blipFill>
        <p:spPr bwMode="auto">
          <a:xfrm>
            <a:off x="2195513" y="692150"/>
            <a:ext cx="673258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73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Jednoduché transformační procesy (za přítomnosti kyslíku)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Anaerobní biotransformace – příklad methyl-rtuť</a:t>
            </a:r>
          </a:p>
        </p:txBody>
      </p:sp>
      <p:pic>
        <p:nvPicPr>
          <p:cNvPr id="88067" name="Picture 4" descr="http://scifun.chem.wisc.edu/chemweek/mercury/merc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714375"/>
            <a:ext cx="57816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ovéPole 5"/>
          <p:cNvSpPr txBox="1">
            <a:spLocks noChangeArrowheads="1"/>
          </p:cNvSpPr>
          <p:nvPr/>
        </p:nvSpPr>
        <p:spPr bwMode="auto">
          <a:xfrm>
            <a:off x="323850" y="981075"/>
            <a:ext cx="1795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Me-Hg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Bioakumulace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>
                <a:solidFill>
                  <a:schemeClr val="tx1"/>
                </a:solidFill>
              </a:rPr>
              <a:t>Vysoká toxicita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251936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Kinetika</a:t>
            </a:r>
            <a:r>
              <a:rPr lang="en-GB" dirty="0" smtClean="0"/>
              <a:t> </a:t>
            </a:r>
            <a:r>
              <a:rPr lang="en-GB" dirty="0" err="1" smtClean="0"/>
              <a:t>transformace</a:t>
            </a:r>
            <a:r>
              <a:rPr lang="en-GB" dirty="0" smtClean="0"/>
              <a:t> - </a:t>
            </a:r>
            <a:r>
              <a:rPr lang="en-GB" dirty="0" err="1" smtClean="0"/>
              <a:t>kinetika</a:t>
            </a:r>
            <a:r>
              <a:rPr lang="en-GB" dirty="0" smtClean="0"/>
              <a:t> </a:t>
            </a:r>
            <a:r>
              <a:rPr lang="en-GB" dirty="0" err="1" smtClean="0"/>
              <a:t>prvního</a:t>
            </a:r>
            <a:r>
              <a:rPr lang="en-GB" dirty="0" smtClean="0"/>
              <a:t> </a:t>
            </a:r>
            <a:r>
              <a:rPr lang="en-GB" dirty="0" err="1" smtClean="0"/>
              <a:t>řádu</a:t>
            </a:r>
            <a:endParaRPr lang="en-GB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smtClean="0"/>
              <a:t>	C</a:t>
            </a:r>
            <a:r>
              <a:rPr lang="en-GB" baseline="-25000" dirty="0" smtClean="0"/>
              <a:t>t</a:t>
            </a:r>
            <a:r>
              <a:rPr lang="en-GB" dirty="0" smtClean="0"/>
              <a:t> = C</a:t>
            </a:r>
            <a:r>
              <a:rPr lang="en-GB" baseline="-25000" dirty="0" smtClean="0"/>
              <a:t>0</a:t>
            </a:r>
            <a:r>
              <a:rPr lang="en-GB" dirty="0" smtClean="0"/>
              <a:t> . e</a:t>
            </a:r>
            <a:r>
              <a:rPr lang="en-GB" baseline="30000" dirty="0" smtClean="0"/>
              <a:t>-</a:t>
            </a:r>
            <a:r>
              <a:rPr lang="en-GB" baseline="30000" dirty="0" err="1" smtClean="0"/>
              <a:t>kt</a:t>
            </a:r>
            <a:r>
              <a:rPr lang="en-GB" baseline="30000" dirty="0" smtClean="0"/>
              <a:t/>
            </a:r>
            <a:br>
              <a:rPr lang="en-GB" baseline="30000" dirty="0" smtClean="0"/>
            </a:br>
            <a:r>
              <a:rPr lang="en-GB" dirty="0" smtClean="0"/>
              <a:t>	</a:t>
            </a:r>
            <a:r>
              <a:rPr lang="en-GB" sz="1700" dirty="0" smtClean="0"/>
              <a:t>C</a:t>
            </a:r>
            <a:r>
              <a:rPr lang="en-GB" sz="1700" baseline="-25000" dirty="0" smtClean="0"/>
              <a:t>t </a:t>
            </a:r>
            <a:r>
              <a:rPr lang="en-GB" sz="1700" dirty="0" smtClean="0"/>
              <a:t>- </a:t>
            </a:r>
            <a:r>
              <a:rPr lang="en-GB" sz="1700" dirty="0" err="1" smtClean="0"/>
              <a:t>koncentrace</a:t>
            </a:r>
            <a:r>
              <a:rPr lang="en-GB" sz="1700" dirty="0" smtClean="0"/>
              <a:t> v </a:t>
            </a:r>
            <a:r>
              <a:rPr lang="en-GB" sz="1700" dirty="0" err="1" smtClean="0"/>
              <a:t>čase</a:t>
            </a:r>
            <a:r>
              <a:rPr lang="en-GB" sz="1700" dirty="0" smtClean="0"/>
              <a:t> t</a:t>
            </a:r>
            <a:br>
              <a:rPr lang="en-GB" sz="1700" dirty="0" smtClean="0"/>
            </a:br>
            <a:r>
              <a:rPr lang="en-GB" sz="1700" dirty="0" smtClean="0"/>
              <a:t>	C</a:t>
            </a:r>
            <a:r>
              <a:rPr lang="en-GB" sz="1700" baseline="-25000" dirty="0" smtClean="0"/>
              <a:t>0 </a:t>
            </a:r>
            <a:r>
              <a:rPr lang="en-GB" sz="1700" dirty="0" smtClean="0"/>
              <a:t>- </a:t>
            </a:r>
            <a:r>
              <a:rPr lang="en-GB" sz="1700" dirty="0" err="1" smtClean="0"/>
              <a:t>počáteční</a:t>
            </a:r>
            <a:r>
              <a:rPr lang="en-GB" sz="1700" dirty="0" smtClean="0"/>
              <a:t> </a:t>
            </a:r>
            <a:r>
              <a:rPr lang="en-GB" sz="1700" dirty="0" err="1" smtClean="0"/>
              <a:t>koncentrace</a:t>
            </a:r>
            <a:r>
              <a:rPr lang="en-GB" sz="1700" dirty="0" smtClean="0"/>
              <a:t/>
            </a:r>
            <a:br>
              <a:rPr lang="en-GB" sz="1700" dirty="0" smtClean="0"/>
            </a:br>
            <a:r>
              <a:rPr lang="en-GB" sz="1700" dirty="0" smtClean="0"/>
              <a:t>	k - </a:t>
            </a:r>
            <a:r>
              <a:rPr lang="en-GB" sz="1700" dirty="0" err="1" smtClean="0"/>
              <a:t>konstanta</a:t>
            </a:r>
            <a:r>
              <a:rPr lang="en-GB" sz="1700" dirty="0" smtClean="0"/>
              <a:t> (</a:t>
            </a:r>
            <a:r>
              <a:rPr lang="en-GB" sz="1700" dirty="0" err="1" smtClean="0"/>
              <a:t>rychlost</a:t>
            </a:r>
            <a:r>
              <a:rPr lang="en-GB" sz="1700" dirty="0" smtClean="0"/>
              <a:t> </a:t>
            </a:r>
            <a:r>
              <a:rPr lang="en-GB" sz="1700" dirty="0" err="1" smtClean="0"/>
              <a:t>degradace</a:t>
            </a:r>
            <a:r>
              <a:rPr lang="en-GB" sz="1700" dirty="0" smtClean="0"/>
              <a:t>)</a:t>
            </a:r>
            <a:br>
              <a:rPr lang="en-GB" sz="1700" dirty="0" smtClean="0"/>
            </a:br>
            <a:r>
              <a:rPr lang="en-GB" sz="1700" dirty="0" smtClean="0"/>
              <a:t>	t – </a:t>
            </a:r>
            <a:r>
              <a:rPr lang="en-GB" sz="1700" dirty="0" err="1" smtClean="0"/>
              <a:t>čas</a:t>
            </a:r>
            <a:endParaRPr lang="en-GB" sz="1700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Po </a:t>
            </a:r>
            <a:r>
              <a:rPr lang="en-GB" dirty="0" err="1" smtClean="0"/>
              <a:t>odvození</a:t>
            </a:r>
            <a:r>
              <a:rPr lang="en-GB" dirty="0" smtClean="0"/>
              <a:t> (</a:t>
            </a:r>
            <a:r>
              <a:rPr lang="en-GB" dirty="0" err="1" smtClean="0"/>
              <a:t>poločas</a:t>
            </a:r>
            <a:r>
              <a:rPr lang="en-GB" dirty="0" smtClean="0"/>
              <a:t> </a:t>
            </a:r>
            <a:r>
              <a:rPr lang="en-GB" dirty="0" err="1" smtClean="0"/>
              <a:t>života</a:t>
            </a:r>
            <a:r>
              <a:rPr lang="en-GB" dirty="0" smtClean="0"/>
              <a:t>, half-life)</a:t>
            </a:r>
          </a:p>
          <a:p>
            <a:pPr lvl="2">
              <a:buFont typeface="Arial" charset="0"/>
              <a:buNone/>
              <a:defRPr/>
            </a:pPr>
            <a:r>
              <a:rPr lang="en-GB" b="1" dirty="0" smtClean="0"/>
              <a:t>t</a:t>
            </a:r>
            <a:r>
              <a:rPr lang="en-GB" b="1" baseline="-25000" dirty="0" smtClean="0"/>
              <a:t>1/2</a:t>
            </a:r>
            <a:r>
              <a:rPr lang="en-GB" b="1" dirty="0" smtClean="0"/>
              <a:t> = ln2 / k </a:t>
            </a:r>
            <a:r>
              <a:rPr lang="en-GB" dirty="0" smtClean="0"/>
              <a:t>= 0.693 / k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sp>
        <p:nvSpPr>
          <p:cNvPr id="9011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Charakterizace persistence – poločas života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 bwMode="auto">
          <a:xfrm>
            <a:off x="4330700" y="3284538"/>
            <a:ext cx="46339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361238" y="63277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Time (days)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Poločas života vybraných pesticidů v půdě</a:t>
            </a:r>
            <a:r>
              <a:rPr lang="en-GB" altLang="en-US" sz="2400" b="1">
                <a:solidFill>
                  <a:srgbClr val="FF3300"/>
                </a:solidFill>
              </a:rPr>
              <a:t> - </a:t>
            </a:r>
            <a:r>
              <a:rPr lang="en-GB" altLang="en-US" sz="2400" b="1">
                <a:solidFill>
                  <a:schemeClr val="tx1"/>
                </a:solidFill>
              </a:rPr>
              <a:t>př</a:t>
            </a:r>
            <a:r>
              <a:rPr lang="cs-CZ" altLang="en-US" sz="2400" b="1">
                <a:solidFill>
                  <a:schemeClr val="tx1"/>
                </a:solidFill>
              </a:rPr>
              <a:t>íklady</a:t>
            </a:r>
          </a:p>
        </p:txBody>
      </p:sp>
      <p:graphicFrame>
        <p:nvGraphicFramePr>
          <p:cNvPr id="221240" name="Group 56"/>
          <p:cNvGraphicFramePr>
            <a:graphicFrameLocks noGrp="1"/>
          </p:cNvGraphicFramePr>
          <p:nvPr/>
        </p:nvGraphicFramePr>
        <p:xfrm>
          <a:off x="352425" y="1268413"/>
          <a:ext cx="8640763" cy="3074987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Poločas života v půdě (roky)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(t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1/2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, resp. DT50 – </a:t>
                      </a:r>
                      <a:r>
                        <a:rPr kumimoji="0" 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disappearance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time</a:t>
                      </a:r>
                      <a:r>
                        <a:rPr kumimoji="0" lang="cs-CZ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50%)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Chlorované látky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    DDT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3-10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    Dieldrin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1-7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     Toxafen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Organofosfát – chlorfenos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Karbamát – carbofuran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</a:rPr>
                        <a:t>0,05 – 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smtClean="0">
                <a:solidFill>
                  <a:schemeClr val="tx1"/>
                </a:solidFill>
              </a:rPr>
              <a:t>Stanovení degradace v praxi (standardy)</a:t>
            </a:r>
            <a:r>
              <a:rPr lang="en-US" altLang="en-US" b="1" smtClean="0">
                <a:solidFill>
                  <a:schemeClr val="tx1"/>
                </a:solidFill>
              </a:rPr>
              <a:t/>
            </a:r>
            <a:br>
              <a:rPr lang="en-US" altLang="en-US" b="1" smtClean="0">
                <a:solidFill>
                  <a:schemeClr val="tx1"/>
                </a:solidFill>
              </a:rPr>
            </a:br>
            <a:r>
              <a:rPr lang="cs-CZ" altLang="en-US" b="1" smtClean="0">
                <a:solidFill>
                  <a:schemeClr val="tx1"/>
                </a:solidFill>
              </a:rPr>
              <a:t>Doporučení OECD – guideline 307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9421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smtClean="0"/>
              <a:t>Aerobic and Anaerobic Transformation in Soil</a:t>
            </a:r>
            <a:endParaRPr lang="cs-CZ" altLang="en-US" sz="2500" smtClean="0"/>
          </a:p>
          <a:p>
            <a:pPr lvl="1">
              <a:lnSpc>
                <a:spcPct val="80000"/>
              </a:lnSpc>
            </a:pPr>
            <a:r>
              <a:rPr lang="cs-CZ" altLang="en-US" sz="2200" smtClean="0"/>
              <a:t>Přidání studované látky (může být radioaktivně značená)</a:t>
            </a:r>
          </a:p>
          <a:p>
            <a:pPr lvl="1">
              <a:lnSpc>
                <a:spcPct val="80000"/>
              </a:lnSpc>
            </a:pPr>
            <a:r>
              <a:rPr lang="cs-CZ" altLang="en-US" sz="2200" smtClean="0"/>
              <a:t>Inkubace v čase </a:t>
            </a:r>
            <a:endParaRPr lang="en-US" altLang="en-US" sz="2200" smtClean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 smtClean="0">
                <a:sym typeface="Wingdings" panose="05000000000000000000" pitchFamily="2" charset="2"/>
              </a:rPr>
              <a:t>extrakce </a:t>
            </a:r>
            <a:r>
              <a:rPr lang="cs-CZ" altLang="en-US" sz="1900" smtClean="0">
                <a:sym typeface="Wingdings" panose="05000000000000000000" pitchFamily="2" charset="2"/>
              </a:rPr>
              <a:t>půdy (volatilní frakce)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 smtClean="0">
                <a:sym typeface="Wingdings" panose="05000000000000000000" pitchFamily="2" charset="2"/>
              </a:rPr>
              <a:t>stanoven</a:t>
            </a:r>
            <a:r>
              <a:rPr lang="cs-CZ" altLang="en-US" sz="1900" smtClean="0">
                <a:sym typeface="Wingdings" panose="05000000000000000000" pitchFamily="2" charset="2"/>
              </a:rPr>
              <a:t>í úbytku původní látky</a:t>
            </a:r>
            <a:br>
              <a:rPr lang="cs-CZ" altLang="en-US" sz="1900" smtClean="0">
                <a:sym typeface="Wingdings" panose="05000000000000000000" pitchFamily="2" charset="2"/>
              </a:rPr>
            </a:br>
            <a:r>
              <a:rPr lang="cs-CZ" altLang="en-US" sz="1900" smtClean="0">
                <a:sym typeface="Wingdings" panose="05000000000000000000" pitchFamily="2" charset="2"/>
              </a:rPr>
              <a:t>vznik produktů transformace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cs-CZ" altLang="en-US" sz="1600" smtClean="0">
                <a:sym typeface="Wingdings" panose="05000000000000000000" pitchFamily="2" charset="2"/>
              </a:rPr>
              <a:t>Chemické metody (GC, LC apod)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2200" smtClean="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2200" smtClean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b="1" smtClean="0">
                <a:solidFill>
                  <a:schemeClr val="tx2"/>
                </a:solidFill>
                <a:sym typeface="Wingdings" panose="05000000000000000000" pitchFamily="2" charset="2"/>
              </a:rPr>
              <a:t>Domácí úkol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cs-CZ" altLang="en-US" sz="170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smtClean="0">
                <a:solidFill>
                  <a:schemeClr val="tx2"/>
                </a:solidFill>
                <a:sym typeface="Wingdings" panose="05000000000000000000" pitchFamily="2" charset="2"/>
              </a:rPr>
              <a:t>Experimentální test anaerobní degradace viz YOUTUBE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u="sng" smtClean="0">
                <a:solidFill>
                  <a:schemeClr val="tx2"/>
                </a:solidFill>
                <a:sym typeface="Wingdings" panose="05000000000000000000" pitchFamily="2" charset="2"/>
              </a:rPr>
              <a:t>http://www.youtube.com/watch?v=Y_zFPkbrwSY</a:t>
            </a:r>
            <a:endParaRPr lang="cs-CZ" altLang="en-US" sz="2500" u="sng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942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76550"/>
            <a:ext cx="28400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Osud (procesy) v prostředí </a:t>
            </a:r>
            <a:r>
              <a:rPr lang="en-GB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 Expozice: BIODOSTUPNÁ látka</a:t>
            </a:r>
            <a:endParaRPr lang="en-GB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BIODOSTUPNOST</a:t>
            </a:r>
          </a:p>
        </p:txBody>
      </p:sp>
      <p:pic>
        <p:nvPicPr>
          <p:cNvPr id="98307" name="Picture 4" descr="http://www.intechopen.com/source/html/45279/media/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8910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232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cs-CZ" sz="1500" b="1" smtClean="0"/>
              <a:t>Pojem původně z farmakologie </a:t>
            </a:r>
          </a:p>
          <a:p>
            <a:pPr lvl="1">
              <a:lnSpc>
                <a:spcPct val="80000"/>
              </a:lnSpc>
            </a:pPr>
            <a:r>
              <a:rPr lang="en-GB" altLang="cs-CZ" sz="1300" smtClean="0"/>
              <a:t>frakce látky, která je v těle účinná</a:t>
            </a:r>
          </a:p>
          <a:p>
            <a:pPr>
              <a:lnSpc>
                <a:spcPct val="80000"/>
              </a:lnSpc>
            </a:pPr>
            <a:r>
              <a:rPr lang="en-GB" altLang="cs-CZ" sz="1500" b="1" smtClean="0"/>
              <a:t>V environmentálních vědách </a:t>
            </a:r>
          </a:p>
          <a:p>
            <a:pPr lvl="1">
              <a:lnSpc>
                <a:spcPct val="80000"/>
              </a:lnSpc>
            </a:pPr>
            <a:r>
              <a:rPr lang="en-GB" altLang="cs-CZ" sz="1300" smtClean="0"/>
              <a:t>frakce látky, která může být přijata do  organismu = látka je ve formě, která je dostupná (není tedy vázána v prostředí - např. na organický uhlík apod.)</a:t>
            </a:r>
          </a:p>
          <a:p>
            <a:pPr>
              <a:lnSpc>
                <a:spcPct val="80000"/>
              </a:lnSpc>
            </a:pPr>
            <a:endParaRPr lang="en-GB" altLang="cs-CZ" sz="1500" b="1" smtClean="0"/>
          </a:p>
          <a:p>
            <a:pPr>
              <a:lnSpc>
                <a:spcPct val="80000"/>
              </a:lnSpc>
            </a:pPr>
            <a:r>
              <a:rPr lang="en-GB" altLang="cs-CZ" sz="1500" b="1" smtClean="0"/>
              <a:t>Biodostupnost popisuje procesy (vztahy) mezi</a:t>
            </a:r>
          </a:p>
          <a:p>
            <a:pPr lvl="1">
              <a:lnSpc>
                <a:spcPct val="80000"/>
              </a:lnSpc>
            </a:pPr>
            <a:r>
              <a:rPr lang="en-GB" altLang="cs-CZ" sz="1300" smtClean="0"/>
              <a:t>Látkami přítomnými v prostředí</a:t>
            </a:r>
          </a:p>
          <a:p>
            <a:pPr lvl="1">
              <a:lnSpc>
                <a:spcPct val="80000"/>
              </a:lnSpc>
            </a:pPr>
            <a:r>
              <a:rPr lang="en-GB" altLang="cs-CZ" sz="1300" smtClean="0"/>
              <a:t>Vstupem (akumulací) látek do organismů</a:t>
            </a:r>
          </a:p>
          <a:p>
            <a:pPr lvl="1">
              <a:lnSpc>
                <a:spcPct val="80000"/>
              </a:lnSpc>
            </a:pPr>
            <a:r>
              <a:rPr lang="en-GB" altLang="cs-CZ" sz="1300" smtClean="0"/>
              <a:t>Vlastnostmi prostředí</a:t>
            </a:r>
          </a:p>
          <a:p>
            <a:pPr lvl="1">
              <a:lnSpc>
                <a:spcPct val="80000"/>
              </a:lnSpc>
            </a:pPr>
            <a:endParaRPr lang="en-GB" altLang="cs-CZ" sz="1300" smtClean="0"/>
          </a:p>
        </p:txBody>
      </p:sp>
      <p:sp>
        <p:nvSpPr>
          <p:cNvPr id="98309" name="TextovéPole 5"/>
          <p:cNvSpPr txBox="1">
            <a:spLocks noChangeArrowheads="1"/>
          </p:cNvSpPr>
          <p:nvPr/>
        </p:nvSpPr>
        <p:spPr bwMode="auto">
          <a:xfrm>
            <a:off x="250825" y="3482975"/>
            <a:ext cx="6002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 b="1">
                <a:solidFill>
                  <a:schemeClr val="tx2"/>
                </a:solidFill>
              </a:rPr>
              <a:t>Příklad - Půda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	dvě rozdílné půdy (vysoký a nízký obsah organického uhlíku)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	biodostupnost (a tedy i bioakumulace) je vyšší v případě “low”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Toxické kovy ve vodách vs. tvrdost vody</a:t>
            </a: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</a:t>
            </a:r>
            <a:r>
              <a:rPr lang="en-US" altLang="en-US" sz="1600" b="1">
                <a:solidFill>
                  <a:srgbClr val="FF0000"/>
                </a:solidFill>
              </a:rPr>
              <a:t>v</a:t>
            </a:r>
            <a:r>
              <a:rPr lang="cs-CZ" altLang="en-US" sz="1600" b="1">
                <a:solidFill>
                  <a:srgbClr val="FF0000"/>
                </a:solidFill>
              </a:rPr>
              <a:t>yšší tvrdost vody (více Ca / Mg) – snížení biodostupnosti / snížení toxicity kovů</a:t>
            </a:r>
            <a:r>
              <a:rPr lang="cs-CZ" altLang="en-US" sz="1600">
                <a:solidFill>
                  <a:schemeClr val="tx1"/>
                </a:solidFill>
              </a:rPr>
              <a:t>	(kompetice s toxickými kovy o vazná místa v biotě)</a:t>
            </a:r>
            <a:endParaRPr lang="cs-CZ" altLang="en-US" sz="16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b="1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Biodostupnost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0356" name="Picture 8" descr="http://what-when-how.com/wp-content/uploads/2012/04/tmp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52663"/>
            <a:ext cx="84502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48038" y="3500438"/>
            <a:ext cx="2663825" cy="129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Hydrofobicita – organické látky vs. organický uhlík (huminové látky)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</a:t>
            </a:r>
            <a:r>
              <a:rPr lang="cs-CZ" altLang="en-US" sz="1600">
                <a:solidFill>
                  <a:schemeClr val="tx1"/>
                </a:solidFill>
              </a:rPr>
              <a:t>hydrofobní látky - </a:t>
            </a:r>
            <a:r>
              <a:rPr lang="en-US" altLang="en-US" sz="1600">
                <a:solidFill>
                  <a:schemeClr val="tx1"/>
                </a:solidFill>
              </a:rPr>
              <a:t>tendence </a:t>
            </a:r>
            <a:r>
              <a:rPr lang="cs-CZ" altLang="en-US" sz="1600">
                <a:solidFill>
                  <a:schemeClr val="tx1"/>
                </a:solidFill>
              </a:rPr>
              <a:t>akumulace v tucích / v biotě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(ale současně i v mrtvé organické hmotě - OC)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</a:t>
            </a:r>
            <a:r>
              <a:rPr lang="en-US" altLang="en-US" sz="1600" b="1">
                <a:solidFill>
                  <a:srgbClr val="FF0000"/>
                </a:solidFill>
              </a:rPr>
              <a:t>v</a:t>
            </a:r>
            <a:r>
              <a:rPr lang="cs-CZ" altLang="en-US" sz="1600" b="1">
                <a:solidFill>
                  <a:srgbClr val="FF0000"/>
                </a:solidFill>
              </a:rPr>
              <a:t>ysoký obsah OC v prostředí (ve vodě): snížení biodostupnosti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Biodostupnost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2404" name="Picture 10" descr="http://www.itrcweb.org/contseds-bioavailability/images/text_box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915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843213" y="4149725"/>
            <a:ext cx="3960812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b="1">
                <a:solidFill>
                  <a:schemeClr val="tx1"/>
                </a:solidFill>
              </a:rPr>
              <a:t>Toxické kovy ve vodách vs. pH / složení vod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v</a:t>
            </a:r>
            <a:r>
              <a:rPr lang="cs-CZ" altLang="en-US" sz="1600">
                <a:solidFill>
                  <a:schemeClr val="tx1"/>
                </a:solidFill>
              </a:rPr>
              <a:t>yšší pH: kovy přítomny v nerozpustných hydroxidech (snížení biodostupnosti)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</a:t>
            </a:r>
            <a:r>
              <a:rPr lang="en-US" altLang="en-US" sz="1600">
                <a:solidFill>
                  <a:schemeClr val="tx1"/>
                </a:solidFill>
              </a:rPr>
              <a:t>&gt; </a:t>
            </a:r>
            <a:r>
              <a:rPr lang="en-US" altLang="en-US" sz="1600" b="1">
                <a:solidFill>
                  <a:srgbClr val="FF0000"/>
                </a:solidFill>
              </a:rPr>
              <a:t>ni</a:t>
            </a:r>
            <a:r>
              <a:rPr lang="cs-CZ" altLang="en-US" sz="1600" b="1">
                <a:solidFill>
                  <a:srgbClr val="FF0000"/>
                </a:solidFill>
              </a:rPr>
              <a:t>žší (kyselé) pH – </a:t>
            </a:r>
            <a:r>
              <a:rPr lang="en-US" altLang="en-US" sz="1600" b="1">
                <a:solidFill>
                  <a:srgbClr val="FF0000"/>
                </a:solidFill>
              </a:rPr>
              <a:t>v</a:t>
            </a:r>
            <a:r>
              <a:rPr lang="cs-CZ" altLang="en-US" sz="1600" b="1">
                <a:solidFill>
                  <a:srgbClr val="FF0000"/>
                </a:solidFill>
              </a:rPr>
              <a:t>yšší rozpustnost a vyšší toxicita kovů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Biodostupnost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4452" name="Picture 2" descr="http://www.nps.gov/plants/restore/pubs/biosolids/img/biosolid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  <a:latin typeface="Tahoma" panose="020B0604030504040204" pitchFamily="34" charset="0"/>
              </a:rPr>
              <a:t>Podzemní voda – pesticidy, repelenty, léčiva, bisfenol-A ...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32138" y="5910263"/>
            <a:ext cx="568801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dirty="0">
                <a:latin typeface="+mj-lt"/>
              </a:rPr>
              <a:t>Loos et al. Pan-European survey on the occurrence of selected polar organic persistent pollutants </a:t>
            </a:r>
            <a:r>
              <a:rPr lang="en-GB" sz="1600" dirty="0">
                <a:solidFill>
                  <a:srgbClr val="FF0000"/>
                </a:solidFill>
                <a:latin typeface="+mj-lt"/>
              </a:rPr>
              <a:t>in ground water </a:t>
            </a:r>
            <a:r>
              <a:rPr lang="en-GB" sz="1600" dirty="0">
                <a:latin typeface="+mj-lt"/>
              </a:rPr>
              <a:t>(</a:t>
            </a:r>
            <a:r>
              <a:rPr lang="pt-BR" sz="1600" dirty="0">
                <a:latin typeface="+mj-lt"/>
              </a:rPr>
              <a:t>Water Research 44, 2010, 4115-4126)</a:t>
            </a:r>
            <a:endParaRPr lang="en-GB" sz="1600" dirty="0">
              <a:latin typeface="+mj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345" r="12839" b="14735"/>
          <a:stretch>
            <a:fillRect/>
          </a:stretch>
        </p:blipFill>
        <p:spPr bwMode="auto">
          <a:xfrm>
            <a:off x="684213" y="981075"/>
            <a:ext cx="7991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Kde najít informace o environmentálních vlastnostech ?</a:t>
            </a:r>
            <a:br>
              <a:rPr lang="en-GB" altLang="en-US" smtClean="0">
                <a:solidFill>
                  <a:schemeClr val="tx1"/>
                </a:solidFill>
              </a:rPr>
            </a:br>
            <a:r>
              <a:rPr lang="en-GB" altLang="en-US" smtClean="0">
                <a:solidFill>
                  <a:schemeClr val="tx1"/>
                </a:solidFill>
              </a:rPr>
              <a:t>(Kow, t1/2 atd)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4"/>
          <p:cNvSpPr txBox="1">
            <a:spLocks/>
          </p:cNvSpPr>
          <p:nvPr/>
        </p:nvSpPr>
        <p:spPr>
          <a:xfrm>
            <a:off x="323850" y="404813"/>
            <a:ext cx="8496300" cy="17573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b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CAS – </a:t>
            </a:r>
            <a:r>
              <a:rPr lang="cs-CZ" b="1" u="sng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Chemical</a:t>
            </a:r>
            <a:r>
              <a:rPr lang="cs-CZ" b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1" u="sng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Abstract</a:t>
            </a:r>
            <a:r>
              <a:rPr lang="cs-CZ" b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b="1" u="sng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Services</a:t>
            </a:r>
            <a:endParaRPr lang="cs-CZ" b="1" u="sng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Provozuje Americká Chemická Společnost (ACS)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CAS </a:t>
            </a:r>
            <a:r>
              <a:rPr lang="cs-CZ" sz="1400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Number</a:t>
            </a: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- Unikátní identifikátor</a:t>
            </a:r>
            <a:b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</a:br>
            <a:endParaRPr lang="cs-CZ" sz="1400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b="1" u="sng" dirty="0" err="1">
                <a:solidFill>
                  <a:srgbClr val="818184"/>
                </a:solidFill>
                <a:latin typeface="+mn-lt"/>
                <a:cs typeface="+mn-cs"/>
                <a:sym typeface="Wingdings" pitchFamily="2" charset="2"/>
              </a:rPr>
              <a:t>eChemPortal.org</a:t>
            </a:r>
            <a:endParaRPr lang="cs-CZ" b="1" u="sng" dirty="0">
              <a:solidFill>
                <a:srgbClr val="818184"/>
              </a:solidFill>
              <a:latin typeface="+mn-lt"/>
              <a:cs typeface="+mn-cs"/>
              <a:sym typeface="Wingdings" pitchFamily="2" charset="2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3406" r="5644" b="32446"/>
          <a:stretch>
            <a:fillRect/>
          </a:stretch>
        </p:blipFill>
        <p:spPr bwMode="auto">
          <a:xfrm>
            <a:off x="468313" y="1916113"/>
            <a:ext cx="81724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95513" y="5157788"/>
            <a:ext cx="6809878" cy="21636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en-GB" b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Domácí</a:t>
            </a:r>
            <a:r>
              <a:rPr lang="en-GB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úkol</a:t>
            </a:r>
            <a:endParaRPr lang="en-GB" b="1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Pro jednu z chemických „látek“, které jste našli v koupelně vyhledejte tyto údaje</a:t>
            </a:r>
            <a:endParaRPr lang="en-GB" sz="1400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-- </a:t>
            </a:r>
            <a:r>
              <a:rPr lang="cs-CZ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CAS </a:t>
            </a:r>
            <a:r>
              <a:rPr lang="cs-CZ" sz="1400" b="1" dirty="0" err="1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Number</a:t>
            </a:r>
            <a:r>
              <a:rPr lang="en-GB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400" b="1" dirty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-- </a:t>
            </a:r>
            <a:r>
              <a:rPr lang="cs-CZ" sz="1400" b="1" dirty="0" smtClean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Biodegradabilita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cs-CZ" sz="1400" b="1" dirty="0" smtClean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-- </a:t>
            </a:r>
            <a:r>
              <a:rPr lang="cs-CZ" sz="1400" b="1" dirty="0" err="1" smtClean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logKow</a:t>
            </a:r>
            <a:r>
              <a:rPr lang="cs-CZ" sz="1400" b="1" dirty="0" smtClean="0">
                <a:solidFill>
                  <a:srgbClr val="00B050"/>
                </a:solidFill>
                <a:latin typeface="Arial" charset="0"/>
                <a:cs typeface="Arial" charset="0"/>
                <a:sym typeface="Wingdings" pitchFamily="2" charset="2"/>
              </a:rPr>
              <a:t> (akumulace?)</a:t>
            </a:r>
            <a:endParaRPr lang="cs-CZ" sz="1400" b="1" dirty="0">
              <a:solidFill>
                <a:srgbClr val="00B05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GB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					</a:t>
            </a:r>
            <a:r>
              <a:rPr lang="cs-CZ" sz="1400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400" i="1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1400" i="1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Údaje</a:t>
            </a:r>
            <a:r>
              <a:rPr lang="en-US" sz="1400" i="1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do </a:t>
            </a:r>
            <a:r>
              <a:rPr lang="en-US" sz="1400" i="1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odpov</a:t>
            </a:r>
            <a:r>
              <a:rPr lang="en-GB" sz="1400" i="1" dirty="0" err="1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ědníku</a:t>
            </a:r>
            <a:r>
              <a:rPr lang="en-GB" sz="1400" i="1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1400" b="1" i="1" u="sng" dirty="0">
                <a:solidFill>
                  <a:srgbClr val="818184"/>
                </a:solidFill>
                <a:latin typeface="Arial" charset="0"/>
                <a:cs typeface="Arial" charset="0"/>
                <a:sym typeface="Wingdings" pitchFamily="2" charset="2"/>
              </a:rPr>
              <a:t>DU02b</a:t>
            </a:r>
            <a:endParaRPr lang="cs-CZ" sz="1400" b="1" i="1" u="sng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/>
            </a:pPr>
            <a:endParaRPr lang="cs-CZ" dirty="0">
              <a:solidFill>
                <a:srgbClr val="818184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eaLnBrk="1" hangingPunct="1">
              <a:defRPr/>
            </a:pPr>
            <a:endParaRPr lang="en-GB" sz="11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25450" y="981075"/>
            <a:ext cx="86106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co jsou toxikanty, ekotoxikanty, toxiny a uveďte příklady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jsou hlavní zdroje toxických látek do prostředí? Uveďte přehled.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Z které lidské aktivity (zejména) vstupují do prostředí polychlorované bifenyly, polychlorované dioxiny, polycyklické aromatické uhlovodíky 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hlavním zdrojem do prostředí u látek komunální chemie (mýdla, parfémy), léčiv?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Jaké látky se uvolňují do prostředí z plošných zdrojů znečištění? Uveďte příklady - zdroj:látky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Jaké látky vstupují do prostředí z bodových zdrojů znečištění? Uveďte příklady - zdroj:látky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jsou to pesticidy? insekticidy? herbicidy? fungicidy? rodenticidy? karcinogeny? látky toxické pro reprodukci? endokrinní disruptory? organofosfáty? pyrethroidy? toxické kovy?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Pro každou z uvedených skupin uveďte příklad a popište hlavní rysy jeho chemické struktury (aromatické/alifatické?, neutrální/ionizované? halogenované?, hydrofilní nebo hydrofobní?, persistentní nebo degradovatelný?)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SHRNUTÍ – otázky 1</a:t>
            </a:r>
            <a:r>
              <a:rPr lang="en-US" altLang="en-US" sz="2400">
                <a:solidFill>
                  <a:srgbClr val="FF3300"/>
                </a:solidFill>
              </a:rPr>
              <a:t>/</a:t>
            </a:r>
            <a:r>
              <a:rPr lang="en-GB" altLang="en-US" sz="2400">
                <a:solidFill>
                  <a:srgbClr val="FF3300"/>
                </a:solidFill>
              </a:rPr>
              <a:t>3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23850" y="1147763"/>
            <a:ext cx="86106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hlavní vlastnosti látky jsou klíčové pro to, abychom látku označili za látku nebezpečnou (rizikovou) pro prostředíí?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se rozumí pod pojmem osud látek v prostředí?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Popište hlavní procesy, které látka v prostředí může prodělávat a uveďte hlavní parametry (vlastnosti) látek, které jsou pro tyto procesy klíčové.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vlastnosti chemické látky jsou klíčové pro vstup látky do organismu?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biokoncentrace? Na jaké vlastnosti látky závisí?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Kow? Jak ho lze experimentálně odvodit?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Která látka má větší Kow - hexan NEBO hexanol?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Která látka má větší Henryho konstantu - dichlormetan nebo dichlorbenzen?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bioobohacování? Která látka je např. bioobohacována a jakých hodnot cca dosahuje její BMF?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biodostupnost? Uveďte příklady rozdílných situací, kdy bude jedna příkladová látka hodně biodostupná a kdy bude málo biodostupná?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 řece byly změřeny koncentrace DDT takto: (1) DDT vázané na suspendované částice 1 miligram/L vody, (2) DDT rozpuštěné ve vodě 1 mikrogram/L vody. Jaká frakce (%) DDT je zhruba přímo biodostupná pro přestup přes žábry ryb?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SHRNUTÍ – otázky</a:t>
            </a:r>
            <a:r>
              <a:rPr lang="en-US" altLang="en-US" sz="2400">
                <a:solidFill>
                  <a:srgbClr val="FF3300"/>
                </a:solidFill>
              </a:rPr>
              <a:t> 2/</a:t>
            </a:r>
            <a:r>
              <a:rPr lang="en-GB" altLang="en-US" sz="2400">
                <a:solidFill>
                  <a:srgbClr val="FF3300"/>
                </a:solidFill>
              </a:rPr>
              <a:t>3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25450" y="981075"/>
            <a:ext cx="83947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Který prvek hraje nejvýznamnější roli v transformacích chemických látek v prostředí země?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Které hlavní transformační procesy prodělávají látky v různých matricích v prostředí (vzduch, půda, voda, sedimenty)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 je to poločas života látky? Uveďte příklad látky s krátkým a dlouhým poločasem života? Jak dlouhé jsou u takových látek jejich poločasy života?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 se v praxi stanovuje biodegradovatelnost chemické látky?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 se bude lišit poločas života benz[a]pyrenu (BaP) v těchto rozdílných situacích? BaP je vázán na částice aerosolu ve vzduchu, BaP vázán v sedimentu na dně vodní nádrže.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 půdě je triazin v koncentraci 120 mg/kg a jeho DT50 je 180 dní. Za jak dlouho lze očekávat snížení koncentrace pod 10 mg/kg? 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SHRNUTÍ – otázky</a:t>
            </a:r>
            <a:r>
              <a:rPr lang="en-US" altLang="en-US" sz="2400">
                <a:solidFill>
                  <a:srgbClr val="FF3300"/>
                </a:solidFill>
              </a:rPr>
              <a:t> 3/</a:t>
            </a:r>
            <a:r>
              <a:rPr lang="en-GB" altLang="en-US" sz="2400">
                <a:solidFill>
                  <a:srgbClr val="FF3300"/>
                </a:solidFill>
              </a:rPr>
              <a:t>3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  <a:latin typeface="Tahoma" panose="020B0604030504040204" pitchFamily="34" charset="0"/>
              </a:rPr>
              <a:t>What numbers of CHEMICALS ?</a:t>
            </a:r>
            <a:endParaRPr lang="en-GB" altLang="en-US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11360" r="15080" b="3886"/>
          <a:stretch>
            <a:fillRect/>
          </a:stretch>
        </p:blipFill>
        <p:spPr bwMode="auto">
          <a:xfrm>
            <a:off x="2124075" y="980728"/>
            <a:ext cx="66246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1"/>
          <p:cNvSpPr txBox="1">
            <a:spLocks noChangeArrowheads="1"/>
          </p:cNvSpPr>
          <p:nvPr/>
        </p:nvSpPr>
        <p:spPr bwMode="auto">
          <a:xfrm>
            <a:off x="179388" y="1331913"/>
            <a:ext cx="685322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Status 2017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>
                <a:solidFill>
                  <a:schemeClr val="tx1"/>
                </a:solidFill>
              </a:rPr>
              <a:t>	</a:t>
            </a:r>
            <a:r>
              <a:rPr lang="cs-CZ" altLang="cs-CZ" sz="1800" dirty="0" smtClean="0">
                <a:solidFill>
                  <a:schemeClr val="tx1"/>
                </a:solidFill>
              </a:rPr>
              <a:t>		</a:t>
            </a:r>
            <a:r>
              <a:rPr lang="cs-CZ" altLang="cs-CZ" sz="1800" b="1" dirty="0" smtClean="0">
                <a:solidFill>
                  <a:schemeClr val="tx1"/>
                </a:solidFill>
              </a:rPr>
              <a:t>New web</a:t>
            </a:r>
            <a:r>
              <a:rPr lang="cs-CZ" altLang="cs-CZ" sz="1800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dirty="0" smtClean="0">
                <a:solidFill>
                  <a:schemeClr val="tx1"/>
                </a:solidFill>
              </a:rPr>
              <a:t>			</a:t>
            </a:r>
            <a:r>
              <a:rPr lang="en-US" altLang="cs-CZ" sz="1800" dirty="0" smtClean="0">
                <a:solidFill>
                  <a:schemeClr val="tx1"/>
                </a:solidFill>
              </a:rPr>
              <a:t>https</a:t>
            </a:r>
            <a:r>
              <a:rPr lang="en-US" altLang="cs-CZ" sz="1800" dirty="0">
                <a:solidFill>
                  <a:schemeClr val="tx1"/>
                </a:solidFill>
              </a:rPr>
              <a:t>://www.cas.org/about/cas-content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11188" y="1700213"/>
            <a:ext cx="5465762" cy="2808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t="11174" r="17097" b="12781"/>
          <a:stretch>
            <a:fillRect/>
          </a:stretch>
        </p:blipFill>
        <p:spPr bwMode="auto">
          <a:xfrm>
            <a:off x="1654175" y="1349375"/>
            <a:ext cx="7392988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  <a:latin typeface="Tahoma" panose="020B0604030504040204" pitchFamily="34" charset="0"/>
              </a:rPr>
              <a:t>What numbers of CHEMICALS ?</a:t>
            </a:r>
            <a:endParaRPr lang="en-GB" altLang="en-US" smtClean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8436" name="TextovéPole 1"/>
          <p:cNvSpPr txBox="1">
            <a:spLocks noChangeArrowheads="1"/>
          </p:cNvSpPr>
          <p:nvPr/>
        </p:nvSpPr>
        <p:spPr bwMode="auto">
          <a:xfrm>
            <a:off x="179388" y="971550"/>
            <a:ext cx="6443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https://echa.europa.eu/information-on-chemicals/ec-inventory</a:t>
            </a:r>
            <a:endParaRPr lang="en-US" altLang="cs-CZ" sz="180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827088" y="1349375"/>
            <a:ext cx="3889375" cy="4240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ovéPole 5"/>
          <p:cNvSpPr txBox="1">
            <a:spLocks noChangeArrowheads="1"/>
          </p:cNvSpPr>
          <p:nvPr/>
        </p:nvSpPr>
        <p:spPr bwMode="auto">
          <a:xfrm>
            <a:off x="185738" y="1773238"/>
            <a:ext cx="1300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Cc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</a:rPr>
              <a:t>100,000</a:t>
            </a:r>
            <a:r>
              <a:rPr lang="cs-CZ" altLang="cs-CZ" sz="180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are used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by industry</a:t>
            </a:r>
            <a:endParaRPr lang="en-US" altLang="cs-CZ" sz="1800">
              <a:solidFill>
                <a:schemeClr val="tx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067175" y="5589588"/>
            <a:ext cx="1284288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7950" y="1125538"/>
            <a:ext cx="8610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1"/>
                </a:solidFill>
                <a:sym typeface="Wingdings" panose="05000000000000000000" pitchFamily="2" charset="2"/>
              </a:rPr>
              <a:t>Definice nejsou zcela jednoznačné ...</a:t>
            </a: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ale je dobré chápat význam jednotlivých pojmů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TOXIKANTY / 	TOXINY / EKOTOXIKANTY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endParaRPr lang="en-GB" altLang="en-US" sz="2000" b="1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TOXIKANTY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látky které jsou toxické v relativně nízkých koncentracích, </a:t>
            </a:r>
            <a:br>
              <a:rPr lang="en-US" altLang="en-US" sz="2000">
                <a:solidFill>
                  <a:schemeClr val="tx1"/>
                </a:solidFill>
              </a:rPr>
            </a:br>
            <a:r>
              <a:rPr lang="en-US" altLang="en-US" sz="2000">
                <a:solidFill>
                  <a:schemeClr val="tx1"/>
                </a:solidFill>
              </a:rPr>
              <a:t>jsou do prostředí vnášeny lidskými činnostmi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TOXINY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přírodní tox. látky – produkované rostlinami, bakteriemi, živočichy</a:t>
            </a:r>
            <a:endParaRPr lang="en-US" altLang="en-US" sz="2000" b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1400">
                <a:solidFill>
                  <a:schemeClr val="tx1"/>
                </a:solidFill>
              </a:rPr>
              <a:t>Po</a:t>
            </a:r>
            <a:r>
              <a:rPr lang="en-GB" altLang="en-US" sz="1400">
                <a:solidFill>
                  <a:schemeClr val="tx1"/>
                </a:solidFill>
              </a:rPr>
              <a:t>zn.</a:t>
            </a:r>
            <a:r>
              <a:rPr lang="en-US" altLang="en-US" sz="1400">
                <a:solidFill>
                  <a:schemeClr val="tx1"/>
                </a:solidFill>
              </a:rPr>
              <a:t>- několik příkladů </a:t>
            </a:r>
            <a:r>
              <a:rPr lang="en-US" altLang="en-US" sz="1400">
                <a:solidFill>
                  <a:schemeClr val="tx2"/>
                </a:solidFill>
              </a:rPr>
              <a:t>environmentálně významných přírodních toxinů</a:t>
            </a:r>
            <a:r>
              <a:rPr lang="en-US" altLang="en-US" sz="1400">
                <a:solidFill>
                  <a:schemeClr val="tx1"/>
                </a:solidFill>
              </a:rPr>
              <a:t>, které jsou současně ekotoxikanty: toxiny sinic - environmentální význam nabývají díky antropogenní činnosti - eutrofizace</a:t>
            </a: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2048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>
                <a:solidFill>
                  <a:schemeClr val="tx1"/>
                </a:solidFill>
              </a:rPr>
              <a:t>Významné pojmy </a:t>
            </a:r>
            <a:endParaRPr lang="en-GB" altLang="en-US" sz="3200" smtClean="0">
              <a:solidFill>
                <a:schemeClr val="tx1"/>
              </a:solidFill>
            </a:endParaRPr>
          </a:p>
        </p:txBody>
      </p:sp>
      <p:pic>
        <p:nvPicPr>
          <p:cNvPr id="20484" name="Picture 5" descr="http://cdn.phys.org/newman/gfx/news/hires/2013/1-increasing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870" r="27492" b="31854"/>
          <a:stretch>
            <a:fillRect/>
          </a:stretch>
        </p:blipFill>
        <p:spPr bwMode="auto">
          <a:xfrm>
            <a:off x="5616575" y="479742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 smtClean="0">
                <a:solidFill>
                  <a:schemeClr val="tx1"/>
                </a:solidFill>
              </a:rPr>
              <a:t>Ekotoxikanty</a:t>
            </a:r>
          </a:p>
        </p:txBody>
      </p:sp>
      <p:sp>
        <p:nvSpPr>
          <p:cNvPr id="22531" name="Zástupný symbol pro obsah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r>
              <a:rPr lang="en-US" altLang="en-US" sz="2200" smtClean="0"/>
              <a:t>Vybrané látky z širokého spektra chemických látek (</a:t>
            </a:r>
            <a:r>
              <a:rPr lang="en-US" altLang="en-US" sz="2200" i="1" smtClean="0"/>
              <a:t>nafta a její produkty - organické látky, farmaceutika, pesticidy),</a:t>
            </a:r>
            <a:r>
              <a:rPr lang="en-US" altLang="en-US" sz="2200" smtClean="0"/>
              <a:t> které </a:t>
            </a:r>
            <a:r>
              <a:rPr lang="en-US" altLang="en-US" sz="2200" smtClean="0">
                <a:solidFill>
                  <a:schemeClr val="tx2"/>
                </a:solidFill>
              </a:rPr>
              <a:t>mohou být uvolňovány do prostředí a mohou mít v ekosystémech specifické efekty/interakce.</a:t>
            </a:r>
          </a:p>
          <a:p>
            <a:endParaRPr lang="en-US" altLang="en-US" sz="2200" b="1" smtClean="0"/>
          </a:p>
          <a:p>
            <a:r>
              <a:rPr lang="en-US" altLang="en-US" sz="2200" b="1" smtClean="0"/>
              <a:t>Každá lidská činnost vnáší do prostředí </a:t>
            </a:r>
            <a:r>
              <a:rPr lang="cs-CZ" altLang="en-US" sz="2200" b="1" smtClean="0"/>
              <a:t>(toxické) látky</a:t>
            </a:r>
            <a:endParaRPr lang="en-US" altLang="en-US" sz="2200" b="1" smtClean="0"/>
          </a:p>
          <a:p>
            <a:pPr lvl="1"/>
            <a:r>
              <a:rPr lang="en-US" altLang="en-US" sz="1400" smtClean="0"/>
              <a:t>produkty a vedlejší produkty průmyslu</a:t>
            </a:r>
          </a:p>
          <a:p>
            <a:pPr lvl="1"/>
            <a:r>
              <a:rPr lang="en-US" altLang="en-US" sz="1400" smtClean="0"/>
              <a:t>domácí odpad (</a:t>
            </a:r>
            <a:r>
              <a:rPr lang="en-US" altLang="en-US" sz="1400" i="1" smtClean="0"/>
              <a:t>detergenty, plasty ....</a:t>
            </a:r>
            <a:r>
              <a:rPr lang="en-US" altLang="en-US" sz="1400" smtClean="0"/>
              <a:t>)</a:t>
            </a:r>
          </a:p>
          <a:p>
            <a:pPr lvl="1"/>
            <a:r>
              <a:rPr lang="en-US" altLang="en-US" sz="1400" smtClean="0"/>
              <a:t>produkty užívané v zemědělství</a:t>
            </a:r>
          </a:p>
          <a:p>
            <a:pPr lvl="1"/>
            <a:r>
              <a:rPr lang="en-US" altLang="en-US" sz="1400" smtClean="0"/>
              <a:t>odpady z dopravy</a:t>
            </a:r>
          </a:p>
          <a:p>
            <a:pPr lvl="1"/>
            <a:r>
              <a:rPr lang="en-US" altLang="en-US" sz="1400" smtClean="0"/>
              <a:t>veterinární a humánní farmaceutika</a:t>
            </a:r>
          </a:p>
          <a:p>
            <a:pPr lvl="1"/>
            <a:r>
              <a:rPr lang="en-US" altLang="en-US" sz="1400" smtClean="0"/>
              <a:t>Další…</a:t>
            </a:r>
          </a:p>
          <a:p>
            <a:endParaRPr lang="en-GB" altLang="en-US" sz="2200" smtClean="0"/>
          </a:p>
        </p:txBody>
      </p:sp>
      <p:pic>
        <p:nvPicPr>
          <p:cNvPr id="22532" name="Picture 5" descr="https://encrypted-tbn3.gstatic.com/images?q=tbn:ANd9GcQYrBy1inGcFytovwR4-D2fwFegMAixkxWqeiEL1o6-jxO6qdK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6163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2758</Words>
  <Application>Microsoft Office PowerPoint</Application>
  <PresentationFormat>Předvádění na obrazovce (4:3)</PresentationFormat>
  <Paragraphs>624</Paragraphs>
  <Slides>54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Calibri</vt:lpstr>
      <vt:lpstr>Tahoma</vt:lpstr>
      <vt:lpstr>Times New Roman</vt:lpstr>
      <vt:lpstr>Wingdings</vt:lpstr>
      <vt:lpstr>Motiv sady Office</vt:lpstr>
      <vt:lpstr>Prezentace aplikace PowerPoint</vt:lpstr>
      <vt:lpstr>Co by si student(ka) měl(a) odnést ?</vt:lpstr>
      <vt:lpstr>Contamination of water - chemicals ?</vt:lpstr>
      <vt:lpstr>Chemické látky v hlavních složkách “prostředí” člověka</vt:lpstr>
      <vt:lpstr>Podzemní voda – pesticidy, repelenty, léčiva, bisfenol-A ...</vt:lpstr>
      <vt:lpstr>What numbers of CHEMICALS ?</vt:lpstr>
      <vt:lpstr>What numbers of CHEMICALS ?</vt:lpstr>
      <vt:lpstr>Významné pojmy </vt:lpstr>
      <vt:lpstr>Ekotoxikanty</vt:lpstr>
      <vt:lpstr>Ekotoxikanty vs. Kontaminanty ?</vt:lpstr>
      <vt:lpstr>Zdroje... a příklady reprezentativních kontaminantů</vt:lpstr>
      <vt:lpstr>Odpadní komunální vody</vt:lpstr>
      <vt:lpstr>Odpadní vody z průmyslu</vt:lpstr>
      <vt:lpstr>Skládky pevného odpadu (landfills) Průmyslové zony – staré zátěže</vt:lpstr>
      <vt:lpstr>Průmysl, spalovací motory, výroba energie</vt:lpstr>
      <vt:lpstr>Splachy z povrchů (runoffs)</vt:lpstr>
      <vt:lpstr>Zemědělství</vt:lpstr>
      <vt:lpstr>Hlavní skupiny znečišťujících látek Významné termíny, zkratky ... a struktury</vt:lpstr>
      <vt:lpstr>Skupiny látek podle účinků</vt:lpstr>
      <vt:lpstr>Skupiny látek podle fyz-chem vlastností</vt:lpstr>
      <vt:lpstr>Významné skupiny látek podle struktury</vt:lpstr>
      <vt:lpstr>Prezentace aplikace PowerPoint</vt:lpstr>
      <vt:lpstr>Významné zkratky –skupiny látek</vt:lpstr>
      <vt:lpstr>Environmentální procesy</vt:lpstr>
      <vt:lpstr>Riziko látky v prostředí – které parametry ho podmiňují/určují?</vt:lpstr>
      <vt:lpstr>OSUD látky v prostředí určuje míru EXPOZICE</vt:lpstr>
      <vt:lpstr>Které parametry určují jaký bude osud chemické látky? </vt:lpstr>
      <vt:lpstr>Které parametry látek jsou především klíčové s ohledem na riziko EKOTOXICITY ?</vt:lpstr>
      <vt:lpstr>Vstup látky do bioty (přestup z prostředí do organismu)</vt:lpstr>
      <vt:lpstr>Rozdělovací procesy mezi fázemi v ROVNOVÁZE odpovídají kinetice prvního řádu – popis Freundlichova rovnice</vt:lpstr>
      <vt:lpstr>Model rozdělování “Biota-Voda”</vt:lpstr>
      <vt:lpstr>Kow – příklady</vt:lpstr>
      <vt:lpstr>Bioakumulace, Biokoncentrace, Bioobohacování</vt:lpstr>
      <vt:lpstr>Bioakumulace, Biokoncentrace, Bioobohacování</vt:lpstr>
      <vt:lpstr>Prezentace aplikace PowerPoint</vt:lpstr>
      <vt:lpstr>Rozdělování ATMOSFÉRA / VODA</vt:lpstr>
      <vt:lpstr>Rozdělování ATMOSFÉRA / VODA</vt:lpstr>
      <vt:lpstr>Environmentální transformace / Persistence</vt:lpstr>
      <vt:lpstr>Přeměny látek v prostředí – (bio)transformace</vt:lpstr>
      <vt:lpstr>Prezentace aplikace PowerPoint</vt:lpstr>
      <vt:lpstr>Prezentace aplikace PowerPoint</vt:lpstr>
      <vt:lpstr>Charakterizace persistence – poločas života</vt:lpstr>
      <vt:lpstr>Prezentace aplikace PowerPoint</vt:lpstr>
      <vt:lpstr>Stanovení degradace v praxi (standardy) Doporučení OECD – guideline 307</vt:lpstr>
      <vt:lpstr>Osud (procesy) v prostředí  Expozice: BIODOSTUPNÁ látka</vt:lpstr>
      <vt:lpstr>BIODOSTUPNOST</vt:lpstr>
      <vt:lpstr>Prezentace aplikace PowerPoint</vt:lpstr>
      <vt:lpstr>Prezentace aplikace PowerPoint</vt:lpstr>
      <vt:lpstr>Prezentace aplikace PowerPoint</vt:lpstr>
      <vt:lpstr>Kde najít informace o environmentálních vlastnostech ? (Kow, t1/2 atd)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106</cp:revision>
  <dcterms:created xsi:type="dcterms:W3CDTF">2010-05-17T15:27:49Z</dcterms:created>
  <dcterms:modified xsi:type="dcterms:W3CDTF">2018-10-03T06:46:18Z</dcterms:modified>
</cp:coreProperties>
</file>