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303" r:id="rId4"/>
    <p:sldId id="361" r:id="rId5"/>
    <p:sldId id="368" r:id="rId6"/>
    <p:sldId id="369" r:id="rId7"/>
    <p:sldId id="304" r:id="rId8"/>
    <p:sldId id="305" r:id="rId9"/>
    <p:sldId id="307" r:id="rId10"/>
    <p:sldId id="309" r:id="rId11"/>
    <p:sldId id="310" r:id="rId12"/>
    <p:sldId id="311" r:id="rId13"/>
    <p:sldId id="354" r:id="rId14"/>
    <p:sldId id="312" r:id="rId15"/>
    <p:sldId id="355" r:id="rId16"/>
    <p:sldId id="314" r:id="rId17"/>
    <p:sldId id="356" r:id="rId18"/>
    <p:sldId id="365" r:id="rId19"/>
    <p:sldId id="315" r:id="rId20"/>
    <p:sldId id="316" r:id="rId21"/>
    <p:sldId id="367" r:id="rId22"/>
    <p:sldId id="317" r:id="rId23"/>
    <p:sldId id="318" r:id="rId24"/>
    <p:sldId id="357" r:id="rId25"/>
    <p:sldId id="319" r:id="rId26"/>
    <p:sldId id="320" r:id="rId27"/>
    <p:sldId id="321" r:id="rId28"/>
    <p:sldId id="322" r:id="rId29"/>
    <p:sldId id="323" r:id="rId30"/>
    <p:sldId id="358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59" r:id="rId45"/>
    <p:sldId id="337" r:id="rId46"/>
    <p:sldId id="366" r:id="rId47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A539E7-0C6D-43DB-8005-3E0512D0F042}" type="datetimeFigureOut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322851-E185-4382-876C-371ACDF190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D0ACC-24AF-4186-98EF-4065E5C77A60}" type="datetimeFigureOut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9691442-06C8-4306-9AAE-9B5034766F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A57F53-B83E-43B4-8E2B-0FE0BD13C137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156EC-FC7B-4A98-8425-ADA665ABEDC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 sz="1300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E1C4-45C7-45AD-84B1-CFFA730025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2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DF74-38DF-4580-B5FD-32600B3234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06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D3E9-71E7-4763-9791-A96276735F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715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B67E-74EB-4DDD-AFD6-CC7BBD5A2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645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A626-0515-4FE0-B465-A44C9B65A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63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975C-C2FD-4C91-BAEF-D7A6F927D3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504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0545-FCB8-4DE6-AE97-A8684417A6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7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C7B4-DCB5-4540-BC06-3147F2B409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121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FB9C-6AC2-42A8-8D71-C8FCAC0A39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527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B531-035E-4767-89B3-D59FCCD254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914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75EC-0B65-481A-8957-BDEDA55097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5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88CA6D74-5A40-471B-85E7-6F145D5F33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smtClean="0">
                <a:solidFill>
                  <a:srgbClr val="FF3300"/>
                </a:solidFill>
              </a:rPr>
              <a:t>Toxikokinetika</a:t>
            </a:r>
            <a:endParaRPr lang="cs-CZ" altLang="en-US" sz="4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Přestup toxikantů přes membrány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Nejčastější (všechny látky) - pasivní </a:t>
            </a:r>
            <a:r>
              <a:rPr lang="cs-CZ" altLang="en-US" sz="1800" b="1">
                <a:solidFill>
                  <a:srgbClr val="FF0000"/>
                </a:solidFill>
              </a:rPr>
              <a:t>difuze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Podskupina látek </a:t>
            </a:r>
            <a:r>
              <a:rPr lang="cs-CZ" altLang="en-US" sz="1800" b="1" u="sng">
                <a:solidFill>
                  <a:schemeClr val="tx1"/>
                </a:solidFill>
              </a:rPr>
              <a:t>určitých</a:t>
            </a:r>
            <a:r>
              <a:rPr lang="cs-CZ" altLang="en-US" sz="1800">
                <a:solidFill>
                  <a:schemeClr val="tx1"/>
                </a:solidFill>
              </a:rPr>
              <a:t> vlastností (např. podobné živinám nebo dalším tělu přirozeným látkám) 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>
                <a:solidFill>
                  <a:srgbClr val="0070C0"/>
                </a:solidFill>
              </a:rPr>
              <a:t>usnadněný transport / aktivní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Velké molekuly + částice - </a:t>
            </a:r>
            <a:r>
              <a:rPr lang="cs-CZ" altLang="en-US" sz="1800" b="1">
                <a:solidFill>
                  <a:srgbClr val="0070C0"/>
                </a:solidFill>
              </a:rPr>
              <a:t>pinocytoza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5724525" y="3314700"/>
            <a:ext cx="2376488" cy="1409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Přestup toxikantů přes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PASIVNÍ DIFUZE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náhodný pohyb molekul podle koncentračního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proces charakterizovatelný kinetikou prvního řádu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70C0"/>
                </a:solidFill>
              </a:rPr>
              <a:t>- závisí na: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koncentračním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ploše a tloušťce membrány/buněčné stěny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rozpustnosti látky v tucích a ionizaci toxikantu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</a:t>
            </a:r>
            <a:r>
              <a:rPr lang="cs-CZ" altLang="en-US" sz="2000" i="1">
                <a:solidFill>
                  <a:schemeClr val="tx1"/>
                </a:solidFill>
              </a:rPr>
              <a:t>lipofilní látky - dobrá difuze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	- kationické - lepší navázání na povrch membrány 				(negativně nabité fosfolipidy)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molekulové hmotnosti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</a:t>
            </a:r>
            <a:r>
              <a:rPr lang="cs-CZ" altLang="en-US" sz="2000" i="1">
                <a:solidFill>
                  <a:schemeClr val="tx1"/>
                </a:solidFill>
              </a:rPr>
              <a:t>malé molekuly (</a:t>
            </a:r>
            <a:r>
              <a:rPr lang="en-US" altLang="en-US" sz="2000" i="1">
                <a:solidFill>
                  <a:schemeClr val="tx1"/>
                </a:solidFill>
              </a:rPr>
              <a:t>&lt;</a:t>
            </a:r>
            <a:r>
              <a:rPr lang="cs-CZ" altLang="en-US" sz="2000" i="1">
                <a:solidFill>
                  <a:schemeClr val="tx1"/>
                </a:solidFill>
              </a:rPr>
              <a:t>0.4 nm) rozpustné ve vodě (CO, HCN, 		N20, NO) dobrá pasivní difuze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	</a:t>
            </a:r>
            <a:r>
              <a:rPr lang="cs-CZ" altLang="en-US" sz="2000" i="1">
                <a:solidFill>
                  <a:schemeClr val="tx1"/>
                </a:solidFill>
              </a:rPr>
              <a:t>- příliš velké molekuly – špatný</a:t>
            </a:r>
            <a:r>
              <a:rPr lang="en-US" altLang="en-US" sz="2000" i="1">
                <a:solidFill>
                  <a:schemeClr val="tx1"/>
                </a:solidFill>
              </a:rPr>
              <a:t> </a:t>
            </a:r>
            <a:r>
              <a:rPr lang="cs-CZ" altLang="en-US" sz="2000" i="1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nebo </a:t>
            </a:r>
            <a:r>
              <a:rPr lang="cs-CZ" altLang="en-US" sz="2000" i="1">
                <a:solidFill>
                  <a:schemeClr val="tx1"/>
                </a:solidFill>
              </a:rPr>
              <a:t>minimální) přestup</a:t>
            </a: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1382713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Přestup toxikantů přes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USNADNĚNÝ TRANSPORT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transmembránové proteiny vyvazují extracelulární látky a usnadňují přenos přes membránu : toxická látka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(</a:t>
            </a:r>
            <a:r>
              <a:rPr lang="cs-CZ" altLang="en-US" sz="2000" i="1">
                <a:solidFill>
                  <a:schemeClr val="tx1"/>
                </a:solidFill>
              </a:rPr>
              <a:t>Ca</a:t>
            </a:r>
            <a:r>
              <a:rPr lang="cs-CZ" altLang="en-US" sz="2000" i="1" baseline="30000">
                <a:solidFill>
                  <a:schemeClr val="tx1"/>
                </a:solidFill>
              </a:rPr>
              <a:t>2+</a:t>
            </a:r>
            <a:r>
              <a:rPr lang="cs-CZ" altLang="en-US" sz="2000" i="1">
                <a:solidFill>
                  <a:schemeClr val="tx1"/>
                </a:solidFill>
              </a:rPr>
              <a:t> / calmodulin, Fe</a:t>
            </a:r>
            <a:r>
              <a:rPr lang="cs-CZ" altLang="en-US" sz="2000" i="1" baseline="30000">
                <a:solidFill>
                  <a:schemeClr val="tx1"/>
                </a:solidFill>
              </a:rPr>
              <a:t>2/3+</a:t>
            </a:r>
            <a:r>
              <a:rPr lang="cs-CZ" altLang="en-US" sz="2000" i="1">
                <a:solidFill>
                  <a:schemeClr val="tx1"/>
                </a:solidFill>
              </a:rPr>
              <a:t> / transferin</a:t>
            </a:r>
            <a:r>
              <a:rPr lang="cs-CZ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AKTIVNÍ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„pumpy“ po/proti koncentračnímu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navázání látky na receptor / přenos přes membránu za spotřeby ATP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2000" i="1">
                <a:solidFill>
                  <a:schemeClr val="tx1"/>
                </a:solidFill>
              </a:rPr>
              <a:t>spřažené transporty Na+/K+ ATPáz  - toxické látky 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rgbClr val="0070C0"/>
                </a:solidFill>
              </a:rPr>
              <a:t>Tyto speciální biologické procesy se však u „cizorodých“ látek uplatňují vzácně – ojediněle u látek, které jsou podobné živinám apod. (např. toxiny sinic: peptidy)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411288"/>
            <a:ext cx="8610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chemeClr val="tx1"/>
                </a:solidFill>
              </a:rPr>
              <a:t>Aktivní transport – </a:t>
            </a:r>
            <a:r>
              <a:rPr lang="cs-CZ" altLang="en-US" sz="2000" b="1" dirty="0">
                <a:solidFill>
                  <a:srgbClr val="00B050"/>
                </a:solidFill>
              </a:rPr>
              <a:t>eliminace (</a:t>
            </a:r>
            <a:r>
              <a:rPr lang="cs-CZ" altLang="en-US" sz="2000" b="1" dirty="0" smtClean="0">
                <a:solidFill>
                  <a:srgbClr val="00B050"/>
                </a:solidFill>
              </a:rPr>
              <a:t>toxických</a:t>
            </a:r>
            <a:r>
              <a:rPr lang="cs-CZ" altLang="en-US" sz="2000" b="1" dirty="0">
                <a:solidFill>
                  <a:srgbClr val="00B050"/>
                </a:solidFill>
              </a:rPr>
              <a:t>) látek z buňky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b="1" dirty="0">
                <a:solidFill>
                  <a:srgbClr val="0070C0"/>
                </a:solidFill>
              </a:rPr>
              <a:t>P-glykoprotein </a:t>
            </a:r>
            <a:r>
              <a:rPr lang="cs-CZ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dirty="0" err="1">
                <a:solidFill>
                  <a:schemeClr val="tx1"/>
                </a:solidFill>
              </a:rPr>
              <a:t>transmembránová</a:t>
            </a:r>
            <a:r>
              <a:rPr lang="cs-CZ" altLang="en-US" sz="2000" dirty="0">
                <a:solidFill>
                  <a:schemeClr val="tx1"/>
                </a:solidFill>
              </a:rPr>
              <a:t> pumpa selektivně a aktivně transportující </a:t>
            </a:r>
            <a:r>
              <a:rPr lang="cs-CZ" altLang="en-US" sz="2000" dirty="0" err="1">
                <a:solidFill>
                  <a:schemeClr val="tx1"/>
                </a:solidFill>
              </a:rPr>
              <a:t>xenobiotika</a:t>
            </a:r>
            <a:r>
              <a:rPr lang="cs-CZ" altLang="en-US" sz="2000" dirty="0">
                <a:solidFill>
                  <a:schemeClr val="tx1"/>
                </a:solidFill>
              </a:rPr>
              <a:t> VEN z buňky (</a:t>
            </a:r>
            <a:r>
              <a:rPr lang="cs-CZ" altLang="en-US" sz="2000" i="1" dirty="0">
                <a:solidFill>
                  <a:schemeClr val="tx1"/>
                </a:solidFill>
              </a:rPr>
              <a:t>eliminace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 dirty="0">
                <a:solidFill>
                  <a:srgbClr val="0070C0"/>
                </a:solidFill>
              </a:rPr>
              <a:t> MRP proteiny </a:t>
            </a:r>
            <a:r>
              <a:rPr lang="cs-CZ" altLang="en-US" sz="2000" dirty="0">
                <a:solidFill>
                  <a:schemeClr val="tx1"/>
                </a:solidFill>
              </a:rPr>
              <a:t>–(</a:t>
            </a:r>
            <a:r>
              <a:rPr lang="cs-CZ" altLang="en-US" sz="2000" i="1" dirty="0" err="1">
                <a:solidFill>
                  <a:schemeClr val="tx1"/>
                </a:solidFill>
              </a:rPr>
              <a:t>Multi</a:t>
            </a:r>
            <a:r>
              <a:rPr lang="cs-CZ" altLang="en-US" sz="2000" i="1" dirty="0">
                <a:solidFill>
                  <a:schemeClr val="tx1"/>
                </a:solidFill>
              </a:rPr>
              <a:t> Resistence </a:t>
            </a:r>
            <a:r>
              <a:rPr lang="cs-CZ" altLang="en-US" sz="2000" i="1" dirty="0" err="1">
                <a:solidFill>
                  <a:schemeClr val="tx1"/>
                </a:solidFill>
              </a:rPr>
              <a:t>Proteins</a:t>
            </a:r>
            <a:r>
              <a:rPr lang="cs-CZ" altLang="en-US" sz="2000" dirty="0">
                <a:solidFill>
                  <a:schemeClr val="tx1"/>
                </a:solidFill>
              </a:rPr>
              <a:t> 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nádorové buňky - exkrece cytostatik,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bakterie - exkrece antibiotik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638"/>
            <a:ext cx="37020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PINOCYTOZA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transport větších molekul endocytozou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př. vstup vzdušných toxikantů na prachových částečkách (</a:t>
            </a:r>
            <a:r>
              <a:rPr lang="en-US" altLang="en-US" sz="2000">
                <a:solidFill>
                  <a:schemeClr val="tx1"/>
                </a:solidFill>
              </a:rPr>
              <a:t>&lt; </a:t>
            </a:r>
            <a:r>
              <a:rPr lang="cs-CZ" altLang="en-US" sz="2000">
                <a:solidFill>
                  <a:schemeClr val="tx1"/>
                </a:solidFill>
              </a:rPr>
              <a:t>1 </a:t>
            </a:r>
            <a:r>
              <a:rPr lang="cs-CZ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cs-CZ" altLang="en-US" sz="2000">
                <a:solidFill>
                  <a:schemeClr val="tx1"/>
                </a:solidFill>
              </a:rPr>
              <a:t>m) do alveolárních buněk, vstup vláken azbestu do fagocytujících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Transport u živočichů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krev, lymfa, hemolymfa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transport </a:t>
            </a:r>
            <a:r>
              <a:rPr lang="cs-CZ" altLang="en-US" sz="2000" b="1">
                <a:solidFill>
                  <a:srgbClr val="0070C0"/>
                </a:solidFill>
              </a:rPr>
              <a:t>rozpuštěných </a:t>
            </a:r>
            <a:r>
              <a:rPr lang="cs-CZ" altLang="en-US" sz="2000">
                <a:solidFill>
                  <a:schemeClr val="tx1"/>
                </a:solidFill>
              </a:rPr>
              <a:t>látek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transport </a:t>
            </a:r>
            <a:r>
              <a:rPr lang="cs-CZ" altLang="en-US" sz="2000" b="1">
                <a:solidFill>
                  <a:srgbClr val="0070C0"/>
                </a:solidFill>
              </a:rPr>
              <a:t>po navázání </a:t>
            </a:r>
            <a:r>
              <a:rPr lang="cs-CZ" altLang="en-US" sz="2000">
                <a:solidFill>
                  <a:schemeClr val="tx1"/>
                </a:solidFill>
              </a:rPr>
              <a:t>na proteiny (</a:t>
            </a:r>
            <a:r>
              <a:rPr lang="cs-CZ" altLang="en-US" sz="2000" i="1">
                <a:solidFill>
                  <a:schemeClr val="tx1"/>
                </a:solidFill>
              </a:rPr>
              <a:t>albumin, specifické proteiny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</a:rPr>
              <a:t>	! Mnoho organických (nepolárních) látek je vázáno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transport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Transport u rostlin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vodní proud v xylemu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plasmadesmy ve floemu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>
                <a:solidFill>
                  <a:schemeClr val="tx1"/>
                </a:solidFill>
              </a:rPr>
              <a:t>procesy závislé </a:t>
            </a:r>
            <a:r>
              <a:rPr lang="en-US" altLang="en-US" sz="2000" i="1">
                <a:solidFill>
                  <a:schemeClr val="tx1"/>
                </a:solidFill>
              </a:rPr>
              <a:t/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cs-CZ" altLang="en-US" sz="2000" i="1">
                <a:solidFill>
                  <a:schemeClr val="tx1"/>
                </a:solidFill>
              </a:rPr>
              <a:t>na podmínkách prostředí 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(T,vlhkost, světlo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transport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Afinita k různým tkáním/pletivům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chemické vlastnosti určují afinitu -</a:t>
            </a:r>
            <a:r>
              <a:rPr lang="en-US" altLang="en-US" sz="2000">
                <a:solidFill>
                  <a:schemeClr val="tx1"/>
                </a:solidFill>
              </a:rPr>
              <a:t>&gt; </a:t>
            </a:r>
            <a:r>
              <a:rPr lang="cs-CZ" altLang="en-US" sz="1800" b="1">
                <a:solidFill>
                  <a:schemeClr val="tx2"/>
                </a:solidFill>
              </a:rPr>
              <a:t>cílové tkáně - biokoncentrace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1500">
                <a:solidFill>
                  <a:schemeClr val="tx1"/>
                </a:solidFill>
              </a:rPr>
              <a:t>mušle - Cd/Pb - gonády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savci Cd - mozek/kosti, Pb - ledviny/kosti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Hg - u savců: ledviny </a:t>
            </a:r>
            <a:r>
              <a:rPr lang="en-US" altLang="en-US" sz="1500">
                <a:solidFill>
                  <a:schemeClr val="tx1"/>
                </a:solidFill>
              </a:rPr>
              <a:t>&gt; </a:t>
            </a:r>
            <a:r>
              <a:rPr lang="cs-CZ" altLang="en-US" sz="1500">
                <a:solidFill>
                  <a:schemeClr val="tx1"/>
                </a:solidFill>
              </a:rPr>
              <a:t>játra </a:t>
            </a:r>
            <a:r>
              <a:rPr lang="en-US" altLang="en-US" sz="1500">
                <a:solidFill>
                  <a:schemeClr val="tx1"/>
                </a:solidFill>
              </a:rPr>
              <a:t>&gt; </a:t>
            </a:r>
            <a:r>
              <a:rPr lang="cs-CZ" altLang="en-US" sz="1500">
                <a:solidFill>
                  <a:schemeClr val="tx1"/>
                </a:solidFill>
              </a:rPr>
              <a:t>slezina </a:t>
            </a:r>
            <a:r>
              <a:rPr lang="en-US" altLang="en-US" sz="1500">
                <a:solidFill>
                  <a:schemeClr val="tx1"/>
                </a:solidFill>
              </a:rPr>
              <a:t>&gt;</a:t>
            </a:r>
            <a:r>
              <a:rPr lang="cs-CZ" altLang="en-US" sz="1500">
                <a:solidFill>
                  <a:schemeClr val="tx1"/>
                </a:solidFill>
              </a:rPr>
              <a:t> střevo</a:t>
            </a:r>
            <a:r>
              <a:rPr lang="en-US" altLang="en-US" sz="1500">
                <a:solidFill>
                  <a:schemeClr val="tx1"/>
                </a:solidFill>
              </a:rPr>
              <a:t> &gt; srdce </a:t>
            </a:r>
            <a:r>
              <a:rPr lang="cs-CZ" altLang="en-US" sz="1500">
                <a:solidFill>
                  <a:schemeClr val="tx1"/>
                </a:solidFill>
              </a:rPr>
              <a:t>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lipofilní látky -</a:t>
            </a:r>
            <a:r>
              <a:rPr lang="en-US" altLang="en-US" sz="1500">
                <a:solidFill>
                  <a:schemeClr val="tx1"/>
                </a:solidFill>
              </a:rPr>
              <a:t>&gt; tukov</a:t>
            </a:r>
            <a:r>
              <a:rPr lang="cs-CZ" altLang="en-US" sz="1500">
                <a:solidFill>
                  <a:schemeClr val="tx1"/>
                </a:solidFill>
              </a:rPr>
              <a:t>é tkáně (</a:t>
            </a:r>
            <a:r>
              <a:rPr lang="cs-CZ" altLang="en-US" sz="1500" i="1">
                <a:solidFill>
                  <a:schemeClr val="tx1"/>
                </a:solidFill>
              </a:rPr>
              <a:t>játra, mozek</a:t>
            </a:r>
            <a:r>
              <a:rPr lang="cs-CZ" altLang="en-US" sz="1500">
                <a:solidFill>
                  <a:schemeClr val="tx1"/>
                </a:solidFill>
              </a:rPr>
              <a:t>)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</a:t>
            </a:r>
            <a:r>
              <a:rPr lang="en-US" altLang="en-US" sz="3000" b="1">
                <a:solidFill>
                  <a:srgbClr val="FF3300"/>
                </a:solidFill>
              </a:rPr>
              <a:t>Distribuce</a:t>
            </a:r>
            <a:r>
              <a:rPr lang="cs-CZ" altLang="en-US" sz="3000" b="1">
                <a:solidFill>
                  <a:srgbClr val="FF3300"/>
                </a:solidFill>
              </a:rPr>
              <a:t>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279775"/>
            <a:ext cx="477043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rgbClr val="FF3300"/>
                </a:solidFill>
              </a:rPr>
              <a:t>Příklad – kovy v tkáních ryb: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(Kenšová et al. </a:t>
            </a:r>
            <a:r>
              <a:rPr lang="sv-SE" altLang="en-US" sz="1500">
                <a:solidFill>
                  <a:schemeClr val="tx1"/>
                </a:solidFill>
              </a:rPr>
              <a:t>ACTA VET. BRNO 2010, 79: 335-345</a:t>
            </a:r>
            <a:r>
              <a:rPr lang="cs-CZ" altLang="en-US" sz="15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07645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Transformace xenobiotik v organismech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</a:t>
            </a:r>
            <a:r>
              <a:rPr lang="cs-CZ" altLang="en-US" sz="2000" b="1">
                <a:solidFill>
                  <a:schemeClr val="tx2"/>
                </a:solidFill>
              </a:rPr>
              <a:t>geneticky fixované staré konzervativní systémy</a:t>
            </a:r>
            <a:r>
              <a:rPr lang="cs-CZ" altLang="en-US" sz="2000">
                <a:solidFill>
                  <a:schemeClr val="tx1"/>
                </a:solidFill>
              </a:rPr>
              <a:t> pro transformaci xenobiotik jsou u všech organismů: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 minulosti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transformace biotoxinů (plísní, rostlin, bakterií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produkty hoření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TOXIKOKINETIKA </a:t>
            </a:r>
            <a:r>
              <a:rPr lang="en-US" altLang="en-US" sz="3500" b="1">
                <a:solidFill>
                  <a:srgbClr val="FF3300"/>
                </a:solidFill>
              </a:rPr>
              <a:t>3</a:t>
            </a: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- transformace látek v organismu -</a:t>
            </a:r>
            <a:endParaRPr lang="cs-CZ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smtClean="0"/>
              <a:t>Co by si student(ka)</a:t>
            </a:r>
            <a:r>
              <a:rPr lang="en-US" altLang="en-US" sz="3000" smtClean="0"/>
              <a:t> </a:t>
            </a:r>
            <a:r>
              <a:rPr lang="cs-CZ" altLang="en-US" sz="3000" smtClean="0"/>
              <a:t>měl(a) odnést ?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</a:t>
            </a:r>
            <a:r>
              <a:rPr lang="cs-CZ" altLang="en-US" sz="2200" b="1">
                <a:solidFill>
                  <a:srgbClr val="FF0000"/>
                </a:solidFill>
              </a:rPr>
              <a:t>procesy </a:t>
            </a:r>
            <a:r>
              <a:rPr lang="cs-CZ" altLang="en-US" sz="2200">
                <a:solidFill>
                  <a:schemeClr val="tx1"/>
                </a:solidFill>
              </a:rPr>
              <a:t>chemická látka prodělává </a:t>
            </a:r>
            <a:r>
              <a:rPr lang="cs-CZ" altLang="en-US" sz="2200" b="1">
                <a:solidFill>
                  <a:srgbClr val="FF0000"/>
                </a:solidFill>
              </a:rPr>
              <a:t>uvnitř ORGANISMU</a:t>
            </a:r>
            <a:r>
              <a:rPr lang="cs-CZ" altLang="en-US" sz="2200">
                <a:solidFill>
                  <a:schemeClr val="tx1"/>
                </a:solidFill>
              </a:rPr>
              <a:t> 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Co je to TOXIKOKINETIKA a jaké popisuje procesy</a:t>
            </a:r>
            <a:r>
              <a:rPr lang="en-US" altLang="en-US" sz="2200">
                <a:solidFill>
                  <a:schemeClr val="tx1"/>
                </a:solidFill>
              </a:rPr>
              <a:t>. 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Znát vstupy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Přeměny</a:t>
            </a:r>
            <a:r>
              <a:rPr lang="en-US" altLang="en-US" sz="2200">
                <a:solidFill>
                  <a:schemeClr val="tx1"/>
                </a:solidFill>
              </a:rPr>
              <a:t> 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Vylučování</a:t>
            </a:r>
            <a:r>
              <a:rPr lang="en-US" altLang="en-US" sz="2200">
                <a:solidFill>
                  <a:schemeClr val="tx1"/>
                </a:solidFill>
              </a:rPr>
              <a:t> toxick</a:t>
            </a:r>
            <a:r>
              <a:rPr lang="cs-CZ" altLang="en-US" sz="2200">
                <a:solidFill>
                  <a:schemeClr val="tx1"/>
                </a:solidFill>
              </a:rPr>
              <a:t>ých látek v organismech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2"/>
                </a:solidFill>
              </a:rPr>
              <a:t>Základní strategie detoxifikace</a:t>
            </a: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2"/>
                </a:solidFill>
              </a:rPr>
              <a:t>- eliminace látky z organismu = omezení expozice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většina vylučovacích orgánů: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vodné tekutiny </a:t>
            </a:r>
            <a:r>
              <a:rPr lang="en-US" altLang="en-US" sz="2000">
                <a:solidFill>
                  <a:schemeClr val="tx1"/>
                </a:solidFill>
              </a:rPr>
              <a:t/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     </a:t>
            </a:r>
            <a:r>
              <a:rPr lang="cs-CZ" altLang="en-US" sz="2000">
                <a:solidFill>
                  <a:schemeClr val="tx1"/>
                </a:solidFill>
              </a:rPr>
              <a:t>=</a:t>
            </a:r>
            <a:r>
              <a:rPr lang="en-US" altLang="en-US" sz="2000">
                <a:solidFill>
                  <a:schemeClr val="tx1"/>
                </a:solidFill>
              </a:rPr>
              <a:t>&gt; transformace = lep</a:t>
            </a:r>
            <a:r>
              <a:rPr lang="cs-CZ" altLang="en-US" sz="2000">
                <a:solidFill>
                  <a:schemeClr val="tx1"/>
                </a:solidFill>
              </a:rPr>
              <a:t>ší rozpustnost ve vodě </a:t>
            </a:r>
            <a:r>
              <a:rPr lang="en-US" altLang="en-US" sz="2000">
                <a:solidFill>
                  <a:schemeClr val="tx1"/>
                </a:solidFill>
              </a:rPr>
              <a:t/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     </a:t>
            </a:r>
            <a:r>
              <a:rPr lang="cs-CZ" altLang="en-US" sz="2000">
                <a:solidFill>
                  <a:schemeClr val="tx1"/>
                </a:solidFill>
              </a:rPr>
              <a:t>- tvorba polárnějších, méně hydrofobních / více hydrofilních produktů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zpravidla rozlišovány </a:t>
            </a:r>
            <a:r>
              <a:rPr lang="cs-CZ" altLang="en-US" sz="2000" b="1">
                <a:solidFill>
                  <a:schemeClr val="tx2"/>
                </a:solidFill>
              </a:rPr>
              <a:t>2 hlavní fáze detoxifikace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dobře prostudováno u zvířat (</a:t>
            </a:r>
            <a:r>
              <a:rPr lang="cs-CZ" altLang="en-US" sz="2000" i="1">
                <a:solidFill>
                  <a:schemeClr val="tx1"/>
                </a:solidFill>
              </a:rPr>
              <a:t>savců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Poznámka:  u obratlovců (zvl. savců – teplokrevní = vyšší rychlost reakcí)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u="sng">
                <a:solidFill>
                  <a:schemeClr val="tx1"/>
                </a:solidFill>
              </a:rPr>
              <a:t>&gt;&gt; aktivn</a:t>
            </a:r>
            <a:r>
              <a:rPr lang="cs-CZ" altLang="en-US" sz="1800" u="sng">
                <a:solidFill>
                  <a:schemeClr val="tx1"/>
                </a:solidFill>
              </a:rPr>
              <a:t>ější detoxikace</a:t>
            </a:r>
            <a:r>
              <a:rPr lang="cs-CZ" altLang="en-US" sz="1800">
                <a:solidFill>
                  <a:schemeClr val="tx1"/>
                </a:solidFill>
              </a:rPr>
              <a:t> než u ryb nebo bezobratlích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mlži akumulují PAHs 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x savci </a:t>
            </a:r>
            <a:r>
              <a:rPr lang="en-US" altLang="en-US" sz="1800">
                <a:solidFill>
                  <a:schemeClr val="tx1"/>
                </a:solidFill>
              </a:rPr>
              <a:t>m</a:t>
            </a:r>
            <a:r>
              <a:rPr lang="cs-CZ" altLang="en-US" sz="1800">
                <a:solidFill>
                  <a:schemeClr val="tx1"/>
                </a:solidFill>
              </a:rPr>
              <a:t>éně: </a:t>
            </a:r>
            <a:r>
              <a:rPr lang="en-US" altLang="en-US" sz="1800">
                <a:solidFill>
                  <a:schemeClr val="tx1"/>
                </a:solidFill>
              </a:rPr>
              <a:t>oxidace/exkrece)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- u rostlin - transformace oxidujícími enzymy: cytochrom oxidáza, fenol oxidáza, peroxidáza, askorbát oxidáza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látek v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Velikost t</a:t>
            </a:r>
            <a:r>
              <a:rPr lang="cs-CZ" altLang="en-US" sz="2400" b="1">
                <a:solidFill>
                  <a:srgbClr val="FF3300"/>
                </a:solidFill>
              </a:rPr>
              <a:t>ěla </a:t>
            </a:r>
            <a:r>
              <a:rPr lang="cs-CZ" altLang="en-US" sz="2400" b="1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1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r</a:t>
            </a:r>
            <a:r>
              <a:rPr lang="cs-CZ" altLang="en-US" sz="2400" b="1">
                <a:solidFill>
                  <a:srgbClr val="FF3300"/>
                </a:solidFill>
              </a:rPr>
              <a:t>ychlost metabolismu (</a:t>
            </a:r>
            <a:r>
              <a:rPr lang="en-US" altLang="en-US" sz="2400" b="1">
                <a:solidFill>
                  <a:srgbClr val="FF3300"/>
                </a:solidFill>
              </a:rPr>
              <a:t>transformac</a:t>
            </a:r>
            <a:r>
              <a:rPr lang="cs-CZ" altLang="en-US" sz="2400" b="1">
                <a:solidFill>
                  <a:srgbClr val="FF3300"/>
                </a:solidFill>
              </a:rPr>
              <a:t>í)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1341438"/>
            <a:ext cx="331311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125538"/>
            <a:ext cx="46815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18962" r="12608" b="42241"/>
          <a:stretch>
            <a:fillRect/>
          </a:stretch>
        </p:blipFill>
        <p:spPr bwMode="auto">
          <a:xfrm>
            <a:off x="395288" y="101600"/>
            <a:ext cx="845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997200"/>
            <a:ext cx="5346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Fáze I transformace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enzymy MFO (mixed function oxidase, mixed function </a:t>
            </a:r>
            <a:r>
              <a:rPr lang="cs-CZ" altLang="en-US" sz="2000" b="1">
                <a:solidFill>
                  <a:schemeClr val="tx2"/>
                </a:solidFill>
              </a:rPr>
              <a:t>oxygenase</a:t>
            </a:r>
            <a:r>
              <a:rPr lang="cs-CZ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membránové enzymy vázané na ER, extrahovatelné v podobě membránových vesikulů (= mikrozomů = S-9 frakce = mikrosomální oxidáza)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Konzervované - u všech rostlin i živočichů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6725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Fáze I transformace</a:t>
            </a:r>
            <a:r>
              <a:rPr lang="en-US" altLang="en-US" sz="2200" u="sng">
                <a:solidFill>
                  <a:schemeClr val="tx1"/>
                </a:solidFill>
              </a:rPr>
              <a:t> </a:t>
            </a:r>
            <a:r>
              <a:rPr lang="cs-CZ" altLang="en-US" sz="2200" u="sng">
                <a:solidFill>
                  <a:schemeClr val="tx1"/>
                </a:solidFill>
              </a:rPr>
              <a:t>– CYP450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základní složkou enzymy obsahující jako koenzym hem = cytochromy P450 (CYP) = superrodina s více než 150 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u obratlovců nejčastější v parenchymu jater = hlavní orgán detoxifikace (</a:t>
            </a:r>
            <a:r>
              <a:rPr lang="cs-CZ" altLang="en-US" sz="2000" i="1">
                <a:solidFill>
                  <a:schemeClr val="tx1"/>
                </a:solidFill>
              </a:rPr>
              <a:t>ale i jinde - epitely střeva, žábry ...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u bezobratlích v hepatopankreasu a trávicích žlázách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>
                <a:solidFill>
                  <a:schemeClr val="tx2"/>
                </a:solidFill>
              </a:rPr>
              <a:t> hlavní reakce – reakce s </a:t>
            </a:r>
            <a:r>
              <a:rPr lang="cs-CZ" altLang="en-US" sz="2000" b="1">
                <a:solidFill>
                  <a:srgbClr val="FF0000"/>
                </a:solidFill>
              </a:rPr>
              <a:t>kyslíkem</a:t>
            </a:r>
            <a:r>
              <a:rPr lang="cs-CZ" altLang="en-US" sz="2000" b="1">
                <a:solidFill>
                  <a:schemeClr val="tx2"/>
                </a:solidFill>
              </a:rPr>
              <a:t> </a:t>
            </a:r>
            <a:br>
              <a:rPr lang="cs-CZ" altLang="en-US" sz="2000" b="1">
                <a:solidFill>
                  <a:schemeClr val="tx2"/>
                </a:solidFill>
              </a:rPr>
            </a:br>
            <a:r>
              <a:rPr lang="cs-CZ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+ další reakce (</a:t>
            </a:r>
            <a:r>
              <a:rPr lang="cs-CZ" altLang="en-US" sz="2000">
                <a:solidFill>
                  <a:srgbClr val="FF0000"/>
                </a:solidFill>
              </a:rPr>
              <a:t>hydrolyza </a:t>
            </a:r>
            <a:r>
              <a:rPr lang="cs-CZ" altLang="en-US" sz="2000">
                <a:solidFill>
                  <a:schemeClr val="tx1"/>
                </a:solidFill>
              </a:rPr>
              <a:t>/ epoxidace / dehalogenace / 	</a:t>
            </a:r>
            <a:r>
              <a:rPr lang="cs-CZ" altLang="en-US" sz="2000">
                <a:solidFill>
                  <a:srgbClr val="FF0000"/>
                </a:solidFill>
              </a:rPr>
              <a:t>hydroxylace</a:t>
            </a:r>
            <a:r>
              <a:rPr lang="cs-CZ" altLang="en-US" sz="2000">
                <a:solidFill>
                  <a:schemeClr val="tx1"/>
                </a:solidFill>
              </a:rPr>
              <a:t> / deaminace / dealkylace)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430213" y="44450"/>
            <a:ext cx="85344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1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2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3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Fáze II transformace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konjugace metabolitů z fáze I (</a:t>
            </a:r>
            <a:r>
              <a:rPr lang="cs-CZ" altLang="en-US" sz="2000" i="1">
                <a:solidFill>
                  <a:schemeClr val="tx1"/>
                </a:solidFill>
              </a:rPr>
              <a:t>nebo přímo reaktivních toxikantů</a:t>
            </a:r>
            <a:r>
              <a:rPr lang="cs-CZ" altLang="en-US" sz="2000">
                <a:solidFill>
                  <a:schemeClr val="tx1"/>
                </a:solidFill>
              </a:rPr>
              <a:t>) s řadou endogenních metabolitů (-</a:t>
            </a:r>
            <a:r>
              <a:rPr lang="en-US" altLang="en-US" sz="2000">
                <a:solidFill>
                  <a:schemeClr val="tx1"/>
                </a:solidFill>
              </a:rPr>
              <a:t>&gt;</a:t>
            </a:r>
            <a:r>
              <a:rPr lang="cs-CZ" altLang="en-US" sz="2000">
                <a:solidFill>
                  <a:schemeClr val="tx1"/>
                </a:solidFill>
              </a:rPr>
              <a:t> dále více rozpustné produkty)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: sacharidy, aminokyseliny a jejich deriváty (</a:t>
            </a:r>
            <a:r>
              <a:rPr lang="cs-CZ" altLang="en-US" sz="2000" b="1">
                <a:solidFill>
                  <a:srgbClr val="FF0000"/>
                </a:solidFill>
              </a:rPr>
              <a:t>glukuronová kyselina, glutathion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cs-CZ" altLang="en-US" sz="2000" b="1">
                <a:solidFill>
                  <a:srgbClr val="FF0000"/>
                </a:solidFill>
              </a:rPr>
              <a:t>= GSH !</a:t>
            </a:r>
            <a:r>
              <a:rPr lang="cs-CZ" altLang="en-US" sz="2000">
                <a:solidFill>
                  <a:schemeClr val="tx1"/>
                </a:solidFill>
              </a:rPr>
              <a:t>), fosfáty, sulfáty ...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64801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4067175" y="3357563"/>
            <a:ext cx="936625" cy="719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411413" y="3284538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404813"/>
            <a:ext cx="8610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TOXIKOKINETIKA</a:t>
            </a:r>
          </a:p>
          <a:p>
            <a:pPr algn="ctr">
              <a:spcBef>
                <a:spcPct val="0"/>
              </a:spcBef>
              <a:buClrTx/>
              <a:buFontTx/>
              <a:buChar char="-"/>
            </a:pPr>
            <a:r>
              <a:rPr lang="cs-CZ" altLang="en-US" sz="3500" b="1">
                <a:solidFill>
                  <a:srgbClr val="FF3300"/>
                </a:solidFill>
              </a:rPr>
              <a:t>Osud látek v organismu –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rgbClr val="FF3300"/>
                </a:solidFill>
              </a:rPr>
              <a:t>(vstupy / přeměny / vylučování)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II transformace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enzymy </a:t>
            </a:r>
            <a:r>
              <a:rPr lang="cs-CZ" altLang="en-US" sz="2000" u="sng" dirty="0">
                <a:solidFill>
                  <a:schemeClr val="tx1"/>
                </a:solidFill>
              </a:rPr>
              <a:t>cytosolové i membránové</a:t>
            </a:r>
            <a:r>
              <a:rPr lang="cs-CZ" altLang="en-US" sz="2000" dirty="0">
                <a:solidFill>
                  <a:schemeClr val="tx1"/>
                </a:solidFill>
              </a:rPr>
              <a:t>: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b="1" dirty="0" err="1">
                <a:solidFill>
                  <a:schemeClr val="tx2"/>
                </a:solidFill>
              </a:rPr>
              <a:t>glutathion</a:t>
            </a:r>
            <a:r>
              <a:rPr lang="cs-CZ" altLang="en-US" sz="2000" b="1" dirty="0">
                <a:solidFill>
                  <a:schemeClr val="tx2"/>
                </a:solidFill>
              </a:rPr>
              <a:t> S-transferázy (GST), </a:t>
            </a:r>
            <a:r>
              <a:rPr lang="cs-CZ" altLang="en-US" sz="2000" dirty="0">
                <a:solidFill>
                  <a:schemeClr val="tx1"/>
                </a:solidFill>
              </a:rPr>
              <a:t>epoxid hydroláza (EH), </a:t>
            </a:r>
            <a:r>
              <a:rPr lang="en-US" altLang="en-US" sz="2000" dirty="0">
                <a:solidFill>
                  <a:schemeClr val="tx1"/>
                </a:solidFill>
              </a:rPr>
              <a:t/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cs-CZ" altLang="en-US" sz="2000" b="1" dirty="0">
                <a:solidFill>
                  <a:schemeClr val="tx2"/>
                </a:solidFill>
              </a:rPr>
              <a:t>UDP-</a:t>
            </a:r>
            <a:r>
              <a:rPr lang="cs-CZ" altLang="en-US" sz="2000" b="1" dirty="0" err="1">
                <a:solidFill>
                  <a:schemeClr val="tx2"/>
                </a:solidFill>
              </a:rPr>
              <a:t>glucuronosyltransferaza</a:t>
            </a:r>
            <a:r>
              <a:rPr lang="cs-CZ" altLang="en-US" sz="2000" b="1" dirty="0">
                <a:solidFill>
                  <a:schemeClr val="tx2"/>
                </a:solidFill>
              </a:rPr>
              <a:t> (UDP-GTS), </a:t>
            </a:r>
            <a:r>
              <a:rPr lang="cs-CZ" altLang="en-US" sz="2000" dirty="0" err="1">
                <a:solidFill>
                  <a:schemeClr val="tx1"/>
                </a:solidFill>
              </a:rPr>
              <a:t>sulfotransferáza</a:t>
            </a:r>
            <a:r>
              <a:rPr lang="cs-CZ" altLang="en-US" sz="2000" dirty="0">
                <a:solidFill>
                  <a:schemeClr val="tx1"/>
                </a:solidFill>
              </a:rPr>
              <a:t> (ST)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vyloučení rozpustných produktů v moči / potu / žluči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 dirty="0">
                <a:solidFill>
                  <a:schemeClr val="tx1"/>
                </a:solidFill>
              </a:rPr>
              <a:t>! Existuje řada látek, které jsou stabilní a podléhají jen pomalé nebo žádné transformaci ! (</a:t>
            </a:r>
            <a:r>
              <a:rPr lang="cs-CZ" altLang="en-US" sz="2200" i="1" dirty="0" err="1">
                <a:solidFill>
                  <a:schemeClr val="tx1"/>
                </a:solidFill>
              </a:rPr>
              <a:t>organochlorové</a:t>
            </a:r>
            <a:r>
              <a:rPr lang="cs-CZ" altLang="en-US" sz="2200" i="1" dirty="0">
                <a:solidFill>
                  <a:schemeClr val="tx1"/>
                </a:solidFill>
              </a:rPr>
              <a:t> látky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3418" r="9657" b="9882"/>
          <a:stretch>
            <a:fillRect/>
          </a:stretch>
        </p:blipFill>
        <p:spPr bwMode="auto">
          <a:xfrm>
            <a:off x="12700" y="1412875"/>
            <a:ext cx="9131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II biotransformace – příklady 1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II biotransformace – příklady 2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9635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17422"/>
          <a:stretch>
            <a:fillRect/>
          </a:stretch>
        </p:blipFill>
        <p:spPr bwMode="auto">
          <a:xfrm>
            <a:off x="2987675" y="908050"/>
            <a:ext cx="598963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444625"/>
            <a:ext cx="8610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Indukce systému MFO a Fáze II: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enzymy MFO </a:t>
            </a:r>
            <a:r>
              <a:rPr lang="cs-CZ" altLang="en-US" sz="2000" b="1" u="sng">
                <a:solidFill>
                  <a:schemeClr val="tx2"/>
                </a:solidFill>
              </a:rPr>
              <a:t>jsou indukovatelné</a:t>
            </a:r>
            <a:r>
              <a:rPr lang="cs-CZ" altLang="en-US" sz="2000">
                <a:solidFill>
                  <a:schemeClr val="tx1"/>
                </a:solidFill>
              </a:rPr>
              <a:t> řadou (lipofilních</a:t>
            </a:r>
            <a:r>
              <a:rPr lang="en-US" altLang="en-US" sz="2000">
                <a:solidFill>
                  <a:schemeClr val="tx1"/>
                </a:solidFill>
              </a:rPr>
              <a:t>/</a:t>
            </a:r>
            <a:r>
              <a:rPr lang="cs-CZ" altLang="en-US" sz="2000">
                <a:solidFill>
                  <a:schemeClr val="tx1"/>
                </a:solidFill>
              </a:rPr>
              <a:t>toxických)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organochlorové látky,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enzymy Fáze II </a:t>
            </a:r>
            <a:r>
              <a:rPr lang="cs-CZ" altLang="en-US" sz="2000" b="1" u="sng">
                <a:solidFill>
                  <a:schemeClr val="tx2"/>
                </a:solidFill>
              </a:rPr>
              <a:t>jsou indukovatelné</a:t>
            </a:r>
            <a:r>
              <a:rPr lang="cs-CZ" altLang="en-US" sz="200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zvýšeným výskytem substrátů (z I. Fáze detoxifikace)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reaktivních toxikantů v buňkách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Dlouhodobé expozice subletálním dávkám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</a:rPr>
              <a:t> indukce detoxika</a:t>
            </a:r>
            <a:r>
              <a:rPr lang="cs-CZ" altLang="en-US" sz="2000">
                <a:solidFill>
                  <a:schemeClr val="tx1"/>
                </a:solidFill>
              </a:rPr>
              <a:t>čních enzymů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1">
                <a:solidFill>
                  <a:schemeClr val="tx2"/>
                </a:solidFill>
              </a:rPr>
              <a:t>tolerance </a:t>
            </a:r>
            <a:r>
              <a:rPr lang="cs-CZ" altLang="en-US" sz="2000">
                <a:solidFill>
                  <a:schemeClr val="tx1"/>
                </a:solidFill>
              </a:rPr>
              <a:t>organismu k toxikantu (</a:t>
            </a:r>
            <a:r>
              <a:rPr lang="cs-CZ" altLang="en-US" sz="2000" b="1">
                <a:solidFill>
                  <a:srgbClr val="00B050"/>
                </a:solidFill>
              </a:rPr>
              <a:t>fyziologická adaptace</a:t>
            </a:r>
            <a:r>
              <a:rPr lang="cs-CZ" altLang="en-US" sz="2000" b="1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=&gt; příliš dlouhé působení: energetické vyčerpání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349250" y="48895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1454150"/>
            <a:ext cx="86106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2"/>
                </a:solidFill>
              </a:rPr>
              <a:t>Indukce detoxikačních enzymů = </a:t>
            </a:r>
            <a:r>
              <a:rPr lang="cs-CZ" altLang="en-US" sz="2200" b="1" u="sng">
                <a:solidFill>
                  <a:schemeClr val="accent2"/>
                </a:solidFill>
              </a:rPr>
              <a:t>biomarker expozice</a:t>
            </a:r>
            <a:endParaRPr lang="cs-CZ" altLang="en-US" sz="22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z aktivity detoxikačních enzymů lze usuzovat na předchozí expozici cizorodými látkami = biomarkery (</a:t>
            </a:r>
            <a:r>
              <a:rPr lang="cs-CZ" altLang="en-US" sz="2000" i="1">
                <a:solidFill>
                  <a:schemeClr val="tx1"/>
                </a:solidFill>
              </a:rPr>
              <a:t>vzrůst oproti pozaďovým aktivitám až 100+ krát)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často je diskutovaná </a:t>
            </a:r>
            <a:r>
              <a:rPr lang="cs-CZ" altLang="en-US" sz="2000" b="1">
                <a:solidFill>
                  <a:schemeClr val="tx2"/>
                </a:solidFill>
              </a:rPr>
              <a:t>indukce CYP1A (cytochromy P450 1AI)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po vazbě a aktivaci AhR (aryl hydrocarbon receptor) -</a:t>
            </a:r>
            <a:r>
              <a:rPr lang="en-US" altLang="en-US" sz="2000">
                <a:solidFill>
                  <a:schemeClr val="tx1"/>
                </a:solidFill>
              </a:rPr>
              <a:t>&gt; spu</a:t>
            </a:r>
            <a:r>
              <a:rPr lang="cs-CZ" altLang="en-US" sz="2000">
                <a:solidFill>
                  <a:schemeClr val="tx1"/>
                </a:solidFill>
              </a:rPr>
              <a:t>štění 	transkripce translace nových enzymů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stanovení aktivace – tzv. EROD (</a:t>
            </a:r>
            <a:r>
              <a:rPr lang="cs-CZ" altLang="en-US" sz="2000" i="1">
                <a:solidFill>
                  <a:schemeClr val="tx1"/>
                </a:solidFill>
              </a:rPr>
              <a:t>ethoxyresorufin-O-deethylaza)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dobrá korelace s organickým (+chlor) znečištěním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indukce dalších enzymů CYPs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(</a:t>
            </a:r>
            <a:r>
              <a:rPr lang="cs-CZ" altLang="en-US" sz="2000" i="1">
                <a:solidFill>
                  <a:schemeClr val="tx1"/>
                </a:solidFill>
              </a:rPr>
              <a:t>stanovení MROD, BROD – podle typu substrátu)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8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58515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+mj-lt"/>
                <a:cs typeface="Arial" charset="0"/>
              </a:rPr>
              <a:t>Změny v </a:t>
            </a:r>
            <a:r>
              <a:rPr lang="cs-CZ" b="1" dirty="0" err="1">
                <a:latin typeface="+mj-lt"/>
                <a:cs typeface="Arial" charset="0"/>
              </a:rPr>
              <a:t>EROD</a:t>
            </a:r>
            <a:r>
              <a:rPr lang="cs-CZ" b="1" dirty="0">
                <a:latin typeface="+mj-lt"/>
                <a:cs typeface="Arial" charset="0"/>
              </a:rPr>
              <a:t> aktivitě kaprů (samců vs. samic) u dvou řek (</a:t>
            </a:r>
            <a:r>
              <a:rPr lang="cs-CZ" b="1" dirty="0" err="1">
                <a:latin typeface="+mj-lt"/>
                <a:cs typeface="Arial" charset="0"/>
              </a:rPr>
              <a:t>Anoia</a:t>
            </a:r>
            <a:r>
              <a:rPr lang="cs-CZ" b="1" dirty="0">
                <a:latin typeface="+mj-lt"/>
                <a:cs typeface="Arial" charset="0"/>
              </a:rPr>
              <a:t>, </a:t>
            </a:r>
            <a:r>
              <a:rPr lang="cs-CZ" b="1" dirty="0" err="1">
                <a:latin typeface="+mj-lt"/>
                <a:cs typeface="Arial" charset="0"/>
              </a:rPr>
              <a:t>Cardener</a:t>
            </a:r>
            <a:r>
              <a:rPr lang="cs-CZ" b="1" dirty="0">
                <a:latin typeface="+mj-lt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Indukce </a:t>
            </a:r>
            <a:r>
              <a:rPr lang="cs-CZ" altLang="en-US" sz="2200" b="1" u="sng">
                <a:solidFill>
                  <a:schemeClr val="tx2"/>
                </a:solidFill>
              </a:rPr>
              <a:t>detoxikačních enzymů u rostlin:</a:t>
            </a: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oxidace : peroxidáza, 4-hydroxyláza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ochrana před oxidací (</a:t>
            </a:r>
            <a:r>
              <a:rPr lang="cs-CZ" altLang="en-US" sz="2000" b="1">
                <a:solidFill>
                  <a:schemeClr val="tx2"/>
                </a:solidFill>
              </a:rPr>
              <a:t>superoxiddismutáza, kataláza</a:t>
            </a:r>
            <a:r>
              <a:rPr lang="cs-CZ" altLang="en-US" sz="2000">
                <a:solidFill>
                  <a:schemeClr val="tx1"/>
                </a:solidFill>
              </a:rPr>
              <a:t>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indukce - zejména herbicidy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3333" r="7813" b="19792"/>
          <a:stretch>
            <a:fillRect/>
          </a:stretch>
        </p:blipFill>
        <p:spPr bwMode="auto">
          <a:xfrm>
            <a:off x="914400" y="2492375"/>
            <a:ext cx="731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11430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Detoxikace </a:t>
            </a:r>
            <a:r>
              <a:rPr lang="cs-CZ" altLang="en-US" sz="2200" u="sng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u="sng">
                <a:solidFill>
                  <a:schemeClr val="tx1"/>
                </a:solidFill>
              </a:rPr>
              <a:t> </a:t>
            </a:r>
            <a:r>
              <a:rPr lang="en-US" altLang="en-US" sz="2200" b="1" u="sng">
                <a:solidFill>
                  <a:schemeClr val="tx2"/>
                </a:solidFill>
              </a:rPr>
              <a:t>Aktivace</a:t>
            </a: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po metabolizaci řady látek detoxikačními enzymy vznikají více toxické metabolity 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Obecn</a:t>
            </a:r>
            <a:r>
              <a:rPr lang="cs-CZ" altLang="en-US" sz="2000">
                <a:solidFill>
                  <a:schemeClr val="tx1"/>
                </a:solidFill>
              </a:rPr>
              <a:t>ě se užívá pojem „aktivace“ 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(nebo bioaktivace)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pro určité látky „aktivace prokarcinogen 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k</a:t>
            </a:r>
            <a:r>
              <a:rPr lang="en-US" altLang="en-US" sz="2000">
                <a:solidFill>
                  <a:schemeClr val="tx1"/>
                </a:solidFill>
              </a:rPr>
              <a:t>arcinogen</a:t>
            </a:r>
            <a:r>
              <a:rPr lang="cs-CZ" altLang="en-US" sz="2000">
                <a:solidFill>
                  <a:schemeClr val="tx1"/>
                </a:solidFill>
              </a:rPr>
              <a:t>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Například – </a:t>
            </a:r>
            <a:r>
              <a:rPr lang="cs-CZ" altLang="en-US" sz="2000" b="1">
                <a:solidFill>
                  <a:schemeClr val="tx2"/>
                </a:solidFill>
              </a:rPr>
              <a:t>POLYCYKLICKÉ AROMATICKÉ UHLOVODÍKY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Př.</a:t>
            </a:r>
            <a:r>
              <a:rPr lang="cs-CZ" altLang="en-US" sz="2000" b="1" i="1">
                <a:solidFill>
                  <a:schemeClr val="tx1"/>
                </a:solidFill>
              </a:rPr>
              <a:t> </a:t>
            </a:r>
            <a:r>
              <a:rPr lang="cs-CZ" altLang="en-US" sz="2000" i="1">
                <a:solidFill>
                  <a:schemeClr val="tx1"/>
                </a:solidFill>
              </a:rPr>
              <a:t>epoxidace benzo</a:t>
            </a:r>
            <a:r>
              <a:rPr lang="en-US" altLang="en-US" sz="2000" i="1">
                <a:solidFill>
                  <a:schemeClr val="tx1"/>
                </a:solidFill>
              </a:rPr>
              <a:t>[a]</a:t>
            </a:r>
            <a:r>
              <a:rPr lang="cs-CZ" altLang="en-US" sz="2000" i="1">
                <a:solidFill>
                  <a:schemeClr val="tx1"/>
                </a:solidFill>
              </a:rPr>
              <a:t>pyrenu (BaP)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</a:t>
            </a:r>
            <a:r>
              <a:rPr lang="cs-CZ" altLang="en-US" sz="2000" i="1">
                <a:solidFill>
                  <a:schemeClr val="tx1"/>
                </a:solidFill>
              </a:rPr>
              <a:t>-</a:t>
            </a:r>
            <a:r>
              <a:rPr lang="en-US" altLang="en-US" sz="2000" i="1">
                <a:solidFill>
                  <a:schemeClr val="tx1"/>
                </a:solidFill>
              </a:rPr>
              <a:t>&gt; reakce s guano</a:t>
            </a:r>
            <a:r>
              <a:rPr lang="cs-CZ" altLang="en-US" sz="2000" i="1">
                <a:solidFill>
                  <a:schemeClr val="tx1"/>
                </a:solidFill>
              </a:rPr>
              <a:t>sinovými zbytky v DNA 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	</a:t>
            </a:r>
            <a:r>
              <a:rPr lang="cs-CZ" altLang="en-US" sz="2000" i="1">
                <a:solidFill>
                  <a:schemeClr val="tx1"/>
                </a:solidFill>
              </a:rPr>
              <a:t>- mutace / aktivace onkogenů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</a:t>
            </a:r>
            <a:r>
              <a:rPr lang="cs-CZ" altLang="en-US" sz="2000" i="1" u="sng">
                <a:solidFill>
                  <a:schemeClr val="tx1"/>
                </a:solidFill>
              </a:rPr>
              <a:t>ALE</a:t>
            </a:r>
            <a:r>
              <a:rPr lang="cs-CZ" altLang="en-US" sz="2000" i="1">
                <a:solidFill>
                  <a:schemeClr val="tx1"/>
                </a:solidFill>
              </a:rPr>
              <a:t> BaP bez aktivace -</a:t>
            </a:r>
            <a:r>
              <a:rPr lang="en-US" altLang="en-US" sz="2000" i="1">
                <a:solidFill>
                  <a:schemeClr val="tx1"/>
                </a:solidFill>
              </a:rPr>
              <a:t>&gt; </a:t>
            </a:r>
            <a:r>
              <a:rPr lang="cs-CZ" altLang="en-US" sz="2000" i="1">
                <a:solidFill>
                  <a:schemeClr val="tx1"/>
                </a:solidFill>
              </a:rPr>
              <a:t>akutně </a:t>
            </a:r>
            <a:r>
              <a:rPr lang="en-US" altLang="en-US" sz="2000" i="1">
                <a:solidFill>
                  <a:schemeClr val="tx1"/>
                </a:solidFill>
              </a:rPr>
              <a:t>netoxick</a:t>
            </a:r>
            <a:r>
              <a:rPr lang="cs-CZ" altLang="en-US" sz="2000" i="1">
                <a:solidFill>
                  <a:schemeClr val="tx1"/>
                </a:solidFill>
              </a:rPr>
              <a:t>á látka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- velmi silná indukce detoxikačních enzymů po expozici xenobiotiky může mít i další škodlivé efekty (toxicita dioxinového typu - 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27313" y="620713"/>
            <a:ext cx="623411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– Bioaktivace Prokarcinogenu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20161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24075" y="3933825"/>
            <a:ext cx="70199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468313" y="1989138"/>
            <a:ext cx="230346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3975" name="TextovéPole 6"/>
          <p:cNvSpPr txBox="1">
            <a:spLocks noChangeArrowheads="1"/>
          </p:cNvSpPr>
          <p:nvPr/>
        </p:nvSpPr>
        <p:spPr bwMode="auto">
          <a:xfrm>
            <a:off x="468313" y="4076700"/>
            <a:ext cx="1827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interkalovan</a:t>
            </a:r>
            <a:r>
              <a:rPr lang="cs-CZ" altLang="en-US" sz="1600" i="1">
                <a:solidFill>
                  <a:schemeClr val="tx1"/>
                </a:solidFill>
              </a:rPr>
              <a:t>ý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v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PŘÍJEM  </a:t>
            </a:r>
            <a:r>
              <a:rPr lang="en-US" altLang="en-US" sz="2200" b="1">
                <a:solidFill>
                  <a:schemeClr val="tx1"/>
                </a:solidFill>
              </a:rPr>
              <a:t>~ </a:t>
            </a:r>
            <a:r>
              <a:rPr lang="cs-CZ" altLang="en-US" sz="2200" b="1">
                <a:solidFill>
                  <a:schemeClr val="tx1"/>
                </a:solidFill>
              </a:rPr>
              <a:t>ELIMINACE </a:t>
            </a:r>
            <a:r>
              <a:rPr lang="cs-CZ" altLang="en-US" sz="2200">
                <a:solidFill>
                  <a:schemeClr val="tx1"/>
                </a:solidFill>
              </a:rPr>
              <a:t>(</a:t>
            </a:r>
            <a:r>
              <a:rPr lang="cs-CZ" altLang="en-US" sz="2200" i="1">
                <a:solidFill>
                  <a:schemeClr val="tx1"/>
                </a:solidFill>
              </a:rPr>
              <a:t>rovnováha, homeostáza)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udržování látky v organismu pod úrovní škodlivého efektu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organismus však vynakládá energii na udržení rovnováhy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	</a:t>
            </a:r>
            <a:r>
              <a:rPr lang="cs-CZ" altLang="en-US" sz="2200" i="1">
                <a:solidFill>
                  <a:schemeClr val="tx1"/>
                </a:solidFill>
              </a:rPr>
              <a:t>(procesy eliminace, metabolismus ...)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PŘÍJEM  </a:t>
            </a:r>
            <a:r>
              <a:rPr lang="en-US" altLang="en-US" sz="2200" b="1">
                <a:solidFill>
                  <a:schemeClr val="tx1"/>
                </a:solidFill>
              </a:rPr>
              <a:t>&gt; </a:t>
            </a:r>
            <a:r>
              <a:rPr lang="cs-CZ" altLang="en-US" sz="2200" b="1">
                <a:solidFill>
                  <a:schemeClr val="tx1"/>
                </a:solidFill>
              </a:rPr>
              <a:t>ELIMINACE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</a:rPr>
              <a:t>-</a:t>
            </a:r>
            <a:r>
              <a:rPr lang="cs-CZ" altLang="en-US" sz="2200" b="1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nárůst koncentrací látky v organismu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časem překročení úrovně efektu (</a:t>
            </a:r>
            <a:r>
              <a:rPr lang="cs-CZ" altLang="en-US" sz="2200" i="1">
                <a:solidFill>
                  <a:schemeClr val="tx1"/>
                </a:solidFill>
              </a:rPr>
              <a:t>threshold level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</a:t>
            </a:r>
            <a:r>
              <a:rPr lang="cs-CZ" altLang="en-US" sz="2200" u="sng">
                <a:solidFill>
                  <a:schemeClr val="tx1"/>
                </a:solidFill>
              </a:rPr>
              <a:t>řekročení limitů homeostatických procesů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</a:t>
            </a:r>
            <a:r>
              <a:rPr lang="en-US" altLang="en-US" sz="2200">
                <a:solidFill>
                  <a:schemeClr val="tx1"/>
                </a:solidFill>
              </a:rPr>
              <a:t>&gt; přechod ze stadia </a:t>
            </a:r>
            <a:r>
              <a:rPr lang="en-US" altLang="en-US" sz="2200" b="1" u="sng">
                <a:solidFill>
                  <a:schemeClr val="tx1"/>
                </a:solidFill>
              </a:rPr>
              <a:t>rezistence</a:t>
            </a:r>
            <a:r>
              <a:rPr lang="cs-CZ" altLang="en-US" sz="2200" b="1" u="sng">
                <a:solidFill>
                  <a:schemeClr val="tx1"/>
                </a:solidFill>
              </a:rPr>
              <a:t> (resp. adaptace)</a:t>
            </a:r>
            <a:endParaRPr lang="en-US" altLang="en-US" sz="2200" b="1" i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i="1">
                <a:solidFill>
                  <a:schemeClr val="tx1"/>
                </a:solidFill>
              </a:rPr>
              <a:t>	</a:t>
            </a:r>
            <a:r>
              <a:rPr lang="en-US" altLang="en-US" sz="2200">
                <a:solidFill>
                  <a:schemeClr val="tx1"/>
                </a:solidFill>
              </a:rPr>
              <a:t>do stadia pozorovatelných negativních efektů u jedince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	-&gt; škodlivé efekty na vyšších úrovních organizace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Toxicita = nerovnováha mezi VSTUPEM a VYLOUČENÍM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479550"/>
            <a:ext cx="8610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Uložení xenobiotik v inertních tkáních </a:t>
            </a: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=</a:t>
            </a:r>
            <a:r>
              <a:rPr lang="en-US" altLang="en-US" sz="2200">
                <a:solidFill>
                  <a:schemeClr val="tx1"/>
                </a:solidFill>
              </a:rPr>
              <a:t>&gt;</a:t>
            </a:r>
            <a:r>
              <a:rPr lang="cs-CZ" altLang="en-US" sz="2200">
                <a:solidFill>
                  <a:schemeClr val="tx1"/>
                </a:solidFill>
              </a:rPr>
              <a:t> omezení cirkulace a snížení expozice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Živočichové	</a:t>
            </a:r>
            <a:r>
              <a:rPr lang="cs-CZ" altLang="en-US" sz="2000">
                <a:solidFill>
                  <a:schemeClr val="tx1"/>
                </a:solidFill>
              </a:rPr>
              <a:t>- tuk (</a:t>
            </a:r>
            <a:r>
              <a:rPr lang="cs-CZ" altLang="en-US" sz="2000" i="1">
                <a:solidFill>
                  <a:schemeClr val="tx1"/>
                </a:solidFill>
              </a:rPr>
              <a:t>organochlorové látky</a:t>
            </a:r>
            <a:r>
              <a:rPr lang="cs-CZ" altLang="en-US" sz="2000">
                <a:solidFill>
                  <a:schemeClr val="tx1"/>
                </a:solidFill>
              </a:rPr>
              <a:t>), zuby, vlasy, rohy (</a:t>
            </a:r>
            <a:r>
              <a:rPr lang="cs-CZ" altLang="en-US" sz="2000" i="1">
                <a:solidFill>
                  <a:schemeClr val="tx1"/>
                </a:solidFill>
              </a:rPr>
              <a:t>kovy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u bezobratlích popsáno ukládání nerozpustných 			zinkových granulí ve střevě pijavek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Rostliny	</a:t>
            </a:r>
            <a:r>
              <a:rPr lang="cs-CZ" altLang="en-US" sz="2000">
                <a:solidFill>
                  <a:schemeClr val="tx1"/>
                </a:solidFill>
              </a:rPr>
              <a:t>- vakuoly, listy, kůra (-</a:t>
            </a:r>
            <a:r>
              <a:rPr lang="en-US" altLang="en-US" sz="2000">
                <a:solidFill>
                  <a:schemeClr val="tx1"/>
                </a:solidFill>
              </a:rPr>
              <a:t>&gt;</a:t>
            </a:r>
            <a:r>
              <a:rPr lang="cs-CZ" altLang="en-US" sz="2000">
                <a:solidFill>
                  <a:schemeClr val="tx1"/>
                </a:solidFill>
              </a:rPr>
              <a:t> opadání)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Uvolnění ze zásob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PCBs a další organochlorové látky -</a:t>
            </a:r>
            <a:r>
              <a:rPr lang="en-US" altLang="en-US" sz="2000">
                <a:solidFill>
                  <a:schemeClr val="tx1"/>
                </a:solidFill>
              </a:rPr>
              <a:t>&gt; tuk: </a:t>
            </a:r>
            <a:r>
              <a:rPr lang="cs-CZ" altLang="en-US" sz="2000">
                <a:solidFill>
                  <a:schemeClr val="tx1"/>
                </a:solidFill>
              </a:rPr>
              <a:t>ALE: rychlá potřeba energie (</a:t>
            </a:r>
            <a:r>
              <a:rPr lang="cs-CZ" altLang="en-US" sz="2000" i="1">
                <a:solidFill>
                  <a:schemeClr val="tx1"/>
                </a:solidFill>
              </a:rPr>
              <a:t>strádání, tvorba mléka ...)</a:t>
            </a:r>
            <a:r>
              <a:rPr lang="cs-CZ" altLang="en-US" sz="2000">
                <a:solidFill>
                  <a:schemeClr val="tx1"/>
                </a:solidFill>
              </a:rPr>
              <a:t> uvolnění ze zásob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</a:t>
            </a:r>
            <a:r>
              <a:rPr lang="en-US" altLang="en-US" sz="2000">
                <a:solidFill>
                  <a:schemeClr val="tx1"/>
                </a:solidFill>
              </a:rPr>
              <a:t>&gt; náhlá v</a:t>
            </a:r>
            <a:r>
              <a:rPr lang="cs-CZ" altLang="en-US" sz="2000">
                <a:solidFill>
                  <a:schemeClr val="tx1"/>
                </a:solidFill>
              </a:rPr>
              <a:t>ětší expozice a/nebo </a:t>
            </a:r>
            <a:r>
              <a:rPr lang="cs-CZ" altLang="en-US" sz="2000" b="1" u="sng">
                <a:solidFill>
                  <a:schemeClr val="tx1"/>
                </a:solidFill>
              </a:rPr>
              <a:t>uvolňování v mléce</a:t>
            </a:r>
            <a:r>
              <a:rPr lang="cs-CZ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ULOŽENÍ (sequestration)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412875"/>
            <a:ext cx="8610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Metalothioneiny </a:t>
            </a:r>
            <a:r>
              <a:rPr lang="cs-CZ" altLang="en-US" sz="220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cytoplasmatické nízkomolekulární proteiny (6-10 kD) bohaté na Cys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známy u velké řady eukaryot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vazba kovů : Zn, Cd, Hg ... =</a:t>
            </a:r>
            <a:r>
              <a:rPr lang="en-US" altLang="en-US" sz="2000">
                <a:solidFill>
                  <a:schemeClr val="tx1"/>
                </a:solidFill>
              </a:rPr>
              <a:t>&gt; </a:t>
            </a:r>
            <a:r>
              <a:rPr lang="cs-CZ" altLang="en-US" sz="2000">
                <a:solidFill>
                  <a:schemeClr val="tx1"/>
                </a:solidFill>
              </a:rPr>
              <a:t>snížení expozice /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dlouhý poločas života proteinů (</a:t>
            </a:r>
            <a:r>
              <a:rPr lang="en-US" altLang="en-US" sz="2000">
                <a:solidFill>
                  <a:schemeClr val="tx1"/>
                </a:solidFill>
              </a:rPr>
              <a:t>~ </a:t>
            </a:r>
            <a:r>
              <a:rPr lang="cs-CZ" altLang="en-US" sz="2000">
                <a:solidFill>
                  <a:schemeClr val="tx1"/>
                </a:solidFill>
              </a:rPr>
              <a:t>25 dní)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původní biologická funkce -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? snad regulace dostupnosti esenciálních kovů (</a:t>
            </a:r>
            <a:r>
              <a:rPr lang="cs-CZ" altLang="en-US" sz="2000" i="1">
                <a:solidFill>
                  <a:schemeClr val="tx1"/>
                </a:solidFill>
              </a:rPr>
              <a:t>např. Zn</a:t>
            </a:r>
            <a:r>
              <a:rPr lang="cs-CZ" altLang="en-US" sz="2000">
                <a:solidFill>
                  <a:schemeClr val="tx1"/>
                </a:solidFill>
              </a:rPr>
              <a:t>) </a:t>
            </a:r>
            <a:r>
              <a:rPr lang="en-US" altLang="en-US" sz="2000">
                <a:solidFill>
                  <a:schemeClr val="tx1"/>
                </a:solidFill>
              </a:rPr>
              <a:t>?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INDUKCE MTs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expozice kovy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jiný méně specifický stres - hypoxie, změny teploty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- Indukce MTs - další </a:t>
            </a:r>
            <a:r>
              <a:rPr lang="cs-CZ" altLang="en-US" sz="2000" i="1">
                <a:solidFill>
                  <a:schemeClr val="accent2"/>
                </a:solidFill>
              </a:rPr>
              <a:t>příklad BIOMARKER EXPOZICE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ULOŽENÍ (sequestration)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6363" y="1387475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Indukce MTs (příklad – expozice ryb arsenem)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Míra eliminace xenobiotika - míra možné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delší expozice / větší nebezpečí efektů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SUCHOZEMŠTÍ ŽIVOČICHOVÉ (obratlovci)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většina rozpustných neplynných a nevolatilních látek - </a:t>
            </a:r>
            <a:r>
              <a:rPr lang="cs-CZ" altLang="en-US" sz="2000" b="1" u="sng">
                <a:solidFill>
                  <a:schemeClr val="tx2"/>
                </a:solidFill>
              </a:rPr>
              <a:t>moč</a:t>
            </a:r>
            <a:endParaRPr lang="cs-CZ" altLang="en-US" sz="20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glomerulus - kličky: filtrace / aktivní transcelulární exkrece / 		transcelulární difuze / i resorpce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významné vylučování také - </a:t>
            </a:r>
            <a:r>
              <a:rPr lang="cs-CZ" altLang="en-US" sz="2000" b="1" u="sng">
                <a:solidFill>
                  <a:schemeClr val="tx2"/>
                </a:solidFill>
              </a:rPr>
              <a:t>žluč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2000" i="1">
                <a:solidFill>
                  <a:schemeClr val="tx1"/>
                </a:solidFill>
              </a:rPr>
              <a:t>aktivní transport konjugátů při vylučování / ve střevě další 		transformace mikroflorou / event. resorpce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plynné látky (NH3) a volatilní látky (alkoholy) - </a:t>
            </a:r>
            <a:r>
              <a:rPr lang="cs-CZ" altLang="en-US" sz="2000" b="1" u="sng">
                <a:solidFill>
                  <a:schemeClr val="tx2"/>
                </a:solidFill>
              </a:rPr>
              <a:t>plíce/dýchání</a:t>
            </a:r>
            <a:endParaRPr lang="cs-CZ" altLang="en-US" sz="2000" b="1">
              <a:solidFill>
                <a:schemeClr val="tx2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EXKRECE - VYLUČOVÁNÍ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VODNÍ ŽIVOČICHOVÉ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hlavním vylučovacím orgánem </a:t>
            </a:r>
            <a:r>
              <a:rPr lang="cs-CZ" altLang="en-US" sz="2000" b="1" u="sng">
                <a:solidFill>
                  <a:schemeClr val="tx2"/>
                </a:solidFill>
              </a:rPr>
              <a:t>žábry</a:t>
            </a:r>
            <a:r>
              <a:rPr lang="cs-CZ" altLang="en-US" sz="2000">
                <a:solidFill>
                  <a:schemeClr val="tx2"/>
                </a:solidFill>
              </a:rPr>
              <a:t> (NH</a:t>
            </a:r>
            <a:r>
              <a:rPr lang="cs-CZ" altLang="en-US" sz="2000" baseline="-25000">
                <a:solidFill>
                  <a:schemeClr val="tx2"/>
                </a:solidFill>
              </a:rPr>
              <a:t>3</a:t>
            </a:r>
            <a:r>
              <a:rPr lang="cs-CZ" altLang="en-US" sz="2000">
                <a:solidFill>
                  <a:schemeClr val="tx2"/>
                </a:solidFill>
              </a:rPr>
              <a:t>) + žluč</a:t>
            </a: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cs-CZ" altLang="en-US" sz="2000">
                <a:solidFill>
                  <a:schemeClr val="tx2"/>
                </a:solidFill>
              </a:rPr>
              <a:t>(ledviny méně)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ROSTLINY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</a:t>
            </a:r>
            <a:r>
              <a:rPr lang="cs-CZ" altLang="en-US" sz="2000" i="1">
                <a:solidFill>
                  <a:schemeClr val="tx1"/>
                </a:solidFill>
              </a:rPr>
              <a:t>ukládání ve vakuolách, vylučování plyných toxikantů</a:t>
            </a:r>
            <a:endParaRPr lang="cs-CZ" altLang="en-US" sz="2000">
              <a:solidFill>
                <a:schemeClr val="tx1"/>
              </a:solidFill>
            </a:endParaRP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0387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EXKRECE - VYLUČOVÁNÍ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1875" r="3125" b="10417"/>
          <a:stretch>
            <a:fillRect/>
          </a:stretch>
        </p:blipFill>
        <p:spPr bwMode="auto">
          <a:xfrm>
            <a:off x="31750" y="692150"/>
            <a:ext cx="92202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Př: EXKRECE různých kongenerů PCBs po injekci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U kterého z organismů bude rychleji probíhat biotransformace (detoxifikace) látek? U ryby nebo u člověka? Vysvětlete proč.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jsou hlavní procesy, které látka prodělává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jsou hlavní metabolismu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Které enzymy se podílí na biotransformacích látek?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Které jsou nejčastější chemické reakce při biotransformacích?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transformační produkty s největší pravděpodobností vzniknou v organismu, který bude exponován látce benzen?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Co je to glutathion?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Co je to první a druhá fáze detoxifikace?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Znáte příklad látky, která je „bioaktivována“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V jaké podobě a jakým orgánem se vylučují toxické látky z ryb? z rostlin? z živočichů – obratlovců?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Shrnutí - otázky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Jaké procesy zahrnuje </a:t>
            </a:r>
            <a:r>
              <a:rPr lang="cs-CZ" altLang="cs-CZ" sz="3200" dirty="0" err="1" smtClean="0">
                <a:solidFill>
                  <a:schemeClr val="tx1"/>
                </a:solidFill>
              </a:rPr>
              <a:t>toxikokinetika</a:t>
            </a:r>
            <a:r>
              <a:rPr lang="cs-CZ" altLang="cs-CZ" sz="3200" dirty="0" smtClean="0">
                <a:solidFill>
                  <a:schemeClr val="tx1"/>
                </a:solidFill>
              </a:rPr>
              <a:t>? ADME!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4342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344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 dirty="0" err="1" smtClean="0">
                <a:solidFill>
                  <a:schemeClr val="tx1"/>
                </a:solidFill>
              </a:rPr>
              <a:t>Toxico</a:t>
            </a:r>
            <a:r>
              <a:rPr lang="cs-CZ" altLang="cs-CZ" sz="3200" dirty="0" smtClean="0">
                <a:solidFill>
                  <a:schemeClr val="tx1"/>
                </a:solidFill>
              </a:rPr>
              <a:t>-</a:t>
            </a:r>
            <a:r>
              <a:rPr lang="en-US" altLang="cs-CZ" sz="3200" dirty="0" smtClean="0">
                <a:solidFill>
                  <a:schemeClr val="tx1"/>
                </a:solidFill>
              </a:rPr>
              <a:t>D</a:t>
            </a:r>
            <a:r>
              <a:rPr lang="en-GB" altLang="cs-CZ" sz="3200" dirty="0" smtClean="0">
                <a:solidFill>
                  <a:schemeClr val="tx1"/>
                </a:solidFill>
              </a:rPr>
              <a:t>YNAMI</a:t>
            </a:r>
            <a:r>
              <a:rPr lang="cs-CZ" altLang="cs-CZ" sz="3200" dirty="0" smtClean="0">
                <a:solidFill>
                  <a:schemeClr val="tx1"/>
                </a:solidFill>
              </a:rPr>
              <a:t>KA … viz dále</a:t>
            </a:r>
            <a:endParaRPr lang="en-GB" altLang="cs-CZ" sz="3200" dirty="0" smtClean="0">
              <a:solidFill>
                <a:schemeClr val="tx1"/>
              </a:solidFill>
            </a:endParaRPr>
          </a:p>
        </p:txBody>
      </p:sp>
      <p:pic>
        <p:nvPicPr>
          <p:cNvPr id="16387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ovéPole 10"/>
          <p:cNvSpPr txBox="1">
            <a:spLocks noChangeArrowheads="1"/>
          </p:cNvSpPr>
          <p:nvPr/>
        </p:nvSpPr>
        <p:spPr bwMode="auto">
          <a:xfrm>
            <a:off x="788060" y="4532313"/>
            <a:ext cx="25187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smtClean="0">
                <a:solidFill>
                  <a:schemeClr val="tx1"/>
                </a:solidFill>
              </a:rPr>
              <a:t>Mechanismus účinku</a:t>
            </a:r>
            <a:endParaRPr lang="cs-CZ" altLang="cs-CZ" sz="1800" b="1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(Mode of </a:t>
            </a:r>
            <a:r>
              <a:rPr lang="cs-CZ" altLang="cs-CZ" sz="1800" b="1" dirty="0" err="1">
                <a:solidFill>
                  <a:schemeClr val="tx1"/>
                </a:solidFill>
              </a:rPr>
              <a:t>Action</a:t>
            </a:r>
            <a:r>
              <a:rPr lang="cs-CZ" altLang="cs-CZ" sz="1800" b="1" dirty="0">
                <a:solidFill>
                  <a:schemeClr val="tx1"/>
                </a:solidFill>
              </a:rPr>
              <a:t>)</a:t>
            </a:r>
            <a:endParaRPr lang="en-GB" altLang="cs-CZ" sz="1800" b="1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dirty="0">
                <a:solidFill>
                  <a:schemeClr val="tx1"/>
                </a:solidFill>
              </a:rPr>
              <a:t>... </a:t>
            </a:r>
            <a:r>
              <a:rPr lang="cs-CZ" altLang="cs-CZ" sz="1800" dirty="0" smtClean="0">
                <a:solidFill>
                  <a:schemeClr val="tx1"/>
                </a:solidFill>
              </a:rPr>
              <a:t>a měřitelné</a:t>
            </a:r>
            <a:r>
              <a:rPr lang="en-GB" altLang="cs-CZ" sz="1800" dirty="0">
                <a:solidFill>
                  <a:schemeClr val="tx1"/>
                </a:solidFill>
              </a:rPr>
              <a:t/>
            </a:r>
            <a:br>
              <a:rPr lang="en-GB" altLang="cs-CZ" sz="1800" dirty="0">
                <a:solidFill>
                  <a:schemeClr val="tx1"/>
                </a:solidFill>
              </a:rPr>
            </a:br>
            <a:r>
              <a:rPr lang="cs-CZ" altLang="cs-CZ" sz="1800" b="1" dirty="0" smtClean="0">
                <a:solidFill>
                  <a:schemeClr val="tx1"/>
                </a:solidFill>
              </a:rPr>
              <a:t>ÚČINKY (efekty)</a:t>
            </a: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412875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Příjem látek u různých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1) jednobuněčné organismy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pasivní difuze přes </a:t>
            </a:r>
            <a:r>
              <a:rPr lang="cs-CZ" altLang="en-US" sz="2000">
                <a:solidFill>
                  <a:srgbClr val="FF0000"/>
                </a:solidFill>
              </a:rPr>
              <a:t>membránu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„selektivní“ vstup přes existující transportní systémy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2) vícebuněčné organismy / řasy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difuze toxikantu přes </a:t>
            </a:r>
            <a:r>
              <a:rPr lang="cs-CZ" altLang="en-US" sz="2000">
                <a:solidFill>
                  <a:srgbClr val="FF0000"/>
                </a:solidFill>
              </a:rPr>
              <a:t>membránu </a:t>
            </a:r>
            <a:r>
              <a:rPr lang="cs-CZ" altLang="en-US" sz="2000">
                <a:solidFill>
                  <a:schemeClr val="tx1"/>
                </a:solidFill>
              </a:rPr>
              <a:t>a mezi buňkami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3) terestrické rostliny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rozpuštěné ve vodě/půdě - vstup kořeny/listy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plyné toxikanty - vstup přes stomata na listech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lipofilní látky </a:t>
            </a:r>
            <a:r>
              <a:rPr lang="cs-CZ" altLang="en-US" sz="2000" i="1">
                <a:solidFill>
                  <a:schemeClr val="tx1"/>
                </a:solidFill>
              </a:rPr>
              <a:t>(některé herbicidy) -</a:t>
            </a:r>
            <a:r>
              <a:rPr lang="cs-CZ" altLang="en-US" sz="2000">
                <a:solidFill>
                  <a:schemeClr val="tx1"/>
                </a:solidFill>
              </a:rPr>
              <a:t> penetrace voskové kutikuly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- vstup do buňky 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přes membránu</a:t>
            </a:r>
            <a:endParaRPr lang="cs-CZ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1: příjem látek do organismu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4) živočichové -</a:t>
            </a:r>
            <a:r>
              <a:rPr lang="cs-CZ" altLang="en-US" sz="2000">
                <a:solidFill>
                  <a:schemeClr val="tx1"/>
                </a:solidFill>
              </a:rPr>
              <a:t> 3 hlavní cesty vstupu do organismu</a:t>
            </a:r>
            <a:endParaRPr lang="cs-CZ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potrava/pitná voda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průchod trávicím traktem, změny/transformace dle pH, mikroflory 	střeva, </a:t>
            </a:r>
            <a:r>
              <a:rPr lang="cs-CZ" altLang="en-US" sz="2000" i="1">
                <a:solidFill>
                  <a:schemeClr val="tx1"/>
                </a:solidFill>
              </a:rPr>
              <a:t>př. cykasin: netoxický - ve střevě konverze-</a:t>
            </a:r>
            <a:r>
              <a:rPr lang="en-US" altLang="en-US" sz="2000" i="1">
                <a:solidFill>
                  <a:schemeClr val="tx1"/>
                </a:solidFill>
              </a:rPr>
              <a:t>&gt;</a:t>
            </a:r>
            <a:r>
              <a:rPr lang="cs-CZ" altLang="en-US" sz="2000" i="1">
                <a:solidFill>
                  <a:schemeClr val="tx1"/>
                </a:solidFill>
              </a:rPr>
              <a:t>silný mutagen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respirační cesta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trachee u hmyzu, žábry u akvatických organismů, plíce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velká plocha pro výměnu/vstup látky (</a:t>
            </a:r>
            <a:r>
              <a:rPr lang="cs-CZ" altLang="en-US" sz="2000" i="1">
                <a:solidFill>
                  <a:schemeClr val="tx1"/>
                </a:solidFill>
              </a:rPr>
              <a:t>často 25</a:t>
            </a:r>
            <a:r>
              <a:rPr lang="en-US" altLang="en-US" sz="2000" i="1">
                <a:solidFill>
                  <a:schemeClr val="tx1"/>
                </a:solidFill>
              </a:rPr>
              <a:t>x &gt; povrch t</a:t>
            </a:r>
            <a:r>
              <a:rPr lang="cs-CZ" altLang="en-US" sz="2000" i="1">
                <a:solidFill>
                  <a:schemeClr val="tx1"/>
                </a:solidFill>
              </a:rPr>
              <a:t>ěla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povrchem těla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větší význam u menších organismů (</a:t>
            </a:r>
            <a:r>
              <a:rPr lang="cs-CZ" altLang="en-US" sz="2000" i="1">
                <a:solidFill>
                  <a:schemeClr val="tx1"/>
                </a:solidFill>
              </a:rPr>
              <a:t>relativně větší plocha</a:t>
            </a:r>
            <a:r>
              <a:rPr lang="cs-CZ" altLang="en-US" sz="2000">
                <a:solidFill>
                  <a:schemeClr val="tx1"/>
                </a:solidFill>
              </a:rPr>
              <a:t>) a 		akvatických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&gt;&gt; v</a:t>
            </a:r>
            <a:r>
              <a:rPr lang="cs-CZ" altLang="en-US" sz="2000">
                <a:solidFill>
                  <a:srgbClr val="FF0000"/>
                </a:solidFill>
              </a:rPr>
              <a:t>ždy je prvním krokem </a:t>
            </a:r>
            <a:r>
              <a:rPr lang="cs-CZ" altLang="en-US" sz="2000" b="1">
                <a:solidFill>
                  <a:srgbClr val="FF0000"/>
                </a:solidFill>
              </a:rPr>
              <a:t>přestup přes buněčnou membránu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1: příjem látek do organismu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Bez ohledu na typ organismu a cestu vstupu (do vyšších organismů) musí toxikant překonat barieru plazmatické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membrány (</a:t>
            </a:r>
            <a:r>
              <a:rPr lang="cs-CZ" altLang="en-US" sz="2200" i="1">
                <a:solidFill>
                  <a:schemeClr val="tx1"/>
                </a:solidFill>
              </a:rPr>
              <a:t>nebo i buněčné stěny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  <a:endParaRPr lang="cs-CZ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Membrány – klíčová překážka pro toxické látky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1120</Words>
  <Application>Microsoft Office PowerPoint</Application>
  <PresentationFormat>On-screen Show (4:3)</PresentationFormat>
  <Paragraphs>331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Tahoma</vt:lpstr>
      <vt:lpstr>Wingdings</vt:lpstr>
      <vt:lpstr>Motiv sady Office</vt:lpstr>
      <vt:lpstr>PowerPoint Presentation</vt:lpstr>
      <vt:lpstr>Co by si student(ka) měl(a) odnést ?</vt:lpstr>
      <vt:lpstr>PowerPoint Presentation</vt:lpstr>
      <vt:lpstr>PowerPoint Presentation</vt:lpstr>
      <vt:lpstr>Jaké procesy zahrnuje toxikokinetika? ADME!</vt:lpstr>
      <vt:lpstr>Toxico-DYNAMIKA … viz dále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Windows User</cp:lastModifiedBy>
  <cp:revision>54</cp:revision>
  <dcterms:created xsi:type="dcterms:W3CDTF">2010-05-17T15:27:49Z</dcterms:created>
  <dcterms:modified xsi:type="dcterms:W3CDTF">2018-10-03T07:41:38Z</dcterms:modified>
</cp:coreProperties>
</file>