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387" r:id="rId4"/>
    <p:sldId id="378" r:id="rId5"/>
    <p:sldId id="379" r:id="rId6"/>
    <p:sldId id="368" r:id="rId7"/>
    <p:sldId id="370" r:id="rId8"/>
    <p:sldId id="369" r:id="rId9"/>
    <p:sldId id="396" r:id="rId10"/>
    <p:sldId id="371" r:id="rId11"/>
    <p:sldId id="360" r:id="rId12"/>
    <p:sldId id="388" r:id="rId13"/>
    <p:sldId id="406" r:id="rId14"/>
    <p:sldId id="428" r:id="rId15"/>
    <p:sldId id="429" r:id="rId16"/>
    <p:sldId id="430" r:id="rId17"/>
    <p:sldId id="431" r:id="rId18"/>
    <p:sldId id="432" r:id="rId19"/>
    <p:sldId id="433" r:id="rId20"/>
    <p:sldId id="416" r:id="rId21"/>
    <p:sldId id="407" r:id="rId22"/>
    <p:sldId id="408" r:id="rId23"/>
    <p:sldId id="418" r:id="rId24"/>
    <p:sldId id="427" r:id="rId25"/>
    <p:sldId id="417" r:id="rId26"/>
    <p:sldId id="414" r:id="rId27"/>
    <p:sldId id="434" r:id="rId28"/>
    <p:sldId id="405" r:id="rId29"/>
    <p:sldId id="391" r:id="rId30"/>
    <p:sldId id="392" r:id="rId31"/>
    <p:sldId id="435" r:id="rId32"/>
    <p:sldId id="415" r:id="rId33"/>
    <p:sldId id="393" r:id="rId34"/>
    <p:sldId id="394" r:id="rId35"/>
    <p:sldId id="395" r:id="rId36"/>
    <p:sldId id="436" r:id="rId37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4" autoAdjust="0"/>
    <p:restoredTop sz="94660"/>
  </p:normalViewPr>
  <p:slideViewPr>
    <p:cSldViewPr>
      <p:cViewPr varScale="1">
        <p:scale>
          <a:sx n="79" d="100"/>
          <a:sy n="79" d="100"/>
        </p:scale>
        <p:origin x="9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99B91C-9123-4449-88FD-CA45A79309E5}" type="datetimeFigureOut">
              <a:rPr lang="cs-CZ"/>
              <a:pPr>
                <a:defRPr/>
              </a:pPr>
              <a:t>10.10.2018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6EAFE9-31C0-4C9F-AA0A-78CA673B6D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0453B2-CAA3-4315-89D0-3C6635431EFB}" type="datetimeFigureOut">
              <a:rPr lang="cs-CZ"/>
              <a:pPr>
                <a:defRPr/>
              </a:pPr>
              <a:t>10.10.2018</a:t>
            </a:fld>
            <a:endParaRPr lang="cs-CZ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33FC7EF4-0A36-48DF-B929-2E36109E7A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2" tIns="48452" rIns="96902" bIns="48452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A7AFD-815B-46F4-AC79-415F43CE14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94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EB45F-ADC5-4A80-A8B1-D14EDF1564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45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D133-25E3-4569-B1F5-48865AEBCA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17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B9CA-C4E6-4FAA-AE8E-6C7A0D5EB1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62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2C1FB1-1E54-4435-8613-6D07B4BA11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372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A87A-52D6-4B27-A90F-E849CF94C0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991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6704-482B-4360-AAA1-F59518AD1B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95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9FB5-B38B-44F5-BC7B-994BA5E249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65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FF5E-4B5A-47D3-8F42-9F515590B3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10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C5B2-BF25-4EF0-A8EB-C1CEC45F2C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89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7332-D678-4A16-B2FF-20D2F89925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6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72E7D457-9431-4399-BDEE-F59DBF2F0D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em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1916113"/>
            <a:ext cx="838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Živé systémy v ekotoxikologii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- úvod 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0825" y="765175"/>
            <a:ext cx="861060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Toxické látky reagují s biologickými makromolekulami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a ovlivňují jejich funkce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Hlavní biologické </a:t>
            </a:r>
            <a:r>
              <a:rPr lang="cs-CZ" altLang="en-US" sz="2200" b="1" u="sng">
                <a:solidFill>
                  <a:schemeClr val="tx1"/>
                </a:solidFill>
              </a:rPr>
              <a:t>makro</a:t>
            </a:r>
            <a:r>
              <a:rPr lang="cs-CZ" altLang="en-US" sz="2200" b="1">
                <a:solidFill>
                  <a:schemeClr val="tx1"/>
                </a:solidFill>
              </a:rPr>
              <a:t>molekuly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1">
                <a:solidFill>
                  <a:schemeClr val="tx2"/>
                </a:solidFill>
              </a:rPr>
              <a:t> nukleové kyseliny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1">
                <a:solidFill>
                  <a:schemeClr val="tx2"/>
                </a:solidFill>
              </a:rPr>
              <a:t> proteiny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1">
                <a:solidFill>
                  <a:schemeClr val="tx2"/>
                </a:solidFill>
              </a:rPr>
              <a:t> fosfolipidy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i="1">
                <a:solidFill>
                  <a:schemeClr val="tx2"/>
                </a:solidFill>
              </a:rPr>
              <a:t>polysacharidy </a:t>
            </a:r>
            <a:br>
              <a:rPr lang="cs-CZ" altLang="en-US" sz="2000" i="1">
                <a:solidFill>
                  <a:schemeClr val="tx2"/>
                </a:solidFill>
              </a:rPr>
            </a:br>
            <a:r>
              <a:rPr lang="cs-CZ" altLang="en-US" sz="2000" i="1">
                <a:solidFill>
                  <a:schemeClr val="tx2"/>
                </a:solidFill>
              </a:rPr>
              <a:t>	- spíše zásobní funkce: méně významné pro toxicitu)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Další „malé“ molekuly, se kterými mohou toxické látky interagovat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a působit tak toxicky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protektivní molekuly (antioxidanty, glutathion)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nízkomolekulární hormony a neurotransmitery (např. steroidy, dopamin)</a:t>
            </a:r>
          </a:p>
          <a:p>
            <a:pPr lvl="1" eaLnBrk="1" hangingPunct="1"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Život na nejnižší úrovni: základní struktura 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10244" name="TextovéPole 3"/>
          <p:cNvSpPr txBox="1">
            <a:spLocks noChangeArrowheads="1"/>
          </p:cNvSpPr>
          <p:nvPr/>
        </p:nvSpPr>
        <p:spPr bwMode="auto">
          <a:xfrm>
            <a:off x="6227763" y="2300288"/>
            <a:ext cx="244792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! U studentů se zde předpokládá, že znají chemickou povahu makromolekul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908050"/>
            <a:ext cx="86106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Základní vlastnosti živé hmoty</a:t>
            </a: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2"/>
                </a:solidFill>
              </a:rPr>
              <a:t> </a:t>
            </a:r>
            <a:r>
              <a:rPr lang="cs-CZ" altLang="en-US" sz="1800">
                <a:solidFill>
                  <a:schemeClr val="tx2"/>
                </a:solidFill>
              </a:rPr>
              <a:t>Metabolismus (udržování existence za využití energie)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Růst a pohlavní dozrávání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Rozmnožování 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2"/>
                </a:solidFill>
              </a:rPr>
              <a:t> Vnímavost  / dráždivost a komunikace (uvnitř i s okolím)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(za normálních podmínek jsou funkce v rovnováze)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Toxické látky (a další stresory) působí na tyto hlavní funkce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      - účinky na molekulární úrovni </a:t>
            </a:r>
            <a:r>
              <a:rPr lang="en-US" altLang="en-US" sz="1800">
                <a:solidFill>
                  <a:schemeClr val="tx1"/>
                </a:solidFill>
              </a:rPr>
              <a:t/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		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buňk</a:t>
            </a:r>
            <a:r>
              <a:rPr lang="en-US" altLang="en-US" sz="1800">
                <a:solidFill>
                  <a:schemeClr val="tx1"/>
                </a:solidFill>
              </a:rPr>
              <a:t>a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organismus</a:t>
            </a:r>
            <a:r>
              <a:rPr lang="cs-CZ" altLang="en-US" sz="1800">
                <a:solidFill>
                  <a:schemeClr val="tx1"/>
                </a:solidFill>
              </a:rPr>
              <a:t>...</a:t>
            </a:r>
            <a:r>
              <a:rPr lang="en-US" altLang="en-US" sz="1800">
                <a:solidFill>
                  <a:schemeClr val="tx1"/>
                </a:solidFill>
              </a:rPr>
              <a:t> spole</a:t>
            </a:r>
            <a:r>
              <a:rPr lang="cs-CZ" altLang="en-US" sz="1800">
                <a:solidFill>
                  <a:schemeClr val="tx1"/>
                </a:solidFill>
              </a:rPr>
              <a:t>čenstvo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      - s různými důsledky pro další úrovně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Živý organismus – základní funkce ?</a:t>
            </a: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8196" name="TextovéPole 3"/>
          <p:cNvSpPr txBox="1">
            <a:spLocks noChangeArrowheads="1"/>
          </p:cNvSpPr>
          <p:nvPr/>
        </p:nvSpPr>
        <p:spPr bwMode="auto">
          <a:xfrm>
            <a:off x="539750" y="3149600"/>
            <a:ext cx="1800225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Metabolismus </a:t>
            </a:r>
            <a:r>
              <a:rPr lang="cs-CZ" altLang="en-US" sz="1800">
                <a:solidFill>
                  <a:schemeClr val="tx1"/>
                </a:solidFill>
              </a:rPr>
              <a:t>= udržování života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484438" y="336550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198" name="TextovéPole 5"/>
          <p:cNvSpPr txBox="1">
            <a:spLocks noChangeArrowheads="1"/>
          </p:cNvSpPr>
          <p:nvPr/>
        </p:nvSpPr>
        <p:spPr bwMode="auto">
          <a:xfrm>
            <a:off x="3635375" y="3149600"/>
            <a:ext cx="1800225" cy="9239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Růst – velikost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pohlavní  zralost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5580063" y="336550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200" name="TextovéPole 7"/>
          <p:cNvSpPr txBox="1">
            <a:spLocks noChangeArrowheads="1"/>
          </p:cNvSpPr>
          <p:nvPr/>
        </p:nvSpPr>
        <p:spPr bwMode="auto">
          <a:xfrm>
            <a:off x="6732588" y="3429000"/>
            <a:ext cx="1800225" cy="3698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Rozmožování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" name="Zahnutá šipka doprava 8"/>
          <p:cNvSpPr/>
          <p:nvPr/>
        </p:nvSpPr>
        <p:spPr>
          <a:xfrm>
            <a:off x="1692275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doprava 10"/>
          <p:cNvSpPr/>
          <p:nvPr/>
        </p:nvSpPr>
        <p:spPr>
          <a:xfrm rot="10800000">
            <a:off x="2195513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doprava 12"/>
          <p:cNvSpPr/>
          <p:nvPr/>
        </p:nvSpPr>
        <p:spPr>
          <a:xfrm>
            <a:off x="4787900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prava 13"/>
          <p:cNvSpPr/>
          <p:nvPr/>
        </p:nvSpPr>
        <p:spPr>
          <a:xfrm rot="10800000">
            <a:off x="5292725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8205" name="TextovéPole 14"/>
          <p:cNvSpPr txBox="1">
            <a:spLocks noChangeArrowheads="1"/>
          </p:cNvSpPr>
          <p:nvPr/>
        </p:nvSpPr>
        <p:spPr bwMode="auto">
          <a:xfrm>
            <a:off x="1042988" y="4365625"/>
            <a:ext cx="6624637" cy="368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Komunikace a řízení 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16" name="Zahnutá šipka doprava 15"/>
          <p:cNvSpPr/>
          <p:nvPr/>
        </p:nvSpPr>
        <p:spPr>
          <a:xfrm>
            <a:off x="6804025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Zahnutá šipka doprava 16"/>
          <p:cNvSpPr/>
          <p:nvPr/>
        </p:nvSpPr>
        <p:spPr>
          <a:xfrm rot="10800000">
            <a:off x="7308850" y="4005263"/>
            <a:ext cx="431800" cy="431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bousměrná svislá šipka 17"/>
          <p:cNvSpPr/>
          <p:nvPr/>
        </p:nvSpPr>
        <p:spPr>
          <a:xfrm>
            <a:off x="1403350" y="4221163"/>
            <a:ext cx="288925" cy="7207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" name="Obousměrná svislá šipka 18"/>
          <p:cNvSpPr/>
          <p:nvPr/>
        </p:nvSpPr>
        <p:spPr>
          <a:xfrm>
            <a:off x="6300788" y="4149725"/>
            <a:ext cx="287337" cy="7191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  <p:bldP spid="5" grpId="0" animBg="1"/>
      <p:bldP spid="8198" grpId="0" animBg="1"/>
      <p:bldP spid="7" grpId="0" animBg="1"/>
      <p:bldP spid="8200" grpId="0" animBg="1"/>
      <p:bldP spid="9" grpId="0" animBg="1"/>
      <p:bldP spid="11" grpId="0" animBg="1"/>
      <p:bldP spid="13" grpId="0" animBg="1"/>
      <p:bldP spid="14" grpId="0" animBg="1"/>
      <p:bldP spid="820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 smtClean="0">
                <a:solidFill>
                  <a:schemeClr val="accent1"/>
                </a:solidFill>
              </a:rPr>
              <a:t>Rovnováha</a:t>
            </a:r>
            <a:br>
              <a:rPr lang="cs-CZ" altLang="en-US" sz="3000" b="1" smtClean="0">
                <a:solidFill>
                  <a:schemeClr val="accent1"/>
                </a:solidFill>
              </a:rPr>
            </a:br>
            <a:r>
              <a:rPr lang="en-US" altLang="en-US" sz="3000" b="1" smtClean="0">
                <a:solidFill>
                  <a:schemeClr val="accent1"/>
                </a:solidFill>
              </a:rPr>
              <a:t>&amp; distribuce energie</a:t>
            </a:r>
            <a:endParaRPr lang="cs-CZ" altLang="en-US" sz="30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3038" y="692150"/>
            <a:ext cx="897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Homeost</a:t>
            </a:r>
            <a:r>
              <a:rPr lang="cs-CZ" altLang="en-US" sz="3600" b="1">
                <a:solidFill>
                  <a:srgbClr val="FF3300"/>
                </a:solidFill>
              </a:rPr>
              <a:t>áza: akce/reakce</a:t>
            </a:r>
            <a:endParaRPr lang="cs-CZ" altLang="en-US" sz="3600">
              <a:solidFill>
                <a:srgbClr val="FF33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0825" y="1924050"/>
            <a:ext cx="864235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Existence živé hmoty </a:t>
            </a:r>
            <a:br>
              <a:rPr lang="cs-CZ" altLang="en-US" sz="2200">
                <a:solidFill>
                  <a:schemeClr val="tx1"/>
                </a:solidFill>
              </a:rPr>
            </a:b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 b="1">
                <a:solidFill>
                  <a:schemeClr val="tx1"/>
                </a:solidFill>
              </a:rPr>
              <a:t>udržování „rovnováhy“ … při vynaložení energie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příjem energie </a:t>
            </a:r>
            <a:endParaRPr lang="en-US" altLang="en-US" sz="220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	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zpracování </a:t>
            </a:r>
            <a:r>
              <a:rPr lang="en-US" altLang="en-US" sz="2200">
                <a:solidFill>
                  <a:schemeClr val="tx1"/>
                </a:solidFill>
              </a:rPr>
              <a:t>energie 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hlavn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í 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funkce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živých organismů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		: ukládání / ztráty energie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18"/>
          </a:xfrm>
        </p:grpSpPr>
        <p:sp>
          <p:nvSpPr>
            <p:cNvPr id="32797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1928733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Metabolismus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Řízení, kontrola,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vnímání </a:t>
              </a:r>
              <a:r>
                <a:rPr lang="en-US" altLang="en-US" sz="1800">
                  <a:solidFill>
                    <a:schemeClr val="tx1"/>
                  </a:solidFill>
                </a:rPr>
                <a:t/>
              </a:r>
              <a:br>
                <a:rPr lang="en-US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&amp; reakce </a:t>
              </a:r>
              <a:r>
                <a:rPr lang="cs-CZ" altLang="en-US" sz="1800">
                  <a:solidFill>
                    <a:schemeClr val="tx1"/>
                  </a:solidFill>
                </a:rPr>
                <a:t/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na </a:t>
              </a:r>
              <a:r>
                <a:rPr lang="cs-CZ" altLang="en-US" sz="1800">
                  <a:solidFill>
                    <a:schemeClr val="tx1"/>
                  </a:solidFill>
                </a:rPr>
                <a:t>podněty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patogeny,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parazity,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predátory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toxikanty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420763"/>
              <a:ext cx="360330" cy="2158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56"/>
              <a:ext cx="360330" cy="2158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802"/>
              <a:ext cx="360330" cy="2158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589398"/>
              <a:ext cx="360330" cy="2158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pic>
        <p:nvPicPr>
          <p:cNvPr id="32771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3613150" y="404813"/>
            <a:ext cx="97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potrava</a:t>
            </a: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033838"/>
            <a:ext cx="18383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636838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8077200" y="620713"/>
            <a:ext cx="852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Ztráty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teplo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fekálie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2749550" y="1628775"/>
            <a:ext cx="1671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Existence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(udržování,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 i="1">
                <a:solidFill>
                  <a:schemeClr val="tx1"/>
                </a:solidFill>
              </a:rPr>
              <a:t>maintenance</a:t>
            </a:r>
            <a:r>
              <a:rPr lang="cs-CZ" altLang="en-US" sz="1800" b="1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4117181" y="3356769"/>
            <a:ext cx="792163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4765675" y="3141663"/>
            <a:ext cx="1133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Růst,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pohlavní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zralost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4941888"/>
            <a:ext cx="1008062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013325"/>
            <a:ext cx="3825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54451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229225"/>
            <a:ext cx="3825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60213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6010275" y="4427538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Rozmnožování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50"/>
          <p:cNvGrpSpPr>
            <a:grpSpLocks/>
          </p:cNvGrpSpPr>
          <p:nvPr/>
        </p:nvGrpSpPr>
        <p:grpSpPr bwMode="auto">
          <a:xfrm>
            <a:off x="265113" y="5373688"/>
            <a:ext cx="4383087" cy="1282700"/>
            <a:chOff x="-1" y="5372609"/>
            <a:chExt cx="4381586" cy="1283254"/>
          </a:xfrm>
        </p:grpSpPr>
        <p:sp>
          <p:nvSpPr>
            <p:cNvPr id="48" name="Zaoblený obdélník 47"/>
            <p:cNvSpPr/>
            <p:nvPr/>
          </p:nvSpPr>
          <p:spPr>
            <a:xfrm>
              <a:off x="-1" y="5372609"/>
              <a:ext cx="1858325" cy="93703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49" name="Blesk 48"/>
            <p:cNvSpPr/>
            <p:nvPr/>
          </p:nvSpPr>
          <p:spPr>
            <a:xfrm rot="9919160">
              <a:off x="1561564" y="5685481"/>
              <a:ext cx="863304" cy="792505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2796" name="TextovéPole 49"/>
            <p:cNvSpPr txBox="1">
              <a:spLocks noChangeArrowheads="1"/>
            </p:cNvSpPr>
            <p:nvPr/>
          </p:nvSpPr>
          <p:spPr bwMode="auto">
            <a:xfrm>
              <a:off x="2555776" y="5732616"/>
              <a:ext cx="1825809" cy="923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Vliv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 b="1">
                  <a:solidFill>
                    <a:srgbClr val="FF0000"/>
                  </a:solidFill>
                </a:rPr>
                <a:t>chemické látky</a:t>
              </a:r>
              <a:br>
                <a:rPr lang="cs-CZ" altLang="en-US" sz="1800" b="1">
                  <a:solidFill>
                    <a:srgbClr val="FF0000"/>
                  </a:solidFill>
                </a:rPr>
              </a:br>
              <a:r>
                <a:rPr lang="cs-CZ" altLang="en-US" sz="1800" b="1">
                  <a:solidFill>
                    <a:srgbClr val="FF0000"/>
                  </a:solidFill>
                </a:rPr>
                <a:t>stres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  <p:bldP spid="22" grpId="0"/>
      <p:bldP spid="23" grpId="0"/>
      <p:bldP spid="34" grpId="0" animBg="1"/>
      <p:bldP spid="35" grpId="0"/>
      <p:bldP spid="36" grpId="0" animBg="1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549775" y="404813"/>
            <a:ext cx="1008063" cy="1152525"/>
          </a:xfrm>
          <a:prstGeom prst="downArrow">
            <a:avLst>
              <a:gd name="adj1" fmla="val 50000"/>
              <a:gd name="adj2" fmla="val 5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4820" name="TextovéPole 17"/>
          <p:cNvSpPr txBox="1">
            <a:spLocks noChangeArrowheads="1"/>
          </p:cNvSpPr>
          <p:nvPr/>
        </p:nvSpPr>
        <p:spPr bwMode="auto">
          <a:xfrm>
            <a:off x="3613150" y="404813"/>
            <a:ext cx="97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potrava</a:t>
            </a:r>
          </a:p>
        </p:txBody>
      </p:sp>
      <p:pic>
        <p:nvPicPr>
          <p:cNvPr id="34821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4221163"/>
            <a:ext cx="15525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4824" name="TextovéPole 21"/>
          <p:cNvSpPr txBox="1">
            <a:spLocks noChangeArrowheads="1"/>
          </p:cNvSpPr>
          <p:nvPr/>
        </p:nvSpPr>
        <p:spPr bwMode="auto">
          <a:xfrm>
            <a:off x="8077200" y="620713"/>
            <a:ext cx="852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Ztráty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teplo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fekálie</a:t>
            </a:r>
          </a:p>
        </p:txBody>
      </p:sp>
      <p:sp>
        <p:nvSpPr>
          <p:cNvPr id="34825" name="TextovéPole 22"/>
          <p:cNvSpPr txBox="1">
            <a:spLocks noChangeArrowheads="1"/>
          </p:cNvSpPr>
          <p:nvPr/>
        </p:nvSpPr>
        <p:spPr bwMode="auto">
          <a:xfrm>
            <a:off x="2749550" y="1628775"/>
            <a:ext cx="1671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Existence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(udržování,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 i="1">
                <a:solidFill>
                  <a:schemeClr val="tx1"/>
                </a:solidFill>
              </a:rPr>
              <a:t>maintenance</a:t>
            </a:r>
            <a:r>
              <a:rPr lang="cs-CZ" altLang="en-US" sz="1800" b="1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482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4828" name="TextovéPole 34"/>
          <p:cNvSpPr txBox="1">
            <a:spLocks noChangeArrowheads="1"/>
          </p:cNvSpPr>
          <p:nvPr/>
        </p:nvSpPr>
        <p:spPr bwMode="auto">
          <a:xfrm>
            <a:off x="4765675" y="3141663"/>
            <a:ext cx="1133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Růst,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pohlavní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zralost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5157788"/>
            <a:ext cx="1008062" cy="28733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483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21163"/>
            <a:ext cx="3825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63" y="5661025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TextovéPole 44"/>
          <p:cNvSpPr txBox="1">
            <a:spLocks noChangeArrowheads="1"/>
          </p:cNvSpPr>
          <p:nvPr/>
        </p:nvSpPr>
        <p:spPr bwMode="auto">
          <a:xfrm>
            <a:off x="6010275" y="4427538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Rozmnožování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36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18"/>
          </a:xfrm>
        </p:grpSpPr>
        <p:sp>
          <p:nvSpPr>
            <p:cNvPr id="34843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2018501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Metabolismus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Vnitřní řízení,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kontrola, vnímání </a:t>
              </a:r>
              <a:r>
                <a:rPr lang="en-US" altLang="en-US" sz="1800">
                  <a:solidFill>
                    <a:schemeClr val="tx1"/>
                  </a:solidFill>
                </a:rPr>
                <a:t/>
              </a:r>
              <a:br>
                <a:rPr lang="en-US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&amp; reakce </a:t>
              </a:r>
              <a:r>
                <a:rPr lang="cs-CZ" altLang="en-US" sz="1800">
                  <a:solidFill>
                    <a:schemeClr val="tx1"/>
                  </a:solidFill>
                </a:rPr>
                <a:t/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na </a:t>
              </a:r>
              <a:r>
                <a:rPr lang="cs-CZ" altLang="en-US" sz="1800">
                  <a:solidFill>
                    <a:schemeClr val="tx1"/>
                  </a:solidFill>
                </a:rPr>
                <a:t>podněty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patogeny,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parazity,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predátory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toxikanty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276301"/>
              <a:ext cx="360330" cy="576260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56"/>
              <a:ext cx="360330" cy="13652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802"/>
              <a:ext cx="360330" cy="14287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589398"/>
              <a:ext cx="360330" cy="576259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sp>
        <p:nvSpPr>
          <p:cNvPr id="34837" name="TextovéPole 25"/>
          <p:cNvSpPr txBox="1">
            <a:spLocks noChangeArrowheads="1"/>
          </p:cNvSpPr>
          <p:nvPr/>
        </p:nvSpPr>
        <p:spPr bwMode="auto">
          <a:xfrm>
            <a:off x="323850" y="417513"/>
            <a:ext cx="3527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Chemický stres: 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>
                <a:solidFill>
                  <a:srgbClr val="FF0000"/>
                </a:solidFill>
              </a:rPr>
              <a:t>vyšší nároky / alokace energie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>
                <a:solidFill>
                  <a:srgbClr val="FF0000"/>
                </a:solidFill>
                <a:sym typeface="Wingdings" panose="05000000000000000000" pitchFamily="2" charset="2"/>
              </a:rPr>
              <a:t>„nedostatek“ energie jinde</a:t>
            </a:r>
            <a:endParaRPr lang="cs-CZ" altLang="en-US" sz="1800">
              <a:solidFill>
                <a:srgbClr val="FF0000"/>
              </a:solidFill>
            </a:endParaRPr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2339975" y="1341438"/>
            <a:ext cx="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>
            <a:off x="2195513" y="1341438"/>
            <a:ext cx="0" cy="4103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40" name="Skupina 50"/>
          <p:cNvGrpSpPr>
            <a:grpSpLocks/>
          </p:cNvGrpSpPr>
          <p:nvPr/>
        </p:nvGrpSpPr>
        <p:grpSpPr bwMode="auto">
          <a:xfrm>
            <a:off x="265113" y="5373688"/>
            <a:ext cx="2425700" cy="1104900"/>
            <a:chOff x="-1" y="5372619"/>
            <a:chExt cx="2425259" cy="1105274"/>
          </a:xfrm>
        </p:grpSpPr>
        <p:sp>
          <p:nvSpPr>
            <p:cNvPr id="37" name="Zaoblený obdélník 36"/>
            <p:cNvSpPr/>
            <p:nvPr/>
          </p:nvSpPr>
          <p:spPr>
            <a:xfrm>
              <a:off x="-1" y="5372619"/>
              <a:ext cx="2003061" cy="93694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8" name="Blesk 37"/>
            <p:cNvSpPr/>
            <p:nvPr/>
          </p:nvSpPr>
          <p:spPr>
            <a:xfrm rot="9919160">
              <a:off x="1561815" y="5685462"/>
              <a:ext cx="863443" cy="792431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628775"/>
            <a:ext cx="1079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Šipka dolů 16"/>
          <p:cNvSpPr/>
          <p:nvPr/>
        </p:nvSpPr>
        <p:spPr>
          <a:xfrm>
            <a:off x="4741863" y="404813"/>
            <a:ext cx="622300" cy="1152525"/>
          </a:xfrm>
          <a:prstGeom prst="downArrow">
            <a:avLst>
              <a:gd name="adj1" fmla="val 50000"/>
              <a:gd name="adj2" fmla="val 51176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68" name="TextovéPole 17"/>
          <p:cNvSpPr txBox="1">
            <a:spLocks noChangeArrowheads="1"/>
          </p:cNvSpPr>
          <p:nvPr/>
        </p:nvSpPr>
        <p:spPr bwMode="auto">
          <a:xfrm>
            <a:off x="3613150" y="404813"/>
            <a:ext cx="979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hv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potrava</a:t>
            </a:r>
          </a:p>
        </p:txBody>
      </p:sp>
      <p:pic>
        <p:nvPicPr>
          <p:cNvPr id="36869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4337050"/>
            <a:ext cx="13763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Šipka doleva 19"/>
          <p:cNvSpPr/>
          <p:nvPr/>
        </p:nvSpPr>
        <p:spPr>
          <a:xfrm>
            <a:off x="3613150" y="2276475"/>
            <a:ext cx="792163" cy="100806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8076646">
            <a:off x="6793706" y="1931194"/>
            <a:ext cx="1679575" cy="53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72" name="TextovéPole 21"/>
          <p:cNvSpPr txBox="1">
            <a:spLocks noChangeArrowheads="1"/>
          </p:cNvSpPr>
          <p:nvPr/>
        </p:nvSpPr>
        <p:spPr bwMode="auto">
          <a:xfrm>
            <a:off x="8077200" y="620713"/>
            <a:ext cx="852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Ztráty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teplo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fekálie</a:t>
            </a:r>
          </a:p>
        </p:txBody>
      </p:sp>
      <p:sp>
        <p:nvSpPr>
          <p:cNvPr id="36873" name="TextovéPole 22"/>
          <p:cNvSpPr txBox="1">
            <a:spLocks noChangeArrowheads="1"/>
          </p:cNvSpPr>
          <p:nvPr/>
        </p:nvSpPr>
        <p:spPr bwMode="auto">
          <a:xfrm>
            <a:off x="2749550" y="1628775"/>
            <a:ext cx="1671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Existence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(udržování, 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 i="1">
                <a:solidFill>
                  <a:schemeClr val="tx1"/>
                </a:solidFill>
              </a:rPr>
              <a:t>maintenance</a:t>
            </a:r>
            <a:r>
              <a:rPr lang="cs-CZ" altLang="en-US" sz="1800" b="1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687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159125"/>
            <a:ext cx="1081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leva 33"/>
          <p:cNvSpPr/>
          <p:nvPr/>
        </p:nvSpPr>
        <p:spPr>
          <a:xfrm rot="16200000">
            <a:off x="3984625" y="3489325"/>
            <a:ext cx="792163" cy="2397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6876" name="TextovéPole 34"/>
          <p:cNvSpPr txBox="1">
            <a:spLocks noChangeArrowheads="1"/>
          </p:cNvSpPr>
          <p:nvPr/>
        </p:nvSpPr>
        <p:spPr bwMode="auto">
          <a:xfrm>
            <a:off x="4765675" y="3141663"/>
            <a:ext cx="1133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Růst,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pohlavní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zralost</a:t>
            </a:r>
          </a:p>
        </p:txBody>
      </p:sp>
      <p:sp>
        <p:nvSpPr>
          <p:cNvPr id="36" name="Šipka doleva 35"/>
          <p:cNvSpPr/>
          <p:nvPr/>
        </p:nvSpPr>
        <p:spPr>
          <a:xfrm rot="10800000">
            <a:off x="6205538" y="5229225"/>
            <a:ext cx="1008062" cy="14446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3687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805488"/>
            <a:ext cx="3825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TextovéPole 44"/>
          <p:cNvSpPr txBox="1">
            <a:spLocks noChangeArrowheads="1"/>
          </p:cNvSpPr>
          <p:nvPr/>
        </p:nvSpPr>
        <p:spPr bwMode="auto">
          <a:xfrm>
            <a:off x="6010275" y="4427538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Rozmnožování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H="1" flipV="1">
            <a:off x="6061075" y="2420938"/>
            <a:ext cx="1655763" cy="151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81" name="Skupina 45"/>
          <p:cNvGrpSpPr>
            <a:grpSpLocks/>
          </p:cNvGrpSpPr>
          <p:nvPr/>
        </p:nvGrpSpPr>
        <p:grpSpPr bwMode="auto">
          <a:xfrm>
            <a:off x="420688" y="2205038"/>
            <a:ext cx="2184400" cy="3970337"/>
            <a:chOff x="155555" y="2204864"/>
            <a:chExt cx="2184197" cy="3970318"/>
          </a:xfrm>
        </p:grpSpPr>
        <p:sp>
          <p:nvSpPr>
            <p:cNvPr id="36884" name="TextovéPole 25"/>
            <p:cNvSpPr txBox="1">
              <a:spLocks noChangeArrowheads="1"/>
            </p:cNvSpPr>
            <p:nvPr/>
          </p:nvSpPr>
          <p:spPr bwMode="auto">
            <a:xfrm>
              <a:off x="155555" y="2204864"/>
              <a:ext cx="2018501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Metabolismus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Vnitřní řízení,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kontrola, vnímání </a:t>
              </a:r>
              <a:r>
                <a:rPr lang="en-US" altLang="en-US" sz="1800">
                  <a:solidFill>
                    <a:schemeClr val="tx1"/>
                  </a:solidFill>
                </a:rPr>
                <a:t/>
              </a:r>
              <a:br>
                <a:rPr lang="en-US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&amp; reakce </a:t>
              </a:r>
              <a:r>
                <a:rPr lang="cs-CZ" altLang="en-US" sz="1800">
                  <a:solidFill>
                    <a:schemeClr val="tx1"/>
                  </a:solidFill>
                </a:rPr>
                <a:t/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en-US" altLang="en-US" sz="1800">
                  <a:solidFill>
                    <a:schemeClr val="tx1"/>
                  </a:solidFill>
                </a:rPr>
                <a:t>na </a:t>
              </a:r>
              <a:r>
                <a:rPr lang="cs-CZ" altLang="en-US" sz="1800">
                  <a:solidFill>
                    <a:schemeClr val="tx1"/>
                  </a:solidFill>
                </a:rPr>
                <a:t>podněty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patogeny, 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parazity,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predátory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cs-CZ" altLang="en-US" sz="18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Ochrana před</a:t>
              </a:r>
              <a:br>
                <a:rPr lang="cs-CZ" altLang="en-US" sz="1800">
                  <a:solidFill>
                    <a:schemeClr val="tx1"/>
                  </a:solidFill>
                </a:rPr>
              </a:br>
              <a:r>
                <a:rPr lang="cs-CZ" altLang="en-US" sz="1800">
                  <a:solidFill>
                    <a:schemeClr val="tx1"/>
                  </a:solidFill>
                </a:rPr>
                <a:t>toxikanty</a:t>
              </a:r>
            </a:p>
          </p:txBody>
        </p:sp>
        <p:sp>
          <p:nvSpPr>
            <p:cNvPr id="29" name="Šipka doleva 28"/>
            <p:cNvSpPr/>
            <p:nvPr/>
          </p:nvSpPr>
          <p:spPr>
            <a:xfrm>
              <a:off x="1979422" y="2420763"/>
              <a:ext cx="360330" cy="28892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2" name="Šipka doleva 31"/>
            <p:cNvSpPr/>
            <p:nvPr/>
          </p:nvSpPr>
          <p:spPr>
            <a:xfrm>
              <a:off x="1979422" y="3868556"/>
              <a:ext cx="360330" cy="13652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33" name="Šipka doleva 32"/>
            <p:cNvSpPr/>
            <p:nvPr/>
          </p:nvSpPr>
          <p:spPr>
            <a:xfrm>
              <a:off x="1979422" y="4725802"/>
              <a:ext cx="360330" cy="14287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52" name="Šipka doleva 51"/>
            <p:cNvSpPr/>
            <p:nvPr/>
          </p:nvSpPr>
          <p:spPr>
            <a:xfrm>
              <a:off x="1979422" y="5733859"/>
              <a:ext cx="360330" cy="287337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</p:grpSp>
      <p:pic>
        <p:nvPicPr>
          <p:cNvPr id="3688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4724400"/>
            <a:ext cx="382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3" name="TextovéPole 23"/>
          <p:cNvSpPr txBox="1">
            <a:spLocks noChangeArrowheads="1"/>
          </p:cNvSpPr>
          <p:nvPr/>
        </p:nvSpPr>
        <p:spPr bwMode="auto">
          <a:xfrm>
            <a:off x="323850" y="417513"/>
            <a:ext cx="2735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Chemický stres</a:t>
            </a:r>
            <a:endParaRPr lang="en-US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+ nedostatek </a:t>
            </a:r>
            <a:r>
              <a:rPr lang="cs-CZ" altLang="en-US" sz="1800">
                <a:solidFill>
                  <a:srgbClr val="FF0000"/>
                </a:solidFill>
              </a:rPr>
              <a:t>„energetických vstupů“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(např. potravy)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Rozdělování energie mezi hlavní funkce organismu</a:t>
            </a:r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323850" y="995363"/>
            <a:ext cx="86106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defRPr/>
            </a:pPr>
            <a:r>
              <a:rPr lang="cs-CZ" sz="220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Udržování života (… </a:t>
            </a:r>
            <a:r>
              <a:rPr lang="cs-CZ" sz="2200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délka života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- Růst (zvětšování vlastní hmoty)</a:t>
            </a:r>
          </a:p>
          <a:p>
            <a:pPr lvl="1">
              <a:buFontTx/>
              <a:buChar char="-"/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Rozmnožování</a:t>
            </a:r>
          </a:p>
          <a:p>
            <a:pPr lvl="1">
              <a:buFontTx/>
              <a:buChar char="-"/>
              <a:defRPr/>
            </a:pP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S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ign</a:t>
            </a:r>
            <a:r>
              <a:rPr lang="cs-CZ" sz="2200" dirty="0" err="1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ály</a:t>
            </a:r>
            <a:r>
              <a:rPr lang="cs-CZ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 jejich zpracování</a:t>
            </a: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708275"/>
            <a:ext cx="594995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ovéPole 45"/>
          <p:cNvSpPr txBox="1">
            <a:spLocks noChangeArrowheads="1"/>
          </p:cNvSpPr>
          <p:nvPr/>
        </p:nvSpPr>
        <p:spPr bwMode="auto">
          <a:xfrm>
            <a:off x="179388" y="3933825"/>
            <a:ext cx="2871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Teorie dynamických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zásob 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DEB – Dynamic</a:t>
            </a:r>
            <a:r>
              <a:rPr lang="en-US" altLang="en-US" sz="1500">
                <a:solidFill>
                  <a:schemeClr val="tx1"/>
                </a:solidFill>
              </a:rPr>
              <a:t> </a:t>
            </a:r>
            <a:r>
              <a:rPr lang="cs-CZ" altLang="en-US" sz="1500">
                <a:solidFill>
                  <a:schemeClr val="tx1"/>
                </a:solidFill>
              </a:rPr>
              <a:t>Energy Budget</a:t>
            </a:r>
            <a:r>
              <a:rPr lang="en-US" altLang="en-US" sz="1500">
                <a:solidFill>
                  <a:schemeClr val="tx1"/>
                </a:solidFill>
              </a:rPr>
              <a:t/>
            </a:r>
            <a:br>
              <a:rPr lang="en-US" altLang="en-US" sz="1500">
                <a:solidFill>
                  <a:schemeClr val="tx1"/>
                </a:solidFill>
              </a:rPr>
            </a:br>
            <a:r>
              <a:rPr lang="en-US" altLang="en-US" sz="1500" u="sng">
                <a:solidFill>
                  <a:schemeClr val="tx1"/>
                </a:solidFill>
              </a:rPr>
              <a:t>www.debtox.info</a:t>
            </a:r>
            <a:endParaRPr lang="cs-CZ" altLang="en-US" sz="1500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0825" y="62071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rgbClr val="00B0F0"/>
                </a:solidFill>
              </a:rPr>
              <a:t>Hlavní funkce organismu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1316038"/>
            <a:ext cx="8610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Normální stav - rovnováha mezi ději (a alokací energie)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Narušení některého z kroků - změna alokace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		př. Specif. inhibice rozmnožování (TOX. LÁTKY</a:t>
            </a:r>
            <a:r>
              <a:rPr lang="cs-CZ" altLang="en-US" sz="2600" i="1">
                <a:solidFill>
                  <a:schemeClr val="tx1"/>
                </a:solidFill>
              </a:rPr>
              <a:t>)</a:t>
            </a: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			-</a:t>
            </a:r>
            <a:r>
              <a:rPr lang="en-US" altLang="en-US" sz="2200" i="1">
                <a:solidFill>
                  <a:schemeClr val="tx1"/>
                </a:solidFill>
              </a:rPr>
              <a:t>&gt; pos</a:t>
            </a:r>
            <a:r>
              <a:rPr lang="cs-CZ" altLang="en-US" sz="2200" i="1">
                <a:solidFill>
                  <a:schemeClr val="tx1"/>
                </a:solidFill>
              </a:rPr>
              <a:t>ílení Energie pro růst nebo udržování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4" t="31250" r="3751" b="35416"/>
          <a:stretch>
            <a:fillRect/>
          </a:stretch>
        </p:blipFill>
        <p:spPr bwMode="auto">
          <a:xfrm>
            <a:off x="152400" y="3657600"/>
            <a:ext cx="88392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ovéPole 45"/>
          <p:cNvSpPr txBox="1">
            <a:spLocks noChangeArrowheads="1"/>
          </p:cNvSpPr>
          <p:nvPr/>
        </p:nvSpPr>
        <p:spPr bwMode="auto">
          <a:xfrm>
            <a:off x="5795963" y="333375"/>
            <a:ext cx="28717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Teorie dynamických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zásob energie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DEB – Dynamic</a:t>
            </a:r>
            <a:r>
              <a:rPr lang="en-US" altLang="en-US" sz="1500">
                <a:solidFill>
                  <a:schemeClr val="tx1"/>
                </a:solidFill>
              </a:rPr>
              <a:t> </a:t>
            </a:r>
            <a:r>
              <a:rPr lang="cs-CZ" altLang="en-US" sz="1500">
                <a:solidFill>
                  <a:schemeClr val="tx1"/>
                </a:solidFill>
              </a:rPr>
              <a:t>Energy Budget</a:t>
            </a:r>
            <a:r>
              <a:rPr lang="en-US" altLang="en-US" sz="1500">
                <a:solidFill>
                  <a:schemeClr val="tx1"/>
                </a:solidFill>
              </a:rPr>
              <a:t/>
            </a:r>
            <a:br>
              <a:rPr lang="en-US" altLang="en-US" sz="1500">
                <a:solidFill>
                  <a:schemeClr val="tx1"/>
                </a:solidFill>
              </a:rPr>
            </a:br>
            <a:r>
              <a:rPr lang="en-US" altLang="en-US" sz="1500" u="sng">
                <a:solidFill>
                  <a:schemeClr val="tx1"/>
                </a:solidFill>
              </a:rPr>
              <a:t>www.debtox.info</a:t>
            </a:r>
            <a:endParaRPr lang="cs-CZ" altLang="en-US" sz="1500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 b="1" smtClean="0">
                <a:solidFill>
                  <a:schemeClr val="accent1"/>
                </a:solidFill>
              </a:rPr>
              <a:t>Udr</a:t>
            </a:r>
            <a:r>
              <a:rPr lang="cs-CZ" altLang="en-US" sz="3000" b="1" smtClean="0">
                <a:solidFill>
                  <a:schemeClr val="accent1"/>
                </a:solidFill>
              </a:rPr>
              <a:t>žování rovnováhy</a:t>
            </a:r>
            <a:br>
              <a:rPr lang="cs-CZ" altLang="en-US" sz="3000" b="1" smtClean="0">
                <a:solidFill>
                  <a:schemeClr val="accent1"/>
                </a:solidFill>
              </a:rPr>
            </a:br>
            <a:r>
              <a:rPr lang="en-US" altLang="en-US" sz="3000" b="1" smtClean="0">
                <a:solidFill>
                  <a:schemeClr val="accent1"/>
                </a:solidFill>
              </a:rPr>
              <a:t>&amp; </a:t>
            </a:r>
            <a:r>
              <a:rPr lang="cs-CZ" altLang="en-US" sz="3000" b="1" smtClean="0">
                <a:solidFill>
                  <a:schemeClr val="accent1"/>
                </a:solidFill>
              </a:rPr>
              <a:t>stres</a:t>
            </a:r>
            <a:endParaRPr lang="cs-CZ" altLang="en-US" sz="30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smtClean="0"/>
              <a:t>Co by si student(ka)</a:t>
            </a:r>
            <a:r>
              <a:rPr lang="en-US" altLang="en-US" sz="3000" smtClean="0"/>
              <a:t> </a:t>
            </a:r>
            <a:r>
              <a:rPr lang="cs-CZ" altLang="en-US" sz="3000" smtClean="0"/>
              <a:t>měl(a) odnést ?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04800" y="1597025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Znát a vysvětlit pojmy a chápat význam v ekotoxikologii pro …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úrovně a hierarchie biologické organizace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základní strukturní elementy živé hmoty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základní funkce živé hmoty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základní procesy (zejm. toky energií) v živých systémech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Rovnováha a stres u živých systémů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Udržování rovnováhy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Energie a rovnováha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Stres - primární a sekundární reakce, adaptace / evoluce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3038" y="549275"/>
            <a:ext cx="897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600" b="1">
                <a:solidFill>
                  <a:srgbClr val="FF3300"/>
                </a:solidFill>
              </a:rPr>
              <a:t>Mechanismy udržování rovnováhy</a:t>
            </a:r>
            <a:endParaRPr lang="cs-CZ" altLang="en-US" sz="3600">
              <a:solidFill>
                <a:srgbClr val="FF3300"/>
              </a:solidFill>
            </a:endParaRP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582613" y="1592263"/>
            <a:ext cx="8382000" cy="5324475"/>
            <a:chOff x="367" y="1003"/>
            <a:chExt cx="5280" cy="3354"/>
          </a:xfrm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367" y="1003"/>
              <a:ext cx="5280" cy="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 b="1">
                  <a:solidFill>
                    <a:schemeClr val="tx2"/>
                  </a:solidFill>
                </a:rPr>
                <a:t>ZPĚTNÉ VAZBY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pozitivní = nárůst „B“ způsobuje nárůst „A“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	A+		        B+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negativní = nárůst „B“ způsobuje pokles „A“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	A-		        B+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 b="1">
                  <a:solidFill>
                    <a:schemeClr val="tx1"/>
                  </a:solidFill>
                  <a:sym typeface="Wingdings" panose="05000000000000000000" pitchFamily="2" charset="2"/>
                </a:rPr>
                <a:t>Podnět („akce“) mimo hranice homeostázy </a:t>
              </a:r>
              <a:r>
                <a:rPr lang="cs-CZ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(např. dlouhodobé působení „stresového faktoru“ (vč. chemických)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	</a:t>
              </a:r>
              <a:r>
                <a:rPr lang="en-US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cs-CZ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vývolává </a:t>
              </a:r>
              <a:r>
                <a:rPr lang="cs-CZ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  <a:t>„r</a:t>
              </a:r>
              <a:r>
                <a:rPr lang="en-US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  <a:t>eakc</a:t>
              </a:r>
              <a:r>
                <a:rPr lang="cs-CZ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  <a:t>e“ </a:t>
              </a:r>
              <a:br>
                <a:rPr lang="cs-CZ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cs-CZ" altLang="en-US" sz="2800" b="1">
                  <a:solidFill>
                    <a:schemeClr val="tx1"/>
                  </a:solidFill>
                  <a:sym typeface="Wingdings" panose="05000000000000000000" pitchFamily="2" charset="2"/>
                </a:rPr>
                <a:t>	</a:t>
              </a:r>
              <a:r>
                <a:rPr lang="cs-CZ" altLang="en-US" sz="2000">
                  <a:solidFill>
                    <a:schemeClr val="tx1"/>
                  </a:solidFill>
                  <a:sym typeface="Wingdings" panose="05000000000000000000" pitchFamily="2" charset="2"/>
                </a:rPr>
                <a:t>(nutně doprovázené zvýšenou potřebou energie)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  <a:sym typeface="Wingdings" panose="05000000000000000000" pitchFamily="2" charset="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1968" y="1632"/>
              <a:ext cx="960" cy="48"/>
              <a:chOff x="1824" y="1632"/>
              <a:chExt cx="960" cy="48"/>
            </a:xfrm>
          </p:grpSpPr>
          <p:sp>
            <p:nvSpPr>
              <p:cNvPr id="45065" name="Line 6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066" name="Line 7"/>
              <p:cNvSpPr>
                <a:spLocks noChangeShapeType="1"/>
              </p:cNvSpPr>
              <p:nvPr/>
            </p:nvSpPr>
            <p:spPr bwMode="auto">
              <a:xfrm flipH="1">
                <a:off x="1824" y="16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5062" name="Group 8"/>
            <p:cNvGrpSpPr>
              <a:grpSpLocks/>
            </p:cNvGrpSpPr>
            <p:nvPr/>
          </p:nvGrpSpPr>
          <p:grpSpPr bwMode="auto">
            <a:xfrm>
              <a:off x="1968" y="2544"/>
              <a:ext cx="960" cy="48"/>
              <a:chOff x="1824" y="1632"/>
              <a:chExt cx="960" cy="48"/>
            </a:xfrm>
          </p:grpSpPr>
          <p:sp>
            <p:nvSpPr>
              <p:cNvPr id="45063" name="Line 9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5064" name="Line 10"/>
              <p:cNvSpPr>
                <a:spLocks noChangeShapeType="1"/>
              </p:cNvSpPr>
              <p:nvPr/>
            </p:nvSpPr>
            <p:spPr bwMode="auto">
              <a:xfrm flipH="1">
                <a:off x="1824" y="16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57200" y="533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STRES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5288" y="1484313"/>
            <a:ext cx="85058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Definice 1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stav mobilizace obraných a nápravných procesů vůči podnětům přesahujícím obvyklé rozpětí homeostázy (</a:t>
            </a:r>
            <a:r>
              <a:rPr lang="cs-CZ" altLang="en-US" sz="2200" i="1">
                <a:solidFill>
                  <a:schemeClr val="tx1"/>
                </a:solidFill>
              </a:rPr>
              <a:t>na něž je obvykle dobře adaptováno)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Definice 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Odpověď (reakce) na podněty, které vytváří abnormální podmínky</a:t>
            </a:r>
            <a:r>
              <a:rPr lang="en-US" altLang="en-US" sz="2200">
                <a:solidFill>
                  <a:schemeClr val="tx1"/>
                </a:solidFill>
              </a:rPr>
              <a:t>; stresorem jsou nap</a:t>
            </a:r>
            <a:r>
              <a:rPr lang="cs-CZ" altLang="en-US" sz="2200">
                <a:solidFill>
                  <a:schemeClr val="tx1"/>
                </a:solidFill>
              </a:rPr>
              <a:t>ř. chemické látky apod.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 i="1" u="sng">
                <a:solidFill>
                  <a:schemeClr val="tx1"/>
                </a:solidFill>
              </a:rPr>
              <a:t>Stresor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Každý faktor/situace nutící mobilizovat vnitřní rezervy a používat </a:t>
            </a:r>
            <a:r>
              <a:rPr lang="cs-CZ" altLang="en-US" sz="2000" b="1" i="1" u="sng">
                <a:solidFill>
                  <a:schemeClr val="tx1"/>
                </a:solidFill>
              </a:rPr>
              <a:t>abnormální</a:t>
            </a:r>
            <a:r>
              <a:rPr lang="cs-CZ" altLang="en-US" sz="2000" i="1">
                <a:solidFill>
                  <a:schemeClr val="tx1"/>
                </a:solidFill>
              </a:rPr>
              <a:t> výdaje energie pro udržení homeostázy</a:t>
            </a:r>
            <a:endParaRPr lang="cs-CZ" altLang="en-US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TEORIE STRESU </a:t>
            </a:r>
            <a:r>
              <a:rPr lang="cs-CZ" altLang="en-US" sz="2400">
                <a:solidFill>
                  <a:srgbClr val="FF3300"/>
                </a:solidFill>
              </a:rPr>
              <a:t>– vychází z experimentů s živočichy 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" y="1419225"/>
            <a:ext cx="8839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Obecná teorie stresu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1) různé podněty vyvolávají </a:t>
            </a:r>
            <a:r>
              <a:rPr lang="cs-CZ" altLang="en-US" sz="1800" u="sng">
                <a:solidFill>
                  <a:schemeClr val="tx1"/>
                </a:solidFill>
              </a:rPr>
              <a:t>stereotypní („nespecifické“) reakce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2) průběh reakce určuje velikost, trvání a frekvence podnětu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3) existují podstatné </a:t>
            </a:r>
            <a:r>
              <a:rPr lang="cs-CZ" altLang="en-US" sz="1800" u="sng">
                <a:solidFill>
                  <a:schemeClr val="tx1"/>
                </a:solidFill>
              </a:rPr>
              <a:t>odlišnosti v reakcích jednotlivců stejného druhu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4) odolnost je geneticky fixována, ale může být individuálně změněna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chemeClr val="tx1"/>
                </a:solidFill>
              </a:rPr>
              <a:t>Analogie i v dalších úrovních života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: buňka … populace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: př. Ekosystém: Požár / smršť / havárie / imise SOx -</a:t>
            </a:r>
            <a:r>
              <a:rPr lang="en-US" altLang="en-US" sz="1400">
                <a:solidFill>
                  <a:schemeClr val="tx1"/>
                </a:solidFill>
              </a:rPr>
              <a:t>&gt; +/- stejn</a:t>
            </a:r>
            <a:r>
              <a:rPr lang="cs-CZ" altLang="en-US" sz="1400">
                <a:solidFill>
                  <a:schemeClr val="tx1"/>
                </a:solidFill>
              </a:rPr>
              <a:t>á odpověď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TEORIE STRESU </a:t>
            </a:r>
            <a:r>
              <a:rPr lang="cs-CZ" altLang="en-US" sz="2400">
                <a:solidFill>
                  <a:srgbClr val="FF3300"/>
                </a:solidFill>
              </a:rPr>
              <a:t>– vychází z experimentů s živočichy 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07950" y="1268413"/>
            <a:ext cx="8839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Procesy dobře popsány u živočichů </a:t>
            </a:r>
            <a:r>
              <a:rPr lang="cs-CZ" altLang="en-US" sz="2200">
                <a:solidFill>
                  <a:schemeClr val="tx1"/>
                </a:solidFill>
              </a:rPr>
              <a:t>(platí obecně)</a:t>
            </a:r>
            <a:endParaRPr lang="cs-CZ" altLang="en-US" sz="2200" b="1" u="sng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endParaRPr lang="cs-CZ" altLang="en-US" sz="18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1800">
                <a:solidFill>
                  <a:schemeClr val="tx1"/>
                </a:solidFill>
              </a:rPr>
              <a:t>Primární stresová/záchranná reakce = příprava na obranu/útěk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Zvýšení koncentrace adrenalinu, zvýšení tlaku, snížení aktivity trávicího traktu</a:t>
            </a: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endParaRPr lang="cs-CZ" altLang="en-US" sz="18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1800">
                <a:solidFill>
                  <a:schemeClr val="tx1"/>
                </a:solidFill>
              </a:rPr>
              <a:t>Sekundární (dočasné) přizpůsobení –</a:t>
            </a:r>
            <a:r>
              <a:rPr lang="cs-CZ" altLang="en-US" sz="1800" b="1">
                <a:solidFill>
                  <a:srgbClr val="00B0F0"/>
                </a:solidFill>
              </a:rPr>
              <a:t>fyziologické změny (fyziologická adaptace … </a:t>
            </a:r>
            <a:r>
              <a:rPr lang="cs-CZ" altLang="en-US" sz="1800" b="1">
                <a:solidFill>
                  <a:srgbClr val="FF0000"/>
                </a:solidFill>
              </a:rPr>
              <a:t>ADME!)</a:t>
            </a:r>
            <a:r>
              <a:rPr lang="cs-CZ" altLang="en-US" sz="1800">
                <a:solidFill>
                  <a:srgbClr val="FF0000"/>
                </a:solidFill>
              </a:rPr>
              <a:t> </a:t>
            </a:r>
            <a:r>
              <a:rPr lang="cs-CZ" altLang="en-US" sz="1800" i="1">
                <a:solidFill>
                  <a:schemeClr val="tx1"/>
                </a:solidFill>
              </a:rPr>
              <a:t>(změny metabolismu, zvýšení hladin detoxikačních enzymů apod.)</a:t>
            </a: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endParaRPr lang="cs-CZ" altLang="en-US" sz="18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1800">
                <a:solidFill>
                  <a:schemeClr val="tx1"/>
                </a:solidFill>
              </a:rPr>
              <a:t>Dlouhodobá adaptace = </a:t>
            </a:r>
            <a:r>
              <a:rPr lang="cs-CZ" altLang="en-US" sz="1800" b="1">
                <a:solidFill>
                  <a:srgbClr val="00B0F0"/>
                </a:solidFill>
              </a:rPr>
              <a:t>evoluce (evoluční adaptace)</a:t>
            </a:r>
          </a:p>
          <a:p>
            <a:pPr lvl="1">
              <a:spcBef>
                <a:spcPct val="0"/>
              </a:spcBef>
              <a:buClrTx/>
              <a:buFontTx/>
              <a:buAutoNum type="arabicParenR"/>
            </a:pP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404177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783012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1347" r="4820" b="6766"/>
          <a:stretch>
            <a:fillRect/>
          </a:stretch>
        </p:blipFill>
        <p:spPr bwMode="auto">
          <a:xfrm>
            <a:off x="5797550" y="4941888"/>
            <a:ext cx="2159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ovéPole 4"/>
          <p:cNvSpPr txBox="1">
            <a:spLocks noChangeArrowheads="1"/>
          </p:cNvSpPr>
          <p:nvPr/>
        </p:nvSpPr>
        <p:spPr bwMode="auto">
          <a:xfrm>
            <a:off x="107950" y="173038"/>
            <a:ext cx="52054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 smtClean="0">
                <a:solidFill>
                  <a:srgbClr val="FF0000"/>
                </a:solidFill>
              </a:rPr>
              <a:t>Stres - příklad</a:t>
            </a:r>
          </a:p>
          <a:p>
            <a:pPr eaLnBrk="1" hangingPunct="1">
              <a:defRPr/>
            </a:pPr>
            <a:r>
              <a:rPr lang="cs-CZ" altLang="en-US" b="1" dirty="0" smtClean="0"/>
              <a:t>= poplachová reakce</a:t>
            </a:r>
            <a:br>
              <a:rPr lang="cs-CZ" altLang="en-US" b="1" dirty="0" smtClean="0"/>
            </a:br>
            <a:endParaRPr lang="cs-CZ" altLang="en-US" b="1" dirty="0" smtClean="0"/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cs-CZ" altLang="en-US" dirty="0" smtClean="0"/>
              <a:t>signál k útěku, mobilizace </a:t>
            </a:r>
            <a:br>
              <a:rPr lang="cs-CZ" altLang="en-US" dirty="0" smtClean="0"/>
            </a:br>
            <a:r>
              <a:rPr lang="cs-CZ" altLang="en-US" dirty="0" smtClean="0"/>
              <a:t>zásob energie</a:t>
            </a:r>
            <a:r>
              <a:rPr lang="en-US" altLang="en-US" dirty="0" smtClean="0"/>
              <a:t> </a:t>
            </a:r>
            <a:endParaRPr lang="cs-CZ" altLang="en-US" dirty="0" smtClean="0"/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cs-CZ" altLang="en-US" dirty="0" smtClean="0"/>
              <a:t>Modulace dalších funkcí: imunitní systém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cs-CZ" altLang="en-US" dirty="0" smtClean="0"/>
              <a:t>Inhibice akutně nepotřebných: rozmnožování</a:t>
            </a:r>
          </a:p>
        </p:txBody>
      </p:sp>
      <p:sp>
        <p:nvSpPr>
          <p:cNvPr id="6" name="Blesk 5"/>
          <p:cNvSpPr/>
          <p:nvPr/>
        </p:nvSpPr>
        <p:spPr>
          <a:xfrm>
            <a:off x="3132138" y="404813"/>
            <a:ext cx="2592387" cy="79216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3255" name="TextovéPole 1"/>
          <p:cNvSpPr txBox="1">
            <a:spLocks noChangeArrowheads="1"/>
          </p:cNvSpPr>
          <p:nvPr/>
        </p:nvSpPr>
        <p:spPr bwMode="auto">
          <a:xfrm>
            <a:off x="6948488" y="6080125"/>
            <a:ext cx="208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B0F0"/>
                </a:solidFill>
              </a:rPr>
              <a:t>Stresový hormon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00B0F0"/>
                </a:solidFill>
              </a:rPr>
              <a:t>KORTIZOL</a:t>
            </a:r>
            <a:endParaRPr lang="en-US" altLang="cs-CZ" sz="1800" b="1">
              <a:solidFill>
                <a:srgbClr val="00B0F0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 rot="20697904">
            <a:off x="4330700" y="2741613"/>
            <a:ext cx="1223963" cy="313055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57200" y="152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TEORIE STRESU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57200" y="69215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Trvalé působení stresu = k</a:t>
            </a:r>
            <a:r>
              <a:rPr lang="cs-CZ" altLang="en-US" sz="1800">
                <a:solidFill>
                  <a:schemeClr val="tx1"/>
                </a:solidFill>
              </a:rPr>
              <a:t>ontinuální odpověď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poplachové stadium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stadium rezistence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stadium vyčerpání (a/nebo evoluce)</a:t>
            </a:r>
          </a:p>
        </p:txBody>
      </p:sp>
      <p:pic>
        <p:nvPicPr>
          <p:cNvPr id="55300" name="Picture 4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1" r="11617"/>
          <a:stretch>
            <a:fillRect/>
          </a:stretch>
        </p:blipFill>
        <p:spPr bwMode="auto">
          <a:xfrm>
            <a:off x="228600" y="2133600"/>
            <a:ext cx="87249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57200" y="26035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TEORIE STRESU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57347" name="TextovéPole 7"/>
          <p:cNvSpPr txBox="1">
            <a:spLocks noChangeArrowheads="1"/>
          </p:cNvSpPr>
          <p:nvPr/>
        </p:nvSpPr>
        <p:spPr bwMode="auto">
          <a:xfrm>
            <a:off x="611188" y="3654425"/>
            <a:ext cx="573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0°C</a:t>
            </a:r>
          </a:p>
        </p:txBody>
      </p:sp>
      <p:sp>
        <p:nvSpPr>
          <p:cNvPr id="57348" name="TextovéPole 8"/>
          <p:cNvSpPr txBox="1">
            <a:spLocks noChangeArrowheads="1"/>
          </p:cNvSpPr>
          <p:nvPr/>
        </p:nvSpPr>
        <p:spPr bwMode="auto">
          <a:xfrm>
            <a:off x="468313" y="4797425"/>
            <a:ext cx="776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-10°C</a:t>
            </a:r>
          </a:p>
        </p:txBody>
      </p:sp>
      <p:sp>
        <p:nvSpPr>
          <p:cNvPr id="57349" name="TextovéPole 9"/>
          <p:cNvSpPr txBox="1">
            <a:spLocks noChangeArrowheads="1"/>
          </p:cNvSpPr>
          <p:nvPr/>
        </p:nvSpPr>
        <p:spPr bwMode="auto">
          <a:xfrm>
            <a:off x="611188" y="25654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RT</a:t>
            </a:r>
          </a:p>
        </p:txBody>
      </p:sp>
      <p:grpSp>
        <p:nvGrpSpPr>
          <p:cNvPr id="2" name="Skupina 36"/>
          <p:cNvGrpSpPr>
            <a:grpSpLocks/>
          </p:cNvGrpSpPr>
          <p:nvPr/>
        </p:nvGrpSpPr>
        <p:grpSpPr bwMode="auto">
          <a:xfrm>
            <a:off x="2195513" y="3943350"/>
            <a:ext cx="1800225" cy="1008063"/>
            <a:chOff x="1331640" y="3140968"/>
            <a:chExt cx="792088" cy="2088232"/>
          </a:xfrm>
        </p:grpSpPr>
        <p:cxnSp>
          <p:nvCxnSpPr>
            <p:cNvPr id="38" name="Přímá spojovací čára 37"/>
            <p:cNvCxnSpPr/>
            <p:nvPr/>
          </p:nvCxnSpPr>
          <p:spPr>
            <a:xfrm>
              <a:off x="1331640" y="3140968"/>
              <a:ext cx="0" cy="2088232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čára 38"/>
            <p:cNvCxnSpPr/>
            <p:nvPr/>
          </p:nvCxnSpPr>
          <p:spPr>
            <a:xfrm>
              <a:off x="1331640" y="5229200"/>
              <a:ext cx="792088" cy="0"/>
            </a:xfrm>
            <a:prstGeom prst="line">
              <a:avLst/>
            </a:prstGeom>
            <a:ln w="6350"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Přímá spojovací čára 40"/>
          <p:cNvCxnSpPr/>
          <p:nvPr/>
        </p:nvCxnSpPr>
        <p:spPr>
          <a:xfrm>
            <a:off x="2268538" y="3943350"/>
            <a:ext cx="26638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1331913" y="5022850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2dny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2590800" y="502285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 týdny</a:t>
            </a:r>
          </a:p>
        </p:txBody>
      </p:sp>
      <p:grpSp>
        <p:nvGrpSpPr>
          <p:cNvPr id="3" name="Skupina 49"/>
          <p:cNvGrpSpPr>
            <a:grpSpLocks/>
          </p:cNvGrpSpPr>
          <p:nvPr/>
        </p:nvGrpSpPr>
        <p:grpSpPr bwMode="auto">
          <a:xfrm>
            <a:off x="3995738" y="4519613"/>
            <a:ext cx="144462" cy="360362"/>
            <a:chOff x="3419872" y="1988840"/>
            <a:chExt cx="288032" cy="576064"/>
          </a:xfrm>
        </p:grpSpPr>
        <p:cxnSp>
          <p:nvCxnSpPr>
            <p:cNvPr id="47" name="Přímá spojovací čára 46"/>
            <p:cNvCxnSpPr/>
            <p:nvPr/>
          </p:nvCxnSpPr>
          <p:spPr>
            <a:xfrm>
              <a:off x="3565471" y="1988840"/>
              <a:ext cx="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čára 48"/>
            <p:cNvCxnSpPr/>
            <p:nvPr/>
          </p:nvCxnSpPr>
          <p:spPr>
            <a:xfrm>
              <a:off x="3419872" y="2133490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Skupina 64"/>
          <p:cNvGrpSpPr>
            <a:grpSpLocks/>
          </p:cNvGrpSpPr>
          <p:nvPr/>
        </p:nvGrpSpPr>
        <p:grpSpPr bwMode="auto">
          <a:xfrm>
            <a:off x="1331913" y="2863850"/>
            <a:ext cx="792162" cy="2087563"/>
            <a:chOff x="1331640" y="3140968"/>
            <a:chExt cx="792088" cy="2088232"/>
          </a:xfrm>
        </p:grpSpPr>
        <p:grpSp>
          <p:nvGrpSpPr>
            <p:cNvPr id="57373" name="Skupina 32"/>
            <p:cNvGrpSpPr>
              <a:grpSpLocks/>
            </p:cNvGrpSpPr>
            <p:nvPr/>
          </p:nvGrpSpPr>
          <p:grpSpPr bwMode="auto">
            <a:xfrm>
              <a:off x="1331640" y="3140968"/>
              <a:ext cx="792088" cy="2088232"/>
              <a:chOff x="1331640" y="3140968"/>
              <a:chExt cx="792088" cy="2088232"/>
            </a:xfrm>
          </p:grpSpPr>
          <p:cxnSp>
            <p:nvCxnSpPr>
              <p:cNvPr id="30" name="Přímá spojovací čára 29"/>
              <p:cNvCxnSpPr/>
              <p:nvPr/>
            </p:nvCxnSpPr>
            <p:spPr>
              <a:xfrm>
                <a:off x="1331640" y="3140968"/>
                <a:ext cx="0" cy="208823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ovací čára 31"/>
              <p:cNvCxnSpPr/>
              <p:nvPr/>
            </p:nvCxnSpPr>
            <p:spPr>
              <a:xfrm>
                <a:off x="1331640" y="5229200"/>
                <a:ext cx="792088" cy="0"/>
              </a:xfrm>
              <a:prstGeom prst="line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74" name="Skupina 50"/>
            <p:cNvGrpSpPr>
              <a:grpSpLocks/>
            </p:cNvGrpSpPr>
            <p:nvPr/>
          </p:nvGrpSpPr>
          <p:grpSpPr bwMode="auto">
            <a:xfrm>
              <a:off x="1979712" y="4653136"/>
              <a:ext cx="144016" cy="360040"/>
              <a:chOff x="3419872" y="1988840"/>
              <a:chExt cx="288032" cy="576064"/>
            </a:xfrm>
          </p:grpSpPr>
          <p:cxnSp>
            <p:nvCxnSpPr>
              <p:cNvPr id="52" name="Přímá spojovací čára 51"/>
              <p:cNvCxnSpPr/>
              <p:nvPr/>
            </p:nvCxnSpPr>
            <p:spPr>
              <a:xfrm>
                <a:off x="3565043" y="1988225"/>
                <a:ext cx="0" cy="57676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ovací čára 52"/>
              <p:cNvCxnSpPr/>
              <p:nvPr/>
            </p:nvCxnSpPr>
            <p:spPr>
              <a:xfrm>
                <a:off x="3419006" y="2133052"/>
                <a:ext cx="28889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3211513" y="3511550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4 týdny</a:t>
            </a:r>
          </a:p>
        </p:txBody>
      </p:sp>
      <p:grpSp>
        <p:nvGrpSpPr>
          <p:cNvPr id="7" name="Skupina 54"/>
          <p:cNvGrpSpPr>
            <a:grpSpLocks/>
          </p:cNvGrpSpPr>
          <p:nvPr/>
        </p:nvGrpSpPr>
        <p:grpSpPr bwMode="auto">
          <a:xfrm>
            <a:off x="4932363" y="3943350"/>
            <a:ext cx="3311525" cy="1008063"/>
            <a:chOff x="1331640" y="3140968"/>
            <a:chExt cx="792088" cy="2088232"/>
          </a:xfrm>
        </p:grpSpPr>
        <p:cxnSp>
          <p:nvCxnSpPr>
            <p:cNvPr id="56" name="Přímá spojovací čára 55"/>
            <p:cNvCxnSpPr/>
            <p:nvPr/>
          </p:nvCxnSpPr>
          <p:spPr>
            <a:xfrm>
              <a:off x="1331640" y="3140968"/>
              <a:ext cx="0" cy="2088232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>
              <a:off x="1331640" y="5229200"/>
              <a:ext cx="792088" cy="0"/>
            </a:xfrm>
            <a:prstGeom prst="line">
              <a:avLst/>
            </a:prstGeom>
            <a:ln w="6350"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57"/>
          <p:cNvGrpSpPr>
            <a:grpSpLocks/>
          </p:cNvGrpSpPr>
          <p:nvPr/>
        </p:nvGrpSpPr>
        <p:grpSpPr bwMode="auto">
          <a:xfrm>
            <a:off x="8172450" y="4446588"/>
            <a:ext cx="144463" cy="360362"/>
            <a:chOff x="3419872" y="1988840"/>
            <a:chExt cx="288032" cy="576064"/>
          </a:xfrm>
        </p:grpSpPr>
        <p:cxnSp>
          <p:nvCxnSpPr>
            <p:cNvPr id="59" name="Přímá spojovací čára 58"/>
            <p:cNvCxnSpPr/>
            <p:nvPr/>
          </p:nvCxnSpPr>
          <p:spPr>
            <a:xfrm>
              <a:off x="3565470" y="1988840"/>
              <a:ext cx="0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čára 59"/>
            <p:cNvCxnSpPr/>
            <p:nvPr/>
          </p:nvCxnSpPr>
          <p:spPr>
            <a:xfrm>
              <a:off x="3419872" y="2133490"/>
              <a:ext cx="2880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ovéPole 60"/>
          <p:cNvSpPr txBox="1">
            <a:spLocks noChangeArrowheads="1"/>
          </p:cNvSpPr>
          <p:nvPr/>
        </p:nvSpPr>
        <p:spPr bwMode="auto">
          <a:xfrm>
            <a:off x="6011863" y="5022850"/>
            <a:ext cx="941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5 týdnů</a:t>
            </a:r>
          </a:p>
        </p:txBody>
      </p:sp>
      <p:grpSp>
        <p:nvGrpSpPr>
          <p:cNvPr id="9" name="Skupina 39"/>
          <p:cNvGrpSpPr>
            <a:grpSpLocks/>
          </p:cNvGrpSpPr>
          <p:nvPr/>
        </p:nvGrpSpPr>
        <p:grpSpPr bwMode="auto">
          <a:xfrm>
            <a:off x="1403350" y="2863850"/>
            <a:ext cx="2341563" cy="1079500"/>
            <a:chOff x="1403350" y="2574925"/>
            <a:chExt cx="2341563" cy="1079500"/>
          </a:xfrm>
        </p:grpSpPr>
        <p:sp>
          <p:nvSpPr>
            <p:cNvPr id="57363" name="TextovéPole 61"/>
            <p:cNvSpPr txBox="1">
              <a:spLocks noChangeArrowheads="1"/>
            </p:cNvSpPr>
            <p:nvPr/>
          </p:nvSpPr>
          <p:spPr bwMode="auto">
            <a:xfrm>
              <a:off x="1476375" y="3222625"/>
              <a:ext cx="6842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1800">
                  <a:solidFill>
                    <a:schemeClr val="tx1"/>
                  </a:solidFill>
                </a:rPr>
                <a:t>2dny</a:t>
              </a:r>
            </a:p>
          </p:txBody>
        </p:sp>
        <p:grpSp>
          <p:nvGrpSpPr>
            <p:cNvPr id="57364" name="Skupina 36"/>
            <p:cNvGrpSpPr>
              <a:grpSpLocks/>
            </p:cNvGrpSpPr>
            <p:nvPr/>
          </p:nvGrpSpPr>
          <p:grpSpPr bwMode="auto">
            <a:xfrm>
              <a:off x="1403350" y="2574925"/>
              <a:ext cx="2341563" cy="1079500"/>
              <a:chOff x="1403350" y="2574925"/>
              <a:chExt cx="2341563" cy="1079500"/>
            </a:xfrm>
          </p:grpSpPr>
          <p:grpSp>
            <p:nvGrpSpPr>
              <p:cNvPr id="57365" name="Skupina 33"/>
              <p:cNvGrpSpPr>
                <a:grpSpLocks/>
              </p:cNvGrpSpPr>
              <p:nvPr/>
            </p:nvGrpSpPr>
            <p:grpSpPr bwMode="auto">
              <a:xfrm>
                <a:off x="1403350" y="2574925"/>
                <a:ext cx="792163" cy="1079500"/>
                <a:chOff x="1331640" y="3140968"/>
                <a:chExt cx="792088" cy="2088232"/>
              </a:xfrm>
            </p:grpSpPr>
            <p:cxnSp>
              <p:nvCxnSpPr>
                <p:cNvPr id="35" name="Přímá spojovací čára 34"/>
                <p:cNvCxnSpPr/>
                <p:nvPr/>
              </p:nvCxnSpPr>
              <p:spPr>
                <a:xfrm>
                  <a:off x="1331640" y="3140968"/>
                  <a:ext cx="0" cy="2088232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ovací čára 35"/>
                <p:cNvCxnSpPr/>
                <p:nvPr/>
              </p:nvCxnSpPr>
              <p:spPr>
                <a:xfrm>
                  <a:off x="1331640" y="5229200"/>
                  <a:ext cx="792088" cy="0"/>
                </a:xfrm>
                <a:prstGeom prst="line">
                  <a:avLst/>
                </a:prstGeom>
                <a:ln w="381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366" name="TextovéPole 62"/>
              <p:cNvSpPr txBox="1">
                <a:spLocks noChangeArrowheads="1"/>
              </p:cNvSpPr>
              <p:nvPr/>
            </p:nvSpPr>
            <p:spPr bwMode="auto">
              <a:xfrm>
                <a:off x="1835150" y="2862263"/>
                <a:ext cx="190976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en-US" sz="1800" i="1">
                    <a:solidFill>
                      <a:schemeClr val="tx1"/>
                    </a:solidFill>
                  </a:rPr>
                  <a:t>Adaptace </a:t>
                </a:r>
                <a:r>
                  <a:rPr lang="en-US" altLang="en-US" sz="1800" i="1">
                    <a:solidFill>
                      <a:schemeClr val="tx1"/>
                    </a:solidFill>
                  </a:rPr>
                  <a:t>@ </a:t>
                </a:r>
                <a:r>
                  <a:rPr lang="cs-CZ" altLang="en-US" sz="1800" i="1">
                    <a:solidFill>
                      <a:schemeClr val="tx1"/>
                    </a:solidFill>
                  </a:rPr>
                  <a:t>0°C</a:t>
                </a:r>
              </a:p>
            </p:txBody>
          </p:sp>
        </p:grpSp>
      </p:grpSp>
      <p:sp>
        <p:nvSpPr>
          <p:cNvPr id="57361" name="Rectangle 3"/>
          <p:cNvSpPr>
            <a:spLocks noChangeArrowheads="1"/>
          </p:cNvSpPr>
          <p:nvPr/>
        </p:nvSpPr>
        <p:spPr bwMode="auto">
          <a:xfrm>
            <a:off x="228600" y="620713"/>
            <a:ext cx="86868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Příklady reakce na působení stresu: 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Přežívání potkanů při -10°C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Adaptace 0°C (žádná vs. 2 dny vs. 4 týdny)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2"/>
                </a:solidFill>
              </a:rPr>
              <a:t>	(</a:t>
            </a:r>
            <a:r>
              <a:rPr lang="cs-CZ" altLang="en-US" sz="2200" b="1">
                <a:solidFill>
                  <a:schemeClr val="tx2"/>
                </a:solidFill>
              </a:rPr>
              <a:t>FYZIOLOGICKÁ ADAPTACE</a:t>
            </a:r>
            <a:r>
              <a:rPr lang="cs-CZ" altLang="en-US" sz="220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Stále stejné dávky potravy (energie)</a:t>
            </a:r>
            <a:endParaRPr lang="cs-CZ" altLang="en-US" sz="1800" i="1">
              <a:solidFill>
                <a:schemeClr val="tx1"/>
              </a:solidFill>
            </a:endParaRPr>
          </a:p>
        </p:txBody>
      </p:sp>
      <p:sp>
        <p:nvSpPr>
          <p:cNvPr id="66" name="TextovéPole 65"/>
          <p:cNvSpPr txBox="1">
            <a:spLocks noChangeArrowheads="1"/>
          </p:cNvSpPr>
          <p:nvPr/>
        </p:nvSpPr>
        <p:spPr bwMode="auto">
          <a:xfrm>
            <a:off x="900113" y="5662613"/>
            <a:ext cx="6391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Adaptační fáze umožnila delší přežití, 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ale definitivně vedla ke smrti (vyčerpání, nedostatek energie)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4" grpId="0"/>
      <p:bldP spid="61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 smtClean="0">
                <a:solidFill>
                  <a:schemeClr val="accent1"/>
                </a:solidFill>
              </a:rPr>
              <a:t>Adaptace - evoluční</a:t>
            </a:r>
            <a:endParaRPr lang="cs-CZ" altLang="en-US" sz="30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54013" y="1238250"/>
            <a:ext cx="86106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s-CZ" altLang="en-US" sz="2200">
                <a:solidFill>
                  <a:schemeClr val="tx1"/>
                </a:solidFill>
              </a:rPr>
              <a:t>Adaptace je </a:t>
            </a:r>
            <a:r>
              <a:rPr lang="cs-CZ" altLang="en-US" sz="2200" b="1">
                <a:solidFill>
                  <a:schemeClr val="tx1"/>
                </a:solidFill>
              </a:rPr>
              <a:t>evoluční proces</a:t>
            </a:r>
            <a:r>
              <a:rPr lang="cs-CZ" altLang="en-US" sz="2200">
                <a:solidFill>
                  <a:schemeClr val="tx1"/>
                </a:solidFill>
              </a:rPr>
              <a:t>, ve kterém se organismus (resp. DRUH) přizpůsobuje vnějším podmínkám a dalším faktorům (včetně chemického stresu), které panují v areálu jeho výskytu. </a:t>
            </a:r>
            <a:br>
              <a:rPr lang="cs-CZ" altLang="en-US" sz="2200">
                <a:solidFill>
                  <a:schemeClr val="tx1"/>
                </a:solidFill>
              </a:rPr>
            </a:b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en-US" altLang="en-US" sz="220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Přizpůsobování probíhá procesem </a:t>
            </a:r>
            <a:r>
              <a:rPr lang="cs-CZ" altLang="en-US" sz="2200" b="1">
                <a:solidFill>
                  <a:schemeClr val="tx1"/>
                </a:solidFill>
              </a:rPr>
              <a:t>přirozeného výběru</a:t>
            </a:r>
            <a:r>
              <a:rPr lang="cs-CZ" altLang="en-US" sz="2200">
                <a:solidFill>
                  <a:schemeClr val="tx1"/>
                </a:solidFill>
              </a:rPr>
              <a:t> (na úrovni jedinců 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populací)	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vznikají „účelné“ vlastnosti</a:t>
            </a:r>
            <a:br>
              <a:rPr lang="cs-CZ" altLang="en-US" sz="2200">
                <a:solidFill>
                  <a:schemeClr val="tx1"/>
                </a:solidFill>
              </a:rPr>
            </a:b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cs-CZ" altLang="en-US" sz="2200">
                <a:solidFill>
                  <a:schemeClr val="tx1"/>
                </a:solidFill>
              </a:rPr>
              <a:t> Přirozený výběr selektuje </a:t>
            </a:r>
            <a:r>
              <a:rPr lang="cs-CZ" altLang="en-US" sz="2200" b="1">
                <a:solidFill>
                  <a:schemeClr val="tx1"/>
                </a:solidFill>
              </a:rPr>
              <a:t>ze všech náhodně vznikajících mutací </a:t>
            </a:r>
            <a:r>
              <a:rPr lang="cs-CZ" altLang="en-US" sz="2200">
                <a:solidFill>
                  <a:schemeClr val="tx1"/>
                </a:solidFill>
              </a:rPr>
              <a:t>ty, které jsou výhodné a užitečné</a:t>
            </a:r>
          </a:p>
          <a:p>
            <a:pPr>
              <a:spcBef>
                <a:spcPct val="0"/>
              </a:spcBef>
              <a:buClrTx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</a:pP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Evoluční adaptace a její podstata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Příklad adaptace: </a:t>
            </a:r>
            <a:br>
              <a:rPr lang="cs-CZ" altLang="en-US" sz="2400" b="1">
                <a:solidFill>
                  <a:srgbClr val="FF3300"/>
                </a:solidFill>
              </a:rPr>
            </a:br>
            <a:r>
              <a:rPr lang="cs-CZ" altLang="en-US" sz="2400">
                <a:solidFill>
                  <a:srgbClr val="FF3300"/>
                </a:solidFill>
              </a:rPr>
              <a:t>selekce populací roztočů rezistentních na pesticidy</a:t>
            </a:r>
          </a:p>
        </p:txBody>
      </p:sp>
      <p:pic>
        <p:nvPicPr>
          <p:cNvPr id="63491" name="Picture 4" descr="http://econjsun.files.wordpress.com/2011/11/pe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/>
          <a:stretch>
            <a:fillRect/>
          </a:stretch>
        </p:blipFill>
        <p:spPr bwMode="auto">
          <a:xfrm>
            <a:off x="1258888" y="1341438"/>
            <a:ext cx="6697662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 smtClean="0">
                <a:solidFill>
                  <a:schemeClr val="accent1"/>
                </a:solidFill>
              </a:rPr>
              <a:t>Život </a:t>
            </a:r>
            <a:br>
              <a:rPr lang="cs-CZ" altLang="en-US" sz="3000" b="1" smtClean="0">
                <a:solidFill>
                  <a:schemeClr val="accent1"/>
                </a:solidFill>
              </a:rPr>
            </a:br>
            <a:r>
              <a:rPr lang="cs-CZ" altLang="en-US" smtClean="0">
                <a:solidFill>
                  <a:schemeClr val="accent1"/>
                </a:solidFill>
              </a:rPr>
              <a:t>Hierarchie</a:t>
            </a:r>
            <a:br>
              <a:rPr lang="cs-CZ" altLang="en-US" smtClean="0">
                <a:solidFill>
                  <a:schemeClr val="accent1"/>
                </a:solidFill>
              </a:rPr>
            </a:br>
            <a:r>
              <a:rPr lang="cs-CZ" altLang="en-US" smtClean="0">
                <a:solidFill>
                  <a:schemeClr val="accent1"/>
                </a:solidFill>
              </a:rPr>
              <a:t/>
            </a:r>
            <a:br>
              <a:rPr lang="cs-CZ" altLang="en-US" smtClean="0">
                <a:solidFill>
                  <a:schemeClr val="accent1"/>
                </a:solidFill>
              </a:rPr>
            </a:br>
            <a:r>
              <a:rPr lang="cs-CZ" altLang="en-US" sz="2000" i="1" smtClean="0">
                <a:solidFill>
                  <a:schemeClr val="accent1"/>
                </a:solidFill>
              </a:rPr>
              <a:t>… a význam v ekotoxikologii</a:t>
            </a:r>
            <a:endParaRPr lang="cs-CZ" altLang="en-US" sz="2800" i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04800" y="315913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Příklad adaptace: </a:t>
            </a:r>
            <a:br>
              <a:rPr lang="cs-CZ" altLang="en-US" sz="2400" b="1">
                <a:solidFill>
                  <a:srgbClr val="FF3300"/>
                </a:solidFill>
              </a:rPr>
            </a:br>
            <a:r>
              <a:rPr lang="cs-CZ" altLang="en-US" sz="2400">
                <a:solidFill>
                  <a:srgbClr val="FF3300"/>
                </a:solidFill>
              </a:rPr>
              <a:t>vznik bakterií rezistentních na antibiotika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accent1"/>
                </a:solidFill>
              </a:rPr>
              <a:t>ATB: nemocnice </a:t>
            </a:r>
            <a:r>
              <a:rPr lang="cs-CZ" altLang="en-US" sz="18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accent1"/>
                </a:solidFill>
                <a:sym typeface="Wingdings" panose="05000000000000000000" pitchFamily="2" charset="2"/>
              </a:rPr>
              <a:t> prost</a:t>
            </a:r>
            <a:r>
              <a:rPr lang="cs-CZ" altLang="en-US" sz="1800">
                <a:solidFill>
                  <a:schemeClr val="accent1"/>
                </a:solidFill>
                <a:sym typeface="Wingdings" panose="05000000000000000000" pitchFamily="2" charset="2"/>
              </a:rPr>
              <a:t>ředí: další šíření „mutací“ (ii horizontální transfer genů)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accent1"/>
                </a:solidFill>
                <a:sym typeface="Wingdings" panose="05000000000000000000" pitchFamily="2" charset="2"/>
              </a:rPr>
              <a:t>ATB přímo v prostředí </a:t>
            </a:r>
            <a:r>
              <a:rPr lang="en-US" altLang="en-US" sz="1800">
                <a:solidFill>
                  <a:schemeClr val="accent1"/>
                </a:solidFill>
                <a:sym typeface="Wingdings" panose="05000000000000000000" pitchFamily="2" charset="2"/>
              </a:rPr>
              <a:t> rezistentn</a:t>
            </a:r>
            <a:r>
              <a:rPr lang="cs-CZ" altLang="en-US" sz="1800">
                <a:solidFill>
                  <a:schemeClr val="accent1"/>
                </a:solidFill>
                <a:sym typeface="Wingdings" panose="05000000000000000000" pitchFamily="2" charset="2"/>
              </a:rPr>
              <a:t>í kmeny v sedimentech, na ČOV atd.</a:t>
            </a:r>
            <a:endParaRPr lang="cs-CZ" altLang="en-US" sz="1800">
              <a:solidFill>
                <a:schemeClr val="accent1"/>
              </a:solidFill>
            </a:endParaRPr>
          </a:p>
        </p:txBody>
      </p:sp>
      <p:pic>
        <p:nvPicPr>
          <p:cNvPr id="65539" name="Picture 2" descr="http://my.clevelandclinic.org/PublishingImages/Disorders/6260_gene_transfer2_ni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805021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684213" y="1341438"/>
            <a:ext cx="7632700" cy="4181475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 smtClean="0">
                <a:solidFill>
                  <a:schemeClr val="accent1"/>
                </a:solidFill>
              </a:rPr>
              <a:t>Chemické látky (akce) </a:t>
            </a:r>
            <a:br>
              <a:rPr lang="cs-CZ" altLang="en-US" sz="3000" b="1" smtClean="0">
                <a:solidFill>
                  <a:schemeClr val="accent1"/>
                </a:solidFill>
              </a:rPr>
            </a:br>
            <a:r>
              <a:rPr lang="cs-CZ" altLang="en-US" sz="3000" b="1" smtClean="0">
                <a:solidFill>
                  <a:schemeClr val="accent1"/>
                </a:solidFill>
              </a:rPr>
              <a:t>vs. odpovědi živých systémů (reakce: účinky)</a:t>
            </a:r>
            <a:br>
              <a:rPr lang="cs-CZ" altLang="en-US" sz="3000" b="1" smtClean="0">
                <a:solidFill>
                  <a:schemeClr val="accent1"/>
                </a:solidFill>
              </a:rPr>
            </a:br>
            <a:r>
              <a:rPr lang="cs-CZ" altLang="en-US" sz="3000" b="1" smtClean="0">
                <a:solidFill>
                  <a:schemeClr val="accent1"/>
                </a:solidFill>
              </a:rPr>
              <a:t/>
            </a:r>
            <a:br>
              <a:rPr lang="cs-CZ" altLang="en-US" sz="3000" b="1" smtClean="0">
                <a:solidFill>
                  <a:schemeClr val="accent1"/>
                </a:solidFill>
              </a:rPr>
            </a:br>
            <a:r>
              <a:rPr lang="cs-CZ" altLang="en-US" sz="3000" b="1" smtClean="0">
                <a:solidFill>
                  <a:schemeClr val="accent1"/>
                </a:solidFill>
              </a:rPr>
              <a:t>-  PŘEHLED – </a:t>
            </a:r>
            <a:br>
              <a:rPr lang="cs-CZ" altLang="en-US" sz="3000" b="1" smtClean="0">
                <a:solidFill>
                  <a:schemeClr val="accent1"/>
                </a:solidFill>
              </a:rPr>
            </a:br>
            <a:r>
              <a:rPr lang="cs-CZ" altLang="en-US" smtClean="0">
                <a:solidFill>
                  <a:schemeClr val="accent1"/>
                </a:solidFill>
              </a:rPr>
              <a:t>(detaily budou diskutovány v dalších přednáškách)</a:t>
            </a:r>
            <a:endParaRPr lang="cs-CZ" altLang="en-US" sz="30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1033463"/>
            <a:ext cx="86106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Efekty toxikantů (akce) </a:t>
            </a:r>
            <a:br>
              <a:rPr lang="cs-CZ" altLang="en-US" sz="2200" u="sng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 u="sng">
                <a:solidFill>
                  <a:schemeClr val="tx1"/>
                </a:solidFill>
              </a:rPr>
              <a:t>a odpovědi na různých úrovních organismu (reakce)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1"/>
                </a:solidFill>
              </a:rPr>
              <a:t/>
            </a:r>
            <a:br>
              <a:rPr lang="cs-CZ" altLang="en-US" sz="2400">
                <a:solidFill>
                  <a:schemeClr val="tx1"/>
                </a:solidFill>
              </a:rPr>
            </a:br>
            <a:r>
              <a:rPr lang="cs-CZ" altLang="en-US" sz="2000" i="1">
                <a:solidFill>
                  <a:schemeClr val="tx1"/>
                </a:solidFill>
              </a:rPr>
              <a:t>na všech úrovních </a:t>
            </a:r>
            <a:r>
              <a:rPr lang="cs-CZ" altLang="en-US" sz="2000" b="1" i="1">
                <a:solidFill>
                  <a:schemeClr val="tx2"/>
                </a:solidFill>
              </a:rPr>
              <a:t>reparace/adaptace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molekulární </a:t>
            </a:r>
            <a:r>
              <a:rPr lang="cs-CZ" altLang="en-US" sz="160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vazba na DNA, změna struktury, aktivace „inaktivních proteinů“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buněčná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změna profilu proteinů produkovaných buňkou (</a:t>
            </a:r>
            <a:r>
              <a:rPr lang="cs-CZ" altLang="en-US" sz="1600" i="1">
                <a:solidFill>
                  <a:schemeClr val="tx1"/>
                </a:solidFill>
              </a:rPr>
              <a:t>nové, mutace)</a:t>
            </a: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orgánová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změna fyziologie (</a:t>
            </a:r>
            <a:r>
              <a:rPr lang="cs-CZ" altLang="en-US" sz="1600" i="1">
                <a:solidFill>
                  <a:schemeClr val="tx1"/>
                </a:solidFill>
              </a:rPr>
              <a:t>koncentrace hormonů, tlak krve</a:t>
            </a:r>
            <a:r>
              <a:rPr lang="cs-CZ" altLang="en-US" sz="16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organismální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změny chování/zdraví, změny reprodukce, růstu -</a:t>
            </a:r>
            <a:r>
              <a:rPr lang="en-US" altLang="en-US" sz="1600">
                <a:solidFill>
                  <a:schemeClr val="tx1"/>
                </a:solidFill>
              </a:rPr>
              <a:t>&gt; smrt</a:t>
            </a: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populace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změny demografie (</a:t>
            </a:r>
            <a:r>
              <a:rPr lang="en-US" altLang="en-US" sz="1600">
                <a:solidFill>
                  <a:schemeClr val="tx1"/>
                </a:solidFill>
              </a:rPr>
              <a:t>sta</a:t>
            </a:r>
            <a:r>
              <a:rPr lang="cs-CZ" altLang="en-US" sz="1600">
                <a:solidFill>
                  <a:schemeClr val="tx1"/>
                </a:solidFill>
              </a:rPr>
              <a:t>ří </a:t>
            </a:r>
            <a:r>
              <a:rPr lang="en-US" altLang="en-US" sz="1600">
                <a:solidFill>
                  <a:schemeClr val="tx1"/>
                </a:solidFill>
              </a:rPr>
              <a:t>&gt; mlad</a:t>
            </a:r>
            <a:r>
              <a:rPr lang="cs-CZ" altLang="en-US" sz="1600">
                <a:solidFill>
                  <a:schemeClr val="tx1"/>
                </a:solidFill>
              </a:rPr>
              <a:t>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společenstvo 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- vymizení druhu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Hierarchie biologick</a:t>
            </a:r>
            <a:r>
              <a:rPr lang="cs-CZ" altLang="en-US" sz="2400" b="1">
                <a:solidFill>
                  <a:srgbClr val="FF3300"/>
                </a:solidFill>
              </a:rPr>
              <a:t>ých systémů vs. ekotoxicita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3542" r="14063" b="46078"/>
          <a:stretch>
            <a:fillRect/>
          </a:stretch>
        </p:blipFill>
        <p:spPr bwMode="auto">
          <a:xfrm>
            <a:off x="395288" y="1196975"/>
            <a:ext cx="8534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ovéPole 2"/>
          <p:cNvSpPr txBox="1">
            <a:spLocks noChangeArrowheads="1"/>
          </p:cNvSpPr>
          <p:nvPr/>
        </p:nvSpPr>
        <p:spPr bwMode="auto">
          <a:xfrm>
            <a:off x="1042988" y="40481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REPARACE / ADAPTACE v různých stupních osudu/účinků látky (1/3)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53088" r="14063" b="12500"/>
          <a:stretch>
            <a:fillRect/>
          </a:stretch>
        </p:blipFill>
        <p:spPr bwMode="auto">
          <a:xfrm>
            <a:off x="180975" y="2346325"/>
            <a:ext cx="896302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ovéPole 2"/>
          <p:cNvSpPr txBox="1">
            <a:spLocks noChangeArrowheads="1"/>
          </p:cNvSpPr>
          <p:nvPr/>
        </p:nvSpPr>
        <p:spPr bwMode="auto">
          <a:xfrm>
            <a:off x="1042988" y="40481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REPARACE / ADAPTACE v různých stupních osudu/účinků látky (2/3)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3542" r="20313" b="11719"/>
          <a:stretch>
            <a:fillRect/>
          </a:stretch>
        </p:blipFill>
        <p:spPr bwMode="auto">
          <a:xfrm>
            <a:off x="1692275" y="550863"/>
            <a:ext cx="72390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ovéPole 2"/>
          <p:cNvSpPr txBox="1">
            <a:spLocks noChangeArrowheads="1"/>
          </p:cNvSpPr>
          <p:nvPr/>
        </p:nvSpPr>
        <p:spPr bwMode="auto">
          <a:xfrm>
            <a:off x="827088" y="188913"/>
            <a:ext cx="777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REPARACE / ADAPTACE v různých stupních osudu/účinků látky (3/3)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smtClean="0"/>
              <a:t>Otázky</a:t>
            </a: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323850" y="981075"/>
            <a:ext cx="86106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buňka? druh? populace? Společenstvo? atp.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U rybníku Brčálníku žije populace skokana hnědého. Uveďte z jakých </a:t>
            </a:r>
            <a:r>
              <a:rPr lang="cs-CZ" altLang="en-US" sz="1800" u="sng">
                <a:solidFill>
                  <a:schemeClr val="tx1"/>
                </a:solidFill>
              </a:rPr>
              <a:t>rozdílných</a:t>
            </a:r>
            <a:r>
              <a:rPr lang="cs-CZ" altLang="en-US" sz="1800">
                <a:solidFill>
                  <a:schemeClr val="tx1"/>
                </a:solidFill>
              </a:rPr>
              <a:t> jedinců (jaké mezi nimi byli rozdíly?) byla tato populace tvořena v červnu 2012? Z jakých jedinců pak v listopadu 2012?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chemickou podstatu nukleových kyselin? Bílkovin? Fosfolipidů? Co je základním stavebním prvkem každé z těchto makromolekul? Jak v organismech (v buňce) vznikají? Jaké mají funkce?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Jaké jsou hlavní funkce živých organismů? Jak budou tyto funkce ovlivněny u ryb, která bude dlouhodobě vystavena vlivu polycyklických aromatických uhlovodíků (např. Benzo</a:t>
            </a:r>
            <a:r>
              <a:rPr lang="en-US" altLang="en-US" sz="1800">
                <a:solidFill>
                  <a:schemeClr val="tx1"/>
                </a:solidFill>
              </a:rPr>
              <a:t>[a]pyren</a:t>
            </a:r>
            <a:r>
              <a:rPr lang="cs-CZ" altLang="en-US" sz="1800">
                <a:solidFill>
                  <a:schemeClr val="tx1"/>
                </a:solidFill>
              </a:rPr>
              <a:t>)?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a zdůvodněte hlavní fáze vzniku stresu, vysvětlete význam (a rozdíly) v transformacích energie ve stádiu rovnováhy a dlouhodobého stresu.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jak mohou látky přímo a nepřímo ovlivňovat správné funkce imunitního systému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Vysvětlete pojem „adaptace“ na působení chemické látky. Co je fyziologická adaptace? Co je evoluční adaptace?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evoluce? Jaký je význam evoluce při dlouhodobému působení chemického stresu? Popište molekulární podstatu evolučních změn. Uveďte alespoň dva příklady chemikáliemi-indukované evoluce?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2"/>
          <p:cNvSpPr txBox="1">
            <a:spLocks noChangeArrowheads="1"/>
          </p:cNvSpPr>
          <p:nvPr/>
        </p:nvSpPr>
        <p:spPr bwMode="auto">
          <a:xfrm>
            <a:off x="5867400" y="6381750"/>
            <a:ext cx="310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www.mwsu-bio101.ning.com</a:t>
            </a:r>
          </a:p>
        </p:txBody>
      </p:sp>
      <p:sp>
        <p:nvSpPr>
          <p:cNvPr id="12291" name="TextovéPole 13"/>
          <p:cNvSpPr txBox="1">
            <a:spLocks noChangeArrowheads="1"/>
          </p:cNvSpPr>
          <p:nvPr/>
        </p:nvSpPr>
        <p:spPr bwMode="auto">
          <a:xfrm>
            <a:off x="395288" y="549275"/>
            <a:ext cx="3562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Organizace života </a:t>
            </a:r>
            <a:br>
              <a:rPr lang="cs-CZ" altLang="en-US" sz="3000" b="1">
                <a:solidFill>
                  <a:schemeClr val="tx1"/>
                </a:solidFill>
              </a:rPr>
            </a:br>
            <a:r>
              <a:rPr lang="en-US" altLang="en-US" sz="3000" b="1">
                <a:solidFill>
                  <a:schemeClr val="tx1"/>
                </a:solidFill>
              </a:rPr>
              <a:t/>
            </a:r>
            <a:br>
              <a:rPr lang="en-US" altLang="en-US" sz="3000" b="1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p</a:t>
            </a:r>
            <a:r>
              <a:rPr lang="cs-CZ" altLang="en-US" sz="2200">
                <a:solidFill>
                  <a:schemeClr val="tx1"/>
                </a:solidFill>
              </a:rPr>
              <a:t>ůsobení látek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na různých úrovních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12082" r="2859" b="7343"/>
          <a:stretch>
            <a:fillRect/>
          </a:stretch>
        </p:blipFill>
        <p:spPr bwMode="auto">
          <a:xfrm>
            <a:off x="3995738" y="44450"/>
            <a:ext cx="4968875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827088" y="3644900"/>
            <a:ext cx="244792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! U studentů se zde předpokládá, že znají </a:t>
            </a:r>
            <a:r>
              <a:rPr lang="en-US" altLang="en-US" sz="1800" i="1">
                <a:solidFill>
                  <a:schemeClr val="tx1"/>
                </a:solidFill>
              </a:rPr>
              <a:t>definice jednotliv</a:t>
            </a:r>
            <a:r>
              <a:rPr lang="cs-CZ" altLang="en-US" sz="1800" i="1">
                <a:solidFill>
                  <a:schemeClr val="tx1"/>
                </a:solidFill>
              </a:rPr>
              <a:t>ých úrovní „života“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 bwMode="auto">
          <a:xfrm>
            <a:off x="0" y="115888"/>
            <a:ext cx="9144000" cy="827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cs-CZ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echanistick</a:t>
            </a:r>
            <a:r>
              <a:rPr lang="cs-CZ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 porozumění účinkům látek</a:t>
            </a:r>
            <a:br>
              <a:rPr lang="cs-CZ" sz="24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hierarchie živých systémů -</a:t>
            </a:r>
            <a:endParaRPr lang="cs-CZ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5373688"/>
            <a:ext cx="942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79"/>
          <p:cNvSpPr txBox="1">
            <a:spLocks noChangeArrowheads="1"/>
          </p:cNvSpPr>
          <p:nvPr/>
        </p:nvSpPr>
        <p:spPr bwMode="auto">
          <a:xfrm>
            <a:off x="5681663" y="5300663"/>
            <a:ext cx="319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Toxikodynamika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cs-CZ" altLang="en-US" sz="1800" b="1">
                <a:solidFill>
                  <a:srgbClr val="FF0000"/>
                </a:solidFill>
              </a:rPr>
              <a:t>mechanismus </a:t>
            </a:r>
            <a:r>
              <a:rPr lang="cs-CZ" altLang="en-US" sz="1800">
                <a:solidFill>
                  <a:schemeClr val="tx1"/>
                </a:solidFill>
              </a:rPr>
              <a:t>působení)</a:t>
            </a:r>
          </a:p>
        </p:txBody>
      </p:sp>
      <p:sp>
        <p:nvSpPr>
          <p:cNvPr id="7" name="Obousměrná vodorovná šipka 6"/>
          <p:cNvSpPr/>
          <p:nvPr/>
        </p:nvSpPr>
        <p:spPr>
          <a:xfrm>
            <a:off x="2208213" y="5746750"/>
            <a:ext cx="381000" cy="160338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196975"/>
            <a:ext cx="1406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2" descr="BRNO10_9_200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38881"/>
          <a:stretch>
            <a:fillRect/>
          </a:stretch>
        </p:blipFill>
        <p:spPr bwMode="auto">
          <a:xfrm>
            <a:off x="3937000" y="1196975"/>
            <a:ext cx="1368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ousměrná vodorovná šipka 9"/>
          <p:cNvSpPr/>
          <p:nvPr/>
        </p:nvSpPr>
        <p:spPr bwMode="auto">
          <a:xfrm>
            <a:off x="2063750" y="1341438"/>
            <a:ext cx="431800" cy="21590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Obousměrná vodorovná šipka 10"/>
          <p:cNvSpPr/>
          <p:nvPr/>
        </p:nvSpPr>
        <p:spPr bwMode="auto">
          <a:xfrm>
            <a:off x="3433763" y="1846263"/>
            <a:ext cx="431800" cy="215900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2" name="Picture 57" descr="Cyprinus%20Carpio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206500"/>
            <a:ext cx="7921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85"/>
          <p:cNvSpPr txBox="1">
            <a:spLocks noChangeArrowheads="1"/>
          </p:cNvSpPr>
          <p:nvPr/>
        </p:nvSpPr>
        <p:spPr bwMode="auto">
          <a:xfrm>
            <a:off x="5910263" y="2852738"/>
            <a:ext cx="257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Účinky na </a:t>
            </a:r>
            <a:r>
              <a:rPr lang="cs-CZ" altLang="en-US" sz="1800" b="1">
                <a:solidFill>
                  <a:srgbClr val="FF0000"/>
                </a:solidFill>
              </a:rPr>
              <a:t>populace </a:t>
            </a:r>
            <a:endParaRPr lang="cs-CZ" altLang="en-US" sz="1600" b="1">
              <a:solidFill>
                <a:srgbClr val="FF0000"/>
              </a:solidFill>
            </a:endParaRPr>
          </a:p>
        </p:txBody>
      </p:sp>
      <p:sp>
        <p:nvSpPr>
          <p:cNvPr id="14" name="Šipka doprava 13"/>
          <p:cNvSpPr/>
          <p:nvPr/>
        </p:nvSpPr>
        <p:spPr bwMode="auto">
          <a:xfrm rot="16200000">
            <a:off x="4830762" y="3890963"/>
            <a:ext cx="803275" cy="431800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" name="TextovéPole 82"/>
          <p:cNvSpPr txBox="1">
            <a:spLocks noChangeArrowheads="1"/>
          </p:cNvSpPr>
          <p:nvPr/>
        </p:nvSpPr>
        <p:spPr bwMode="auto">
          <a:xfrm>
            <a:off x="5907088" y="4089400"/>
            <a:ext cx="2720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Účinky na </a:t>
            </a:r>
            <a:r>
              <a:rPr lang="cs-CZ" altLang="en-US" sz="1800" b="1">
                <a:solidFill>
                  <a:srgbClr val="FF0000"/>
                </a:solidFill>
              </a:rPr>
              <a:t>jednotlivce</a:t>
            </a:r>
            <a:r>
              <a:rPr lang="cs-CZ" altLang="en-US" sz="1800">
                <a:solidFill>
                  <a:schemeClr val="tx1"/>
                </a:solidFill>
              </a:rPr>
              <a:t/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(organismus)</a:t>
            </a:r>
          </a:p>
        </p:txBody>
      </p:sp>
      <p:pic>
        <p:nvPicPr>
          <p:cNvPr id="16" name="Picture 8" descr="Daph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4521200"/>
            <a:ext cx="500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7"/>
          <a:stretch>
            <a:fillRect/>
          </a:stretch>
        </p:blipFill>
        <p:spPr bwMode="auto">
          <a:xfrm>
            <a:off x="3073400" y="3822700"/>
            <a:ext cx="7921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Šipka doprava 17"/>
          <p:cNvSpPr/>
          <p:nvPr/>
        </p:nvSpPr>
        <p:spPr bwMode="auto">
          <a:xfrm rot="16200000">
            <a:off x="4806950" y="5222875"/>
            <a:ext cx="850900" cy="431800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54" r="17171"/>
          <a:stretch>
            <a:fillRect/>
          </a:stretch>
        </p:blipFill>
        <p:spPr bwMode="auto">
          <a:xfrm flipH="1">
            <a:off x="3920726" y="3944878"/>
            <a:ext cx="376380" cy="12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E7"/>
              </a:clrFrom>
              <a:clrTo>
                <a:srgbClr val="FFF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422525"/>
            <a:ext cx="1800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Šipka doprava 20"/>
          <p:cNvSpPr/>
          <p:nvPr/>
        </p:nvSpPr>
        <p:spPr bwMode="auto">
          <a:xfrm rot="16200000">
            <a:off x="4830762" y="2606676"/>
            <a:ext cx="803275" cy="431800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" name="Obousměrná vodorovná šipka 21"/>
          <p:cNvSpPr/>
          <p:nvPr/>
        </p:nvSpPr>
        <p:spPr>
          <a:xfrm>
            <a:off x="2208213" y="2852738"/>
            <a:ext cx="381000" cy="160337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3" name="TextovéPole 85"/>
          <p:cNvSpPr txBox="1">
            <a:spLocks noChangeArrowheads="1"/>
          </p:cNvSpPr>
          <p:nvPr/>
        </p:nvSpPr>
        <p:spPr bwMode="auto">
          <a:xfrm>
            <a:off x="6340475" y="1352550"/>
            <a:ext cx="1908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Společenstva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 ekosystémy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E7"/>
              </a:clrFrom>
              <a:clrTo>
                <a:srgbClr val="FFF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1843088"/>
            <a:ext cx="7461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54" r="17171"/>
          <a:stretch>
            <a:fillRect/>
          </a:stretch>
        </p:blipFill>
        <p:spPr bwMode="auto">
          <a:xfrm flipH="1">
            <a:off x="3000962" y="1556792"/>
            <a:ext cx="232364" cy="80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300000" rev="0"/>
            </a:camera>
            <a:lightRig rig="threePt" dir="t"/>
          </a:scene3d>
        </p:spPr>
      </p:pic>
      <p:grpSp>
        <p:nvGrpSpPr>
          <p:cNvPr id="14360" name="Skupina 48"/>
          <p:cNvGrpSpPr>
            <a:grpSpLocks/>
          </p:cNvGrpSpPr>
          <p:nvPr/>
        </p:nvGrpSpPr>
        <p:grpSpPr bwMode="auto">
          <a:xfrm>
            <a:off x="407988" y="2708275"/>
            <a:ext cx="1706562" cy="3044825"/>
            <a:chOff x="408674" y="2708920"/>
            <a:chExt cx="1706028" cy="3044966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08674" y="3645611"/>
              <a:ext cx="1461932" cy="73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63" name="Picture 2" descr="5-FU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82" y="2708920"/>
              <a:ext cx="679468" cy="62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633" y="3069199"/>
              <a:ext cx="1027141" cy="57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82" y="5373216"/>
              <a:ext cx="807631" cy="380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2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98" y="4725144"/>
              <a:ext cx="1490004" cy="83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Obousměrná vodorovná šipka 31"/>
          <p:cNvSpPr/>
          <p:nvPr/>
        </p:nvSpPr>
        <p:spPr>
          <a:xfrm>
            <a:off x="2208213" y="4221163"/>
            <a:ext cx="381000" cy="160337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13" grpId="0"/>
      <p:bldP spid="14" grpId="0" animBg="1"/>
      <p:bldP spid="15" grpId="0"/>
      <p:bldP spid="18" grpId="0" animBg="1"/>
      <p:bldP spid="21" grpId="0" animBg="1"/>
      <p:bldP spid="22" grpId="0" animBg="1"/>
      <p:bldP spid="23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5450" y="1268413"/>
            <a:ext cx="86106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Chemická látka v prostředí a její toxicita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>
                <a:solidFill>
                  <a:schemeClr val="tx1"/>
                </a:solidFill>
              </a:rPr>
              <a:t>Vn</a:t>
            </a:r>
            <a:r>
              <a:rPr lang="cs-CZ" altLang="en-US" sz="2200">
                <a:solidFill>
                  <a:schemeClr val="tx1"/>
                </a:solidFill>
              </a:rPr>
              <a:t>ější prostředí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            - </a:t>
            </a:r>
            <a:r>
              <a:rPr lang="cs-CZ" altLang="en-US" sz="2200">
                <a:solidFill>
                  <a:srgbClr val="0070C0"/>
                </a:solidFill>
              </a:rPr>
              <a:t>environmentální OSUD 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2200">
                <a:solidFill>
                  <a:schemeClr val="tx1"/>
                </a:solidFill>
              </a:rPr>
              <a:t>Živý systém 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 	- osud v organismu </a:t>
            </a:r>
            <a:r>
              <a:rPr lang="cs-CZ" altLang="en-US" sz="2200">
                <a:solidFill>
                  <a:srgbClr val="0070C0"/>
                </a:solidFill>
              </a:rPr>
              <a:t>TOXIKOKINETIKA</a:t>
            </a:r>
            <a:r>
              <a:rPr lang="cs-CZ" altLang="en-US" sz="2200" i="1">
                <a:solidFill>
                  <a:srgbClr val="0070C0"/>
                </a:solidFill>
              </a:rPr>
              <a:t> </a:t>
            </a:r>
            <a:endParaRPr lang="cs-CZ" altLang="en-US" sz="2200" u="sng">
              <a:solidFill>
                <a:srgbClr val="0070C0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Dosa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žení „cílového místa“: molekula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interakce 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cs-CZ" altLang="en-US" sz="2200">
                <a:solidFill>
                  <a:srgbClr val="0070C0"/>
                </a:solidFill>
                <a:sym typeface="Wingdings" panose="05000000000000000000" pitchFamily="2" charset="2"/>
              </a:rPr>
              <a:t>TOXIKODYNAMIKA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projev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toxicit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y …</a:t>
            </a:r>
            <a:r>
              <a:rPr lang="cs-CZ" altLang="en-US" sz="2200">
                <a:solidFill>
                  <a:srgbClr val="0070C0"/>
                </a:solidFill>
                <a:sym typeface="Wingdings" panose="05000000000000000000" pitchFamily="2" charset="2"/>
              </a:rPr>
              <a:t>ÚČINEK</a:t>
            </a:r>
            <a:endParaRPr lang="cs-CZ" altLang="en-US" sz="22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Toxické účinky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Toxické efekty se odehrávají VŽDY nejprve </a:t>
            </a:r>
            <a:r>
              <a:rPr lang="cs-CZ" altLang="en-US" sz="2000">
                <a:solidFill>
                  <a:schemeClr val="tx2"/>
                </a:solidFill>
              </a:rPr>
              <a:t>nejnižších úrovních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2"/>
                </a:solidFill>
              </a:rPr>
              <a:t>	MOLEKULY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… ale mohou se projevit i </a:t>
            </a:r>
            <a:r>
              <a:rPr lang="en-US" altLang="en-US" sz="2000">
                <a:solidFill>
                  <a:schemeClr val="tx1"/>
                </a:solidFill>
              </a:rPr>
              <a:t>na </a:t>
            </a:r>
            <a:r>
              <a:rPr lang="cs-CZ" altLang="en-US" sz="2000">
                <a:solidFill>
                  <a:schemeClr val="tx1"/>
                </a:solidFill>
              </a:rPr>
              <a:t>vyšších úrovních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2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00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>
                <a:solidFill>
                  <a:schemeClr val="tx2"/>
                </a:solidFill>
                <a:sym typeface="Wingdings" panose="05000000000000000000" pitchFamily="2" charset="2"/>
              </a:rPr>
              <a:t>tkáň, organismus, </a:t>
            </a:r>
            <a:r>
              <a:rPr lang="en-US" altLang="en-US" sz="2000">
                <a:solidFill>
                  <a:schemeClr val="tx2"/>
                </a:solidFill>
              </a:rPr>
              <a:t>populace,</a:t>
            </a:r>
            <a:r>
              <a:rPr lang="cs-CZ" altLang="en-US" sz="2000">
                <a:solidFill>
                  <a:schemeClr val="tx2"/>
                </a:solidFill>
              </a:rPr>
              <a:t> </a:t>
            </a:r>
            <a:r>
              <a:rPr lang="en-US" altLang="en-US" sz="2000">
                <a:solidFill>
                  <a:schemeClr val="tx2"/>
                </a:solidFill>
              </a:rPr>
              <a:t>společenstva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BIOLOGICKÉ SYSTÉMY V EKOTOXIKOLOGII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8539" r="8548" b="40649"/>
          <a:stretch>
            <a:fillRect/>
          </a:stretch>
        </p:blipFill>
        <p:spPr bwMode="auto">
          <a:xfrm>
            <a:off x="2192338" y="835025"/>
            <a:ext cx="6700837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239713" y="476250"/>
            <a:ext cx="5121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Kontaminace – prostorové a časové dimenze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9109" r="11154" b="39987"/>
          <a:stretch>
            <a:fillRect/>
          </a:stretch>
        </p:blipFill>
        <p:spPr bwMode="auto">
          <a:xfrm>
            <a:off x="2484438" y="865188"/>
            <a:ext cx="633571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2"/>
          <p:cNvSpPr txBox="1">
            <a:spLocks noChangeArrowheads="1"/>
          </p:cNvSpPr>
          <p:nvPr/>
        </p:nvSpPr>
        <p:spPr bwMode="auto">
          <a:xfrm>
            <a:off x="239713" y="476250"/>
            <a:ext cx="8724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Změny na molekulární úrovni (chemické interakce) se projeví v ekosystémech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763713" y="2282825"/>
            <a:ext cx="5472112" cy="208280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b="1" smtClean="0">
                <a:solidFill>
                  <a:schemeClr val="accent1"/>
                </a:solidFill>
              </a:rPr>
              <a:t>Život </a:t>
            </a:r>
            <a:r>
              <a:rPr lang="cs-CZ" altLang="en-US" sz="3000" smtClean="0">
                <a:solidFill>
                  <a:schemeClr val="accent1"/>
                </a:solidFill>
              </a:rPr>
              <a:t/>
            </a:r>
            <a:br>
              <a:rPr lang="cs-CZ" altLang="en-US" sz="3000" smtClean="0">
                <a:solidFill>
                  <a:schemeClr val="accent1"/>
                </a:solidFill>
              </a:rPr>
            </a:br>
            <a:r>
              <a:rPr lang="cs-CZ" altLang="en-US" smtClean="0">
                <a:solidFill>
                  <a:schemeClr val="accent1"/>
                </a:solidFill>
              </a:rPr>
              <a:t>Struktura a Funkce</a:t>
            </a:r>
            <a:br>
              <a:rPr lang="cs-CZ" altLang="en-US" smtClean="0">
                <a:solidFill>
                  <a:schemeClr val="accent1"/>
                </a:solidFill>
              </a:rPr>
            </a:br>
            <a:r>
              <a:rPr lang="cs-CZ" altLang="en-US" smtClean="0">
                <a:solidFill>
                  <a:schemeClr val="accent1"/>
                </a:solidFill>
              </a:rPr>
              <a:t/>
            </a:r>
            <a:br>
              <a:rPr lang="cs-CZ" altLang="en-US" smtClean="0">
                <a:solidFill>
                  <a:schemeClr val="accent1"/>
                </a:solidFill>
              </a:rPr>
            </a:br>
            <a:r>
              <a:rPr lang="cs-CZ" altLang="en-US" sz="2000" i="1" smtClean="0">
                <a:solidFill>
                  <a:schemeClr val="accent1"/>
                </a:solidFill>
              </a:rPr>
              <a:t>… a význam v ekotoxikologii</a:t>
            </a:r>
            <a:endParaRPr lang="cs-CZ" altLang="en-US" sz="30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914</Words>
  <Application>Microsoft Office PowerPoint</Application>
  <PresentationFormat>Předvádění na obrazovce (4:3)</PresentationFormat>
  <Paragraphs>272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Motiv sady Office</vt:lpstr>
      <vt:lpstr>Prezentace aplikace PowerPoint</vt:lpstr>
      <vt:lpstr>Co by si student(ka) měl(a) odnést ?</vt:lpstr>
      <vt:lpstr>Život  Hierarchie  … a význam v ekotoxikologii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Život  Struktura a Funkce  … a význam v ekotoxikologii</vt:lpstr>
      <vt:lpstr>Prezentace aplikace PowerPoint</vt:lpstr>
      <vt:lpstr>Prezentace aplikace PowerPoint</vt:lpstr>
      <vt:lpstr>Rovnováha &amp; distribuce energie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Udržování rovnováhy &amp; stres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Adaptace - evoluční</vt:lpstr>
      <vt:lpstr>Prezentace aplikace PowerPoint</vt:lpstr>
      <vt:lpstr>Prezentace aplikace PowerPoint</vt:lpstr>
      <vt:lpstr>Prezentace aplikace PowerPoint</vt:lpstr>
      <vt:lpstr>Chemické látky (akce)  vs. odpovědi živých systémů (reakce: účinky)  -  PŘEHLED –  (detaily budou diskutovány v dalších přednáškách)</vt:lpstr>
      <vt:lpstr>Prezentace aplikace PowerPoint</vt:lpstr>
      <vt:lpstr>Prezentace aplikace PowerPoint</vt:lpstr>
      <vt:lpstr>Prezentace aplikace PowerPoint</vt:lpstr>
      <vt:lpstr>Prezentace aplikace PowerPoint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67</cp:revision>
  <dcterms:created xsi:type="dcterms:W3CDTF">2010-05-17T15:27:49Z</dcterms:created>
  <dcterms:modified xsi:type="dcterms:W3CDTF">2018-10-10T06:28:55Z</dcterms:modified>
</cp:coreProperties>
</file>