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04" r:id="rId3"/>
    <p:sldId id="272" r:id="rId4"/>
    <p:sldId id="273" r:id="rId5"/>
    <p:sldId id="274" r:id="rId6"/>
    <p:sldId id="306" r:id="rId7"/>
    <p:sldId id="300" r:id="rId8"/>
    <p:sldId id="302" r:id="rId9"/>
    <p:sldId id="301" r:id="rId10"/>
    <p:sldId id="276" r:id="rId11"/>
    <p:sldId id="305" r:id="rId12"/>
    <p:sldId id="277" r:id="rId13"/>
    <p:sldId id="278" r:id="rId14"/>
    <p:sldId id="307" r:id="rId15"/>
    <p:sldId id="280" r:id="rId16"/>
    <p:sldId id="281" r:id="rId17"/>
    <p:sldId id="308" r:id="rId18"/>
    <p:sldId id="282" r:id="rId19"/>
    <p:sldId id="303" r:id="rId20"/>
    <p:sldId id="283" r:id="rId21"/>
    <p:sldId id="284" r:id="rId22"/>
    <p:sldId id="311" r:id="rId23"/>
    <p:sldId id="285" r:id="rId24"/>
    <p:sldId id="286" r:id="rId25"/>
    <p:sldId id="287" r:id="rId26"/>
    <p:sldId id="297" r:id="rId27"/>
    <p:sldId id="288" r:id="rId28"/>
    <p:sldId id="289" r:id="rId29"/>
    <p:sldId id="292" r:id="rId30"/>
    <p:sldId id="313" r:id="rId31"/>
    <p:sldId id="312" r:id="rId32"/>
    <p:sldId id="314" r:id="rId33"/>
    <p:sldId id="293" r:id="rId34"/>
    <p:sldId id="299" r:id="rId35"/>
    <p:sldId id="294" r:id="rId36"/>
    <p:sldId id="295" r:id="rId37"/>
    <p:sldId id="296" r:id="rId38"/>
    <p:sldId id="315" r:id="rId39"/>
    <p:sldId id="316" r:id="rId40"/>
    <p:sldId id="320" r:id="rId41"/>
    <p:sldId id="317" r:id="rId42"/>
    <p:sldId id="318" r:id="rId43"/>
    <p:sldId id="319" r:id="rId44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02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5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1EF44A-8BC1-48CF-9FC6-FAF3D430FB7F}" type="datetimeFigureOut">
              <a:rPr lang="cs-CZ"/>
              <a:pPr>
                <a:defRPr/>
              </a:pPr>
              <a:t>06.11.2018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BDA657-5752-4F35-95CA-FDD11ED3E55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C48EB8-1309-4E44-9C7A-10A070E7CC03}" type="datetimeFigureOut">
              <a:rPr lang="cs-CZ"/>
              <a:pPr>
                <a:defRPr/>
              </a:pPr>
              <a:t>06.11.2018</a:t>
            </a:fld>
            <a:endParaRPr lang="cs-CZ"/>
          </a:p>
        </p:txBody>
      </p:sp>
      <p:sp>
        <p:nvSpPr>
          <p:cNvPr id="481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5C2988E6-C2E3-444E-976D-6B3B705F8C9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4925" cy="38354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641B62-316B-4FC9-A00B-0C9D6D7DAC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008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324F58-C5A4-4218-863A-264DA81D04B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905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DF73CE6-EEB0-4F1B-B3D6-81B253225F5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396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FF3529-53D4-4C6A-8A29-EE544E8448A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20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66CF785-8E19-4154-86D1-7A8E880BA91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049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ED7103-5E80-43F2-8509-7A51C539859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313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577B4C-0BDE-4FE2-9020-5A2249986D8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139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6ADD15-48A0-4529-BE5F-325F5AF41F9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0822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C7B445-0D02-4A32-9F0C-4DA829E9396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665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BB96F-33BA-492B-9E5B-96BD0ECF46F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59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D57657-19C9-4774-9A5A-BB575E50ACA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501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A9A9B"/>
                </a:solidFill>
              </a:defRPr>
            </a:lvl1pPr>
          </a:lstStyle>
          <a:p>
            <a:fld id="{308A3CE6-0FAE-40E5-B37A-7B98A0A7CCC6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3" r:id="rId2"/>
    <p:sldLayoutId id="214748376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jpeg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11" Type="http://schemas.openxmlformats.org/officeDocument/2006/relationships/image" Target="../media/image14.jpeg"/><Relationship Id="rId5" Type="http://schemas.openxmlformats.org/officeDocument/2006/relationships/image" Target="../media/image8.wmf"/><Relationship Id="rId15" Type="http://schemas.openxmlformats.org/officeDocument/2006/relationships/image" Target="../media/image18.wmf"/><Relationship Id="rId10" Type="http://schemas.openxmlformats.org/officeDocument/2006/relationships/image" Target="../media/image13.jpeg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913" y="4365625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en-US" sz="2000" b="1">
                <a:solidFill>
                  <a:srgbClr val="000066"/>
                </a:solidFill>
                <a:latin typeface="Tahoma" panose="020B0604030504040204" pitchFamily="34" charset="0"/>
              </a:rPr>
              <a:t/>
            </a:r>
            <a:br>
              <a:rPr lang="cs-CZ" altLang="en-US" sz="2000" b="1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cs-CZ" altLang="en-US" sz="2000">
                <a:solidFill>
                  <a:srgbClr val="000066"/>
                </a:solidFill>
                <a:latin typeface="Tahoma" panose="020B0604030504040204" pitchFamily="34" charset="0"/>
              </a:rPr>
              <a:t>Luděk Bláha, PřF MU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68313" y="2189163"/>
            <a:ext cx="838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4000" b="1">
                <a:solidFill>
                  <a:srgbClr val="FF3300"/>
                </a:solidFill>
              </a:rPr>
              <a:t>Stanovení ekotoxicity</a:t>
            </a:r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516563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04800" y="1905000"/>
            <a:ext cx="86106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3500" b="1">
                <a:solidFill>
                  <a:srgbClr val="FF3300"/>
                </a:solidFill>
              </a:rPr>
              <a:t>Dávka</a:t>
            </a:r>
            <a:r>
              <a:rPr lang="en-US" altLang="en-US" sz="3500" b="1">
                <a:solidFill>
                  <a:srgbClr val="FF3300"/>
                </a:solidFill>
              </a:rPr>
              <a:t>/</a:t>
            </a:r>
            <a:r>
              <a:rPr lang="cs-CZ" altLang="en-US" sz="3500" b="1">
                <a:solidFill>
                  <a:srgbClr val="FF3300"/>
                </a:solidFill>
              </a:rPr>
              <a:t>Koncentrace - Efekt</a:t>
            </a:r>
            <a:r>
              <a:rPr lang="en-US" altLang="en-US" sz="3500" b="1">
                <a:solidFill>
                  <a:srgbClr val="FF3300"/>
                </a:solidFill>
              </a:rPr>
              <a:t>/</a:t>
            </a:r>
            <a:r>
              <a:rPr lang="cs-CZ" altLang="en-US" sz="3500" b="1">
                <a:solidFill>
                  <a:srgbClr val="FF3300"/>
                </a:solidFill>
              </a:rPr>
              <a:t>Odpověď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35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800" i="1">
                <a:solidFill>
                  <a:srgbClr val="FF3300"/>
                </a:solidFill>
              </a:rPr>
              <a:t>Dose</a:t>
            </a:r>
            <a:r>
              <a:rPr lang="en-US" altLang="en-US" sz="2800" i="1">
                <a:solidFill>
                  <a:srgbClr val="FF3300"/>
                </a:solidFill>
              </a:rPr>
              <a:t>/</a:t>
            </a:r>
            <a:r>
              <a:rPr lang="cs-CZ" altLang="en-US" sz="2800" i="1">
                <a:solidFill>
                  <a:srgbClr val="FF3300"/>
                </a:solidFill>
              </a:rPr>
              <a:t>Concentration Response Relationships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9" r="19130" b="64319"/>
          <a:stretch>
            <a:fillRect/>
          </a:stretch>
        </p:blipFill>
        <p:spPr bwMode="auto">
          <a:xfrm>
            <a:off x="179388" y="1825625"/>
            <a:ext cx="86868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Biologické účinky v závislosti na koncentraci látek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04800" y="1162050"/>
            <a:ext cx="8610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u="sng">
                <a:solidFill>
                  <a:schemeClr val="tx1"/>
                </a:solidFill>
              </a:rPr>
              <a:t>Toxikant působí škodlivý efekt v biologickém systému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 u="sng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>
                <a:solidFill>
                  <a:schemeClr val="tx1"/>
                </a:solidFill>
              </a:rPr>
              <a:t> po vstupu do prostředí dosahuje látka určitých </a:t>
            </a:r>
            <a:r>
              <a:rPr lang="cs-CZ" altLang="en-US" sz="2000" b="1" u="sng">
                <a:solidFill>
                  <a:schemeClr val="tx1"/>
                </a:solidFill>
              </a:rPr>
              <a:t>koncentrací </a:t>
            </a:r>
            <a:r>
              <a:rPr lang="cs-CZ" altLang="en-US" sz="2000">
                <a:solidFill>
                  <a:schemeClr val="tx1"/>
                </a:solidFill>
              </a:rPr>
              <a:t>v prostředí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200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000">
                <a:solidFill>
                  <a:schemeClr val="tx1"/>
                </a:solidFill>
              </a:rPr>
              <a:t> toxický efekt je vyvolán </a:t>
            </a:r>
            <a:r>
              <a:rPr lang="cs-CZ" altLang="en-US" sz="2000" b="1">
                <a:solidFill>
                  <a:srgbClr val="FF0000"/>
                </a:solidFill>
              </a:rPr>
              <a:t>dávkou v těle</a:t>
            </a:r>
            <a:r>
              <a:rPr lang="cs-CZ" altLang="en-US" sz="2000">
                <a:solidFill>
                  <a:schemeClr val="tx1"/>
                </a:solidFill>
              </a:rPr>
              <a:t> (působení koncentrace látky v těle po definovanou dobu – viz toxikodynamika)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endParaRPr lang="en-US" altLang="en-US" sz="2200" b="1" u="sng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en-US" altLang="en-US" sz="2200" b="1" u="sng">
                <a:solidFill>
                  <a:schemeClr val="tx2"/>
                </a:solidFill>
              </a:rPr>
              <a:t>Toxikologie </a:t>
            </a:r>
            <a:r>
              <a:rPr lang="cs-CZ" altLang="en-US" sz="2200" b="1" u="sng">
                <a:solidFill>
                  <a:schemeClr val="tx1"/>
                </a:solidFill>
              </a:rPr>
              <a:t>– </a:t>
            </a:r>
            <a:r>
              <a:rPr lang="en-US" altLang="en-US" sz="2200" b="1" u="sng">
                <a:solidFill>
                  <a:schemeClr val="tx1"/>
                </a:solidFill>
              </a:rPr>
              <a:t>pr</a:t>
            </a:r>
            <a:r>
              <a:rPr lang="cs-CZ" altLang="en-US" sz="2200" b="1" u="sng">
                <a:solidFill>
                  <a:schemeClr val="tx1"/>
                </a:solidFill>
              </a:rPr>
              <a:t>áce s dávkami v těle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mg</a:t>
            </a:r>
            <a:r>
              <a:rPr lang="en-US" altLang="en-US" sz="2200">
                <a:solidFill>
                  <a:schemeClr val="tx1"/>
                </a:solidFill>
              </a:rPr>
              <a:t>/kg hmotnosti</a:t>
            </a:r>
            <a:r>
              <a:rPr lang="cs-CZ" altLang="en-US" sz="2200">
                <a:solidFill>
                  <a:schemeClr val="tx1"/>
                </a:solidFill>
              </a:rPr>
              <a:t> (mg</a:t>
            </a:r>
            <a:r>
              <a:rPr lang="en-US" altLang="en-US" sz="2200">
                <a:solidFill>
                  <a:schemeClr val="tx1"/>
                </a:solidFill>
              </a:rPr>
              <a:t>/kg b.w. </a:t>
            </a:r>
            <a:r>
              <a:rPr lang="cs-CZ" altLang="en-US" sz="2200">
                <a:solidFill>
                  <a:schemeClr val="tx1"/>
                </a:solidFill>
              </a:rPr>
              <a:t>- </a:t>
            </a:r>
            <a:r>
              <a:rPr lang="cs-CZ" altLang="en-US" sz="2200" i="1">
                <a:solidFill>
                  <a:schemeClr val="tx1"/>
                </a:solidFill>
              </a:rPr>
              <a:t>body weight</a:t>
            </a:r>
            <a:r>
              <a:rPr lang="cs-CZ" altLang="en-US" sz="2200">
                <a:solidFill>
                  <a:schemeClr val="tx1"/>
                </a:solidFill>
              </a:rPr>
              <a:t>), mg</a:t>
            </a:r>
            <a:r>
              <a:rPr lang="en-US" altLang="en-US" sz="2200">
                <a:solidFill>
                  <a:schemeClr val="tx1"/>
                </a:solidFill>
              </a:rPr>
              <a:t>/kg </a:t>
            </a:r>
            <a:r>
              <a:rPr lang="cs-CZ" altLang="en-US" sz="2200">
                <a:solidFill>
                  <a:schemeClr val="tx1"/>
                </a:solidFill>
              </a:rPr>
              <a:t>b.w.</a:t>
            </a:r>
            <a:r>
              <a:rPr lang="en-US" altLang="en-US" sz="2200">
                <a:solidFill>
                  <a:schemeClr val="tx1"/>
                </a:solidFill>
              </a:rPr>
              <a:t>/da</a:t>
            </a:r>
            <a:r>
              <a:rPr lang="cs-CZ" altLang="en-US" sz="2200">
                <a:solidFill>
                  <a:schemeClr val="tx1"/>
                </a:solidFill>
              </a:rPr>
              <a:t>y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endParaRPr lang="cs-CZ" altLang="en-US" sz="2200" b="1" u="sng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2200" b="1" u="sng">
                <a:solidFill>
                  <a:schemeClr val="tx2"/>
                </a:solidFill>
              </a:rPr>
              <a:t>Ekotoxikologie </a:t>
            </a:r>
            <a:r>
              <a:rPr lang="cs-CZ" altLang="en-US" sz="2200" b="1" u="sng">
                <a:solidFill>
                  <a:schemeClr val="tx1"/>
                </a:solidFill>
              </a:rPr>
              <a:t>–spíše práce s koncentracemi</a:t>
            </a:r>
            <a:r>
              <a:rPr lang="cs-CZ" altLang="en-US" sz="2200">
                <a:solidFill>
                  <a:schemeClr val="tx1"/>
                </a:solidFill>
              </a:rPr>
              <a:t> v prostředí</a:t>
            </a:r>
            <a:br>
              <a:rPr lang="cs-CZ" altLang="en-US" sz="2200">
                <a:solidFill>
                  <a:schemeClr val="tx1"/>
                </a:solidFill>
              </a:rPr>
            </a:br>
            <a:r>
              <a:rPr lang="cs-CZ" altLang="en-US" sz="2200" i="1">
                <a:solidFill>
                  <a:schemeClr val="tx1"/>
                </a:solidFill>
              </a:rPr>
              <a:t>	v prostředí měříme koncentrace ne dávky</a:t>
            </a:r>
            <a:endParaRPr lang="cs-CZ" altLang="en-US" sz="2200" b="1" i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20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Vztahy Dávka - Odpověď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04800" y="981075"/>
            <a:ext cx="86106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u="sng">
                <a:solidFill>
                  <a:schemeClr val="tx1"/>
                </a:solidFill>
              </a:rPr>
              <a:t>Toxikant působí škodlivý efekt v biologickém systému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2"/>
                </a:solidFill>
              </a:rPr>
              <a:t>Příklady efektů?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	změna zdravotního stavu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	pokles příjmu potravy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	snížení reprodukční schopnosti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	mortalita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160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i="1">
                <a:solidFill>
                  <a:schemeClr val="tx1"/>
                </a:solidFill>
              </a:rPr>
              <a:t>Jak změříme „změnu zdravotního stavu“ ?</a:t>
            </a:r>
            <a:endParaRPr lang="cs-CZ" altLang="en-US" sz="1600" i="1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Vztahy Dávka - Odpověď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04800" y="981075"/>
            <a:ext cx="86106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u="sng">
                <a:solidFill>
                  <a:schemeClr val="tx1"/>
                </a:solidFill>
              </a:rPr>
              <a:t>Toxikant působí škodlivý efekt v biologickém systému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2"/>
                </a:solidFill>
              </a:rPr>
              <a:t>Příklady efektů?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	změna zdravotního stavu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	pokles příjmu potravy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	snížení reprodukční schopnosti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	mortalita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160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V experimentu se hodnotí </a:t>
            </a:r>
            <a:br>
              <a:rPr lang="cs-CZ" altLang="en-US" sz="2200" b="1">
                <a:solidFill>
                  <a:schemeClr val="tx1"/>
                </a:solidFill>
              </a:rPr>
            </a:br>
            <a:r>
              <a:rPr lang="cs-CZ" altLang="en-US" sz="2200" b="1">
                <a:solidFill>
                  <a:schemeClr val="tx2"/>
                </a:solidFill>
              </a:rPr>
              <a:t>POZOROVATELNÝ (měřitelný) PARAMETR = ENDPOINT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 i="1">
                <a:solidFill>
                  <a:schemeClr val="tx1"/>
                </a:solidFill>
              </a:rPr>
              <a:t>charakterizuje účinek a má k účinku jasný vztah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Př.	% přežívajících jedinců po působení dávky (efekt – mortalita)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	počty vajíček po působení dávky (efekt - reprodukční toxicita)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 u="sng">
                <a:solidFill>
                  <a:schemeClr val="tx1"/>
                </a:solidFill>
              </a:rPr>
              <a:t>Endpoint </a:t>
            </a:r>
            <a:r>
              <a:rPr lang="cs-CZ" altLang="en-US" sz="1600">
                <a:solidFill>
                  <a:schemeClr val="tx1"/>
                </a:solidFill>
              </a:rPr>
              <a:t>může být „kvalitativní“ (nemusí být kvantifikovatelný):</a:t>
            </a:r>
            <a:endParaRPr lang="en-US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		</a:t>
            </a:r>
            <a:r>
              <a:rPr lang="cs-CZ" altLang="en-US" sz="1600">
                <a:solidFill>
                  <a:schemeClr val="tx1"/>
                </a:solidFill>
              </a:rPr>
              <a:t>- př. ir</a:t>
            </a:r>
            <a:r>
              <a:rPr lang="en-US" altLang="en-US" sz="1600">
                <a:solidFill>
                  <a:schemeClr val="tx1"/>
                </a:solidFill>
              </a:rPr>
              <a:t>itace na k</a:t>
            </a:r>
            <a:r>
              <a:rPr lang="cs-CZ" altLang="en-US" sz="1600">
                <a:solidFill>
                  <a:schemeClr val="tx1"/>
                </a:solidFill>
              </a:rPr>
              <a:t>ůži ANO</a:t>
            </a:r>
            <a:r>
              <a:rPr lang="en-US" altLang="en-US" sz="1600">
                <a:solidFill>
                  <a:schemeClr val="tx1"/>
                </a:solidFill>
              </a:rPr>
              <a:t>/NE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		</a:t>
            </a:r>
            <a:r>
              <a:rPr lang="cs-CZ" altLang="en-US" sz="1600">
                <a:solidFill>
                  <a:schemeClr val="tx1"/>
                </a:solidFill>
              </a:rPr>
              <a:t>- kategorizace NEJHORŠÍ </a:t>
            </a:r>
            <a:r>
              <a:rPr lang="en-US" altLang="en-US" sz="1600">
                <a:solidFill>
                  <a:schemeClr val="tx1"/>
                </a:solidFill>
              </a:rPr>
              <a:t>/ LEP</a:t>
            </a:r>
            <a:r>
              <a:rPr lang="cs-CZ" altLang="en-US" sz="1600">
                <a:solidFill>
                  <a:schemeClr val="tx1"/>
                </a:solidFill>
              </a:rPr>
              <a:t>ŠÍ </a:t>
            </a:r>
            <a:r>
              <a:rPr lang="en-US" altLang="en-US" sz="1600">
                <a:solidFill>
                  <a:schemeClr val="tx1"/>
                </a:solidFill>
              </a:rPr>
              <a:t>/ </a:t>
            </a:r>
            <a:r>
              <a:rPr lang="cs-CZ" altLang="en-US" sz="1600">
                <a:solidFill>
                  <a:schemeClr val="tx1"/>
                </a:solidFill>
              </a:rPr>
              <a:t>NEJ</a:t>
            </a:r>
            <a:r>
              <a:rPr lang="en-US" altLang="en-US" sz="1600">
                <a:solidFill>
                  <a:schemeClr val="tx1"/>
                </a:solidFill>
              </a:rPr>
              <a:t>LEP</a:t>
            </a:r>
            <a:r>
              <a:rPr lang="cs-CZ" altLang="en-US" sz="1600">
                <a:solidFill>
                  <a:schemeClr val="tx1"/>
                </a:solidFill>
              </a:rPr>
              <a:t>ŠÍ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Vztahy Dávka - Odpověď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85963"/>
            <a:ext cx="4978400" cy="4611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5508625" y="5229225"/>
            <a:ext cx="1719263" cy="1295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164388" y="4006850"/>
            <a:ext cx="18605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Nejčastější</a:t>
            </a:r>
            <a:br>
              <a:rPr lang="cs-CZ" altLang="en-US" sz="1800" b="1">
                <a:solidFill>
                  <a:srgbClr val="FF0000"/>
                </a:solidFill>
              </a:rPr>
            </a:br>
            <a:r>
              <a:rPr lang="cs-CZ" altLang="en-US" sz="1800" b="1">
                <a:solidFill>
                  <a:srgbClr val="FF0000"/>
                </a:solidFill>
              </a:rPr>
              <a:t>(klasická </a:t>
            </a:r>
            <a:br>
              <a:rPr lang="cs-CZ" altLang="en-US" sz="1800" b="1">
                <a:solidFill>
                  <a:srgbClr val="FF0000"/>
                </a:solidFill>
              </a:rPr>
            </a:br>
            <a:r>
              <a:rPr lang="cs-CZ" altLang="en-US" sz="1800" b="1">
                <a:solidFill>
                  <a:srgbClr val="FF0000"/>
                </a:solidFill>
              </a:rPr>
              <a:t>ekotoxikologie)</a:t>
            </a:r>
            <a:br>
              <a:rPr lang="cs-CZ" altLang="en-US" sz="1800" b="1">
                <a:solidFill>
                  <a:srgbClr val="FF0000"/>
                </a:solidFill>
              </a:rPr>
            </a:br>
            <a:endParaRPr lang="cs-CZ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„koncentrace“</a:t>
            </a:r>
            <a:br>
              <a:rPr lang="cs-CZ" altLang="en-US" sz="1800">
                <a:solidFill>
                  <a:srgbClr val="FF0000"/>
                </a:solidFill>
              </a:rPr>
            </a:br>
            <a:r>
              <a:rPr lang="cs-CZ" altLang="en-US" sz="1800">
                <a:solidFill>
                  <a:srgbClr val="FF0000"/>
                </a:solidFill>
              </a:rPr>
              <a:t>vs.</a:t>
            </a:r>
            <a:br>
              <a:rPr lang="cs-CZ" altLang="en-US" sz="1800">
                <a:solidFill>
                  <a:srgbClr val="FF0000"/>
                </a:solidFill>
              </a:rPr>
            </a:br>
            <a:r>
              <a:rPr lang="cs-CZ" altLang="en-US" sz="1800">
                <a:solidFill>
                  <a:srgbClr val="FF0000"/>
                </a:solidFill>
              </a:rPr>
              <a:t>„spojitý efekt“</a:t>
            </a:r>
          </a:p>
        </p:txBody>
      </p:sp>
      <p:sp>
        <p:nvSpPr>
          <p:cNvPr id="18437" name="Rectangle 2"/>
          <p:cNvSpPr>
            <a:spLocks noChangeArrowheads="1"/>
          </p:cNvSpPr>
          <p:nvPr/>
        </p:nvSpPr>
        <p:spPr bwMode="auto">
          <a:xfrm>
            <a:off x="304800" y="765175"/>
            <a:ext cx="8610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- Spojitá (vyhodnocuje a využívá se nejčastěji)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>
                <a:solidFill>
                  <a:schemeClr val="tx1"/>
                </a:solidFill>
              </a:rPr>
              <a:t> Nespojitá </a:t>
            </a:r>
            <a:r>
              <a:rPr lang="cs-CZ" altLang="en-US" sz="2200" i="1">
                <a:solidFill>
                  <a:schemeClr val="tx1"/>
                </a:solidFill>
              </a:rPr>
              <a:t>(např. mortalita +</a:t>
            </a:r>
            <a:r>
              <a:rPr lang="en-US" altLang="en-US" sz="2200" i="1">
                <a:solidFill>
                  <a:schemeClr val="tx1"/>
                </a:solidFill>
              </a:rPr>
              <a:t>/</a:t>
            </a:r>
            <a:r>
              <a:rPr lang="cs-CZ" altLang="en-US" sz="2200" i="1">
                <a:solidFill>
                  <a:schemeClr val="tx1"/>
                </a:solidFill>
              </a:rPr>
              <a:t>-, kategorie iritance kůže - p)</a:t>
            </a: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Závislost odpovědi (endpointu) na koncentraci (dávce)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Proč má křivka sigmoidní charakter ?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cs-CZ" altLang="en-US" sz="2400" b="1">
              <a:solidFill>
                <a:srgbClr val="FF3300"/>
              </a:solidFill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Proč není lineární ?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79" t="73450" r="5969" b="6252"/>
          <a:stretch>
            <a:fillRect/>
          </a:stretch>
        </p:blipFill>
        <p:spPr bwMode="auto">
          <a:xfrm>
            <a:off x="1116013" y="1716088"/>
            <a:ext cx="6408737" cy="4881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ovéPole 5"/>
          <p:cNvSpPr txBox="1">
            <a:spLocks noChangeArrowheads="1"/>
          </p:cNvSpPr>
          <p:nvPr/>
        </p:nvSpPr>
        <p:spPr bwMode="auto">
          <a:xfrm>
            <a:off x="2051050" y="2060575"/>
            <a:ext cx="2249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Účinek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(např. % uhynutých)</a:t>
            </a:r>
          </a:p>
        </p:txBody>
      </p:sp>
      <p:sp>
        <p:nvSpPr>
          <p:cNvPr id="19461" name="TextovéPole 6"/>
          <p:cNvSpPr txBox="1">
            <a:spLocks noChangeArrowheads="1"/>
          </p:cNvSpPr>
          <p:nvPr/>
        </p:nvSpPr>
        <p:spPr bwMode="auto">
          <a:xfrm>
            <a:off x="5940425" y="5508625"/>
            <a:ext cx="2416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Rostoucí k</a:t>
            </a:r>
            <a:r>
              <a:rPr lang="cs-CZ" altLang="en-US" sz="1800">
                <a:solidFill>
                  <a:schemeClr val="tx1"/>
                </a:solidFill>
              </a:rPr>
              <a:t>oncentrace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79388" y="908050"/>
            <a:ext cx="86106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Většina dějů v přírodě má statisticky </a:t>
            </a:r>
            <a:br>
              <a:rPr lang="cs-CZ" altLang="en-US" sz="2200">
                <a:solidFill>
                  <a:schemeClr val="tx1"/>
                </a:solidFill>
              </a:rPr>
            </a:br>
            <a:r>
              <a:rPr lang="cs-CZ" altLang="en-US" sz="2200" b="1">
                <a:solidFill>
                  <a:schemeClr val="tx2"/>
                </a:solidFill>
              </a:rPr>
              <a:t>	NORMÁLNÍ ROZLOŽENÍ</a:t>
            </a:r>
            <a:r>
              <a:rPr lang="en-US" altLang="en-US" sz="2200" b="1">
                <a:solidFill>
                  <a:schemeClr val="tx2"/>
                </a:solidFill>
              </a:rPr>
              <a:t> </a:t>
            </a:r>
            <a:r>
              <a:rPr lang="cs-CZ" altLang="en-US" sz="2200" b="1">
                <a:solidFill>
                  <a:schemeClr val="tx2"/>
                </a:solidFill>
              </a:rPr>
              <a:t/>
            </a:r>
            <a:br>
              <a:rPr lang="cs-CZ" altLang="en-US" sz="2200" b="1">
                <a:solidFill>
                  <a:schemeClr val="tx2"/>
                </a:solidFill>
              </a:rPr>
            </a:br>
            <a:r>
              <a:rPr lang="cs-CZ" altLang="en-US" sz="2200">
                <a:solidFill>
                  <a:schemeClr val="tx1"/>
                </a:solidFill>
              </a:rPr>
              <a:t>	(resp. Log-normální)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i="1">
                <a:solidFill>
                  <a:schemeClr val="tx1"/>
                </a:solidFill>
              </a:rPr>
              <a:t>(nejčastější jsou „průměrní“, méně</a:t>
            </a:r>
            <a:br>
              <a:rPr lang="cs-CZ" altLang="en-US" sz="2200" i="1">
                <a:solidFill>
                  <a:schemeClr val="tx1"/>
                </a:solidFill>
              </a:rPr>
            </a:br>
            <a:r>
              <a:rPr lang="cs-CZ" altLang="en-US" sz="2200" i="1">
                <a:solidFill>
                  <a:schemeClr val="tx1"/>
                </a:solidFill>
              </a:rPr>
              <a:t>časté jsou extrémy …)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200">
                <a:solidFill>
                  <a:schemeClr val="tx1"/>
                </a:solidFill>
              </a:rPr>
              <a:t>z něj vychází u velké většiny </a:t>
            </a:r>
            <a:br>
              <a:rPr lang="cs-CZ" altLang="en-US" sz="2200">
                <a:solidFill>
                  <a:schemeClr val="tx1"/>
                </a:solidFill>
              </a:rPr>
            </a:br>
            <a:r>
              <a:rPr lang="cs-CZ" altLang="en-US" sz="2200">
                <a:solidFill>
                  <a:schemeClr val="tx1"/>
                </a:solidFill>
              </a:rPr>
              <a:t>hodnocených efektů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</a:t>
            </a:r>
            <a:r>
              <a:rPr lang="cs-CZ" altLang="en-US" sz="2200" b="1">
                <a:solidFill>
                  <a:schemeClr val="tx1"/>
                </a:solidFill>
              </a:rPr>
              <a:t>- </a:t>
            </a:r>
            <a:r>
              <a:rPr lang="cs-CZ" altLang="en-US" sz="2200" b="1" u="sng">
                <a:solidFill>
                  <a:schemeClr val="tx1"/>
                </a:solidFill>
              </a:rPr>
              <a:t>sigmoidní </a:t>
            </a:r>
            <a:r>
              <a:rPr lang="cs-CZ" altLang="en-US" sz="2200" b="1">
                <a:solidFill>
                  <a:schemeClr val="tx1"/>
                </a:solidFill>
              </a:rPr>
              <a:t>tvar křivky 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Statistické odvození „sigmoidní křivky“ dávka-odpověď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20484" name="Picture 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231900"/>
            <a:ext cx="54864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4" t="7150" r="19542" b="57159"/>
          <a:stretch>
            <a:fillRect/>
          </a:stretch>
        </p:blipFill>
        <p:spPr bwMode="auto">
          <a:xfrm>
            <a:off x="539750" y="836613"/>
            <a:ext cx="43751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ovéPole 5"/>
          <p:cNvSpPr txBox="1">
            <a:spLocks noChangeArrowheads="1"/>
          </p:cNvSpPr>
          <p:nvPr/>
        </p:nvSpPr>
        <p:spPr bwMode="auto">
          <a:xfrm>
            <a:off x="4643438" y="433388"/>
            <a:ext cx="4378325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Modelový experiment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* 10 potkanů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* </a:t>
            </a:r>
            <a:r>
              <a:rPr lang="cs-CZ" altLang="en-US" sz="1800" b="1" u="sng">
                <a:solidFill>
                  <a:schemeClr val="tx1"/>
                </a:solidFill>
              </a:rPr>
              <a:t>Postupné </a:t>
            </a:r>
            <a:r>
              <a:rPr lang="cs-CZ" altLang="en-US" sz="1800">
                <a:solidFill>
                  <a:schemeClr val="tx1"/>
                </a:solidFill>
              </a:rPr>
              <a:t>injekční podávání toxinu 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jednotlivým  zvířatům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* Pomalu zvyšování koncentrace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(dávky) podávané jednotlivcům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Sledov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ání mortality</a:t>
            </a: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Výsledek: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- Někteří jedinci zemřou již při nižších 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dávkách (1, 2, 3)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 Někteří jedinci hodně vydrží a 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smrt nastane až při vysokých dávkách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(5-7)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 </a:t>
            </a:r>
            <a:r>
              <a:rPr lang="cs-CZ" altLang="en-US" sz="1800" b="1">
                <a:solidFill>
                  <a:schemeClr val="tx1"/>
                </a:solidFill>
              </a:rPr>
              <a:t>Většina jedinců </a:t>
            </a:r>
            <a:r>
              <a:rPr lang="cs-CZ" altLang="en-US" sz="1800">
                <a:solidFill>
                  <a:schemeClr val="tx1"/>
                </a:solidFill>
              </a:rPr>
              <a:t>však s největší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pravděpodobností zemře při dávce 4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(většina je „průměrných“</a:t>
            </a:r>
            <a:r>
              <a:rPr lang="en-GB" altLang="en-US" sz="1800">
                <a:solidFill>
                  <a:schemeClr val="tx1"/>
                </a:solidFill>
              </a:rPr>
              <a:t>, tj.</a:t>
            </a:r>
            <a:r>
              <a:rPr lang="cs-CZ" altLang="en-US" sz="1800">
                <a:solidFill>
                  <a:schemeClr val="tx1"/>
                </a:solidFill>
              </a:rPr>
              <a:t> ani extrémně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citlivých ani rezistentních)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4" t="7150" r="19542" b="57159"/>
          <a:stretch>
            <a:fillRect/>
          </a:stretch>
        </p:blipFill>
        <p:spPr bwMode="auto">
          <a:xfrm>
            <a:off x="395288" y="2781300"/>
            <a:ext cx="28717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7" t="43211" r="19542" b="13132"/>
          <a:stretch>
            <a:fillRect/>
          </a:stretch>
        </p:blipFill>
        <p:spPr bwMode="auto">
          <a:xfrm>
            <a:off x="3581400" y="2133600"/>
            <a:ext cx="603091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ovéPole 5"/>
          <p:cNvSpPr txBox="1">
            <a:spLocks noChangeArrowheads="1"/>
          </p:cNvSpPr>
          <p:nvPr/>
        </p:nvSpPr>
        <p:spPr bwMode="auto">
          <a:xfrm>
            <a:off x="395288" y="433388"/>
            <a:ext cx="79121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Modelový experiment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Postupné zvyšování koncentrace (dávky) podávané jednotlivcům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: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Histogram 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(četnost) </a:t>
            </a:r>
            <a:b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1800" b="1">
                <a:solidFill>
                  <a:schemeClr val="tx1"/>
                </a:solidFill>
                <a:sym typeface="Wingdings" panose="05000000000000000000" pitchFamily="2" charset="2"/>
              </a:rPr>
              <a:t>	</a:t>
            </a:r>
            <a:r>
              <a:rPr lang="en-US" altLang="en-US" sz="1800" b="1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800" b="1">
                <a:solidFill>
                  <a:srgbClr val="FF0000"/>
                </a:solidFill>
                <a:sym typeface="Wingdings" panose="05000000000000000000" pitchFamily="2" charset="2"/>
              </a:rPr>
              <a:t>kumulativn</a:t>
            </a:r>
            <a:r>
              <a:rPr lang="cs-CZ" altLang="en-US" sz="1800" b="1">
                <a:solidFill>
                  <a:srgbClr val="FF0000"/>
                </a:solidFill>
                <a:sym typeface="Wingdings" panose="05000000000000000000" pitchFamily="2" charset="2"/>
              </a:rPr>
              <a:t>í četnost: 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sigmoidní charakter křivky</a:t>
            </a: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3276600" y="3644900"/>
            <a:ext cx="790575" cy="1368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Cíl přednášky – co by si měl student odnést </a:t>
            </a:r>
            <a:endParaRPr lang="cs-CZ" altLang="en-US" sz="2400">
              <a:solidFill>
                <a:srgbClr val="FF33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>
            <a:normAutofit fontScale="92500"/>
          </a:bodyPr>
          <a:lstStyle/>
          <a:p>
            <a:pPr>
              <a:buFontTx/>
              <a:buChar char="•"/>
              <a:defRPr/>
            </a:pPr>
            <a:r>
              <a:rPr lang="cs-CZ" sz="2000" b="1" smtClean="0"/>
              <a:t>Chápat princip testování ekotoxicity s využitím „biologických modelů“</a:t>
            </a:r>
          </a:p>
          <a:p>
            <a:pPr>
              <a:buFontTx/>
              <a:buChar char="•"/>
              <a:defRPr/>
            </a:pPr>
            <a:r>
              <a:rPr lang="cs-CZ" sz="2000" b="1" smtClean="0"/>
              <a:t>Znát různé typy (křivky) vztahů mezi dávkou a toxickou odpovědí </a:t>
            </a:r>
          </a:p>
          <a:p>
            <a:pPr>
              <a:buFontTx/>
              <a:buChar char="•"/>
              <a:defRPr/>
            </a:pPr>
            <a:r>
              <a:rPr lang="cs-CZ" sz="2000" b="1" smtClean="0"/>
              <a:t>Dokázat zakreslit, využít a interpretovat jednoduchou křivku „dávka-odpověď“ </a:t>
            </a:r>
          </a:p>
          <a:p>
            <a:pPr marL="800100" lvl="1" indent="-342900">
              <a:buFontTx/>
              <a:buChar char="•"/>
              <a:defRPr/>
            </a:pPr>
            <a:r>
              <a:rPr lang="cs-CZ" sz="2000" smtClean="0"/>
              <a:t>Znát základní odvozené parametry</a:t>
            </a:r>
          </a:p>
          <a:p>
            <a:pPr marL="800100" lvl="1" indent="-342900">
              <a:buFontTx/>
              <a:buChar char="•"/>
              <a:defRPr/>
            </a:pPr>
            <a:r>
              <a:rPr lang="cs-CZ" sz="2000" smtClean="0"/>
              <a:t>Znát princip probitové metody</a:t>
            </a:r>
          </a:p>
          <a:p>
            <a:pPr>
              <a:buFontTx/>
              <a:buChar char="•"/>
              <a:defRPr/>
            </a:pPr>
            <a:r>
              <a:rPr lang="cs-CZ" sz="2000" b="1" smtClean="0"/>
              <a:t>Umět vysvětlit rozdíly a principy „prahového“ a „bezprahového“ působení</a:t>
            </a:r>
          </a:p>
          <a:p>
            <a:pPr>
              <a:buFontTx/>
              <a:buChar char="•"/>
              <a:defRPr/>
            </a:pPr>
            <a:r>
              <a:rPr lang="cs-CZ" sz="2000" b="1" smtClean="0"/>
              <a:t>Znát příčiny a příklady „nemonotonního“ působení toxických látek</a:t>
            </a:r>
          </a:p>
          <a:p>
            <a:pPr>
              <a:buFontTx/>
              <a:buChar char="•"/>
              <a:defRPr/>
            </a:pPr>
            <a:r>
              <a:rPr lang="cs-CZ" sz="2000" b="1" smtClean="0"/>
              <a:t>Chápat vztah toxicity a doby expozice a principy kritických reziduí</a:t>
            </a:r>
          </a:p>
          <a:p>
            <a:pPr>
              <a:buFontTx/>
              <a:buChar char="•"/>
              <a:defRPr/>
            </a:pPr>
            <a:r>
              <a:rPr lang="cs-CZ" sz="2000" b="1" smtClean="0"/>
              <a:t>Dokázat vysvětlit pojmy aditivita – antagonismus – synergismus v ekotoxikologii a uvést příklady </a:t>
            </a:r>
          </a:p>
          <a:p>
            <a:pPr>
              <a:buFontTx/>
              <a:buChar char="•"/>
              <a:defRPr/>
            </a:pPr>
            <a:r>
              <a:rPr lang="cs-CZ" sz="2000" b="1" smtClean="0"/>
              <a:t>Umět odhadnout toxicitu směsi látek za předpokladu aditivního působení</a:t>
            </a:r>
          </a:p>
          <a:p>
            <a:pPr>
              <a:buFont typeface="Arial" charset="0"/>
              <a:buChar char="•"/>
              <a:defRPr/>
            </a:pPr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04800" y="1052513"/>
            <a:ext cx="861060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rgbClr val="FF3300"/>
                </a:solidFill>
              </a:rPr>
              <a:t>1) Parametry odvozené přímo </a:t>
            </a:r>
            <a:r>
              <a:rPr lang="cs-CZ" altLang="en-US" sz="2200" b="1">
                <a:solidFill>
                  <a:schemeClr val="tx2"/>
                </a:solidFill>
              </a:rPr>
              <a:t>z experimentálních dat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LOEC</a:t>
            </a:r>
            <a:r>
              <a:rPr lang="en-US" altLang="en-US" sz="2200" b="1">
                <a:solidFill>
                  <a:schemeClr val="tx1"/>
                </a:solidFill>
              </a:rPr>
              <a:t>/L </a:t>
            </a:r>
            <a:r>
              <a:rPr lang="en-US" altLang="en-US" sz="2200" b="1" i="1">
                <a:solidFill>
                  <a:schemeClr val="tx1"/>
                </a:solidFill>
              </a:rPr>
              <a:t>Lowest Observable Effect Concentration/L</a:t>
            </a:r>
            <a:endParaRPr lang="cs-CZ" altLang="en-US" sz="2200" b="1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- první nejnižší </a:t>
            </a:r>
            <a:r>
              <a:rPr lang="cs-CZ" altLang="en-US" sz="2200">
                <a:solidFill>
                  <a:schemeClr val="tx2"/>
                </a:solidFill>
              </a:rPr>
              <a:t>koncentrace použitá v experimentu</a:t>
            </a:r>
            <a:r>
              <a:rPr lang="cs-CZ" altLang="en-US" sz="2200">
                <a:solidFill>
                  <a:schemeClr val="tx1"/>
                </a:solidFill>
              </a:rPr>
              <a:t>, která 	vyvolala významné efekty</a:t>
            </a: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NOEC</a:t>
            </a:r>
            <a:r>
              <a:rPr lang="en-US" altLang="en-US" sz="2200" b="1">
                <a:solidFill>
                  <a:schemeClr val="tx1"/>
                </a:solidFill>
              </a:rPr>
              <a:t>/L</a:t>
            </a:r>
            <a:r>
              <a:rPr lang="cs-CZ" altLang="en-US" sz="2200" b="1">
                <a:solidFill>
                  <a:schemeClr val="tx1"/>
                </a:solidFill>
              </a:rPr>
              <a:t> </a:t>
            </a:r>
            <a:r>
              <a:rPr lang="cs-CZ" altLang="en-US" sz="2200" b="1" i="1">
                <a:solidFill>
                  <a:schemeClr val="tx1"/>
                </a:solidFill>
              </a:rPr>
              <a:t>No Observable Effect Concentration</a:t>
            </a:r>
            <a:r>
              <a:rPr lang="en-US" altLang="en-US" sz="2200" b="1" i="1">
                <a:solidFill>
                  <a:schemeClr val="tx1"/>
                </a:solidFill>
              </a:rPr>
              <a:t>/Level</a:t>
            </a:r>
            <a:endParaRPr lang="cs-CZ" altLang="en-US" sz="2200" b="1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- podobně: </a:t>
            </a:r>
            <a:r>
              <a:rPr lang="cs-CZ" altLang="en-US" sz="2200">
                <a:solidFill>
                  <a:schemeClr val="tx2"/>
                </a:solidFill>
              </a:rPr>
              <a:t>koncentrace použitá v experimentu …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Nedostatky - subjektivní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– závisí na zvolených koncentracích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- jiný experiment </a:t>
            </a: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>
                <a:solidFill>
                  <a:schemeClr val="tx1"/>
                </a:solidFill>
                <a:sym typeface="Wingdings" panose="05000000000000000000" pitchFamily="2" charset="2"/>
              </a:rPr>
              <a:t> jin</a:t>
            </a: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é výsledky</a:t>
            </a:r>
            <a:r>
              <a:rPr lang="cs-CZ" altLang="en-US" sz="2200">
                <a:solidFill>
                  <a:schemeClr val="tx1"/>
                </a:solidFill>
              </a:rPr>
              <a:t> (koncentrační rozmezí, 	ředicí faktor – rozdíly mezi koncentracemi 2x, 5x, 10x…)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chemeClr val="tx2"/>
                </a:solidFill>
              </a:rPr>
              <a:t>Pro srovnání toxicity různých látek (vzorků) se užívají parametry</a:t>
            </a:r>
            <a:r>
              <a:rPr lang="en-US" altLang="en-US" sz="2400" b="1">
                <a:solidFill>
                  <a:schemeClr val="tx2"/>
                </a:solidFill>
              </a:rPr>
              <a:t> odvo</a:t>
            </a:r>
            <a:r>
              <a:rPr lang="cs-CZ" altLang="en-US" sz="2400" b="1">
                <a:solidFill>
                  <a:schemeClr val="tx2"/>
                </a:solidFill>
              </a:rPr>
              <a:t>zené z křivky dávka-odpověď</a:t>
            </a:r>
            <a:endParaRPr lang="cs-CZ" altLang="en-US" sz="2400" b="1" i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2400" y="1139825"/>
            <a:ext cx="89154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rgbClr val="FF3300"/>
                </a:solidFill>
              </a:rPr>
              <a:t>2) další </a:t>
            </a:r>
            <a:r>
              <a:rPr lang="en-US" altLang="en-US" sz="2200" b="1">
                <a:solidFill>
                  <a:srgbClr val="FF3300"/>
                </a:solidFill>
              </a:rPr>
              <a:t>parametr</a:t>
            </a:r>
            <a:r>
              <a:rPr lang="cs-CZ" altLang="en-US" sz="2200" b="1">
                <a:solidFill>
                  <a:srgbClr val="FF3300"/>
                </a:solidFill>
              </a:rPr>
              <a:t>y odvozené z </a:t>
            </a:r>
            <a:r>
              <a:rPr lang="cs-CZ" altLang="en-US" sz="2200" b="1">
                <a:solidFill>
                  <a:schemeClr val="tx2"/>
                </a:solidFill>
              </a:rPr>
              <a:t>křivky dávka – odpověď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ECx (x=1,5,10,25,50,75,90,99</a:t>
            </a:r>
            <a:r>
              <a:rPr lang="en-US" altLang="en-US" sz="2000">
                <a:solidFill>
                  <a:schemeClr val="tx1"/>
                </a:solidFill>
              </a:rPr>
              <a:t> </a:t>
            </a:r>
            <a:r>
              <a:rPr lang="cs-CZ" altLang="en-US" sz="2000">
                <a:solidFill>
                  <a:schemeClr val="tx1"/>
                </a:solidFill>
              </a:rPr>
              <a:t>apod.)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i="1">
                <a:solidFill>
                  <a:schemeClr val="tx1"/>
                </a:solidFill>
              </a:rPr>
              <a:t>	- ne vždy je v experimentu dosaženo „přesně 5% efektu“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 i="1">
                <a:solidFill>
                  <a:schemeClr val="tx1"/>
                </a:solidFill>
              </a:rPr>
              <a:t>	- parametry se počítají (</a:t>
            </a:r>
            <a:r>
              <a:rPr lang="cs-CZ" altLang="en-US" sz="2000" b="1" i="1">
                <a:solidFill>
                  <a:schemeClr val="tx2"/>
                </a:solidFill>
              </a:rPr>
              <a:t>z „modelované křivky“</a:t>
            </a:r>
            <a:r>
              <a:rPr lang="cs-CZ" altLang="en-US" sz="2000" i="1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u="sng">
                <a:solidFill>
                  <a:srgbClr val="FF3300"/>
                </a:solidFill>
              </a:rPr>
              <a:t>STANDARD - Hodnoty odvozené pro 50% efekt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>
                <a:solidFill>
                  <a:schemeClr val="tx1"/>
                </a:solidFill>
              </a:rPr>
              <a:t> nejčastěji užívány pro srovnání toxicity (!)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000" i="1">
                <a:solidFill>
                  <a:schemeClr val="tx1"/>
                </a:solidFill>
              </a:rPr>
              <a:t> odhady </a:t>
            </a:r>
            <a:r>
              <a:rPr lang="cs-CZ" altLang="en-US" sz="2000" b="1" i="1">
                <a:solidFill>
                  <a:schemeClr val="tx2"/>
                </a:solidFill>
              </a:rPr>
              <a:t>v oblasti 50% efektů zatíženy nejmenší chybou</a:t>
            </a:r>
            <a:r>
              <a:rPr lang="cs-CZ" altLang="en-US" sz="2000" i="1">
                <a:solidFill>
                  <a:schemeClr val="tx1"/>
                </a:solidFill>
              </a:rPr>
              <a:t> </a:t>
            </a:r>
          </a:p>
          <a:p>
            <a:pPr lvl="1">
              <a:spcBef>
                <a:spcPct val="0"/>
              </a:spcBef>
              <a:buClrTx/>
              <a:buFontTx/>
              <a:buNone/>
            </a:pPr>
            <a:r>
              <a:rPr lang="cs-CZ" altLang="en-US" sz="1700" i="1">
                <a:solidFill>
                  <a:schemeClr val="tx1"/>
                </a:solidFill>
              </a:rPr>
              <a:t>viz předchozí modelový experiment „nejvíce je průměrných“ a proto je</a:t>
            </a:r>
            <a:br>
              <a:rPr lang="cs-CZ" altLang="en-US" sz="1700" i="1">
                <a:solidFill>
                  <a:schemeClr val="tx1"/>
                </a:solidFill>
              </a:rPr>
            </a:br>
            <a:r>
              <a:rPr lang="cs-CZ" altLang="en-US" sz="1700" i="1">
                <a:solidFill>
                  <a:schemeClr val="tx1"/>
                </a:solidFill>
              </a:rPr>
              <a:t>odhad průměru nejpřesnější 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P</a:t>
            </a:r>
            <a:r>
              <a:rPr lang="en-US" altLang="en-US" sz="2200" u="sng">
                <a:solidFill>
                  <a:schemeClr val="tx1"/>
                </a:solidFill>
              </a:rPr>
              <a:t>arametr</a:t>
            </a:r>
            <a:r>
              <a:rPr lang="cs-CZ" altLang="en-US" sz="2200" u="sng">
                <a:solidFill>
                  <a:schemeClr val="tx1"/>
                </a:solidFill>
              </a:rPr>
              <a:t>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LC50 – koncentrace (C) způsobující 50% letalitu (L)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LD50 – dávka (Dose) způsobující 50% letalitu (L)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EC50 – koncentrace způsobující 50% efekt (E)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000">
                <a:solidFill>
                  <a:schemeClr val="tx1"/>
                </a:solidFill>
              </a:rPr>
              <a:t>	IC50 – koncentrace způsobující 50% inhibici (I)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i="1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chemeClr val="tx2"/>
                </a:solidFill>
              </a:rPr>
              <a:t>Pro srovnání toxicity různých látek (vzorků) se užívají parametry</a:t>
            </a:r>
            <a:r>
              <a:rPr lang="en-US" altLang="en-US" sz="2400" b="1">
                <a:solidFill>
                  <a:schemeClr val="tx2"/>
                </a:solidFill>
              </a:rPr>
              <a:t> odvo</a:t>
            </a:r>
            <a:r>
              <a:rPr lang="cs-CZ" altLang="en-US" sz="2400" b="1">
                <a:solidFill>
                  <a:schemeClr val="tx2"/>
                </a:solidFill>
              </a:rPr>
              <a:t>zené z křivky dávka-odpověď</a:t>
            </a:r>
            <a:endParaRPr lang="cs-CZ" altLang="en-US" sz="2400" b="1" i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115888"/>
            <a:ext cx="7824788" cy="668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smtClean="0"/>
              <a:t>Příklad – úkol 1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524000" y="1125538"/>
          <a:ext cx="6096000" cy="3978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82">
                <a:tc>
                  <a:txBody>
                    <a:bodyPr/>
                    <a:lstStyle/>
                    <a:p>
                      <a:r>
                        <a:rPr lang="cs-CZ" sz="1800" smtClean="0"/>
                        <a:t>Koncentrace</a:t>
                      </a:r>
                    </a:p>
                    <a:p>
                      <a:r>
                        <a:rPr lang="cs-CZ" sz="1800" smtClean="0"/>
                        <a:t>(mg</a:t>
                      </a:r>
                      <a:r>
                        <a:rPr lang="en-US" sz="1800" smtClean="0"/>
                        <a:t>/L</a:t>
                      </a:r>
                      <a:r>
                        <a:rPr lang="cs-CZ" sz="1800" smtClean="0"/>
                        <a:t>)</a:t>
                      </a:r>
                      <a:endParaRPr lang="cs-CZ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smtClean="0"/>
                        <a:t>Počet přežívajících</a:t>
                      </a:r>
                      <a:endParaRPr lang="cs-CZ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smtClean="0"/>
                        <a:t>% Přeživajících</a:t>
                      </a:r>
                      <a:endParaRPr lang="cs-CZ" sz="180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9">
                <a:tc>
                  <a:txBody>
                    <a:bodyPr/>
                    <a:lstStyle/>
                    <a:p>
                      <a:r>
                        <a:rPr lang="cs-CZ" sz="1800" smtClean="0"/>
                        <a:t>0</a:t>
                      </a:r>
                      <a:endParaRPr lang="cs-CZ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smtClean="0"/>
                        <a:t>20</a:t>
                      </a:r>
                      <a:endParaRPr lang="cs-CZ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smtClean="0"/>
                        <a:t>100</a:t>
                      </a:r>
                      <a:endParaRPr lang="cs-CZ" sz="180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9">
                <a:tc>
                  <a:txBody>
                    <a:bodyPr/>
                    <a:lstStyle/>
                    <a:p>
                      <a:r>
                        <a:rPr lang="cs-CZ" sz="1800" smtClean="0"/>
                        <a:t>0,05</a:t>
                      </a:r>
                      <a:endParaRPr lang="cs-CZ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smtClean="0"/>
                        <a:t>20</a:t>
                      </a:r>
                      <a:endParaRPr lang="cs-CZ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smtClean="0"/>
                        <a:t>100</a:t>
                      </a:r>
                      <a:endParaRPr lang="cs-CZ" sz="180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9">
                <a:tc>
                  <a:txBody>
                    <a:bodyPr/>
                    <a:lstStyle/>
                    <a:p>
                      <a:r>
                        <a:rPr lang="cs-CZ" sz="1800" smtClean="0"/>
                        <a:t>0,1</a:t>
                      </a:r>
                      <a:endParaRPr lang="cs-CZ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smtClean="0"/>
                        <a:t>18</a:t>
                      </a:r>
                      <a:endParaRPr lang="cs-CZ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smtClean="0"/>
                        <a:t>90</a:t>
                      </a:r>
                      <a:endParaRPr lang="cs-CZ" sz="180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9">
                <a:tc>
                  <a:txBody>
                    <a:bodyPr/>
                    <a:lstStyle/>
                    <a:p>
                      <a:r>
                        <a:rPr lang="cs-CZ" sz="1800" smtClean="0"/>
                        <a:t>0,2</a:t>
                      </a:r>
                      <a:endParaRPr lang="cs-CZ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smtClean="0"/>
                        <a:t>19</a:t>
                      </a:r>
                      <a:endParaRPr lang="cs-CZ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smtClean="0"/>
                        <a:t>95</a:t>
                      </a:r>
                      <a:endParaRPr lang="cs-CZ" sz="180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9">
                <a:tc>
                  <a:txBody>
                    <a:bodyPr/>
                    <a:lstStyle/>
                    <a:p>
                      <a:r>
                        <a:rPr lang="cs-CZ" sz="1800" smtClean="0"/>
                        <a:t>0,4</a:t>
                      </a:r>
                      <a:endParaRPr lang="cs-CZ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smtClean="0"/>
                        <a:t>15</a:t>
                      </a:r>
                      <a:endParaRPr lang="cs-CZ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smtClean="0"/>
                        <a:t>75</a:t>
                      </a:r>
                      <a:endParaRPr lang="cs-CZ" sz="180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99">
                <a:tc>
                  <a:txBody>
                    <a:bodyPr/>
                    <a:lstStyle/>
                    <a:p>
                      <a:r>
                        <a:rPr lang="cs-CZ" sz="1800" smtClean="0"/>
                        <a:t>0,8</a:t>
                      </a:r>
                      <a:endParaRPr lang="cs-CZ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smtClean="0"/>
                        <a:t>9</a:t>
                      </a:r>
                      <a:endParaRPr lang="cs-CZ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smtClean="0"/>
                        <a:t>45</a:t>
                      </a:r>
                      <a:endParaRPr lang="cs-CZ" sz="180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9">
                <a:tc>
                  <a:txBody>
                    <a:bodyPr/>
                    <a:lstStyle/>
                    <a:p>
                      <a:r>
                        <a:rPr lang="cs-CZ" sz="1800" smtClean="0"/>
                        <a:t>1,6</a:t>
                      </a:r>
                      <a:endParaRPr lang="cs-CZ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smtClean="0"/>
                        <a:t>3</a:t>
                      </a:r>
                      <a:endParaRPr lang="cs-CZ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smtClean="0"/>
                        <a:t>15</a:t>
                      </a:r>
                      <a:endParaRPr lang="cs-CZ" sz="180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99">
                <a:tc>
                  <a:txBody>
                    <a:bodyPr/>
                    <a:lstStyle/>
                    <a:p>
                      <a:r>
                        <a:rPr lang="cs-CZ" sz="1800" smtClean="0"/>
                        <a:t>3,2</a:t>
                      </a:r>
                      <a:endParaRPr lang="cs-CZ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smtClean="0"/>
                        <a:t>0</a:t>
                      </a:r>
                      <a:endParaRPr lang="cs-CZ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smtClean="0"/>
                        <a:t>0</a:t>
                      </a:r>
                      <a:endParaRPr lang="cs-CZ" sz="180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99">
                <a:tc>
                  <a:txBody>
                    <a:bodyPr/>
                    <a:lstStyle/>
                    <a:p>
                      <a:r>
                        <a:rPr lang="cs-CZ" sz="1800" smtClean="0"/>
                        <a:t>6,4</a:t>
                      </a:r>
                      <a:endParaRPr lang="cs-CZ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smtClean="0"/>
                        <a:t>0</a:t>
                      </a:r>
                      <a:endParaRPr lang="cs-CZ" sz="180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cs-CZ" sz="1800" smtClean="0"/>
                        <a:t>0</a:t>
                      </a:r>
                      <a:endParaRPr lang="cs-CZ" sz="180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6673" name="TextovéPole 6"/>
          <p:cNvSpPr txBox="1">
            <a:spLocks noChangeArrowheads="1"/>
          </p:cNvSpPr>
          <p:nvPr/>
        </p:nvSpPr>
        <p:spPr bwMode="auto">
          <a:xfrm>
            <a:off x="611188" y="5445125"/>
            <a:ext cx="5173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Jaká je hodnota NOEC?, LOEC?, LC50?, LC90?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57200" y="1162050"/>
            <a:ext cx="8610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2"/>
                </a:solidFill>
              </a:rPr>
              <a:t>MODEL SIGMOIDNÍ </a:t>
            </a:r>
            <a:r>
              <a:rPr lang="en-US" altLang="en-US" sz="2200" b="1">
                <a:solidFill>
                  <a:schemeClr val="tx2"/>
                </a:solidFill>
              </a:rPr>
              <a:t>K</a:t>
            </a:r>
            <a:r>
              <a:rPr lang="cs-CZ" altLang="en-US" sz="2200" b="1">
                <a:solidFill>
                  <a:schemeClr val="tx2"/>
                </a:solidFill>
              </a:rPr>
              <a:t>ŘIVKY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- Složité matematické modely pro aproximaci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- V současnosti - využití počítačové techniky </a:t>
            </a:r>
            <a:br>
              <a:rPr lang="cs-CZ" altLang="en-US" sz="2200">
                <a:solidFill>
                  <a:schemeClr val="tx1"/>
                </a:solidFill>
              </a:rPr>
            </a:br>
            <a:r>
              <a:rPr lang="cs-CZ" altLang="en-US" sz="2200">
                <a:solidFill>
                  <a:schemeClr val="tx1"/>
                </a:solidFill>
              </a:rPr>
              <a:t>	</a:t>
            </a: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200">
                <a:solidFill>
                  <a:schemeClr val="tx1"/>
                </a:solidFill>
              </a:rPr>
              <a:t>nelineární modely pro aproximace sigmoidy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b="1">
                <a:solidFill>
                  <a:schemeClr val="tx2"/>
                </a:solidFill>
              </a:rPr>
              <a:t>Jednodu</a:t>
            </a:r>
            <a:r>
              <a:rPr lang="cs-CZ" altLang="en-US" sz="2200" b="1">
                <a:solidFill>
                  <a:schemeClr val="tx2"/>
                </a:solidFill>
              </a:rPr>
              <a:t>šší (historický) přístup </a:t>
            </a:r>
            <a:r>
              <a:rPr lang="cs-CZ" altLang="en-US" sz="2200" i="1">
                <a:solidFill>
                  <a:schemeClr val="tx2"/>
                </a:solidFill>
              </a:rPr>
              <a:t>(je ale třeba </a:t>
            </a:r>
            <a:r>
              <a:rPr lang="en-GB" altLang="en-US" sz="2200" i="1">
                <a:solidFill>
                  <a:schemeClr val="tx2"/>
                </a:solidFill>
              </a:rPr>
              <a:t>ho </a:t>
            </a:r>
            <a:r>
              <a:rPr lang="cs-CZ" altLang="en-US" sz="2200" i="1">
                <a:solidFill>
                  <a:schemeClr val="tx2"/>
                </a:solidFill>
              </a:rPr>
              <a:t>znát!)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cs-CZ" altLang="en-US" sz="220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cs-CZ" altLang="en-US" sz="2200">
                <a:solidFill>
                  <a:srgbClr val="FF0000"/>
                </a:solidFill>
              </a:rPr>
              <a:t>Linearizace sigmoidy po</a:t>
            </a:r>
            <a:r>
              <a:rPr lang="en-US" altLang="en-US" sz="2200">
                <a:solidFill>
                  <a:srgbClr val="FF0000"/>
                </a:solidFill>
              </a:rPr>
              <a:t>moc</a:t>
            </a:r>
            <a:r>
              <a:rPr lang="cs-CZ" altLang="en-US" sz="2200">
                <a:solidFill>
                  <a:srgbClr val="FF0000"/>
                </a:solidFill>
              </a:rPr>
              <a:t>í probitové metody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 u="sng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u="sng">
                <a:solidFill>
                  <a:schemeClr val="tx2"/>
                </a:solidFill>
              </a:rPr>
              <a:t>Žádaný výsledek </a:t>
            </a:r>
            <a:r>
              <a:rPr lang="cs-CZ" altLang="en-US" sz="2200" b="1" u="sng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 b="1" u="sng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endParaRPr lang="cs-CZ" altLang="en-US" sz="2200" b="1" u="sng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1) odhad LCx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2) přesnost odhadu </a:t>
            </a:r>
            <a:r>
              <a:rPr lang="en-US" altLang="en-US" sz="2200">
                <a:solidFill>
                  <a:schemeClr val="tx1"/>
                </a:solidFill>
              </a:rPr>
              <a:t>LCx </a:t>
            </a:r>
            <a:r>
              <a:rPr lang="cs-CZ" altLang="en-US" sz="2200">
                <a:solidFill>
                  <a:schemeClr val="tx1"/>
                </a:solidFill>
              </a:rPr>
              <a:t>(Interval Spolehlivosti)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i="1">
                <a:solidFill>
                  <a:schemeClr val="tx1"/>
                </a:solidFill>
              </a:rPr>
              <a:t>	</a:t>
            </a:r>
            <a:r>
              <a:rPr lang="en-US" altLang="en-US" sz="2200" i="1">
                <a:solidFill>
                  <a:schemeClr val="tx1"/>
                </a:solidFill>
              </a:rPr>
              <a:t>[</a:t>
            </a:r>
            <a:r>
              <a:rPr lang="cs-CZ" altLang="en-US" sz="2200" i="1">
                <a:solidFill>
                  <a:schemeClr val="tx1"/>
                </a:solidFill>
              </a:rPr>
              <a:t>Čím vyšší variabilita okolo křivky </a:t>
            </a:r>
            <a:r>
              <a:rPr lang="cs-CZ" altLang="en-US" sz="2200" i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 i="1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2200" i="1">
                <a:solidFill>
                  <a:schemeClr val="tx1"/>
                </a:solidFill>
                <a:sym typeface="Wingdings" panose="05000000000000000000" pitchFamily="2" charset="2"/>
              </a:rPr>
              <a:t>tím menší přesnost</a:t>
            </a:r>
            <a:r>
              <a:rPr lang="en-US" altLang="en-US" sz="2200" i="1">
                <a:solidFill>
                  <a:schemeClr val="tx1"/>
                </a:solidFill>
                <a:sym typeface="Wingdings" panose="05000000000000000000" pitchFamily="2" charset="2"/>
              </a:rPr>
              <a:t>]</a:t>
            </a:r>
            <a:endParaRPr lang="cs-CZ" altLang="en-US" sz="22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Jak prakticky odvodit parametry ECx ?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t="3448" r="9781" b="8046"/>
          <a:stretch>
            <a:fillRect/>
          </a:stretch>
        </p:blipFill>
        <p:spPr bwMode="auto">
          <a:xfrm>
            <a:off x="4510088" y="200025"/>
            <a:ext cx="4598987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07950" y="409575"/>
            <a:ext cx="4537075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Probitová metoda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Vychází z „normálního</a:t>
            </a:r>
            <a:br>
              <a:rPr lang="cs-CZ" altLang="en-US" sz="2200">
                <a:solidFill>
                  <a:schemeClr val="tx1"/>
                </a:solidFill>
              </a:rPr>
            </a:br>
            <a:r>
              <a:rPr lang="cs-CZ" altLang="en-US" sz="2200">
                <a:solidFill>
                  <a:schemeClr val="tx1"/>
                </a:solidFill>
              </a:rPr>
              <a:t>pravděpodobnostního rozložení“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1)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Ka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ždé 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hodnot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ě % (pravděpodobnost) přiřazena konkrétní  hodnota – tzv. „probit “</a:t>
            </a:r>
            <a:endParaRPr lang="cs-CZ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(viz tabulka)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2) Probit „5“ odpovídá 50% pravděpodobnosti (50% efekt)</a:t>
            </a: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endParaRPr lang="cs-CZ" altLang="en-US" sz="2200" b="1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en-US" altLang="en-US" sz="2200" b="1">
                <a:solidFill>
                  <a:schemeClr val="tx2"/>
                </a:solidFill>
                <a:sym typeface="Wingdings" panose="05000000000000000000" pitchFamily="2" charset="2"/>
              </a:rPr>
              <a:t>V</a:t>
            </a:r>
            <a:r>
              <a:rPr lang="cs-CZ" altLang="en-US" sz="2200" b="1">
                <a:solidFill>
                  <a:schemeClr val="tx2"/>
                </a:solidFill>
                <a:sym typeface="Wingdings" panose="05000000000000000000" pitchFamily="2" charset="2"/>
              </a:rPr>
              <a:t>ztah „probit“ vs. </a:t>
            </a:r>
            <a:br>
              <a:rPr lang="cs-CZ" altLang="en-US" sz="2200" b="1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cs-CZ" altLang="en-US" sz="2200" b="1">
                <a:solidFill>
                  <a:schemeClr val="tx2"/>
                </a:solidFill>
                <a:sym typeface="Wingdings" panose="05000000000000000000" pitchFamily="2" charset="2"/>
              </a:rPr>
              <a:t>Logaritmus koncentrace </a:t>
            </a:r>
            <a:br>
              <a:rPr lang="cs-CZ" altLang="en-US" sz="2200" b="1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cs-CZ" altLang="en-US" sz="2200" b="1">
                <a:solidFill>
                  <a:schemeClr val="tx2"/>
                </a:solidFill>
                <a:sym typeface="Wingdings" panose="05000000000000000000" pitchFamily="2" charset="2"/>
              </a:rPr>
              <a:t>je lineární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u="sng">
                <a:solidFill>
                  <a:schemeClr val="tx1"/>
                </a:solidFill>
              </a:rPr>
              <a:t/>
            </a:r>
            <a:br>
              <a:rPr lang="cs-CZ" altLang="en-US" sz="1600" u="sng">
                <a:solidFill>
                  <a:schemeClr val="tx1"/>
                </a:solidFill>
              </a:rPr>
            </a:br>
            <a:r>
              <a:rPr lang="cs-CZ" altLang="en-US" sz="1600" u="sng">
                <a:solidFill>
                  <a:schemeClr val="tx1"/>
                </a:solidFill>
              </a:rPr>
              <a:t>Linearizace sigmoidy</a:t>
            </a:r>
            <a:r>
              <a:rPr lang="en-US" altLang="en-US" sz="1600" u="sng">
                <a:solidFill>
                  <a:schemeClr val="tx1"/>
                </a:solidFill>
              </a:rPr>
              <a:t> </a:t>
            </a:r>
            <a:endParaRPr lang="cs-CZ" altLang="en-US" sz="1600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 i="1">
                <a:solidFill>
                  <a:schemeClr val="tx1"/>
                </a:solidFill>
              </a:rPr>
              <a:t>Snadn</a:t>
            </a:r>
            <a:r>
              <a:rPr lang="cs-CZ" altLang="en-US" sz="1600" i="1">
                <a:solidFill>
                  <a:schemeClr val="tx1"/>
                </a:solidFill>
              </a:rPr>
              <a:t>ý odečet LC50: y=a.x +b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>
                <a:solidFill>
                  <a:schemeClr val="tx1"/>
                </a:solidFill>
              </a:rPr>
              <a:t>Probit = a . Log(c) + b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2"/>
                </a:solidFill>
              </a:rPr>
              <a:t>50% efekt: Probit = 5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047750"/>
            <a:ext cx="83534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611188" y="3500438"/>
            <a:ext cx="1584325" cy="3603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" y="990600"/>
            <a:ext cx="86106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rgbClr val="0070C0"/>
                </a:solidFill>
              </a:rPr>
              <a:t>Srovnání toxicity různých látek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porovnání hodnot ICx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u="sng">
                <a:solidFill>
                  <a:schemeClr val="tx1"/>
                </a:solidFill>
              </a:rPr>
              <a:t>Příklad</a:t>
            </a:r>
            <a:br>
              <a:rPr lang="cs-CZ" altLang="en-US" sz="2200" b="1" u="sng">
                <a:solidFill>
                  <a:schemeClr val="tx1"/>
                </a:solidFill>
              </a:rPr>
            </a:br>
            <a:r>
              <a:rPr lang="cs-CZ" altLang="en-US" sz="2200" i="1">
                <a:solidFill>
                  <a:schemeClr val="tx1"/>
                </a:solidFill>
              </a:rPr>
              <a:t>Látka 1 je toxičtější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i="1">
                <a:solidFill>
                  <a:schemeClr val="tx1"/>
                </a:solidFill>
              </a:rPr>
              <a:t>- nižší ECx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i="1">
                <a:solidFill>
                  <a:schemeClr val="tx1"/>
                </a:solidFill>
              </a:rPr>
              <a:t>- při nižších koncentracích</a:t>
            </a:r>
            <a:br>
              <a:rPr lang="cs-CZ" altLang="en-US" sz="2200" i="1">
                <a:solidFill>
                  <a:schemeClr val="tx1"/>
                </a:solidFill>
              </a:rPr>
            </a:br>
            <a:r>
              <a:rPr lang="cs-CZ" altLang="en-US" sz="2200" i="1">
                <a:solidFill>
                  <a:schemeClr val="tx1"/>
                </a:solidFill>
              </a:rPr>
              <a:t>se projevují efekty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Interpretace a využití křivek dávka-odpověď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30724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1676400"/>
            <a:ext cx="48545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6477000" y="3276600"/>
            <a:ext cx="914400" cy="6858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2057400" y="4495800"/>
            <a:ext cx="4876800" cy="5334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6629400" y="4724400"/>
            <a:ext cx="609600" cy="4572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7162800" y="3276600"/>
            <a:ext cx="914400" cy="6858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4" descr="http://openi.nlm.nih.gov/imgs/512/240/3220671/3220671_pone.0024139.g0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500438"/>
            <a:ext cx="44005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304800" y="990600"/>
            <a:ext cx="86106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rgbClr val="0070C0"/>
                </a:solidFill>
              </a:rPr>
              <a:t>Srovnání toxicity různých látek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2"/>
                </a:solidFill>
              </a:rPr>
              <a:t>Problém: různé směrnice (sklon) křivky Dávka-Odpověď</a:t>
            </a:r>
            <a:endParaRPr lang="en-US" altLang="en-US" sz="22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20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>
                <a:solidFill>
                  <a:schemeClr val="tx1"/>
                </a:solidFill>
              </a:rPr>
              <a:t>Pro </a:t>
            </a:r>
            <a:r>
              <a:rPr lang="en-US" altLang="en-US" sz="2200" b="1">
                <a:solidFill>
                  <a:srgbClr val="FF0000"/>
                </a:solidFill>
              </a:rPr>
              <a:t>interpretaci </a:t>
            </a:r>
            <a:r>
              <a:rPr lang="cs-CZ" altLang="en-US" sz="2200" b="1">
                <a:solidFill>
                  <a:srgbClr val="FF0000"/>
                </a:solidFill>
              </a:rPr>
              <a:t>je nutno uchovat (ukázat) data celé křivky 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u="sng">
                <a:solidFill>
                  <a:schemeClr val="tx1"/>
                </a:solidFill>
              </a:rPr>
              <a:t>Příklad: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Na základě EC50 není rozdíl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		ALE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látka 1 vykazuje efekty ve</a:t>
            </a:r>
            <a:br>
              <a:rPr lang="cs-CZ" altLang="en-US" sz="1800" i="1">
                <a:solidFill>
                  <a:schemeClr val="tx1"/>
                </a:solidFill>
              </a:rPr>
            </a:br>
            <a:r>
              <a:rPr lang="cs-CZ" altLang="en-US" sz="1800" i="1">
                <a:solidFill>
                  <a:schemeClr val="tx1"/>
                </a:solidFill>
              </a:rPr>
              <a:t>významně nižších koncentracích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(bude mít nižší LOEC</a:t>
            </a:r>
            <a:r>
              <a:rPr lang="en-US" altLang="en-US" sz="1800" i="1">
                <a:solidFill>
                  <a:schemeClr val="tx1"/>
                </a:solidFill>
              </a:rPr>
              <a:t>/</a:t>
            </a:r>
            <a:r>
              <a:rPr lang="cs-CZ" altLang="en-US" sz="1800" i="1">
                <a:solidFill>
                  <a:schemeClr val="tx1"/>
                </a:solidFill>
              </a:rPr>
              <a:t>NOEC</a:t>
            </a:r>
            <a:r>
              <a:rPr lang="en-US" altLang="en-US" sz="1800" i="1">
                <a:solidFill>
                  <a:schemeClr val="tx1"/>
                </a:solidFill>
              </a:rPr>
              <a:t>]</a:t>
            </a: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1748" name="Line 21"/>
          <p:cNvSpPr>
            <a:spLocks noChangeShapeType="1"/>
          </p:cNvSpPr>
          <p:nvPr/>
        </p:nvSpPr>
        <p:spPr bwMode="auto">
          <a:xfrm>
            <a:off x="3779838" y="5084763"/>
            <a:ext cx="1944687" cy="5762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49" name="Line 22"/>
          <p:cNvSpPr>
            <a:spLocks noChangeShapeType="1"/>
          </p:cNvSpPr>
          <p:nvPr/>
        </p:nvSpPr>
        <p:spPr bwMode="auto">
          <a:xfrm>
            <a:off x="4038600" y="3581400"/>
            <a:ext cx="2549525" cy="23685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750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Využití křivky dávka - odpověď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2" t="5899" r="11967" b="28789"/>
          <a:stretch>
            <a:fillRect/>
          </a:stretch>
        </p:blipFill>
        <p:spPr bwMode="auto">
          <a:xfrm>
            <a:off x="4716463" y="404813"/>
            <a:ext cx="4248150" cy="55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250825" y="265113"/>
            <a:ext cx="8610600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rgbClr val="0070C0"/>
                </a:solidFill>
              </a:rPr>
              <a:t>BEZPRAHOVÉ působení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při klasickém hodnocení  se předpokládá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 b="1" u="sng">
                <a:solidFill>
                  <a:schemeClr val="tx2"/>
                </a:solidFill>
              </a:rPr>
              <a:t>prahová</a:t>
            </a:r>
            <a:r>
              <a:rPr lang="cs-CZ" altLang="en-US" sz="1800" b="1">
                <a:solidFill>
                  <a:schemeClr val="tx2"/>
                </a:solidFill>
              </a:rPr>
              <a:t> koncentrace, </a:t>
            </a:r>
            <a:r>
              <a:rPr lang="cs-CZ" altLang="en-US" sz="1800">
                <a:solidFill>
                  <a:schemeClr val="tx1"/>
                </a:solidFill>
              </a:rPr>
              <a:t>při které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již nelze pozorovat žádný efekt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(NOEC </a:t>
            </a:r>
            <a:r>
              <a:rPr lang="en-US" altLang="en-US" sz="1800">
                <a:solidFill>
                  <a:schemeClr val="tx1"/>
                </a:solidFill>
              </a:rPr>
              <a:t>/</a:t>
            </a:r>
            <a:r>
              <a:rPr lang="cs-CZ" altLang="en-US" sz="1800">
                <a:solidFill>
                  <a:schemeClr val="tx1"/>
                </a:solidFill>
              </a:rPr>
              <a:t> NOEL)</a:t>
            </a: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-u n</a:t>
            </a:r>
            <a:r>
              <a:rPr lang="cs-CZ" altLang="en-US" sz="1800">
                <a:solidFill>
                  <a:schemeClr val="tx1"/>
                </a:solidFill>
              </a:rPr>
              <a:t>ěkterých látek  se uv</a:t>
            </a:r>
            <a:r>
              <a:rPr lang="en-US" altLang="en-US" sz="1800">
                <a:solidFill>
                  <a:schemeClr val="tx1"/>
                </a:solidFill>
              </a:rPr>
              <a:t>a</a:t>
            </a:r>
            <a:r>
              <a:rPr lang="cs-CZ" altLang="en-US" sz="1800">
                <a:solidFill>
                  <a:schemeClr val="tx1"/>
                </a:solidFill>
              </a:rPr>
              <a:t>žuje 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NEEXISTENCI prahu</a:t>
            </a:r>
            <a:r>
              <a:rPr lang="en-US" altLang="en-US" sz="1800">
                <a:solidFill>
                  <a:schemeClr val="tx1"/>
                </a:solidFill>
              </a:rPr>
              <a:t>;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tj. efekt se projeví při jakékoliv</a:t>
            </a:r>
            <a:br>
              <a:rPr lang="cs-CZ" altLang="en-US" sz="1800">
                <a:solidFill>
                  <a:srgbClr val="FF0000"/>
                </a:solidFill>
              </a:rPr>
            </a:br>
            <a:r>
              <a:rPr lang="cs-CZ" altLang="en-US" sz="1800">
                <a:solidFill>
                  <a:srgbClr val="FF0000"/>
                </a:solidFill>
              </a:rPr>
              <a:t>nenulové koncentraci (</a:t>
            </a:r>
            <a:r>
              <a:rPr lang="cs-CZ" altLang="en-US" sz="1800" i="1">
                <a:solidFill>
                  <a:srgbClr val="FF0000"/>
                </a:solidFill>
              </a:rPr>
              <a:t>bezprahová toxicita)</a:t>
            </a:r>
            <a:r>
              <a:rPr lang="cs-CZ" altLang="en-US" sz="1800">
                <a:solidFill>
                  <a:srgbClr val="FF0000"/>
                </a:solidFill>
              </a:rPr>
              <a:t>, </a:t>
            </a:r>
            <a:br>
              <a:rPr lang="cs-CZ" altLang="en-US" sz="1800">
                <a:solidFill>
                  <a:srgbClr val="FF0000"/>
                </a:solidFill>
              </a:rPr>
            </a:br>
            <a:r>
              <a:rPr lang="cs-CZ" altLang="en-US" sz="1800" b="1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1">
                <a:solidFill>
                  <a:schemeClr val="tx2"/>
                </a:solidFill>
                <a:sym typeface="Wingdings" panose="05000000000000000000" pitchFamily="2" charset="2"/>
              </a:rPr>
              <a:t> stochastick</a:t>
            </a:r>
            <a:r>
              <a:rPr lang="cs-CZ" altLang="en-US" sz="1800" b="1">
                <a:solidFill>
                  <a:schemeClr val="tx2"/>
                </a:solidFill>
                <a:sym typeface="Wingdings" panose="05000000000000000000" pitchFamily="2" charset="2"/>
              </a:rPr>
              <a:t>ý účinek</a:t>
            </a:r>
            <a:endParaRPr lang="cs-CZ" altLang="en-US" sz="18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rgbClr val="0070C0"/>
                </a:solidFill>
              </a:rPr>
              <a:t>Bezprahově působící látky: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rgbClr val="0070C0"/>
                </a:solidFill>
              </a:rPr>
              <a:t> Mutageny, genotoxické karcinogeny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Koncentrace pouze zvyšuje pravděpodobnost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stochastické (náhodné) události, tedy</a:t>
            </a:r>
            <a:br>
              <a:rPr lang="cs-CZ" altLang="en-US" sz="1800" i="1">
                <a:solidFill>
                  <a:schemeClr val="tx1"/>
                </a:solidFill>
              </a:rPr>
            </a:br>
            <a:r>
              <a:rPr lang="cs-CZ" altLang="en-US" sz="1800" i="1">
                <a:solidFill>
                  <a:schemeClr val="tx1"/>
                </a:solidFill>
              </a:rPr>
              <a:t>vzniku mutace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81000" y="1125538"/>
            <a:ext cx="861060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Cílem ekotoxikologických analýz je poznání efektů, které působí přítomnost stresorů </a:t>
            </a:r>
            <a:r>
              <a:rPr lang="en-US" altLang="en-US" sz="2200" b="1">
                <a:solidFill>
                  <a:schemeClr val="tx1"/>
                </a:solidFill>
              </a:rPr>
              <a:t>na </a:t>
            </a:r>
            <a:r>
              <a:rPr lang="cs-CZ" altLang="en-US" sz="2200" b="1">
                <a:solidFill>
                  <a:schemeClr val="tx1"/>
                </a:solidFill>
              </a:rPr>
              <a:t>organismy v prostředí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 u="sng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2200">
                <a:solidFill>
                  <a:schemeClr val="tx1"/>
                </a:solidFill>
              </a:rPr>
              <a:t> </a:t>
            </a:r>
            <a:r>
              <a:rPr lang="cs-CZ" altLang="en-US" sz="1800">
                <a:solidFill>
                  <a:schemeClr val="tx1"/>
                </a:solidFill>
              </a:rPr>
              <a:t>suborganismální úroveň		laboratoř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180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 jednotlivé organismy			laboratoř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1800" b="1" u="sng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 populační efekty			laboratoř 								mikro</a:t>
            </a:r>
            <a:r>
              <a:rPr lang="en-US" altLang="en-US" sz="1800">
                <a:solidFill>
                  <a:schemeClr val="tx1"/>
                </a:solidFill>
              </a:rPr>
              <a:t>/</a:t>
            </a:r>
            <a:r>
              <a:rPr lang="cs-CZ" altLang="en-US" sz="1800">
                <a:solidFill>
                  <a:schemeClr val="tx1"/>
                </a:solidFill>
              </a:rPr>
              <a:t>mezokosmy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180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 efekty ve společenstvech		mikro</a:t>
            </a:r>
            <a:r>
              <a:rPr lang="en-US" altLang="en-US" sz="1800">
                <a:solidFill>
                  <a:schemeClr val="tx1"/>
                </a:solidFill>
              </a:rPr>
              <a:t>/</a:t>
            </a:r>
            <a:r>
              <a:rPr lang="cs-CZ" altLang="en-US" sz="1800">
                <a:solidFill>
                  <a:schemeClr val="tx1"/>
                </a:solidFill>
              </a:rPr>
              <a:t>mezokosmy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					polní studie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					terénní pozorování</a:t>
            </a:r>
          </a:p>
          <a:p>
            <a:pPr lvl="1">
              <a:spcBef>
                <a:spcPct val="0"/>
              </a:spcBef>
              <a:buClrTx/>
              <a:buFontTx/>
              <a:buChar char="-"/>
            </a:pPr>
            <a:endParaRPr lang="cs-CZ" altLang="en-US" sz="180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Tx/>
              <a:buChar char="-"/>
            </a:pPr>
            <a:r>
              <a:rPr lang="cs-CZ" altLang="en-US" sz="1800">
                <a:solidFill>
                  <a:schemeClr val="tx1"/>
                </a:solidFill>
              </a:rPr>
              <a:t> ekosystémové efekty			terénní pozorování</a:t>
            </a:r>
            <a:endParaRPr lang="cs-CZ" altLang="en-US" sz="1800" b="1" u="sng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Hodnocení efektů v ekotoxikologii</a:t>
            </a:r>
            <a:endParaRPr lang="cs-CZ" altLang="en-US" sz="2400">
              <a:solidFill>
                <a:srgbClr val="FF3300"/>
              </a:solidFill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3962400" y="2438400"/>
            <a:ext cx="457200" cy="3505200"/>
          </a:xfrm>
          <a:prstGeom prst="downArrow">
            <a:avLst>
              <a:gd name="adj1" fmla="val 50000"/>
              <a:gd name="adj2" fmla="val 1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362200" y="6172200"/>
            <a:ext cx="313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rgbClr val="FF3300"/>
                </a:solidFill>
              </a:rPr>
              <a:t>ekologická reálnost, relevance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899275" y="6237288"/>
            <a:ext cx="2092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rgbClr val="FF3300"/>
                </a:solidFill>
              </a:rPr>
              <a:t>obtížnost stanovení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7772400" y="2438400"/>
            <a:ext cx="457200" cy="3505200"/>
          </a:xfrm>
          <a:prstGeom prst="downArrow">
            <a:avLst>
              <a:gd name="adj1" fmla="val 50000"/>
              <a:gd name="adj2" fmla="val 1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6" t="13406" r="7857" b="6250"/>
          <a:stretch>
            <a:fillRect/>
          </a:stretch>
        </p:blipFill>
        <p:spPr bwMode="auto">
          <a:xfrm>
            <a:off x="0" y="1770063"/>
            <a:ext cx="9144000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ovéPole 4"/>
          <p:cNvSpPr txBox="1">
            <a:spLocks noChangeArrowheads="1"/>
          </p:cNvSpPr>
          <p:nvPr/>
        </p:nvSpPr>
        <p:spPr bwMode="auto">
          <a:xfrm>
            <a:off x="395288" y="-26988"/>
            <a:ext cx="8215312" cy="190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800" b="1">
                <a:solidFill>
                  <a:schemeClr val="tx1"/>
                </a:solidFill>
              </a:rPr>
              <a:t>Ne všechny křivky jsou „jednoduše sigmoidní“</a:t>
            </a:r>
            <a:endParaRPr lang="cs-CZ" altLang="en-US" sz="2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en-US" altLang="en-US" sz="1800" b="1">
                <a:solidFill>
                  <a:schemeClr val="tx1"/>
                </a:solidFill>
              </a:rPr>
              <a:t> </a:t>
            </a:r>
            <a:r>
              <a:rPr lang="cs-CZ" altLang="en-US" sz="1800" b="1">
                <a:solidFill>
                  <a:schemeClr val="tx1"/>
                </a:solidFill>
              </a:rPr>
              <a:t>Nové poznatky: Endokrinní disruptory</a:t>
            </a:r>
            <a:endParaRPr lang="en-US" altLang="en-US" sz="1800" b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en-US" altLang="en-US" sz="1800" b="1">
                <a:solidFill>
                  <a:schemeClr val="tx1"/>
                </a:solidFill>
              </a:rPr>
              <a:t> </a:t>
            </a:r>
            <a:r>
              <a:rPr lang="en-US" altLang="en-US" sz="1800" b="1">
                <a:solidFill>
                  <a:srgbClr val="FF0000"/>
                </a:solidFill>
              </a:rPr>
              <a:t>Dom</a:t>
            </a:r>
            <a:r>
              <a:rPr lang="cs-CZ" altLang="en-US" sz="1800" b="1">
                <a:solidFill>
                  <a:srgbClr val="FF0000"/>
                </a:solidFill>
              </a:rPr>
              <a:t>ácí úkol: Samostudium – PDF: Nature (2012) 490:462</a:t>
            </a:r>
          </a:p>
          <a:p>
            <a:pPr lvl="1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à"/>
            </a:pPr>
            <a:r>
              <a:rPr lang="cs-CZ" altLang="en-US" sz="1800">
                <a:solidFill>
                  <a:schemeClr val="tx1"/>
                </a:solidFill>
              </a:rPr>
              <a:t> Znát odpovědi na tyto otázky: 	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	Jaké mechanismy způsobují „nemonotonní“ tvar křivky?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	Které látky například (znát strukturu) tyto efekty vyvolávají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28600" y="1517650"/>
            <a:ext cx="86106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u="sng">
                <a:solidFill>
                  <a:schemeClr val="tx1"/>
                </a:solidFill>
              </a:rPr>
              <a:t>Vyjádření KONCENTRACÍ při hodnocení 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2"/>
                </a:solidFill>
              </a:rPr>
              <a:t>(1) čisté látky a definované směsi látek </a:t>
            </a:r>
            <a:br>
              <a:rPr lang="cs-CZ" altLang="en-US" sz="2200" b="1">
                <a:solidFill>
                  <a:schemeClr val="tx2"/>
                </a:solidFill>
              </a:rPr>
            </a:br>
            <a:r>
              <a:rPr lang="cs-CZ" altLang="en-US" sz="2200">
                <a:solidFill>
                  <a:schemeClr val="tx1"/>
                </a:solidFill>
              </a:rPr>
              <a:t>	(</a:t>
            </a:r>
            <a:r>
              <a:rPr lang="cs-CZ" altLang="en-US" sz="2200" i="1">
                <a:solidFill>
                  <a:schemeClr val="tx1"/>
                </a:solidFill>
              </a:rPr>
              <a:t>barvy, produkty chemické výroby ...</a:t>
            </a:r>
            <a:r>
              <a:rPr lang="cs-CZ" altLang="en-US" sz="22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KONCENTRACE </a:t>
            </a:r>
            <a:r>
              <a:rPr lang="en-US" altLang="en-US" sz="2200">
                <a:solidFill>
                  <a:schemeClr val="tx1"/>
                </a:solidFill>
              </a:rPr>
              <a:t>hmotnostn</a:t>
            </a:r>
            <a:r>
              <a:rPr lang="cs-CZ" altLang="en-US" sz="2200">
                <a:solidFill>
                  <a:schemeClr val="tx1"/>
                </a:solidFill>
              </a:rPr>
              <a:t>í nebo molární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	– mg</a:t>
            </a:r>
            <a:r>
              <a:rPr lang="en-US" altLang="en-US" sz="2200">
                <a:solidFill>
                  <a:schemeClr val="tx1"/>
                </a:solidFill>
              </a:rPr>
              <a:t>/L, </a:t>
            </a:r>
            <a:r>
              <a:rPr lang="cs-CZ" altLang="en-US" sz="2200">
                <a:solidFill>
                  <a:schemeClr val="tx1"/>
                </a:solidFill>
              </a:rPr>
              <a:t>ug</a:t>
            </a:r>
            <a:r>
              <a:rPr lang="en-US" altLang="en-US" sz="2200">
                <a:solidFill>
                  <a:schemeClr val="tx1"/>
                </a:solidFill>
              </a:rPr>
              <a:t>/L, mmol/L </a:t>
            </a:r>
            <a:r>
              <a:rPr lang="cs-CZ" altLang="en-US" sz="2200">
                <a:solidFill>
                  <a:schemeClr val="tx1"/>
                </a:solidFill>
              </a:rPr>
              <a:t>(=mM)</a:t>
            </a:r>
            <a:r>
              <a:rPr lang="en-US" altLang="en-US" sz="2200">
                <a:solidFill>
                  <a:schemeClr val="tx1"/>
                </a:solidFill>
              </a:rPr>
              <a:t>, nmol/L </a:t>
            </a:r>
            <a:r>
              <a:rPr lang="cs-CZ" altLang="en-US" sz="2200">
                <a:solidFill>
                  <a:schemeClr val="tx1"/>
                </a:solidFill>
              </a:rPr>
              <a:t>(=nM) apod.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rgbClr val="FF0000"/>
                </a:solidFill>
              </a:rPr>
              <a:t>	</a:t>
            </a:r>
            <a:r>
              <a:rPr lang="cs-CZ" altLang="en-US" sz="2200" i="1">
                <a:solidFill>
                  <a:srgbClr val="FF0000"/>
                </a:solidFill>
              </a:rPr>
              <a:t>! Znát přepočty koncentrací !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2"/>
                </a:solidFill>
              </a:rPr>
              <a:t>(2) vzorky z prostředí a jejich extrakty (výluhy apod.)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- KONCENTRACE původní matrice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		</a:t>
            </a:r>
            <a:r>
              <a:rPr lang="cs-CZ" altLang="en-US" sz="1800" i="1">
                <a:solidFill>
                  <a:schemeClr val="tx1"/>
                </a:solidFill>
              </a:rPr>
              <a:t>př. Voda …. EC50 = 1% (100x ředěná voda vyvolává 50% efekt)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	- </a:t>
            </a:r>
            <a:r>
              <a:rPr lang="cs-CZ" altLang="en-US" sz="2200">
                <a:solidFill>
                  <a:schemeClr val="tx1"/>
                </a:solidFill>
              </a:rPr>
              <a:t>KONCENTRACE EXTRAKTU (% ředění ...)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Výsledkem hodnocení toxicity jsou tedy „KONCENTRACE“</a:t>
            </a:r>
            <a:endParaRPr lang="cs-CZ" altLang="en-US" sz="240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304800" y="2022475"/>
            <a:ext cx="86106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6000">
                <a:solidFill>
                  <a:srgbClr val="FF3300"/>
                </a:solidFill>
              </a:rPr>
              <a:t>TOXICITA SMĚSÍ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04800" y="476250"/>
            <a:ext cx="86106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 u="sng">
                <a:solidFill>
                  <a:schemeClr val="tx1"/>
                </a:solidFill>
              </a:rPr>
              <a:t>Vzorky v prostředí = KOMPLEXNÍ SMĚSI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- Látky ve směsích mají ve srovnání s čistými – izolovanými – látkami odlišné biologické vlastnosti (vč. toxicity)</a:t>
            </a:r>
          </a:p>
          <a:p>
            <a:pPr>
              <a:spcBef>
                <a:spcPct val="0"/>
              </a:spcBef>
              <a:buClrTx/>
              <a:buFontTx/>
              <a:buChar char="-"/>
            </a:pPr>
            <a:endParaRPr lang="cs-CZ" altLang="en-US" sz="2200" b="1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cs-CZ" altLang="en-US" sz="2200" b="1">
                <a:solidFill>
                  <a:schemeClr val="tx2"/>
                </a:solidFill>
              </a:rPr>
              <a:t> Látky se mohou v efektech ovlivňovat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</a:t>
            </a:r>
            <a:r>
              <a:rPr lang="cs-CZ" altLang="en-US" sz="2200">
                <a:solidFill>
                  <a:srgbClr val="FF0000"/>
                </a:solidFill>
              </a:rPr>
              <a:t>ADITIVITA</a:t>
            </a:r>
            <a:r>
              <a:rPr lang="en-US" altLang="en-US" sz="2200">
                <a:solidFill>
                  <a:srgbClr val="FF0000"/>
                </a:solidFill>
              </a:rPr>
              <a:t> / S</a:t>
            </a:r>
            <a:r>
              <a:rPr lang="cs-CZ" altLang="en-US" sz="2200">
                <a:solidFill>
                  <a:srgbClr val="FF0000"/>
                </a:solidFill>
              </a:rPr>
              <a:t>YNERGISMUS </a:t>
            </a:r>
            <a:r>
              <a:rPr lang="en-US" altLang="en-US" sz="2200">
                <a:solidFill>
                  <a:srgbClr val="FF0000"/>
                </a:solidFill>
              </a:rPr>
              <a:t>/</a:t>
            </a:r>
            <a:r>
              <a:rPr lang="cs-CZ" altLang="en-US" sz="2200">
                <a:solidFill>
                  <a:srgbClr val="FF0000"/>
                </a:solidFill>
              </a:rPr>
              <a:t> ANTAGONISMUS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- Připomínka: model „Dynamic Energy Budget“ </a:t>
            </a:r>
            <a:br>
              <a:rPr lang="cs-CZ" altLang="en-US" sz="1800" i="1">
                <a:solidFill>
                  <a:schemeClr val="tx1"/>
                </a:solidFill>
              </a:rPr>
            </a:br>
            <a:r>
              <a:rPr lang="cs-CZ" altLang="en-US" sz="1800" i="1">
                <a:solidFill>
                  <a:schemeClr val="tx1"/>
                </a:solidFill>
              </a:rPr>
              <a:t>(tři hlavní procesy v biotě a jejich ovlivnění toxickými látkami)</a:t>
            </a:r>
            <a:endParaRPr lang="cs-CZ" altLang="en-US" sz="1400" i="1">
              <a:solidFill>
                <a:schemeClr val="tx1"/>
              </a:solidFill>
            </a:endParaRP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11588"/>
            <a:ext cx="817245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04800" y="1042988"/>
            <a:ext cx="86106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2"/>
                </a:solidFill>
              </a:rPr>
              <a:t>(1) ADITIVITA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- nejčastější princip v realitě směsí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 	- základní princip kumulativní toxicity = Aditivní model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- nejčastější u látek s "nespecifickým" mechanismem toxicity</a:t>
            </a:r>
            <a:br>
              <a:rPr lang="cs-CZ" altLang="en-US" sz="2200">
                <a:solidFill>
                  <a:schemeClr val="tx1"/>
                </a:solidFill>
              </a:rPr>
            </a:br>
            <a:r>
              <a:rPr lang="cs-CZ" altLang="en-US" sz="2200">
                <a:solidFill>
                  <a:schemeClr val="tx1"/>
                </a:solidFill>
              </a:rPr>
              <a:t>	(</a:t>
            </a:r>
            <a:r>
              <a:rPr lang="cs-CZ" altLang="en-US" sz="2200" i="1">
                <a:solidFill>
                  <a:schemeClr val="tx1"/>
                </a:solidFill>
              </a:rPr>
              <a:t>polární narkoza)</a:t>
            </a:r>
            <a:endParaRPr lang="en-US" altLang="en-US" sz="22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 i="1">
                <a:solidFill>
                  <a:schemeClr val="tx1"/>
                </a:solidFill>
              </a:rPr>
              <a:t>	</a:t>
            </a: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Př.	látka 1 vyvolá v koncentraci c1, efekt 25%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	látka 2 vyvolá v koncentraci c2, efekt 30%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	směsný roztok L1 a L2 v koncentracích c1 a c2 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			vyvolá efekt 55% (25 + 30)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Vzorky v prostředí – KOMPLEXNÍ SMĚSI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4278313"/>
            <a:ext cx="3589337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04800" y="260350"/>
            <a:ext cx="8610600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 b="1" u="sng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2"/>
                </a:solidFill>
              </a:rPr>
              <a:t>(2) ANTAGONISMUS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 	- látky ve směsi vzájemně inhibují toxický efekt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- efekt po působení směsi je </a:t>
            </a:r>
            <a:r>
              <a:rPr lang="cs-CZ" altLang="en-US" sz="2200" u="sng">
                <a:solidFill>
                  <a:schemeClr val="tx1"/>
                </a:solidFill>
              </a:rPr>
              <a:t>menší</a:t>
            </a:r>
            <a:r>
              <a:rPr lang="cs-CZ" altLang="en-US" sz="2200">
                <a:solidFill>
                  <a:schemeClr val="tx1"/>
                </a:solidFill>
              </a:rPr>
              <a:t> než podle předpovědi</a:t>
            </a:r>
            <a:br>
              <a:rPr lang="cs-CZ" altLang="en-US" sz="2200">
                <a:solidFill>
                  <a:schemeClr val="tx1"/>
                </a:solidFill>
              </a:rPr>
            </a:br>
            <a:r>
              <a:rPr lang="cs-CZ" altLang="en-US" sz="2200">
                <a:solidFill>
                  <a:schemeClr val="tx1"/>
                </a:solidFill>
              </a:rPr>
              <a:t>	aditivního modelu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- u látek se specifickými biologickými-toxikologickými 	vlastnostmi, spíše vzácný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Příklady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/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Současné působení </a:t>
            </a:r>
            <a:r>
              <a:rPr lang="cs-CZ" altLang="en-US" sz="1800" u="sng">
                <a:solidFill>
                  <a:schemeClr val="tx1"/>
                </a:solidFill>
              </a:rPr>
              <a:t>neurotoxinů</a:t>
            </a:r>
            <a:r>
              <a:rPr lang="cs-CZ" altLang="en-US" sz="1800">
                <a:solidFill>
                  <a:schemeClr val="tx1"/>
                </a:solidFill>
              </a:rPr>
              <a:t> s různým mechanismem (</a:t>
            </a:r>
            <a:r>
              <a:rPr lang="cs-CZ" altLang="en-US" sz="1800" i="1">
                <a:solidFill>
                  <a:schemeClr val="tx1"/>
                </a:solidFill>
              </a:rPr>
              <a:t>princip "protijedů")</a:t>
            </a:r>
            <a:r>
              <a:rPr lang="cs-CZ" altLang="en-US" sz="1800">
                <a:solidFill>
                  <a:schemeClr val="tx1"/>
                </a:solidFill>
              </a:rPr>
              <a:t> 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	– Veratridin (</a:t>
            </a:r>
            <a:r>
              <a:rPr lang="en-US" altLang="en-US" sz="1800" i="1">
                <a:solidFill>
                  <a:schemeClr val="tx1"/>
                </a:solidFill>
              </a:rPr>
              <a:t>otev</a:t>
            </a:r>
            <a:r>
              <a:rPr lang="cs-CZ" altLang="en-US" sz="1800" i="1">
                <a:solidFill>
                  <a:schemeClr val="tx1"/>
                </a:solidFill>
              </a:rPr>
              <a:t>ření membránových kanálů pro Na+</a:t>
            </a:r>
            <a:r>
              <a:rPr lang="en-US" altLang="en-US" sz="1800" i="1">
                <a:solidFill>
                  <a:schemeClr val="tx1"/>
                </a:solidFill>
              </a:rPr>
              <a:t>/K+</a:t>
            </a:r>
            <a:r>
              <a:rPr lang="cs-CZ" altLang="en-US" sz="1800" i="1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	- </a:t>
            </a:r>
            <a:r>
              <a:rPr lang="cs-CZ" altLang="en-US" sz="1800">
                <a:solidFill>
                  <a:schemeClr val="tx1"/>
                </a:solidFill>
              </a:rPr>
              <a:t>Saxitoxin (</a:t>
            </a:r>
            <a:r>
              <a:rPr lang="cs-CZ" altLang="en-US" sz="1800" i="1">
                <a:solidFill>
                  <a:schemeClr val="tx1"/>
                </a:solidFill>
              </a:rPr>
              <a:t>inhibice kanálů)</a:t>
            </a:r>
            <a:br>
              <a:rPr lang="cs-CZ" altLang="en-US" sz="1800" i="1">
                <a:solidFill>
                  <a:schemeClr val="tx1"/>
                </a:solidFill>
              </a:rPr>
            </a:b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Vyšší tvrdost vody (Ca, Mg) snižuje toxicitu těžkých kovů (Cu, Cd apod.)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(Kompetice toxických kovů vs. Ca</a:t>
            </a:r>
            <a:r>
              <a:rPr lang="en-US" altLang="en-US" sz="1800">
                <a:solidFill>
                  <a:schemeClr val="tx1"/>
                </a:solidFill>
              </a:rPr>
              <a:t>/Mg </a:t>
            </a:r>
            <a:r>
              <a:rPr lang="cs-CZ" altLang="en-US" sz="1800">
                <a:solidFill>
                  <a:schemeClr val="tx1"/>
                </a:solidFill>
              </a:rPr>
              <a:t>na žábrech o přenašeče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	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vy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šší tvrdost: menší příjem toxických kovů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			</a:t>
            </a:r>
            <a:r>
              <a:rPr lang="en-US" altLang="en-US" sz="1800">
                <a:solidFill>
                  <a:schemeClr val="tx1"/>
                </a:solidFill>
                <a:sym typeface="Wingdings" panose="05000000000000000000" pitchFamily="2" charset="2"/>
              </a:rPr>
              <a:t> men</a:t>
            </a:r>
            <a:r>
              <a:rPr lang="cs-CZ" altLang="en-US" sz="1800">
                <a:solidFill>
                  <a:schemeClr val="tx1"/>
                </a:solidFill>
                <a:sym typeface="Wingdings" panose="05000000000000000000" pitchFamily="2" charset="2"/>
              </a:rPr>
              <a:t>ší toxicita (antagonismus)</a:t>
            </a: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Vzorky v prostředí – KOMPLEXNÍ SMĚSI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04800" y="836613"/>
            <a:ext cx="8610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2"/>
                </a:solidFill>
              </a:rPr>
              <a:t>(</a:t>
            </a:r>
            <a:r>
              <a:rPr lang="en-US" altLang="en-US" sz="2200" b="1">
                <a:solidFill>
                  <a:schemeClr val="tx2"/>
                </a:solidFill>
              </a:rPr>
              <a:t>3</a:t>
            </a:r>
            <a:r>
              <a:rPr lang="cs-CZ" altLang="en-US" sz="2200" b="1">
                <a:solidFill>
                  <a:schemeClr val="tx2"/>
                </a:solidFill>
              </a:rPr>
              <a:t>) SYNERGISMUS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 	- látky ve směsi se vzájemně potencují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- efekt po působení směsi je vyšší než podle předpovědi</a:t>
            </a:r>
            <a:br>
              <a:rPr lang="cs-CZ" altLang="en-US" sz="2200">
                <a:solidFill>
                  <a:schemeClr val="tx1"/>
                </a:solidFill>
              </a:rPr>
            </a:br>
            <a:r>
              <a:rPr lang="cs-CZ" altLang="en-US" sz="2200">
                <a:solidFill>
                  <a:schemeClr val="tx1"/>
                </a:solidFill>
              </a:rPr>
              <a:t>	aditivního modelu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- často u látek se specifickými biologickými-toxikologickými 	vlastnostmi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Příklad</a:t>
            </a:r>
            <a:r>
              <a:rPr lang="cs-CZ" altLang="en-US" sz="180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18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Toxicita pro Ryby: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současné působení detergentu (snížení povrchového napětí na 	membránách žaber) </a:t>
            </a:r>
            <a:r>
              <a:rPr lang="cs-CZ" altLang="en-US" sz="1800" i="1">
                <a:solidFill>
                  <a:schemeClr val="tx1"/>
                </a:solidFill>
              </a:rPr>
              <a:t> </a:t>
            </a:r>
            <a:br>
              <a:rPr lang="cs-CZ" altLang="en-US" sz="1800" i="1">
                <a:solidFill>
                  <a:schemeClr val="tx1"/>
                </a:solidFill>
              </a:rPr>
            </a:br>
            <a:r>
              <a:rPr lang="cs-CZ" altLang="en-US" sz="1800" i="1">
                <a:solidFill>
                  <a:schemeClr val="tx1"/>
                </a:solidFill>
              </a:rPr>
              <a:t>	</a:t>
            </a:r>
            <a:r>
              <a:rPr lang="cs-CZ" altLang="en-US" sz="1800">
                <a:solidFill>
                  <a:schemeClr val="tx1"/>
                </a:solidFill>
              </a:rPr>
              <a:t>a polární látky (</a:t>
            </a:r>
            <a:r>
              <a:rPr lang="en-US" altLang="en-US" sz="1800">
                <a:solidFill>
                  <a:schemeClr val="tx1"/>
                </a:solidFill>
              </a:rPr>
              <a:t>nap</a:t>
            </a:r>
            <a:r>
              <a:rPr lang="cs-CZ" altLang="en-US" sz="1800">
                <a:solidFill>
                  <a:schemeClr val="tx1"/>
                </a:solidFill>
              </a:rPr>
              <a:t>ř. inhibitoru mitochondriální 	respirace)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 i="1">
                <a:solidFill>
                  <a:schemeClr val="tx1"/>
                </a:solidFill>
              </a:rPr>
              <a:t>(samotný jed obtížně vstupuje do buňky ALE v přítomnosti detergentu </a:t>
            </a:r>
            <a:br>
              <a:rPr lang="cs-CZ" altLang="en-US" sz="1800" i="1">
                <a:solidFill>
                  <a:schemeClr val="tx1"/>
                </a:solidFill>
              </a:rPr>
            </a:br>
            <a:r>
              <a:rPr lang="cs-CZ" altLang="en-US" sz="1800" i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i="1">
                <a:solidFill>
                  <a:schemeClr val="tx1"/>
                </a:solidFill>
              </a:rPr>
              <a:t> rychl</a:t>
            </a:r>
            <a:r>
              <a:rPr lang="cs-CZ" altLang="en-US" sz="1800" i="1">
                <a:solidFill>
                  <a:schemeClr val="tx1"/>
                </a:solidFill>
              </a:rPr>
              <a:t>ý vstup, významný toxický efekt)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</a:t>
            </a:r>
            <a:endParaRPr lang="cs-CZ" altLang="en-US" sz="1800">
              <a:solidFill>
                <a:schemeClr val="tx1"/>
              </a:solidFill>
            </a:endParaRP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>
                <a:solidFill>
                  <a:srgbClr val="FF3300"/>
                </a:solidFill>
              </a:rPr>
              <a:t>Vzorky v prostředí – KOMPLEXNÍ SMĚSI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Vyhodnocení toxického </a:t>
            </a:r>
            <a:r>
              <a:rPr lang="en-US" altLang="en-US" sz="2400" b="1">
                <a:solidFill>
                  <a:srgbClr val="FF3300"/>
                </a:solidFill>
              </a:rPr>
              <a:t>p</a:t>
            </a:r>
            <a:r>
              <a:rPr lang="cs-CZ" altLang="en-US" sz="2400" b="1">
                <a:solidFill>
                  <a:srgbClr val="FF3300"/>
                </a:solidFill>
              </a:rPr>
              <a:t>ůsobení látek v binárních směsích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- tzv. isobologramy -</a:t>
            </a:r>
            <a:endParaRPr lang="cs-CZ" altLang="en-US" sz="2400">
              <a:solidFill>
                <a:srgbClr val="FF3300"/>
              </a:solidFill>
            </a:endParaRP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44713"/>
            <a:ext cx="6697662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3860800"/>
            <a:ext cx="33242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ovéPole 4"/>
          <p:cNvSpPr txBox="1">
            <a:spLocks noChangeArrowheads="1"/>
          </p:cNvSpPr>
          <p:nvPr/>
        </p:nvSpPr>
        <p:spPr bwMode="auto">
          <a:xfrm>
            <a:off x="323850" y="1700213"/>
            <a:ext cx="5326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Příklady: Aditivita		Synergismus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15715" r="8571" b="15715"/>
          <a:stretch>
            <a:fillRect/>
          </a:stretch>
        </p:blipFill>
        <p:spPr bwMode="auto">
          <a:xfrm>
            <a:off x="193675" y="2049463"/>
            <a:ext cx="89154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228600" y="115888"/>
            <a:ext cx="883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2200" b="1">
                <a:solidFill>
                  <a:srgbClr val="FF0000"/>
                </a:solidFill>
              </a:rPr>
              <a:t>Praktické hodnocení toxicity směsí za předpokladu ADITIVITY </a:t>
            </a:r>
            <a:br>
              <a:rPr lang="cs-CZ" altLang="en-US" sz="2200" b="1">
                <a:solidFill>
                  <a:srgbClr val="FF0000"/>
                </a:solidFill>
              </a:rPr>
            </a:br>
            <a:r>
              <a:rPr lang="cs-CZ" altLang="en-US" sz="2200" b="1">
                <a:solidFill>
                  <a:schemeClr val="tx1"/>
                </a:solidFill>
              </a:rPr>
              <a:t>	</a:t>
            </a:r>
            <a:r>
              <a:rPr lang="cs-CZ" altLang="en-US" sz="2200">
                <a:solidFill>
                  <a:schemeClr val="tx1"/>
                </a:solidFill>
              </a:rPr>
              <a:t>1) skupiny látek se stejným mechanismem toxicity</a:t>
            </a:r>
            <a:br>
              <a:rPr lang="cs-CZ" altLang="en-US" sz="2200">
                <a:solidFill>
                  <a:schemeClr val="tx1"/>
                </a:solidFill>
              </a:rPr>
            </a:br>
            <a:r>
              <a:rPr lang="cs-CZ" altLang="en-US" sz="2200">
                <a:solidFill>
                  <a:srgbClr val="0070C0"/>
                </a:solidFill>
              </a:rPr>
              <a:t>		(„aditivita koncentrací“)</a:t>
            </a:r>
            <a:br>
              <a:rPr lang="cs-CZ" altLang="en-US" sz="2200">
                <a:solidFill>
                  <a:srgbClr val="0070C0"/>
                </a:solidFill>
              </a:rPr>
            </a:br>
            <a:r>
              <a:rPr lang="cs-CZ" altLang="en-US" sz="2200">
                <a:solidFill>
                  <a:schemeClr val="tx1"/>
                </a:solidFill>
              </a:rPr>
              <a:t>	2) mezi skupinami </a:t>
            </a:r>
            <a:r>
              <a:rPr lang="cs-CZ" altLang="en-US" sz="2200">
                <a:solidFill>
                  <a:srgbClr val="0070C0"/>
                </a:solidFill>
              </a:rPr>
              <a:t>(„aditivita efektů“)</a:t>
            </a:r>
            <a:endParaRPr lang="cs-CZ" altLang="en-US" sz="5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15715" r="8571" b="15715"/>
          <a:stretch>
            <a:fillRect/>
          </a:stretch>
        </p:blipFill>
        <p:spPr bwMode="auto">
          <a:xfrm>
            <a:off x="6019800" y="260350"/>
            <a:ext cx="287337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228600" y="260350"/>
            <a:ext cx="5638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1"/>
                </a:solidFill>
              </a:rPr>
              <a:t>Příklad</a:t>
            </a:r>
            <a:br>
              <a:rPr lang="cs-CZ" altLang="en-US" sz="2200" b="1">
                <a:solidFill>
                  <a:schemeClr val="tx1"/>
                </a:solidFill>
              </a:rPr>
            </a:br>
            <a:r>
              <a:rPr lang="cs-CZ" altLang="en-US" sz="2200">
                <a:solidFill>
                  <a:schemeClr val="tx1"/>
                </a:solidFill>
              </a:rPr>
              <a:t>Jaká bude pravděpodobně toxicita vzorku vody pro řasy, pokud v něm byly nalezeny uvedené toxické látky?</a:t>
            </a:r>
          </a:p>
        </p:txBody>
      </p:sp>
      <p:sp>
        <p:nvSpPr>
          <p:cNvPr id="43012" name="TextovéPole 4"/>
          <p:cNvSpPr txBox="1">
            <a:spLocks noChangeArrowheads="1"/>
          </p:cNvSpPr>
          <p:nvPr/>
        </p:nvSpPr>
        <p:spPr bwMode="auto">
          <a:xfrm>
            <a:off x="601663" y="2000250"/>
            <a:ext cx="79311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Chemikálie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u="sng">
                <a:solidFill>
                  <a:schemeClr val="tx1"/>
                </a:solidFill>
              </a:rPr>
              <a:t>a koncentrace ve vodě	 	Skupina		Mechanismus toxicity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Atrazin – 0,1 ug</a:t>
            </a:r>
            <a:r>
              <a:rPr lang="en-US" altLang="en-US" sz="1800">
                <a:solidFill>
                  <a:schemeClr val="tx1"/>
                </a:solidFill>
              </a:rPr>
              <a:t>/L</a:t>
            </a:r>
            <a:r>
              <a:rPr lang="cs-CZ" altLang="en-US" sz="1800">
                <a:solidFill>
                  <a:schemeClr val="tx1"/>
                </a:solidFill>
              </a:rPr>
              <a:t> 		trazin		– vazba na PQ v PSII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Simazin – 0,2 ug</a:t>
            </a:r>
            <a:r>
              <a:rPr lang="en-US" altLang="en-US" sz="1800">
                <a:solidFill>
                  <a:schemeClr val="tx1"/>
                </a:solidFill>
              </a:rPr>
              <a:t>/L</a:t>
            </a:r>
            <a:r>
              <a:rPr lang="cs-CZ" altLang="en-US" sz="1800">
                <a:solidFill>
                  <a:schemeClr val="tx1"/>
                </a:solidFill>
              </a:rPr>
              <a:t> 		triazin		– vazba na PQ v PSII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2,4-D – 3 ug</a:t>
            </a:r>
            <a:r>
              <a:rPr lang="en-US" altLang="en-US" sz="1800">
                <a:solidFill>
                  <a:schemeClr val="tx1"/>
                </a:solidFill>
              </a:rPr>
              <a:t>/L</a:t>
            </a:r>
            <a:r>
              <a:rPr lang="cs-CZ" altLang="en-US" sz="1800">
                <a:solidFill>
                  <a:schemeClr val="tx1"/>
                </a:solidFill>
              </a:rPr>
              <a:t>			močovina	- rozpojení PSII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MCPA – 1 ug</a:t>
            </a:r>
            <a:r>
              <a:rPr lang="en-US" altLang="en-US" sz="1800">
                <a:solidFill>
                  <a:schemeClr val="tx1"/>
                </a:solidFill>
              </a:rPr>
              <a:t>/L</a:t>
            </a:r>
            <a:r>
              <a:rPr lang="cs-CZ" altLang="en-US" sz="1800">
                <a:solidFill>
                  <a:schemeClr val="tx1"/>
                </a:solidFill>
              </a:rPr>
              <a:t>			močovina	- rozpojení PSII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Chlorfenol – 500 ug</a:t>
            </a:r>
            <a:r>
              <a:rPr lang="en-US" altLang="en-US" sz="1800">
                <a:solidFill>
                  <a:schemeClr val="tx1"/>
                </a:solidFill>
              </a:rPr>
              <a:t>/L</a:t>
            </a:r>
            <a:r>
              <a:rPr lang="cs-CZ" altLang="en-US" sz="1800">
                <a:solidFill>
                  <a:schemeClr val="tx1"/>
                </a:solidFill>
              </a:rPr>
              <a:t>		neutrální HC	- polární narkoza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 u="sng">
                <a:solidFill>
                  <a:schemeClr val="tx1"/>
                </a:solidFill>
              </a:rPr>
              <a:t>V</a:t>
            </a:r>
            <a:r>
              <a:rPr lang="cs-CZ" altLang="en-US" sz="1800" b="1" u="sng">
                <a:solidFill>
                  <a:schemeClr val="tx1"/>
                </a:solidFill>
              </a:rPr>
              <a:t>íte, že</a:t>
            </a:r>
            <a:r>
              <a:rPr lang="cs-CZ" altLang="en-US" sz="1800">
                <a:solidFill>
                  <a:schemeClr val="tx1"/>
                </a:solidFill>
              </a:rPr>
              <a:t> </a:t>
            </a:r>
            <a:endParaRPr lang="en-US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… </a:t>
            </a:r>
            <a:r>
              <a:rPr lang="cs-CZ" altLang="en-US" sz="1800">
                <a:solidFill>
                  <a:schemeClr val="tx1"/>
                </a:solidFill>
              </a:rPr>
              <a:t>EC50 jsou přibližně následující: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	triazinové herbicidy	0,5 ug</a:t>
            </a:r>
            <a:r>
              <a:rPr lang="en-US" altLang="en-US" sz="1800">
                <a:solidFill>
                  <a:schemeClr val="tx1"/>
                </a:solidFill>
              </a:rPr>
              <a:t>/L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	deriv</a:t>
            </a:r>
            <a:r>
              <a:rPr lang="cs-CZ" altLang="en-US" sz="1800">
                <a:solidFill>
                  <a:schemeClr val="tx1"/>
                </a:solidFill>
              </a:rPr>
              <a:t>áty močoviny	6 ug</a:t>
            </a:r>
            <a:r>
              <a:rPr lang="en-US" altLang="en-US" sz="1800">
                <a:solidFill>
                  <a:schemeClr val="tx1"/>
                </a:solidFill>
              </a:rPr>
              <a:t>/L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	chlorfenol		2 mg/L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… </a:t>
            </a:r>
            <a:r>
              <a:rPr lang="cs-CZ" altLang="en-US" sz="1800">
                <a:solidFill>
                  <a:schemeClr val="tx1"/>
                </a:solidFill>
              </a:rPr>
              <a:t>směrnice křivky dávka-odpověď je pro všechny skupiny látek cca „1“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i="1">
                <a:solidFill>
                  <a:schemeClr val="tx1"/>
                </a:solidFill>
              </a:rPr>
              <a:t>(zdvojnásobení dávky vyvolá u každé skupiny přibližně dvojnásobný efekt)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381000"/>
            <a:ext cx="56959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2774950" y="4343400"/>
            <a:ext cx="6477000" cy="2362200"/>
          </a:xfrm>
          <a:prstGeom prst="ellipse">
            <a:avLst/>
          </a:prstGeom>
          <a:noFill/>
          <a:ln w="254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785938" y="4572000"/>
            <a:ext cx="1065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1600" b="1">
                <a:solidFill>
                  <a:schemeClr val="tx1"/>
                </a:solidFill>
              </a:rPr>
              <a:t>laboratoř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50825" y="352425"/>
            <a:ext cx="30321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Testování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ekotoxicity v realitě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en-US" sz="1800" b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= Účinky na vybraných</a:t>
            </a:r>
            <a:br>
              <a:rPr lang="cs-CZ" altLang="en-US" sz="1800" b="1">
                <a:solidFill>
                  <a:schemeClr val="tx1"/>
                </a:solidFill>
              </a:rPr>
            </a:br>
            <a:r>
              <a:rPr lang="cs-CZ" altLang="en-US" sz="1800" b="1">
                <a:solidFill>
                  <a:schemeClr val="tx1"/>
                </a:solidFill>
              </a:rPr>
              <a:t>modelových organismech</a:t>
            </a:r>
            <a:br>
              <a:rPr lang="cs-CZ" altLang="en-US" sz="1800" b="1">
                <a:solidFill>
                  <a:schemeClr val="tx1"/>
                </a:solidFill>
              </a:rPr>
            </a:br>
            <a:r>
              <a:rPr lang="cs-CZ" altLang="en-US" sz="1800" b="1">
                <a:solidFill>
                  <a:schemeClr val="tx1"/>
                </a:solidFill>
              </a:rPr>
              <a:t>(systémech)</a:t>
            </a:r>
            <a:br>
              <a:rPr lang="cs-CZ" altLang="en-US" sz="1800" b="1">
                <a:solidFill>
                  <a:schemeClr val="tx1"/>
                </a:solidFill>
              </a:rPr>
            </a:br>
            <a:endParaRPr lang="cs-CZ" altLang="en-US" sz="1800" b="1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1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b="1">
                <a:solidFill>
                  <a:schemeClr val="tx1"/>
                </a:solidFill>
                <a:sym typeface="Wingdings" panose="05000000000000000000" pitchFamily="2" charset="2"/>
              </a:rPr>
              <a:t>predikce </a:t>
            </a:r>
            <a:r>
              <a:rPr lang="en-US" altLang="en-US" sz="1800" b="1">
                <a:solidFill>
                  <a:schemeClr val="tx1"/>
                </a:solidFill>
                <a:sym typeface="Wingdings" panose="05000000000000000000" pitchFamily="2" charset="2"/>
              </a:rPr>
              <a:t>/ extrapolace</a:t>
            </a:r>
            <a:br>
              <a:rPr lang="en-US" altLang="en-US" sz="1800" b="1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z="1800" b="1">
                <a:solidFill>
                  <a:schemeClr val="tx1"/>
                </a:solidFill>
                <a:sym typeface="Wingdings" panose="05000000000000000000" pitchFamily="2" charset="2"/>
              </a:rPr>
              <a:t>pro celý</a:t>
            </a:r>
            <a:r>
              <a:rPr lang="en-US" altLang="en-US" sz="1800" b="1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cs-CZ" altLang="en-US" sz="1800" b="1">
                <a:solidFill>
                  <a:schemeClr val="tx1"/>
                </a:solidFill>
                <a:sym typeface="Wingdings" panose="05000000000000000000" pitchFamily="2" charset="2"/>
              </a:rPr>
              <a:t>ekosystém</a:t>
            </a:r>
            <a:endParaRPr lang="cs-CZ" altLang="en-US" sz="18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304800" y="2022475"/>
            <a:ext cx="8610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6000">
                <a:solidFill>
                  <a:srgbClr val="FF3300"/>
                </a:solidFill>
              </a:rPr>
              <a:t>Expozice (čas)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6000">
                <a:solidFill>
                  <a:srgbClr val="FF3300"/>
                </a:solidFill>
              </a:rPr>
              <a:t>vs. toxicita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7" t="12422" r="21140" b="3625"/>
          <a:stretch>
            <a:fillRect/>
          </a:stretch>
        </p:blipFill>
        <p:spPr bwMode="auto">
          <a:xfrm>
            <a:off x="1331913" y="1268413"/>
            <a:ext cx="643572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ovéPole 5"/>
          <p:cNvSpPr txBox="1">
            <a:spLocks noChangeArrowheads="1"/>
          </p:cNvSpPr>
          <p:nvPr/>
        </p:nvSpPr>
        <p:spPr bwMode="auto">
          <a:xfrm>
            <a:off x="1139825" y="260350"/>
            <a:ext cx="68167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500" b="1">
                <a:solidFill>
                  <a:schemeClr val="tx1"/>
                </a:solidFill>
              </a:rPr>
              <a:t>Vztah mezi toxicitou (koncentrací) a časem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500" b="1">
                <a:solidFill>
                  <a:schemeClr val="tx1"/>
                </a:solidFill>
              </a:rPr>
              <a:t>„Kritická rezidua látky v organismu“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ovéPole 5"/>
          <p:cNvSpPr txBox="1">
            <a:spLocks noChangeArrowheads="1"/>
          </p:cNvSpPr>
          <p:nvPr/>
        </p:nvSpPr>
        <p:spPr bwMode="auto">
          <a:xfrm>
            <a:off x="1139825" y="260350"/>
            <a:ext cx="68167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500" b="1">
                <a:solidFill>
                  <a:schemeClr val="tx1"/>
                </a:solidFill>
              </a:rPr>
              <a:t>Vztah mezi toxicitou (koncentrací) a časem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500" b="1">
                <a:solidFill>
                  <a:schemeClr val="tx1"/>
                </a:solidFill>
              </a:rPr>
              <a:t>„Kritická rezidua látky v organismu“</a:t>
            </a:r>
          </a:p>
        </p:txBody>
      </p:sp>
      <p:pic>
        <p:nvPicPr>
          <p:cNvPr id="46083" name="Picture 2" descr="http://www.glerl.noaa.gov/res/Task_rpts/Images/2004/epland06-2f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357563"/>
            <a:ext cx="42703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4" t="25220" r="49918" b="20641"/>
          <a:stretch>
            <a:fillRect/>
          </a:stretch>
        </p:blipFill>
        <p:spPr bwMode="auto">
          <a:xfrm>
            <a:off x="4356100" y="3200400"/>
            <a:ext cx="424815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800225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cs-CZ" smtClean="0"/>
              <a:t>S prodlužující se expozicí přirozeně roste toxicita, ALE</a:t>
            </a:r>
          </a:p>
          <a:p>
            <a:pPr>
              <a:buFont typeface="Arial" charset="0"/>
              <a:buChar char="•"/>
              <a:defRPr/>
            </a:pPr>
            <a:r>
              <a:rPr lang="cs-CZ" smtClean="0"/>
              <a:t>Toxicita neroste s časem nekonečně </a:t>
            </a:r>
            <a:br>
              <a:rPr lang="cs-CZ" smtClean="0"/>
            </a:br>
            <a:r>
              <a:rPr lang="cs-CZ" smtClean="0"/>
              <a:t>	</a:t>
            </a:r>
            <a:r>
              <a:rPr lang="cs-CZ" i="1" smtClean="0"/>
              <a:t>(resp. hodnota LC50 neklesá nekonečně)</a:t>
            </a:r>
          </a:p>
          <a:p>
            <a:pPr>
              <a:buFont typeface="Arial" charset="0"/>
              <a:buChar char="•"/>
              <a:defRPr/>
            </a:pPr>
            <a:r>
              <a:rPr lang="cs-CZ" smtClean="0"/>
              <a:t>Podle modelů CBR lze odvodit </a:t>
            </a:r>
            <a:r>
              <a:rPr lang="cs-CZ" b="1" smtClean="0"/>
              <a:t>nejnižší reálnou hodnotu LC50</a:t>
            </a:r>
            <a:endParaRPr lang="cs-CZ" b="1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ovéPole 5"/>
          <p:cNvSpPr txBox="1">
            <a:spLocks noChangeArrowheads="1"/>
          </p:cNvSpPr>
          <p:nvPr/>
        </p:nvSpPr>
        <p:spPr bwMode="auto">
          <a:xfrm>
            <a:off x="890588" y="260350"/>
            <a:ext cx="721042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500" b="1">
                <a:solidFill>
                  <a:schemeClr val="tx1"/>
                </a:solidFill>
              </a:rPr>
              <a:t>Vztah mezi toxicitou (koncentrací) a časem (2)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500" b="1">
                <a:solidFill>
                  <a:schemeClr val="tx1"/>
                </a:solidFill>
              </a:rPr>
              <a:t>- Nesouvislá, sekvenční expozice - 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23850" y="1196975"/>
            <a:ext cx="8229600" cy="2592388"/>
          </a:xfrm>
        </p:spPr>
        <p:txBody>
          <a:bodyPr>
            <a:normAutofit fontScale="6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cs-CZ" dirty="0" smtClean="0"/>
              <a:t>Organismy nejsou chemickým látkám vystaveny kontinuálně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 smtClean="0"/>
              <a:t>Expozice jednorázová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 smtClean="0"/>
              <a:t>Expozice vícenásobná</a:t>
            </a:r>
            <a:r>
              <a:rPr lang="en-US" dirty="0" smtClean="0"/>
              <a:t>, </a:t>
            </a:r>
            <a:r>
              <a:rPr lang="en-US" dirty="0" err="1" smtClean="0"/>
              <a:t>dlohodob</a:t>
            </a:r>
            <a:r>
              <a:rPr lang="cs-CZ" dirty="0" smtClean="0"/>
              <a:t>á atd.</a:t>
            </a:r>
          </a:p>
          <a:p>
            <a:pPr lvl="1">
              <a:buFont typeface="Arial" charset="0"/>
              <a:buChar char="–"/>
              <a:defRPr/>
            </a:pPr>
            <a:endParaRPr lang="cs-CZ" dirty="0" smtClean="0"/>
          </a:p>
          <a:p>
            <a:pPr>
              <a:buFont typeface="Arial" charset="0"/>
              <a:buChar char="•"/>
              <a:defRPr/>
            </a:pPr>
            <a:r>
              <a:rPr lang="cs-CZ" dirty="0" smtClean="0"/>
              <a:t>Čas a působení „směsí“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 smtClean="0"/>
              <a:t>1) Expozice látce A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cs-CZ" dirty="0" smtClean="0">
                <a:sym typeface="Wingdings" pitchFamily="2" charset="2"/>
              </a:rPr>
              <a:t>změna fyziologie, zvýšení</a:t>
            </a:r>
            <a:r>
              <a:rPr lang="en-US" dirty="0" smtClean="0">
                <a:sym typeface="Wingdings" pitchFamily="2" charset="2"/>
              </a:rPr>
              <a:t>/</a:t>
            </a:r>
            <a:r>
              <a:rPr lang="en-US" dirty="0" err="1" smtClean="0">
                <a:sym typeface="Wingdings" pitchFamily="2" charset="2"/>
              </a:rPr>
              <a:t>sn</a:t>
            </a:r>
            <a:r>
              <a:rPr lang="cs-CZ" dirty="0" err="1" smtClean="0">
                <a:sym typeface="Wingdings" pitchFamily="2" charset="2"/>
              </a:rPr>
              <a:t>ížení</a:t>
            </a:r>
            <a:r>
              <a:rPr lang="cs-CZ" dirty="0" smtClean="0">
                <a:sym typeface="Wingdings" pitchFamily="2" charset="2"/>
              </a:rPr>
              <a:t> citlivosti</a:t>
            </a:r>
          </a:p>
          <a:p>
            <a:pPr lvl="1">
              <a:buFont typeface="Arial" charset="0"/>
              <a:buChar char="–"/>
              <a:defRPr/>
            </a:pPr>
            <a:r>
              <a:rPr lang="cs-CZ" dirty="0" smtClean="0"/>
              <a:t>2) Následná expozice látce B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cs-CZ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cs-CZ" dirty="0" smtClean="0">
                <a:sym typeface="Wingdings" pitchFamily="2" charset="2"/>
              </a:rPr>
              <a:t>vyšší (neočekávaná) toxicita</a:t>
            </a:r>
            <a:r>
              <a:rPr lang="en-GB" dirty="0" smtClean="0">
                <a:sym typeface="Wingdings" pitchFamily="2" charset="2"/>
              </a:rPr>
              <a:t> </a:t>
            </a:r>
            <a:r>
              <a:rPr lang="cs-CZ" i="1" dirty="0" smtClean="0">
                <a:sym typeface="Wingdings" pitchFamily="2" charset="2"/>
              </a:rPr>
              <a:t>(viz </a:t>
            </a:r>
            <a:r>
              <a:rPr lang="cs-CZ" i="1" dirty="0" err="1" smtClean="0">
                <a:sym typeface="Wingdings" pitchFamily="2" charset="2"/>
              </a:rPr>
              <a:t>Nature</a:t>
            </a:r>
            <a:r>
              <a:rPr lang="cs-CZ" i="1" dirty="0" smtClean="0">
                <a:sym typeface="Wingdings" pitchFamily="2" charset="2"/>
              </a:rPr>
              <a:t> (2012) 490:462)</a:t>
            </a:r>
            <a:endParaRPr lang="cs-CZ" i="1" dirty="0"/>
          </a:p>
        </p:txBody>
      </p:sp>
      <p:pic>
        <p:nvPicPr>
          <p:cNvPr id="47108" name="Picture 2" descr="http://www.bozpinfo.cz/obrazek/bumba_probit_analyza_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903663"/>
            <a:ext cx="6069013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04800" y="44450"/>
            <a:ext cx="86106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Hlavním požadavkem ekotoxikologické studie je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rgbClr val="FF0000"/>
                </a:solidFill>
              </a:rPr>
              <a:t>průkaz KAUZALITY </a:t>
            </a:r>
            <a:r>
              <a:rPr lang="cs-CZ" altLang="en-US" sz="2200" b="1">
                <a:solidFill>
                  <a:schemeClr val="tx1"/>
                </a:solidFill>
              </a:rPr>
              <a:t>mezi expozicí (látkou) a efektem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1500">
                <a:solidFill>
                  <a:schemeClr val="tx1"/>
                </a:solidFill>
              </a:rPr>
              <a:t>(= nejčastěji průkaz </a:t>
            </a:r>
            <a:r>
              <a:rPr lang="cs-CZ" altLang="en-US" sz="1500" b="1">
                <a:solidFill>
                  <a:schemeClr val="tx1"/>
                </a:solidFill>
              </a:rPr>
              <a:t>„jak se toxicita mění s dávkou“ – dávka</a:t>
            </a:r>
            <a:r>
              <a:rPr lang="en-US" altLang="en-US" sz="1500" b="1">
                <a:solidFill>
                  <a:schemeClr val="tx1"/>
                </a:solidFill>
              </a:rPr>
              <a:t>/odpov</a:t>
            </a:r>
            <a:r>
              <a:rPr lang="cs-CZ" altLang="en-US" sz="1500" b="1">
                <a:solidFill>
                  <a:schemeClr val="tx1"/>
                </a:solidFill>
              </a:rPr>
              <a:t>ěď</a:t>
            </a:r>
            <a:r>
              <a:rPr lang="cs-CZ" altLang="en-US" sz="1500">
                <a:solidFill>
                  <a:schemeClr val="tx1"/>
                </a:solidFill>
              </a:rPr>
              <a:t>)</a:t>
            </a:r>
            <a:endParaRPr lang="cs-CZ" altLang="en-US" sz="1500" u="sng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95288" y="2095500"/>
            <a:ext cx="3962400" cy="31242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95288" y="1333500"/>
            <a:ext cx="396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en-US" sz="2000">
                <a:solidFill>
                  <a:schemeClr val="tx1"/>
                </a:solidFill>
              </a:rPr>
              <a:t>Expozice </a:t>
            </a:r>
          </a:p>
          <a:p>
            <a:pPr algn="ctr"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en-US" sz="2000">
                <a:solidFill>
                  <a:schemeClr val="tx1"/>
                </a:solidFill>
              </a:rPr>
              <a:t>(dávka)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8197" name="Freeform 5"/>
          <p:cNvSpPr>
            <a:spLocks/>
          </p:cNvSpPr>
          <p:nvPr/>
        </p:nvSpPr>
        <p:spPr bwMode="auto">
          <a:xfrm>
            <a:off x="395288" y="3016250"/>
            <a:ext cx="3963987" cy="2203450"/>
          </a:xfrm>
          <a:custGeom>
            <a:avLst/>
            <a:gdLst>
              <a:gd name="T0" fmla="*/ 0 w 2497"/>
              <a:gd name="T1" fmla="*/ 0 h 1388"/>
              <a:gd name="T2" fmla="*/ 0 w 2497"/>
              <a:gd name="T3" fmla="*/ 2147483647 h 1388"/>
              <a:gd name="T4" fmla="*/ 2147483647 w 2497"/>
              <a:gd name="T5" fmla="*/ 2147483647 h 1388"/>
              <a:gd name="T6" fmla="*/ 2147483647 w 2497"/>
              <a:gd name="T7" fmla="*/ 2147483647 h 1388"/>
              <a:gd name="T8" fmla="*/ 2147483647 w 2497"/>
              <a:gd name="T9" fmla="*/ 2147483647 h 1388"/>
              <a:gd name="T10" fmla="*/ 2147483647 w 2497"/>
              <a:gd name="T11" fmla="*/ 2147483647 h 1388"/>
              <a:gd name="T12" fmla="*/ 2147483647 w 2497"/>
              <a:gd name="T13" fmla="*/ 2147483647 h 1388"/>
              <a:gd name="T14" fmla="*/ 2147483647 w 2497"/>
              <a:gd name="T15" fmla="*/ 2147483647 h 1388"/>
              <a:gd name="T16" fmla="*/ 2147483647 w 2497"/>
              <a:gd name="T17" fmla="*/ 2147483647 h 1388"/>
              <a:gd name="T18" fmla="*/ 2147483647 w 2497"/>
              <a:gd name="T19" fmla="*/ 2147483647 h 1388"/>
              <a:gd name="T20" fmla="*/ 2147483647 w 2497"/>
              <a:gd name="T21" fmla="*/ 2147483647 h 1388"/>
              <a:gd name="T22" fmla="*/ 2147483647 w 2497"/>
              <a:gd name="T23" fmla="*/ 2147483647 h 1388"/>
              <a:gd name="T24" fmla="*/ 2147483647 w 2497"/>
              <a:gd name="T25" fmla="*/ 2147483647 h 1388"/>
              <a:gd name="T26" fmla="*/ 2147483647 w 2497"/>
              <a:gd name="T27" fmla="*/ 2147483647 h 1388"/>
              <a:gd name="T28" fmla="*/ 2147483647 w 2497"/>
              <a:gd name="T29" fmla="*/ 2147483647 h 1388"/>
              <a:gd name="T30" fmla="*/ 2147483647 w 2497"/>
              <a:gd name="T31" fmla="*/ 2147483647 h 1388"/>
              <a:gd name="T32" fmla="*/ 2147483647 w 2497"/>
              <a:gd name="T33" fmla="*/ 2147483647 h 1388"/>
              <a:gd name="T34" fmla="*/ 2147483647 w 2497"/>
              <a:gd name="T35" fmla="*/ 2147483647 h 1388"/>
              <a:gd name="T36" fmla="*/ 2147483647 w 2497"/>
              <a:gd name="T37" fmla="*/ 2147483647 h 1388"/>
              <a:gd name="T38" fmla="*/ 2147483647 w 2497"/>
              <a:gd name="T39" fmla="*/ 2147483647 h 1388"/>
              <a:gd name="T40" fmla="*/ 2147483647 w 2497"/>
              <a:gd name="T41" fmla="*/ 2147483647 h 1388"/>
              <a:gd name="T42" fmla="*/ 2147483647 w 2497"/>
              <a:gd name="T43" fmla="*/ 2147483647 h 1388"/>
              <a:gd name="T44" fmla="*/ 2147483647 w 2497"/>
              <a:gd name="T45" fmla="*/ 2147483647 h 1388"/>
              <a:gd name="T46" fmla="*/ 2147483647 w 2497"/>
              <a:gd name="T47" fmla="*/ 2147483647 h 1388"/>
              <a:gd name="T48" fmla="*/ 0 w 2497"/>
              <a:gd name="T49" fmla="*/ 0 h 13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497"/>
              <a:gd name="T76" fmla="*/ 0 h 1388"/>
              <a:gd name="T77" fmla="*/ 2497 w 2497"/>
              <a:gd name="T78" fmla="*/ 1388 h 13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497" h="1388">
                <a:moveTo>
                  <a:pt x="0" y="0"/>
                </a:moveTo>
                <a:lnTo>
                  <a:pt x="0" y="1388"/>
                </a:lnTo>
                <a:lnTo>
                  <a:pt x="2496" y="1388"/>
                </a:lnTo>
                <a:lnTo>
                  <a:pt x="2497" y="27"/>
                </a:lnTo>
                <a:cubicBezTo>
                  <a:pt x="2421" y="4"/>
                  <a:pt x="2397" y="16"/>
                  <a:pt x="2350" y="27"/>
                </a:cubicBezTo>
                <a:cubicBezTo>
                  <a:pt x="2325" y="63"/>
                  <a:pt x="2259" y="25"/>
                  <a:pt x="2212" y="30"/>
                </a:cubicBezTo>
                <a:cubicBezTo>
                  <a:pt x="2019" y="21"/>
                  <a:pt x="1827" y="11"/>
                  <a:pt x="1634" y="7"/>
                </a:cubicBezTo>
                <a:cubicBezTo>
                  <a:pt x="1622" y="13"/>
                  <a:pt x="1611" y="21"/>
                  <a:pt x="1599" y="24"/>
                </a:cubicBezTo>
                <a:cubicBezTo>
                  <a:pt x="1580" y="30"/>
                  <a:pt x="1556" y="23"/>
                  <a:pt x="1540" y="35"/>
                </a:cubicBezTo>
                <a:cubicBezTo>
                  <a:pt x="1525" y="46"/>
                  <a:pt x="1514" y="74"/>
                  <a:pt x="1485" y="95"/>
                </a:cubicBezTo>
                <a:cubicBezTo>
                  <a:pt x="1467" y="92"/>
                  <a:pt x="1469" y="103"/>
                  <a:pt x="1453" y="97"/>
                </a:cubicBezTo>
                <a:cubicBezTo>
                  <a:pt x="1431" y="91"/>
                  <a:pt x="1418" y="65"/>
                  <a:pt x="1401" y="52"/>
                </a:cubicBezTo>
                <a:cubicBezTo>
                  <a:pt x="1371" y="54"/>
                  <a:pt x="1341" y="51"/>
                  <a:pt x="1312" y="58"/>
                </a:cubicBezTo>
                <a:cubicBezTo>
                  <a:pt x="1306" y="59"/>
                  <a:pt x="1308" y="71"/>
                  <a:pt x="1301" y="75"/>
                </a:cubicBezTo>
                <a:cubicBezTo>
                  <a:pt x="1281" y="84"/>
                  <a:pt x="1258" y="85"/>
                  <a:pt x="1237" y="92"/>
                </a:cubicBezTo>
                <a:cubicBezTo>
                  <a:pt x="1196" y="94"/>
                  <a:pt x="1179" y="90"/>
                  <a:pt x="1147" y="90"/>
                </a:cubicBezTo>
                <a:cubicBezTo>
                  <a:pt x="1122" y="90"/>
                  <a:pt x="1107" y="87"/>
                  <a:pt x="1089" y="90"/>
                </a:cubicBezTo>
                <a:cubicBezTo>
                  <a:pt x="1084" y="92"/>
                  <a:pt x="1042" y="104"/>
                  <a:pt x="1039" y="109"/>
                </a:cubicBezTo>
                <a:cubicBezTo>
                  <a:pt x="1026" y="129"/>
                  <a:pt x="1008" y="144"/>
                  <a:pt x="986" y="154"/>
                </a:cubicBezTo>
                <a:cubicBezTo>
                  <a:pt x="906" y="142"/>
                  <a:pt x="893" y="144"/>
                  <a:pt x="788" y="149"/>
                </a:cubicBezTo>
                <a:cubicBezTo>
                  <a:pt x="745" y="210"/>
                  <a:pt x="698" y="174"/>
                  <a:pt x="606" y="171"/>
                </a:cubicBezTo>
                <a:cubicBezTo>
                  <a:pt x="549" y="164"/>
                  <a:pt x="496" y="154"/>
                  <a:pt x="437" y="149"/>
                </a:cubicBezTo>
                <a:cubicBezTo>
                  <a:pt x="349" y="154"/>
                  <a:pt x="344" y="153"/>
                  <a:pt x="245" y="143"/>
                </a:cubicBezTo>
                <a:cubicBezTo>
                  <a:pt x="224" y="140"/>
                  <a:pt x="175" y="110"/>
                  <a:pt x="163" y="97"/>
                </a:cubicBezTo>
                <a:cubicBezTo>
                  <a:pt x="110" y="43"/>
                  <a:pt x="74" y="16"/>
                  <a:pt x="0" y="0"/>
                </a:cubicBezTo>
                <a:close/>
              </a:path>
            </a:pathLst>
          </a:custGeom>
          <a:gradFill rotWithShape="0">
            <a:gsLst>
              <a:gs pos="0">
                <a:srgbClr val="00FF00"/>
              </a:gs>
              <a:gs pos="100000">
                <a:srgbClr val="007600"/>
              </a:gs>
            </a:gsLst>
            <a:path path="rect">
              <a:fillToRect t="100000" r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198" name="Freeform 6"/>
          <p:cNvSpPr>
            <a:spLocks/>
          </p:cNvSpPr>
          <p:nvPr/>
        </p:nvSpPr>
        <p:spPr bwMode="auto">
          <a:xfrm>
            <a:off x="1277938" y="3287713"/>
            <a:ext cx="1081087" cy="1931987"/>
          </a:xfrm>
          <a:custGeom>
            <a:avLst/>
            <a:gdLst>
              <a:gd name="T0" fmla="*/ 2147483647 w 681"/>
              <a:gd name="T1" fmla="*/ 2147483647 h 1119"/>
              <a:gd name="T2" fmla="*/ 2147483647 w 681"/>
              <a:gd name="T3" fmla="*/ 2147483647 h 1119"/>
              <a:gd name="T4" fmla="*/ 2147483647 w 681"/>
              <a:gd name="T5" fmla="*/ 2147483647 h 1119"/>
              <a:gd name="T6" fmla="*/ 2147483647 w 681"/>
              <a:gd name="T7" fmla="*/ 2147483647 h 1119"/>
              <a:gd name="T8" fmla="*/ 2147483647 w 681"/>
              <a:gd name="T9" fmla="*/ 2147483647 h 1119"/>
              <a:gd name="T10" fmla="*/ 2147483647 w 681"/>
              <a:gd name="T11" fmla="*/ 2147483647 h 1119"/>
              <a:gd name="T12" fmla="*/ 2147483647 w 681"/>
              <a:gd name="T13" fmla="*/ 2147483647 h 1119"/>
              <a:gd name="T14" fmla="*/ 2147483647 w 681"/>
              <a:gd name="T15" fmla="*/ 2147483647 h 1119"/>
              <a:gd name="T16" fmla="*/ 2147483647 w 681"/>
              <a:gd name="T17" fmla="*/ 2147483647 h 1119"/>
              <a:gd name="T18" fmla="*/ 2147483647 w 681"/>
              <a:gd name="T19" fmla="*/ 2147483647 h 1119"/>
              <a:gd name="T20" fmla="*/ 2147483647 w 681"/>
              <a:gd name="T21" fmla="*/ 2147483647 h 1119"/>
              <a:gd name="T22" fmla="*/ 2147483647 w 681"/>
              <a:gd name="T23" fmla="*/ 2147483647 h 1119"/>
              <a:gd name="T24" fmla="*/ 2147483647 w 681"/>
              <a:gd name="T25" fmla="*/ 2147483647 h 1119"/>
              <a:gd name="T26" fmla="*/ 2147483647 w 681"/>
              <a:gd name="T27" fmla="*/ 2147483647 h 1119"/>
              <a:gd name="T28" fmla="*/ 2147483647 w 681"/>
              <a:gd name="T29" fmla="*/ 2147483647 h 1119"/>
              <a:gd name="T30" fmla="*/ 2147483647 w 681"/>
              <a:gd name="T31" fmla="*/ 2147483647 h 1119"/>
              <a:gd name="T32" fmla="*/ 2147483647 w 681"/>
              <a:gd name="T33" fmla="*/ 2147483647 h 1119"/>
              <a:gd name="T34" fmla="*/ 2147483647 w 681"/>
              <a:gd name="T35" fmla="*/ 2147483647 h 1119"/>
              <a:gd name="T36" fmla="*/ 2147483647 w 681"/>
              <a:gd name="T37" fmla="*/ 2147483647 h 1119"/>
              <a:gd name="T38" fmla="*/ 2147483647 w 681"/>
              <a:gd name="T39" fmla="*/ 2147483647 h 1119"/>
              <a:gd name="T40" fmla="*/ 2147483647 w 681"/>
              <a:gd name="T41" fmla="*/ 2147483647 h 1119"/>
              <a:gd name="T42" fmla="*/ 2147483647 w 681"/>
              <a:gd name="T43" fmla="*/ 2147483647 h 1119"/>
              <a:gd name="T44" fmla="*/ 2147483647 w 681"/>
              <a:gd name="T45" fmla="*/ 2147483647 h 1119"/>
              <a:gd name="T46" fmla="*/ 2147483647 w 681"/>
              <a:gd name="T47" fmla="*/ 2147483647 h 1119"/>
              <a:gd name="T48" fmla="*/ 2147483647 w 681"/>
              <a:gd name="T49" fmla="*/ 2147483647 h 1119"/>
              <a:gd name="T50" fmla="*/ 2147483647 w 681"/>
              <a:gd name="T51" fmla="*/ 2147483647 h 1119"/>
              <a:gd name="T52" fmla="*/ 2147483647 w 681"/>
              <a:gd name="T53" fmla="*/ 2147483647 h 1119"/>
              <a:gd name="T54" fmla="*/ 2147483647 w 681"/>
              <a:gd name="T55" fmla="*/ 2147483647 h 1119"/>
              <a:gd name="T56" fmla="*/ 2147483647 w 681"/>
              <a:gd name="T57" fmla="*/ 2147483647 h 1119"/>
              <a:gd name="T58" fmla="*/ 2147483647 w 681"/>
              <a:gd name="T59" fmla="*/ 2147483647 h 1119"/>
              <a:gd name="T60" fmla="*/ 2147483647 w 681"/>
              <a:gd name="T61" fmla="*/ 2147483647 h 1119"/>
              <a:gd name="T62" fmla="*/ 2147483647 w 681"/>
              <a:gd name="T63" fmla="*/ 2147483647 h 1119"/>
              <a:gd name="T64" fmla="*/ 2147483647 w 681"/>
              <a:gd name="T65" fmla="*/ 2147483647 h 1119"/>
              <a:gd name="T66" fmla="*/ 2147483647 w 681"/>
              <a:gd name="T67" fmla="*/ 2147483647 h 1119"/>
              <a:gd name="T68" fmla="*/ 2147483647 w 681"/>
              <a:gd name="T69" fmla="*/ 2147483647 h 1119"/>
              <a:gd name="T70" fmla="*/ 2147483647 w 681"/>
              <a:gd name="T71" fmla="*/ 2147483647 h 1119"/>
              <a:gd name="T72" fmla="*/ 2147483647 w 681"/>
              <a:gd name="T73" fmla="*/ 2147483647 h 1119"/>
              <a:gd name="T74" fmla="*/ 2147483647 w 681"/>
              <a:gd name="T75" fmla="*/ 2147483647 h 1119"/>
              <a:gd name="T76" fmla="*/ 2147483647 w 681"/>
              <a:gd name="T77" fmla="*/ 2147483647 h 1119"/>
              <a:gd name="T78" fmla="*/ 2147483647 w 681"/>
              <a:gd name="T79" fmla="*/ 2147483647 h 1119"/>
              <a:gd name="T80" fmla="*/ 2147483647 w 681"/>
              <a:gd name="T81" fmla="*/ 2147483647 h 1119"/>
              <a:gd name="T82" fmla="*/ 2147483647 w 681"/>
              <a:gd name="T83" fmla="*/ 2147483647 h 1119"/>
              <a:gd name="T84" fmla="*/ 2147483647 w 681"/>
              <a:gd name="T85" fmla="*/ 2147483647 h 1119"/>
              <a:gd name="T86" fmla="*/ 2147483647 w 681"/>
              <a:gd name="T87" fmla="*/ 2147483647 h 1119"/>
              <a:gd name="T88" fmla="*/ 2147483647 w 681"/>
              <a:gd name="T89" fmla="*/ 2147483647 h 1119"/>
              <a:gd name="T90" fmla="*/ 2147483647 w 681"/>
              <a:gd name="T91" fmla="*/ 2147483647 h 1119"/>
              <a:gd name="T92" fmla="*/ 2147483647 w 681"/>
              <a:gd name="T93" fmla="*/ 2147483647 h 1119"/>
              <a:gd name="T94" fmla="*/ 2147483647 w 681"/>
              <a:gd name="T95" fmla="*/ 2147483647 h 1119"/>
              <a:gd name="T96" fmla="*/ 2147483647 w 681"/>
              <a:gd name="T97" fmla="*/ 2147483647 h 1119"/>
              <a:gd name="T98" fmla="*/ 2147483647 w 681"/>
              <a:gd name="T99" fmla="*/ 2147483647 h 1119"/>
              <a:gd name="T100" fmla="*/ 2147483647 w 681"/>
              <a:gd name="T101" fmla="*/ 2147483647 h 1119"/>
              <a:gd name="T102" fmla="*/ 2147483647 w 681"/>
              <a:gd name="T103" fmla="*/ 2147483647 h 1119"/>
              <a:gd name="T104" fmla="*/ 2147483647 w 681"/>
              <a:gd name="T105" fmla="*/ 2147483647 h 1119"/>
              <a:gd name="T106" fmla="*/ 2147483647 w 681"/>
              <a:gd name="T107" fmla="*/ 2147483647 h 1119"/>
              <a:gd name="T108" fmla="*/ 2147483647 w 681"/>
              <a:gd name="T109" fmla="*/ 2147483647 h 1119"/>
              <a:gd name="T110" fmla="*/ 2147483647 w 681"/>
              <a:gd name="T111" fmla="*/ 2147483647 h 1119"/>
              <a:gd name="T112" fmla="*/ 2147483647 w 681"/>
              <a:gd name="T113" fmla="*/ 2147483647 h 1119"/>
              <a:gd name="T114" fmla="*/ 2147483647 w 681"/>
              <a:gd name="T115" fmla="*/ 2147483647 h 111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81"/>
              <a:gd name="T175" fmla="*/ 0 h 1119"/>
              <a:gd name="T176" fmla="*/ 681 w 681"/>
              <a:gd name="T177" fmla="*/ 1119 h 111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81" h="1119">
                <a:moveTo>
                  <a:pt x="84" y="4"/>
                </a:moveTo>
                <a:lnTo>
                  <a:pt x="82" y="1"/>
                </a:lnTo>
                <a:lnTo>
                  <a:pt x="93" y="17"/>
                </a:lnTo>
                <a:lnTo>
                  <a:pt x="105" y="26"/>
                </a:lnTo>
                <a:lnTo>
                  <a:pt x="115" y="39"/>
                </a:lnTo>
                <a:lnTo>
                  <a:pt x="135" y="65"/>
                </a:lnTo>
                <a:lnTo>
                  <a:pt x="156" y="76"/>
                </a:lnTo>
                <a:lnTo>
                  <a:pt x="166" y="93"/>
                </a:lnTo>
                <a:lnTo>
                  <a:pt x="167" y="93"/>
                </a:lnTo>
                <a:lnTo>
                  <a:pt x="188" y="107"/>
                </a:lnTo>
                <a:lnTo>
                  <a:pt x="206" y="123"/>
                </a:lnTo>
                <a:lnTo>
                  <a:pt x="225" y="137"/>
                </a:lnTo>
                <a:lnTo>
                  <a:pt x="226" y="136"/>
                </a:lnTo>
                <a:lnTo>
                  <a:pt x="242" y="145"/>
                </a:lnTo>
                <a:lnTo>
                  <a:pt x="250" y="161"/>
                </a:lnTo>
                <a:lnTo>
                  <a:pt x="266" y="166"/>
                </a:lnTo>
                <a:lnTo>
                  <a:pt x="280" y="177"/>
                </a:lnTo>
                <a:lnTo>
                  <a:pt x="295" y="194"/>
                </a:lnTo>
                <a:lnTo>
                  <a:pt x="310" y="210"/>
                </a:lnTo>
                <a:lnTo>
                  <a:pt x="324" y="221"/>
                </a:lnTo>
                <a:lnTo>
                  <a:pt x="340" y="238"/>
                </a:lnTo>
                <a:lnTo>
                  <a:pt x="349" y="255"/>
                </a:lnTo>
                <a:lnTo>
                  <a:pt x="359" y="271"/>
                </a:lnTo>
                <a:lnTo>
                  <a:pt x="369" y="288"/>
                </a:lnTo>
                <a:lnTo>
                  <a:pt x="379" y="305"/>
                </a:lnTo>
                <a:lnTo>
                  <a:pt x="388" y="321"/>
                </a:lnTo>
                <a:lnTo>
                  <a:pt x="398" y="343"/>
                </a:lnTo>
                <a:lnTo>
                  <a:pt x="408" y="360"/>
                </a:lnTo>
                <a:lnTo>
                  <a:pt x="423" y="371"/>
                </a:lnTo>
                <a:lnTo>
                  <a:pt x="428" y="388"/>
                </a:lnTo>
                <a:lnTo>
                  <a:pt x="437" y="404"/>
                </a:lnTo>
                <a:lnTo>
                  <a:pt x="447" y="421"/>
                </a:lnTo>
                <a:lnTo>
                  <a:pt x="447" y="437"/>
                </a:lnTo>
                <a:lnTo>
                  <a:pt x="453" y="454"/>
                </a:lnTo>
                <a:lnTo>
                  <a:pt x="458" y="476"/>
                </a:lnTo>
                <a:lnTo>
                  <a:pt x="458" y="493"/>
                </a:lnTo>
                <a:lnTo>
                  <a:pt x="458" y="509"/>
                </a:lnTo>
                <a:lnTo>
                  <a:pt x="458" y="532"/>
                </a:lnTo>
                <a:lnTo>
                  <a:pt x="458" y="554"/>
                </a:lnTo>
                <a:lnTo>
                  <a:pt x="458" y="576"/>
                </a:lnTo>
                <a:lnTo>
                  <a:pt x="458" y="593"/>
                </a:lnTo>
                <a:lnTo>
                  <a:pt x="458" y="609"/>
                </a:lnTo>
                <a:lnTo>
                  <a:pt x="458" y="626"/>
                </a:lnTo>
                <a:lnTo>
                  <a:pt x="453" y="642"/>
                </a:lnTo>
                <a:lnTo>
                  <a:pt x="443" y="665"/>
                </a:lnTo>
                <a:lnTo>
                  <a:pt x="433" y="687"/>
                </a:lnTo>
                <a:lnTo>
                  <a:pt x="423" y="703"/>
                </a:lnTo>
                <a:lnTo>
                  <a:pt x="418" y="720"/>
                </a:lnTo>
                <a:lnTo>
                  <a:pt x="408" y="737"/>
                </a:lnTo>
                <a:lnTo>
                  <a:pt x="394" y="753"/>
                </a:lnTo>
                <a:lnTo>
                  <a:pt x="388" y="770"/>
                </a:lnTo>
                <a:lnTo>
                  <a:pt x="379" y="786"/>
                </a:lnTo>
                <a:lnTo>
                  <a:pt x="364" y="798"/>
                </a:lnTo>
                <a:lnTo>
                  <a:pt x="349" y="809"/>
                </a:lnTo>
                <a:lnTo>
                  <a:pt x="334" y="820"/>
                </a:lnTo>
                <a:lnTo>
                  <a:pt x="320" y="831"/>
                </a:lnTo>
                <a:lnTo>
                  <a:pt x="305" y="842"/>
                </a:lnTo>
                <a:lnTo>
                  <a:pt x="290" y="847"/>
                </a:lnTo>
                <a:lnTo>
                  <a:pt x="275" y="858"/>
                </a:lnTo>
                <a:lnTo>
                  <a:pt x="256" y="870"/>
                </a:lnTo>
                <a:lnTo>
                  <a:pt x="241" y="886"/>
                </a:lnTo>
                <a:lnTo>
                  <a:pt x="221" y="903"/>
                </a:lnTo>
                <a:lnTo>
                  <a:pt x="206" y="914"/>
                </a:lnTo>
                <a:lnTo>
                  <a:pt x="192" y="930"/>
                </a:lnTo>
                <a:lnTo>
                  <a:pt x="177" y="942"/>
                </a:lnTo>
                <a:lnTo>
                  <a:pt x="157" y="953"/>
                </a:lnTo>
                <a:lnTo>
                  <a:pt x="142" y="964"/>
                </a:lnTo>
                <a:lnTo>
                  <a:pt x="128" y="975"/>
                </a:lnTo>
                <a:lnTo>
                  <a:pt x="113" y="986"/>
                </a:lnTo>
                <a:lnTo>
                  <a:pt x="103" y="1002"/>
                </a:lnTo>
                <a:lnTo>
                  <a:pt x="89" y="1019"/>
                </a:lnTo>
                <a:lnTo>
                  <a:pt x="68" y="1041"/>
                </a:lnTo>
                <a:lnTo>
                  <a:pt x="48" y="1057"/>
                </a:lnTo>
                <a:lnTo>
                  <a:pt x="29" y="1074"/>
                </a:lnTo>
                <a:lnTo>
                  <a:pt x="15" y="1091"/>
                </a:lnTo>
                <a:lnTo>
                  <a:pt x="0" y="1118"/>
                </a:lnTo>
                <a:lnTo>
                  <a:pt x="19" y="1118"/>
                </a:lnTo>
                <a:lnTo>
                  <a:pt x="34" y="1118"/>
                </a:lnTo>
                <a:lnTo>
                  <a:pt x="39" y="1118"/>
                </a:lnTo>
                <a:lnTo>
                  <a:pt x="64" y="1118"/>
                </a:lnTo>
                <a:lnTo>
                  <a:pt x="83" y="1118"/>
                </a:lnTo>
                <a:lnTo>
                  <a:pt x="98" y="1118"/>
                </a:lnTo>
                <a:lnTo>
                  <a:pt x="118" y="1118"/>
                </a:lnTo>
                <a:lnTo>
                  <a:pt x="137" y="1118"/>
                </a:lnTo>
                <a:lnTo>
                  <a:pt x="157" y="1118"/>
                </a:lnTo>
                <a:lnTo>
                  <a:pt x="177" y="1118"/>
                </a:lnTo>
                <a:lnTo>
                  <a:pt x="196" y="1118"/>
                </a:lnTo>
                <a:lnTo>
                  <a:pt x="216" y="1118"/>
                </a:lnTo>
                <a:lnTo>
                  <a:pt x="236" y="1118"/>
                </a:lnTo>
                <a:lnTo>
                  <a:pt x="256" y="1118"/>
                </a:lnTo>
                <a:lnTo>
                  <a:pt x="275" y="1118"/>
                </a:lnTo>
                <a:lnTo>
                  <a:pt x="315" y="1118"/>
                </a:lnTo>
                <a:lnTo>
                  <a:pt x="334" y="1118"/>
                </a:lnTo>
                <a:lnTo>
                  <a:pt x="354" y="1118"/>
                </a:lnTo>
                <a:lnTo>
                  <a:pt x="373" y="1118"/>
                </a:lnTo>
                <a:lnTo>
                  <a:pt x="394" y="1118"/>
                </a:lnTo>
                <a:lnTo>
                  <a:pt x="413" y="1118"/>
                </a:lnTo>
                <a:lnTo>
                  <a:pt x="433" y="1118"/>
                </a:lnTo>
                <a:lnTo>
                  <a:pt x="453" y="1118"/>
                </a:lnTo>
                <a:lnTo>
                  <a:pt x="354" y="1118"/>
                </a:lnTo>
                <a:lnTo>
                  <a:pt x="492" y="1118"/>
                </a:lnTo>
                <a:lnTo>
                  <a:pt x="507" y="1096"/>
                </a:lnTo>
                <a:lnTo>
                  <a:pt x="517" y="1080"/>
                </a:lnTo>
                <a:lnTo>
                  <a:pt x="526" y="1063"/>
                </a:lnTo>
                <a:lnTo>
                  <a:pt x="536" y="1046"/>
                </a:lnTo>
                <a:lnTo>
                  <a:pt x="546" y="1025"/>
                </a:lnTo>
                <a:lnTo>
                  <a:pt x="551" y="1008"/>
                </a:lnTo>
                <a:lnTo>
                  <a:pt x="556" y="991"/>
                </a:lnTo>
                <a:lnTo>
                  <a:pt x="561" y="975"/>
                </a:lnTo>
                <a:lnTo>
                  <a:pt x="581" y="958"/>
                </a:lnTo>
                <a:lnTo>
                  <a:pt x="590" y="942"/>
                </a:lnTo>
                <a:lnTo>
                  <a:pt x="610" y="925"/>
                </a:lnTo>
                <a:lnTo>
                  <a:pt x="615" y="908"/>
                </a:lnTo>
                <a:lnTo>
                  <a:pt x="620" y="892"/>
                </a:lnTo>
                <a:lnTo>
                  <a:pt x="630" y="875"/>
                </a:lnTo>
                <a:lnTo>
                  <a:pt x="639" y="858"/>
                </a:lnTo>
                <a:lnTo>
                  <a:pt x="645" y="836"/>
                </a:lnTo>
                <a:lnTo>
                  <a:pt x="655" y="820"/>
                </a:lnTo>
                <a:lnTo>
                  <a:pt x="659" y="803"/>
                </a:lnTo>
                <a:lnTo>
                  <a:pt x="664" y="781"/>
                </a:lnTo>
                <a:lnTo>
                  <a:pt x="669" y="764"/>
                </a:lnTo>
                <a:lnTo>
                  <a:pt x="669" y="748"/>
                </a:lnTo>
                <a:lnTo>
                  <a:pt x="674" y="726"/>
                </a:lnTo>
                <a:lnTo>
                  <a:pt x="680" y="709"/>
                </a:lnTo>
                <a:lnTo>
                  <a:pt x="680" y="692"/>
                </a:lnTo>
                <a:lnTo>
                  <a:pt x="680" y="670"/>
                </a:lnTo>
                <a:lnTo>
                  <a:pt x="680" y="653"/>
                </a:lnTo>
                <a:lnTo>
                  <a:pt x="680" y="637"/>
                </a:lnTo>
                <a:lnTo>
                  <a:pt x="680" y="620"/>
                </a:lnTo>
                <a:lnTo>
                  <a:pt x="680" y="604"/>
                </a:lnTo>
                <a:lnTo>
                  <a:pt x="680" y="587"/>
                </a:lnTo>
                <a:lnTo>
                  <a:pt x="674" y="570"/>
                </a:lnTo>
                <a:lnTo>
                  <a:pt x="674" y="548"/>
                </a:lnTo>
                <a:lnTo>
                  <a:pt x="664" y="532"/>
                </a:lnTo>
                <a:lnTo>
                  <a:pt x="655" y="515"/>
                </a:lnTo>
                <a:lnTo>
                  <a:pt x="645" y="493"/>
                </a:lnTo>
                <a:lnTo>
                  <a:pt x="630" y="476"/>
                </a:lnTo>
                <a:lnTo>
                  <a:pt x="620" y="460"/>
                </a:lnTo>
                <a:lnTo>
                  <a:pt x="606" y="437"/>
                </a:lnTo>
                <a:lnTo>
                  <a:pt x="590" y="415"/>
                </a:lnTo>
                <a:lnTo>
                  <a:pt x="575" y="399"/>
                </a:lnTo>
                <a:lnTo>
                  <a:pt x="566" y="382"/>
                </a:lnTo>
                <a:lnTo>
                  <a:pt x="551" y="365"/>
                </a:lnTo>
                <a:lnTo>
                  <a:pt x="546" y="349"/>
                </a:lnTo>
                <a:lnTo>
                  <a:pt x="536" y="332"/>
                </a:lnTo>
                <a:lnTo>
                  <a:pt x="526" y="316"/>
                </a:lnTo>
                <a:lnTo>
                  <a:pt x="517" y="299"/>
                </a:lnTo>
                <a:lnTo>
                  <a:pt x="507" y="282"/>
                </a:lnTo>
                <a:lnTo>
                  <a:pt x="492" y="271"/>
                </a:lnTo>
                <a:lnTo>
                  <a:pt x="477" y="255"/>
                </a:lnTo>
                <a:lnTo>
                  <a:pt x="458" y="238"/>
                </a:lnTo>
                <a:lnTo>
                  <a:pt x="443" y="233"/>
                </a:lnTo>
                <a:lnTo>
                  <a:pt x="428" y="221"/>
                </a:lnTo>
                <a:lnTo>
                  <a:pt x="408" y="210"/>
                </a:lnTo>
                <a:lnTo>
                  <a:pt x="394" y="199"/>
                </a:lnTo>
                <a:lnTo>
                  <a:pt x="384" y="183"/>
                </a:lnTo>
                <a:lnTo>
                  <a:pt x="373" y="166"/>
                </a:lnTo>
                <a:lnTo>
                  <a:pt x="364" y="149"/>
                </a:lnTo>
                <a:lnTo>
                  <a:pt x="349" y="138"/>
                </a:lnTo>
                <a:lnTo>
                  <a:pt x="334" y="127"/>
                </a:lnTo>
                <a:lnTo>
                  <a:pt x="320" y="116"/>
                </a:lnTo>
                <a:lnTo>
                  <a:pt x="299" y="111"/>
                </a:lnTo>
                <a:lnTo>
                  <a:pt x="285" y="105"/>
                </a:lnTo>
                <a:lnTo>
                  <a:pt x="266" y="94"/>
                </a:lnTo>
                <a:lnTo>
                  <a:pt x="250" y="89"/>
                </a:lnTo>
                <a:lnTo>
                  <a:pt x="236" y="77"/>
                </a:lnTo>
                <a:lnTo>
                  <a:pt x="228" y="80"/>
                </a:lnTo>
                <a:lnTo>
                  <a:pt x="208" y="69"/>
                </a:lnTo>
                <a:lnTo>
                  <a:pt x="186" y="61"/>
                </a:lnTo>
                <a:lnTo>
                  <a:pt x="177" y="58"/>
                </a:lnTo>
                <a:lnTo>
                  <a:pt x="160" y="51"/>
                </a:lnTo>
                <a:lnTo>
                  <a:pt x="146" y="37"/>
                </a:lnTo>
                <a:lnTo>
                  <a:pt x="124" y="25"/>
                </a:lnTo>
                <a:lnTo>
                  <a:pt x="105" y="12"/>
                </a:lnTo>
                <a:lnTo>
                  <a:pt x="87" y="0"/>
                </a:lnTo>
                <a:lnTo>
                  <a:pt x="84" y="4"/>
                </a:lnTo>
              </a:path>
            </a:pathLst>
          </a:custGeom>
          <a:gradFill rotWithShape="0">
            <a:gsLst>
              <a:gs pos="0">
                <a:srgbClr val="00CCFF"/>
              </a:gs>
              <a:gs pos="100000">
                <a:srgbClr val="005E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>
            <a:off x="2228850" y="3848100"/>
            <a:ext cx="176213" cy="168275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200" name="Freeform 8"/>
          <p:cNvSpPr>
            <a:spLocks/>
          </p:cNvSpPr>
          <p:nvPr/>
        </p:nvSpPr>
        <p:spPr bwMode="auto">
          <a:xfrm>
            <a:off x="2136775" y="3927475"/>
            <a:ext cx="166688" cy="173038"/>
          </a:xfrm>
          <a:custGeom>
            <a:avLst/>
            <a:gdLst>
              <a:gd name="T0" fmla="*/ 0 w 105"/>
              <a:gd name="T1" fmla="*/ 2147483647 h 109"/>
              <a:gd name="T2" fmla="*/ 2147483647 w 105"/>
              <a:gd name="T3" fmla="*/ 2147483647 h 109"/>
              <a:gd name="T4" fmla="*/ 2147483647 w 105"/>
              <a:gd name="T5" fmla="*/ 0 h 109"/>
              <a:gd name="T6" fmla="*/ 0 w 105"/>
              <a:gd name="T7" fmla="*/ 2147483647 h 109"/>
              <a:gd name="T8" fmla="*/ 0 60000 65536"/>
              <a:gd name="T9" fmla="*/ 0 60000 65536"/>
              <a:gd name="T10" fmla="*/ 0 60000 65536"/>
              <a:gd name="T11" fmla="*/ 0 60000 65536"/>
              <a:gd name="T12" fmla="*/ 0 w 105"/>
              <a:gd name="T13" fmla="*/ 0 h 109"/>
              <a:gd name="T14" fmla="*/ 105 w 105"/>
              <a:gd name="T15" fmla="*/ 109 h 1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" h="109">
                <a:moveTo>
                  <a:pt x="0" y="108"/>
                </a:moveTo>
                <a:lnTo>
                  <a:pt x="104" y="55"/>
                </a:lnTo>
                <a:lnTo>
                  <a:pt x="61" y="0"/>
                </a:lnTo>
                <a:lnTo>
                  <a:pt x="0" y="108"/>
                </a:lnTo>
              </a:path>
            </a:pathLst>
          </a:custGeom>
          <a:solidFill>
            <a:schemeClr val="bg1"/>
          </a:solidFill>
          <a:ln w="12700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623888" y="2247900"/>
            <a:ext cx="889000" cy="30638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935038" y="2465388"/>
            <a:ext cx="1014412" cy="23018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1247775" y="2247900"/>
            <a:ext cx="1233488" cy="341313"/>
          </a:xfrm>
          <a:prstGeom prst="ellipse">
            <a:avLst/>
          </a:prstGeom>
          <a:solidFill>
            <a:srgbClr val="C0C0C0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768350" y="2247900"/>
            <a:ext cx="13525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lang="en-US" sz="1300">
                <a:solidFill>
                  <a:srgbClr val="000000"/>
                </a:solidFill>
                <a:latin typeface="Arial" charset="0"/>
                <a:cs typeface="Arial" charset="0"/>
              </a:rPr>
              <a:t>Atmospheric</a:t>
            </a:r>
          </a:p>
          <a:p>
            <a:pPr algn="ctr" defTabSz="762000" eaLnBrk="0" hangingPunct="0">
              <a:defRPr/>
            </a:pPr>
            <a:r>
              <a:rPr lang="en-US" sz="1300">
                <a:solidFill>
                  <a:srgbClr val="000000"/>
                </a:solidFill>
                <a:latin typeface="Arial" charset="0"/>
                <a:cs typeface="Arial" charset="0"/>
              </a:rPr>
              <a:t>Deposition</a:t>
            </a:r>
            <a:endParaRPr lang="en-US" sz="13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8205" name="Group 13"/>
          <p:cNvGrpSpPr>
            <a:grpSpLocks/>
          </p:cNvGrpSpPr>
          <p:nvPr/>
        </p:nvGrpSpPr>
        <p:grpSpPr bwMode="auto">
          <a:xfrm>
            <a:off x="822325" y="2698750"/>
            <a:ext cx="187325" cy="352425"/>
            <a:chOff x="3293" y="2618"/>
            <a:chExt cx="118" cy="222"/>
          </a:xfrm>
        </p:grpSpPr>
        <p:sp>
          <p:nvSpPr>
            <p:cNvPr id="8258" name="Line 14"/>
            <p:cNvSpPr>
              <a:spLocks noChangeShapeType="1"/>
            </p:cNvSpPr>
            <p:nvPr/>
          </p:nvSpPr>
          <p:spPr bwMode="auto">
            <a:xfrm flipH="1">
              <a:off x="3293" y="2618"/>
              <a:ext cx="118" cy="2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59" name="Line 15"/>
            <p:cNvSpPr>
              <a:spLocks noChangeShapeType="1"/>
            </p:cNvSpPr>
            <p:nvPr/>
          </p:nvSpPr>
          <p:spPr bwMode="auto">
            <a:xfrm flipV="1">
              <a:off x="3293" y="2751"/>
              <a:ext cx="20" cy="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60" name="Line 16"/>
            <p:cNvSpPr>
              <a:spLocks noChangeShapeType="1"/>
            </p:cNvSpPr>
            <p:nvPr/>
          </p:nvSpPr>
          <p:spPr bwMode="auto">
            <a:xfrm flipV="1">
              <a:off x="3293" y="2779"/>
              <a:ext cx="55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8206" name="Group 17"/>
          <p:cNvGrpSpPr>
            <a:grpSpLocks/>
          </p:cNvGrpSpPr>
          <p:nvPr/>
        </p:nvGrpSpPr>
        <p:grpSpPr bwMode="auto">
          <a:xfrm>
            <a:off x="931863" y="2690813"/>
            <a:ext cx="187325" cy="350837"/>
            <a:chOff x="3362" y="2613"/>
            <a:chExt cx="118" cy="221"/>
          </a:xfrm>
        </p:grpSpPr>
        <p:sp>
          <p:nvSpPr>
            <p:cNvPr id="8255" name="Line 18"/>
            <p:cNvSpPr>
              <a:spLocks noChangeShapeType="1"/>
            </p:cNvSpPr>
            <p:nvPr/>
          </p:nvSpPr>
          <p:spPr bwMode="auto">
            <a:xfrm flipH="1">
              <a:off x="3362" y="2613"/>
              <a:ext cx="118" cy="2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56" name="Line 19"/>
            <p:cNvSpPr>
              <a:spLocks noChangeShapeType="1"/>
            </p:cNvSpPr>
            <p:nvPr/>
          </p:nvSpPr>
          <p:spPr bwMode="auto">
            <a:xfrm flipV="1">
              <a:off x="3362" y="2746"/>
              <a:ext cx="19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57" name="Line 20"/>
            <p:cNvSpPr>
              <a:spLocks noChangeShapeType="1"/>
            </p:cNvSpPr>
            <p:nvPr/>
          </p:nvSpPr>
          <p:spPr bwMode="auto">
            <a:xfrm flipV="1">
              <a:off x="3362" y="2773"/>
              <a:ext cx="54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8207" name="Group 21"/>
          <p:cNvGrpSpPr>
            <a:grpSpLocks/>
          </p:cNvGrpSpPr>
          <p:nvPr/>
        </p:nvGrpSpPr>
        <p:grpSpPr bwMode="auto">
          <a:xfrm>
            <a:off x="1057275" y="2716213"/>
            <a:ext cx="185738" cy="352425"/>
            <a:chOff x="3441" y="2629"/>
            <a:chExt cx="117" cy="222"/>
          </a:xfrm>
        </p:grpSpPr>
        <p:sp>
          <p:nvSpPr>
            <p:cNvPr id="8252" name="Line 22"/>
            <p:cNvSpPr>
              <a:spLocks noChangeShapeType="1"/>
            </p:cNvSpPr>
            <p:nvPr/>
          </p:nvSpPr>
          <p:spPr bwMode="auto">
            <a:xfrm flipH="1">
              <a:off x="3441" y="2629"/>
              <a:ext cx="117" cy="2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53" name="Line 23"/>
            <p:cNvSpPr>
              <a:spLocks noChangeShapeType="1"/>
            </p:cNvSpPr>
            <p:nvPr/>
          </p:nvSpPr>
          <p:spPr bwMode="auto">
            <a:xfrm flipV="1">
              <a:off x="3441" y="2762"/>
              <a:ext cx="19" cy="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54" name="Line 24"/>
            <p:cNvSpPr>
              <a:spLocks noChangeShapeType="1"/>
            </p:cNvSpPr>
            <p:nvPr/>
          </p:nvSpPr>
          <p:spPr bwMode="auto">
            <a:xfrm flipV="1">
              <a:off x="3441" y="2790"/>
              <a:ext cx="54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8208" name="Oval 25"/>
          <p:cNvSpPr>
            <a:spLocks noChangeArrowheads="1"/>
          </p:cNvSpPr>
          <p:nvPr/>
        </p:nvSpPr>
        <p:spPr bwMode="auto">
          <a:xfrm>
            <a:off x="2190750" y="2781300"/>
            <a:ext cx="109538" cy="539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209" name="Oval 26"/>
          <p:cNvSpPr>
            <a:spLocks noChangeArrowheads="1"/>
          </p:cNvSpPr>
          <p:nvPr/>
        </p:nvSpPr>
        <p:spPr bwMode="auto">
          <a:xfrm>
            <a:off x="2071688" y="2616200"/>
            <a:ext cx="234950" cy="8890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8210" name="Group 27"/>
          <p:cNvGrpSpPr>
            <a:grpSpLocks/>
          </p:cNvGrpSpPr>
          <p:nvPr/>
        </p:nvGrpSpPr>
        <p:grpSpPr bwMode="auto">
          <a:xfrm>
            <a:off x="471488" y="3543300"/>
            <a:ext cx="1371600" cy="1196975"/>
            <a:chOff x="288" y="1728"/>
            <a:chExt cx="864" cy="754"/>
          </a:xfrm>
        </p:grpSpPr>
        <p:sp>
          <p:nvSpPr>
            <p:cNvPr id="8241" name="Arc 28"/>
            <p:cNvSpPr>
              <a:spLocks/>
            </p:cNvSpPr>
            <p:nvPr/>
          </p:nvSpPr>
          <p:spPr bwMode="auto">
            <a:xfrm>
              <a:off x="855" y="2112"/>
              <a:ext cx="297" cy="133"/>
            </a:xfrm>
            <a:custGeom>
              <a:avLst/>
              <a:gdLst>
                <a:gd name="T0" fmla="*/ 0 w 17134"/>
                <a:gd name="T1" fmla="*/ 0 h 21475"/>
                <a:gd name="T2" fmla="*/ 0 w 17134"/>
                <a:gd name="T3" fmla="*/ 0 h 21475"/>
                <a:gd name="T4" fmla="*/ 0 w 17134"/>
                <a:gd name="T5" fmla="*/ 0 h 21475"/>
                <a:gd name="T6" fmla="*/ 0 60000 65536"/>
                <a:gd name="T7" fmla="*/ 0 60000 65536"/>
                <a:gd name="T8" fmla="*/ 0 60000 65536"/>
                <a:gd name="T9" fmla="*/ 0 w 17134"/>
                <a:gd name="T10" fmla="*/ 0 h 21475"/>
                <a:gd name="T11" fmla="*/ 17134 w 17134"/>
                <a:gd name="T12" fmla="*/ 21475 h 214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34" h="21475" fill="none" extrusionOk="0">
                  <a:moveTo>
                    <a:pt x="14813" y="21475"/>
                  </a:moveTo>
                  <a:cubicBezTo>
                    <a:pt x="8946" y="20841"/>
                    <a:pt x="3593" y="17834"/>
                    <a:pt x="0" y="13152"/>
                  </a:cubicBezTo>
                </a:path>
                <a:path w="17134" h="21475" stroke="0" extrusionOk="0">
                  <a:moveTo>
                    <a:pt x="14813" y="21475"/>
                  </a:moveTo>
                  <a:cubicBezTo>
                    <a:pt x="8946" y="20841"/>
                    <a:pt x="3593" y="17834"/>
                    <a:pt x="0" y="13152"/>
                  </a:cubicBezTo>
                  <a:lnTo>
                    <a:pt x="17134" y="0"/>
                  </a:lnTo>
                  <a:lnTo>
                    <a:pt x="14813" y="21475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8242" name="Group 29"/>
            <p:cNvGrpSpPr>
              <a:grpSpLocks/>
            </p:cNvGrpSpPr>
            <p:nvPr/>
          </p:nvGrpSpPr>
          <p:grpSpPr bwMode="auto">
            <a:xfrm>
              <a:off x="288" y="1728"/>
              <a:ext cx="860" cy="754"/>
              <a:chOff x="288" y="1728"/>
              <a:chExt cx="860" cy="754"/>
            </a:xfrm>
          </p:grpSpPr>
          <p:sp>
            <p:nvSpPr>
              <p:cNvPr id="8243" name="Freeform 30"/>
              <p:cNvSpPr>
                <a:spLocks/>
              </p:cNvSpPr>
              <p:nvPr/>
            </p:nvSpPr>
            <p:spPr bwMode="auto">
              <a:xfrm>
                <a:off x="1094" y="2225"/>
                <a:ext cx="54" cy="34"/>
              </a:xfrm>
              <a:custGeom>
                <a:avLst/>
                <a:gdLst>
                  <a:gd name="T0" fmla="*/ 53 w 54"/>
                  <a:gd name="T1" fmla="*/ 18 h 34"/>
                  <a:gd name="T2" fmla="*/ 0 w 54"/>
                  <a:gd name="T3" fmla="*/ 0 h 34"/>
                  <a:gd name="T4" fmla="*/ 0 w 54"/>
                  <a:gd name="T5" fmla="*/ 33 h 34"/>
                  <a:gd name="T6" fmla="*/ 53 w 54"/>
                  <a:gd name="T7" fmla="*/ 18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34"/>
                  <a:gd name="T14" fmla="*/ 54 w 54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34">
                    <a:moveTo>
                      <a:pt x="53" y="18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53" y="18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44" name="Arc 31"/>
              <p:cNvSpPr>
                <a:spLocks/>
              </p:cNvSpPr>
              <p:nvPr/>
            </p:nvSpPr>
            <p:spPr bwMode="auto">
              <a:xfrm>
                <a:off x="864" y="2304"/>
                <a:ext cx="240" cy="82"/>
              </a:xfrm>
              <a:custGeom>
                <a:avLst/>
                <a:gdLst>
                  <a:gd name="T0" fmla="*/ 0 w 18775"/>
                  <a:gd name="T1" fmla="*/ 0 h 21476"/>
                  <a:gd name="T2" fmla="*/ 0 w 18775"/>
                  <a:gd name="T3" fmla="*/ 0 h 21476"/>
                  <a:gd name="T4" fmla="*/ 0 w 18775"/>
                  <a:gd name="T5" fmla="*/ 0 h 21476"/>
                  <a:gd name="T6" fmla="*/ 0 60000 65536"/>
                  <a:gd name="T7" fmla="*/ 0 60000 65536"/>
                  <a:gd name="T8" fmla="*/ 0 60000 65536"/>
                  <a:gd name="T9" fmla="*/ 0 w 18775"/>
                  <a:gd name="T10" fmla="*/ 0 h 21476"/>
                  <a:gd name="T11" fmla="*/ 18775 w 18775"/>
                  <a:gd name="T12" fmla="*/ 21476 h 2147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775" h="21476" fill="none" extrusionOk="0">
                    <a:moveTo>
                      <a:pt x="16461" y="21475"/>
                    </a:moveTo>
                    <a:cubicBezTo>
                      <a:pt x="9557" y="20731"/>
                      <a:pt x="3433" y="16715"/>
                      <a:pt x="0" y="10679"/>
                    </a:cubicBezTo>
                  </a:path>
                  <a:path w="18775" h="21476" stroke="0" extrusionOk="0">
                    <a:moveTo>
                      <a:pt x="16461" y="21475"/>
                    </a:moveTo>
                    <a:cubicBezTo>
                      <a:pt x="9557" y="20731"/>
                      <a:pt x="3433" y="16715"/>
                      <a:pt x="0" y="10679"/>
                    </a:cubicBezTo>
                    <a:lnTo>
                      <a:pt x="18775" y="0"/>
                    </a:lnTo>
                    <a:lnTo>
                      <a:pt x="16461" y="21475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245" name="Freeform 32"/>
              <p:cNvSpPr>
                <a:spLocks/>
              </p:cNvSpPr>
              <p:nvPr/>
            </p:nvSpPr>
            <p:spPr bwMode="auto">
              <a:xfrm>
                <a:off x="1046" y="2366"/>
                <a:ext cx="56" cy="34"/>
              </a:xfrm>
              <a:custGeom>
                <a:avLst/>
                <a:gdLst>
                  <a:gd name="T0" fmla="*/ 55 w 56"/>
                  <a:gd name="T1" fmla="*/ 17 h 34"/>
                  <a:gd name="T2" fmla="*/ 0 w 56"/>
                  <a:gd name="T3" fmla="*/ 0 h 34"/>
                  <a:gd name="T4" fmla="*/ 0 w 56"/>
                  <a:gd name="T5" fmla="*/ 33 h 34"/>
                  <a:gd name="T6" fmla="*/ 55 w 56"/>
                  <a:gd name="T7" fmla="*/ 17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6"/>
                  <a:gd name="T13" fmla="*/ 0 h 34"/>
                  <a:gd name="T14" fmla="*/ 56 w 56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6" h="34">
                    <a:moveTo>
                      <a:pt x="55" y="17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55" y="1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46" name="Arc 33"/>
              <p:cNvSpPr>
                <a:spLocks/>
              </p:cNvSpPr>
              <p:nvPr/>
            </p:nvSpPr>
            <p:spPr bwMode="auto">
              <a:xfrm>
                <a:off x="574" y="2352"/>
                <a:ext cx="434" cy="111"/>
              </a:xfrm>
              <a:custGeom>
                <a:avLst/>
                <a:gdLst>
                  <a:gd name="T0" fmla="*/ 0 w 19836"/>
                  <a:gd name="T1" fmla="*/ 0 h 21513"/>
                  <a:gd name="T2" fmla="*/ 0 w 19836"/>
                  <a:gd name="T3" fmla="*/ 0 h 21513"/>
                  <a:gd name="T4" fmla="*/ 0 w 19836"/>
                  <a:gd name="T5" fmla="*/ 0 h 21513"/>
                  <a:gd name="T6" fmla="*/ 0 60000 65536"/>
                  <a:gd name="T7" fmla="*/ 0 60000 65536"/>
                  <a:gd name="T8" fmla="*/ 0 60000 65536"/>
                  <a:gd name="T9" fmla="*/ 0 w 19836"/>
                  <a:gd name="T10" fmla="*/ 0 h 21513"/>
                  <a:gd name="T11" fmla="*/ 19836 w 19836"/>
                  <a:gd name="T12" fmla="*/ 21513 h 215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836" h="21513" fill="none" extrusionOk="0">
                    <a:moveTo>
                      <a:pt x="17899" y="21513"/>
                    </a:moveTo>
                    <a:cubicBezTo>
                      <a:pt x="10007" y="20802"/>
                      <a:pt x="3137" y="15827"/>
                      <a:pt x="0" y="8550"/>
                    </a:cubicBezTo>
                  </a:path>
                  <a:path w="19836" h="21513" stroke="0" extrusionOk="0">
                    <a:moveTo>
                      <a:pt x="17899" y="21513"/>
                    </a:moveTo>
                    <a:cubicBezTo>
                      <a:pt x="10007" y="20802"/>
                      <a:pt x="3137" y="15827"/>
                      <a:pt x="0" y="8550"/>
                    </a:cubicBezTo>
                    <a:lnTo>
                      <a:pt x="19836" y="0"/>
                    </a:lnTo>
                    <a:lnTo>
                      <a:pt x="17899" y="21513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247" name="Freeform 34"/>
              <p:cNvSpPr>
                <a:spLocks/>
              </p:cNvSpPr>
              <p:nvPr/>
            </p:nvSpPr>
            <p:spPr bwMode="auto">
              <a:xfrm>
                <a:off x="951" y="2448"/>
                <a:ext cx="54" cy="34"/>
              </a:xfrm>
              <a:custGeom>
                <a:avLst/>
                <a:gdLst>
                  <a:gd name="T0" fmla="*/ 53 w 54"/>
                  <a:gd name="T1" fmla="*/ 17 h 34"/>
                  <a:gd name="T2" fmla="*/ 0 w 54"/>
                  <a:gd name="T3" fmla="*/ 0 h 34"/>
                  <a:gd name="T4" fmla="*/ 0 w 54"/>
                  <a:gd name="T5" fmla="*/ 33 h 34"/>
                  <a:gd name="T6" fmla="*/ 53 w 54"/>
                  <a:gd name="T7" fmla="*/ 17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34"/>
                  <a:gd name="T14" fmla="*/ 54 w 54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34">
                    <a:moveTo>
                      <a:pt x="53" y="17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53" y="17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" name="Rectangle 35"/>
              <p:cNvSpPr>
                <a:spLocks noChangeArrowheads="1"/>
              </p:cNvSpPr>
              <p:nvPr/>
            </p:nvSpPr>
            <p:spPr bwMode="auto">
              <a:xfrm>
                <a:off x="355" y="2112"/>
                <a:ext cx="630" cy="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defTabSz="762000" eaLnBrk="0" hangingPunct="0">
                  <a:defRPr/>
                </a:pPr>
                <a:r>
                  <a:rPr lang="en-US" sz="130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Erosion</a:t>
                </a:r>
              </a:p>
              <a:p>
                <a:pPr defTabSz="762000" eaLnBrk="0" hangingPunct="0">
                  <a:defRPr/>
                </a:pPr>
                <a:r>
                  <a:rPr lang="en-US" sz="130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&amp; Runoff</a:t>
                </a:r>
                <a:endParaRPr lang="en-US" sz="13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8249" name="Group 36"/>
              <p:cNvGrpSpPr>
                <a:grpSpLocks/>
              </p:cNvGrpSpPr>
              <p:nvPr/>
            </p:nvGrpSpPr>
            <p:grpSpPr bwMode="auto">
              <a:xfrm>
                <a:off x="288" y="1728"/>
                <a:ext cx="672" cy="288"/>
                <a:chOff x="288" y="1728"/>
                <a:chExt cx="672" cy="288"/>
              </a:xfrm>
            </p:grpSpPr>
            <p:pic>
              <p:nvPicPr>
                <p:cNvPr id="8250" name="Picture 37" descr="TRACTO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" y="1728"/>
                  <a:ext cx="480" cy="2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51" name="Picture 38" descr="poison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8" y="1776"/>
                  <a:ext cx="134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8211" name="Group 39"/>
          <p:cNvGrpSpPr>
            <a:grpSpLocks/>
          </p:cNvGrpSpPr>
          <p:nvPr/>
        </p:nvGrpSpPr>
        <p:grpSpPr bwMode="auto">
          <a:xfrm>
            <a:off x="1843088" y="2324100"/>
            <a:ext cx="2438400" cy="2819400"/>
            <a:chOff x="1152" y="960"/>
            <a:chExt cx="1536" cy="1776"/>
          </a:xfrm>
        </p:grpSpPr>
        <p:pic>
          <p:nvPicPr>
            <p:cNvPr id="8226" name="Picture 40" descr="CITY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960"/>
              <a:ext cx="912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7" name="Freeform 41"/>
            <p:cNvSpPr>
              <a:spLocks/>
            </p:cNvSpPr>
            <p:nvPr/>
          </p:nvSpPr>
          <p:spPr bwMode="auto">
            <a:xfrm>
              <a:off x="1584" y="1460"/>
              <a:ext cx="370" cy="421"/>
            </a:xfrm>
            <a:custGeom>
              <a:avLst/>
              <a:gdLst>
                <a:gd name="T0" fmla="*/ 369 w 370"/>
                <a:gd name="T1" fmla="*/ 0 h 421"/>
                <a:gd name="T2" fmla="*/ 353 w 370"/>
                <a:gd name="T3" fmla="*/ 279 h 421"/>
                <a:gd name="T4" fmla="*/ 0 w 370"/>
                <a:gd name="T5" fmla="*/ 420 h 421"/>
                <a:gd name="T6" fmla="*/ 0 w 370"/>
                <a:gd name="T7" fmla="*/ 328 h 421"/>
                <a:gd name="T8" fmla="*/ 317 w 370"/>
                <a:gd name="T9" fmla="*/ 250 h 421"/>
                <a:gd name="T10" fmla="*/ 346 w 370"/>
                <a:gd name="T11" fmla="*/ 4 h 421"/>
                <a:gd name="T12" fmla="*/ 369 w 370"/>
                <a:gd name="T13" fmla="*/ 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0"/>
                <a:gd name="T22" fmla="*/ 0 h 421"/>
                <a:gd name="T23" fmla="*/ 370 w 37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0" h="421">
                  <a:moveTo>
                    <a:pt x="369" y="0"/>
                  </a:moveTo>
                  <a:lnTo>
                    <a:pt x="353" y="279"/>
                  </a:lnTo>
                  <a:lnTo>
                    <a:pt x="0" y="420"/>
                  </a:lnTo>
                  <a:lnTo>
                    <a:pt x="0" y="328"/>
                  </a:lnTo>
                  <a:lnTo>
                    <a:pt x="317" y="250"/>
                  </a:lnTo>
                  <a:lnTo>
                    <a:pt x="346" y="4"/>
                  </a:lnTo>
                  <a:lnTo>
                    <a:pt x="369" y="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pic>
          <p:nvPicPr>
            <p:cNvPr id="8228" name="Picture 42" descr="HOUSE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160"/>
              <a:ext cx="912" cy="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9" name="AutoShape 43"/>
            <p:cNvSpPr>
              <a:spLocks noChangeArrowheads="1"/>
            </p:cNvSpPr>
            <p:nvPr/>
          </p:nvSpPr>
          <p:spPr bwMode="auto">
            <a:xfrm rot="-6003695">
              <a:off x="1534" y="2258"/>
              <a:ext cx="102" cy="481"/>
            </a:xfrm>
            <a:prstGeom prst="can">
              <a:avLst>
                <a:gd name="adj" fmla="val 77765"/>
              </a:avLst>
            </a:prstGeom>
            <a:solidFill>
              <a:schemeClr val="bg2"/>
            </a:solidFill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3200">
                  <a:solidFill>
                    <a:srgbClr val="818184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800">
                  <a:solidFill>
                    <a:srgbClr val="818184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>
                  <a:solidFill>
                    <a:srgbClr val="818184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–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Arial" panose="020B0604020202020204" pitchFamily="34" charset="0"/>
                <a:buChar char="»"/>
                <a:defRPr sz="2000">
                  <a:solidFill>
                    <a:srgbClr val="818184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8230" name="Line 44"/>
            <p:cNvSpPr>
              <a:spLocks noChangeShapeType="1"/>
            </p:cNvSpPr>
            <p:nvPr/>
          </p:nvSpPr>
          <p:spPr bwMode="auto">
            <a:xfrm flipH="1">
              <a:off x="1210" y="2525"/>
              <a:ext cx="174" cy="4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231" name="Freeform 45"/>
            <p:cNvSpPr>
              <a:spLocks/>
            </p:cNvSpPr>
            <p:nvPr/>
          </p:nvSpPr>
          <p:spPr bwMode="auto">
            <a:xfrm>
              <a:off x="1152" y="2522"/>
              <a:ext cx="119" cy="70"/>
            </a:xfrm>
            <a:custGeom>
              <a:avLst/>
              <a:gdLst>
                <a:gd name="T0" fmla="*/ 0 w 119"/>
                <a:gd name="T1" fmla="*/ 64 h 70"/>
                <a:gd name="T2" fmla="*/ 118 w 119"/>
                <a:gd name="T3" fmla="*/ 69 h 70"/>
                <a:gd name="T4" fmla="*/ 101 w 119"/>
                <a:gd name="T5" fmla="*/ 0 h 70"/>
                <a:gd name="T6" fmla="*/ 0 w 119"/>
                <a:gd name="T7" fmla="*/ 64 h 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70"/>
                <a:gd name="T14" fmla="*/ 119 w 119"/>
                <a:gd name="T15" fmla="*/ 70 h 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70">
                  <a:moveTo>
                    <a:pt x="0" y="64"/>
                  </a:moveTo>
                  <a:lnTo>
                    <a:pt x="118" y="69"/>
                  </a:lnTo>
                  <a:lnTo>
                    <a:pt x="101" y="0"/>
                  </a:lnTo>
                  <a:lnTo>
                    <a:pt x="0" y="64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1295" y="2553"/>
              <a:ext cx="1367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 eaLnBrk="0" hangingPunct="0">
                <a:defRPr/>
              </a:pPr>
              <a:r>
                <a:rPr lang="en-US" sz="1300">
                  <a:latin typeface="Arial" charset="0"/>
                  <a:cs typeface="Arial" charset="0"/>
                </a:rPr>
                <a:t>Untreated discharges</a:t>
              </a:r>
              <a:endParaRPr lang="en-US" sz="15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grpSp>
          <p:nvGrpSpPr>
            <p:cNvPr id="8233" name="Group 47"/>
            <p:cNvGrpSpPr>
              <a:grpSpLocks/>
            </p:cNvGrpSpPr>
            <p:nvPr/>
          </p:nvGrpSpPr>
          <p:grpSpPr bwMode="auto">
            <a:xfrm>
              <a:off x="1968" y="1296"/>
              <a:ext cx="720" cy="912"/>
              <a:chOff x="1968" y="1296"/>
              <a:chExt cx="720" cy="912"/>
            </a:xfrm>
          </p:grpSpPr>
          <p:sp>
            <p:nvSpPr>
              <p:cNvPr id="8234" name="AutoShape 48"/>
              <p:cNvSpPr>
                <a:spLocks noChangeArrowheads="1"/>
              </p:cNvSpPr>
              <p:nvPr/>
            </p:nvSpPr>
            <p:spPr bwMode="auto">
              <a:xfrm>
                <a:off x="1968" y="1536"/>
                <a:ext cx="720" cy="52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32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8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pic>
            <p:nvPicPr>
              <p:cNvPr id="8235" name="Picture 49" descr="CLEANER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584"/>
                <a:ext cx="194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36" name="Picture 50" descr="PAINT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19"/>
                <a:ext cx="384" cy="2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37" name="Picture 51" descr="PILLS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877"/>
                <a:ext cx="416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38" name="AutoShape 52"/>
              <p:cNvSpPr>
                <a:spLocks noChangeArrowheads="1"/>
              </p:cNvSpPr>
              <p:nvPr/>
            </p:nvSpPr>
            <p:spPr bwMode="auto">
              <a:xfrm>
                <a:off x="2352" y="1296"/>
                <a:ext cx="144" cy="240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32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8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239" name="AutoShape 53"/>
              <p:cNvSpPr>
                <a:spLocks noChangeArrowheads="1"/>
              </p:cNvSpPr>
              <p:nvPr/>
            </p:nvSpPr>
            <p:spPr bwMode="auto">
              <a:xfrm>
                <a:off x="2160" y="1344"/>
                <a:ext cx="144" cy="19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32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8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8240" name="AutoShape 54"/>
              <p:cNvSpPr>
                <a:spLocks noChangeArrowheads="1"/>
              </p:cNvSpPr>
              <p:nvPr/>
            </p:nvSpPr>
            <p:spPr bwMode="auto">
              <a:xfrm flipV="1">
                <a:off x="2112" y="2064"/>
                <a:ext cx="144" cy="144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32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8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•"/>
                  <a:defRPr sz="24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–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Arial" panose="020B0604020202020204" pitchFamily="34" charset="0"/>
                  <a:buChar char="»"/>
                  <a:defRPr sz="2000">
                    <a:solidFill>
                      <a:srgbClr val="818184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en-US" altLang="en-US" sz="18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212" name="AutoShape 56"/>
          <p:cNvSpPr>
            <a:spLocks noChangeArrowheads="1"/>
          </p:cNvSpPr>
          <p:nvPr/>
        </p:nvSpPr>
        <p:spPr bwMode="auto">
          <a:xfrm>
            <a:off x="1462088" y="5219700"/>
            <a:ext cx="531812" cy="403225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007676"/>
              </a:gs>
              <a:gs pos="100000">
                <a:srgbClr val="00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213" name="Rectangle 57"/>
          <p:cNvSpPr>
            <a:spLocks noChangeArrowheads="1"/>
          </p:cNvSpPr>
          <p:nvPr/>
        </p:nvSpPr>
        <p:spPr bwMode="auto">
          <a:xfrm>
            <a:off x="4814888" y="3619500"/>
            <a:ext cx="3962400" cy="1600200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00000">
                <a:srgbClr val="12255C"/>
              </a:gs>
            </a:gsLst>
            <a:path path="rect">
              <a:fillToRect l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214" name="Rectangle 58"/>
          <p:cNvSpPr>
            <a:spLocks noChangeArrowheads="1"/>
          </p:cNvSpPr>
          <p:nvPr/>
        </p:nvSpPr>
        <p:spPr bwMode="auto">
          <a:xfrm>
            <a:off x="4357688" y="1355725"/>
            <a:ext cx="441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en-US" sz="2000">
                <a:solidFill>
                  <a:schemeClr val="tx1"/>
                </a:solidFill>
              </a:rPr>
              <a:t>Efekt</a:t>
            </a:r>
          </a:p>
          <a:p>
            <a:pPr algn="ctr"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en-US" sz="2000">
                <a:solidFill>
                  <a:schemeClr val="tx1"/>
                </a:solidFill>
              </a:rPr>
              <a:t>(Jaká expozice vyvolá efekt </a:t>
            </a:r>
            <a:r>
              <a:rPr lang="en-US" altLang="en-US" sz="2000">
                <a:solidFill>
                  <a:schemeClr val="tx1"/>
                </a:solidFill>
              </a:rPr>
              <a:t>?</a:t>
            </a:r>
            <a:r>
              <a:rPr lang="cs-CZ" altLang="en-US" sz="2000">
                <a:solidFill>
                  <a:schemeClr val="tx1"/>
                </a:solidFill>
              </a:rPr>
              <a:t>)</a:t>
            </a:r>
            <a:endParaRPr lang="en-US" altLang="en-US" sz="2000">
              <a:solidFill>
                <a:schemeClr val="tx1"/>
              </a:solidFill>
            </a:endParaRPr>
          </a:p>
        </p:txBody>
      </p:sp>
      <p:pic>
        <p:nvPicPr>
          <p:cNvPr id="8215" name="Picture 59" descr="bosmin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4076700"/>
            <a:ext cx="914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60" descr="FISH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3848100"/>
            <a:ext cx="18288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5918200" y="4660900"/>
            <a:ext cx="2430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>
              <a:defRPr/>
            </a:pPr>
            <a:r>
              <a:rPr lang="cs-CZ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Laboratorní a polní studie </a:t>
            </a:r>
            <a:endParaRPr lang="en-US" sz="1400" b="1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 defTabSz="762000" eaLnBrk="0" hangingPunct="0">
              <a:defRPr/>
            </a:pPr>
            <a:r>
              <a:rPr lang="cs-CZ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Ekotoxikologické</a:t>
            </a:r>
            <a:r>
              <a:rPr lang="cs-CZ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testy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8218" name="Picture 62" descr="sample5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2549525"/>
            <a:ext cx="1905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Picture 63" descr="lab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2171700"/>
            <a:ext cx="2209800" cy="16541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0" name="Picture 65" descr="faCTORY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857500"/>
            <a:ext cx="104775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21" name="Freeform 66"/>
          <p:cNvSpPr>
            <a:spLocks/>
          </p:cNvSpPr>
          <p:nvPr/>
        </p:nvSpPr>
        <p:spPr bwMode="auto">
          <a:xfrm rot="-2231340">
            <a:off x="2270125" y="3332163"/>
            <a:ext cx="190500" cy="473075"/>
          </a:xfrm>
          <a:custGeom>
            <a:avLst/>
            <a:gdLst>
              <a:gd name="T0" fmla="*/ 2147483647 w 120"/>
              <a:gd name="T1" fmla="*/ 0 h 298"/>
              <a:gd name="T2" fmla="*/ 2147483647 w 120"/>
              <a:gd name="T3" fmla="*/ 2147483647 h 298"/>
              <a:gd name="T4" fmla="*/ 2147483647 w 120"/>
              <a:gd name="T5" fmla="*/ 2147483647 h 298"/>
              <a:gd name="T6" fmla="*/ 2147483647 w 120"/>
              <a:gd name="T7" fmla="*/ 2147483647 h 298"/>
              <a:gd name="T8" fmla="*/ 0 w 120"/>
              <a:gd name="T9" fmla="*/ 2147483647 h 298"/>
              <a:gd name="T10" fmla="*/ 2147483647 w 120"/>
              <a:gd name="T11" fmla="*/ 2147483647 h 298"/>
              <a:gd name="T12" fmla="*/ 2147483647 w 120"/>
              <a:gd name="T13" fmla="*/ 0 h 2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0"/>
              <a:gd name="T22" fmla="*/ 0 h 298"/>
              <a:gd name="T23" fmla="*/ 120 w 120"/>
              <a:gd name="T24" fmla="*/ 298 h 2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0" h="298">
                <a:moveTo>
                  <a:pt x="52" y="0"/>
                </a:moveTo>
                <a:lnTo>
                  <a:pt x="36" y="279"/>
                </a:lnTo>
                <a:lnTo>
                  <a:pt x="62" y="298"/>
                </a:lnTo>
                <a:lnTo>
                  <a:pt x="120" y="272"/>
                </a:lnTo>
                <a:lnTo>
                  <a:pt x="0" y="250"/>
                </a:lnTo>
                <a:lnTo>
                  <a:pt x="29" y="4"/>
                </a:lnTo>
                <a:lnTo>
                  <a:pt x="52" y="0"/>
                </a:lnTo>
              </a:path>
            </a:pathLst>
          </a:custGeom>
          <a:solidFill>
            <a:schemeClr val="bg2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222" name="Oval 67"/>
          <p:cNvSpPr>
            <a:spLocks noChangeArrowheads="1"/>
          </p:cNvSpPr>
          <p:nvPr/>
        </p:nvSpPr>
        <p:spPr bwMode="auto">
          <a:xfrm>
            <a:off x="2166938" y="3576638"/>
            <a:ext cx="514350" cy="271462"/>
          </a:xfrm>
          <a:prstGeom prst="ellipse">
            <a:avLst/>
          </a:prstGeom>
          <a:solidFill>
            <a:srgbClr val="618FFD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nl-BE" altLang="en-US" sz="2400">
              <a:solidFill>
                <a:schemeClr val="bg1"/>
              </a:solidFill>
            </a:endParaRPr>
          </a:p>
        </p:txBody>
      </p:sp>
      <p:sp>
        <p:nvSpPr>
          <p:cNvPr id="8223" name="Rectangle 68"/>
          <p:cNvSpPr>
            <a:spLocks noChangeArrowheads="1"/>
          </p:cNvSpPr>
          <p:nvPr/>
        </p:nvSpPr>
        <p:spPr bwMode="auto">
          <a:xfrm>
            <a:off x="2065338" y="3606800"/>
            <a:ext cx="6953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100">
                <a:solidFill>
                  <a:schemeClr val="tx1"/>
                </a:solidFill>
              </a:rPr>
              <a:t>WWTP</a:t>
            </a:r>
          </a:p>
        </p:txBody>
      </p:sp>
      <p:sp>
        <p:nvSpPr>
          <p:cNvPr id="8224" name="AutoShape 69"/>
          <p:cNvSpPr>
            <a:spLocks noChangeArrowheads="1"/>
          </p:cNvSpPr>
          <p:nvPr/>
        </p:nvSpPr>
        <p:spPr bwMode="auto">
          <a:xfrm>
            <a:off x="6602413" y="5191125"/>
            <a:ext cx="531812" cy="403225"/>
          </a:xfrm>
          <a:prstGeom prst="downArrow">
            <a:avLst>
              <a:gd name="adj1" fmla="val 50000"/>
              <a:gd name="adj2" fmla="val 25000"/>
            </a:avLst>
          </a:prstGeom>
          <a:gradFill rotWithShape="0">
            <a:gsLst>
              <a:gs pos="0">
                <a:srgbClr val="007676"/>
              </a:gs>
              <a:gs pos="100000">
                <a:srgbClr val="00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8225" name="Picture 7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5210175"/>
            <a:ext cx="1465262" cy="12430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4800" y="836613"/>
            <a:ext cx="86106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 b="1">
                <a:solidFill>
                  <a:schemeClr val="tx2"/>
                </a:solidFill>
              </a:rPr>
              <a:t>Praktické metody stanovení ekotoxicity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- laboratorní biotesty in vitro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- laboratorní biotesty in vivo - jednodruhové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- laboratorní mikrokosmy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- manipulované a kontrolované mezokosmy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- polní studie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cs-CZ" altLang="en-US" sz="22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cs-CZ" altLang="en-US" sz="2200">
                <a:solidFill>
                  <a:schemeClr val="tx1"/>
                </a:solidFill>
              </a:rPr>
              <a:t>	- reálné ekosystémy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METODY HODNOCENÍ EFEKTŮ</a:t>
            </a:r>
            <a:endParaRPr lang="cs-CZ" altLang="en-US" sz="2400">
              <a:solidFill>
                <a:srgbClr val="FF3300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289675" y="5791200"/>
            <a:ext cx="2566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</a:rPr>
              <a:t>Roste </a:t>
            </a:r>
            <a:r>
              <a:rPr lang="cs-CZ" altLang="en-US" sz="1600" b="1">
                <a:solidFill>
                  <a:schemeClr val="tx1"/>
                </a:solidFill>
              </a:rPr>
              <a:t>obtížnost průkazu</a:t>
            </a:r>
            <a:br>
              <a:rPr lang="cs-CZ" altLang="en-US" sz="1600" b="1">
                <a:solidFill>
                  <a:schemeClr val="tx1"/>
                </a:solidFill>
              </a:rPr>
            </a:br>
            <a:r>
              <a:rPr lang="cs-CZ" altLang="en-US" sz="1600" b="1">
                <a:solidFill>
                  <a:schemeClr val="tx1"/>
                </a:solidFill>
              </a:rPr>
              <a:t>KAUZALITY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7315200" y="2371725"/>
            <a:ext cx="457200" cy="3505200"/>
          </a:xfrm>
          <a:prstGeom prst="downArrow">
            <a:avLst>
              <a:gd name="adj1" fmla="val 50000"/>
              <a:gd name="adj2" fmla="val 19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4800" y="452438"/>
            <a:ext cx="8610600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cs-CZ" sz="2400" b="1" dirty="0">
                <a:solidFill>
                  <a:srgbClr val="FF3300"/>
                </a:solidFill>
                <a:latin typeface="Arial" charset="0"/>
                <a:cs typeface="Arial" charset="0"/>
              </a:rPr>
              <a:t>Stanovení </a:t>
            </a:r>
            <a:r>
              <a:rPr lang="cs-CZ" sz="2400" b="1" dirty="0" err="1">
                <a:solidFill>
                  <a:srgbClr val="FF3300"/>
                </a:solidFill>
                <a:latin typeface="Arial" charset="0"/>
                <a:cs typeface="Arial" charset="0"/>
              </a:rPr>
              <a:t>ekotoxicity</a:t>
            </a:r>
            <a:r>
              <a:rPr lang="cs-CZ" sz="2400" b="1" dirty="0">
                <a:solidFill>
                  <a:srgbClr val="FF3300"/>
                </a:solidFill>
                <a:latin typeface="Arial" charset="0"/>
                <a:cs typeface="Arial" charset="0"/>
              </a:rPr>
              <a:t/>
            </a:r>
            <a:br>
              <a:rPr lang="cs-CZ" sz="2400" b="1" dirty="0">
                <a:solidFill>
                  <a:srgbClr val="FF3300"/>
                </a:solidFill>
                <a:latin typeface="Arial" charset="0"/>
                <a:cs typeface="Arial" charset="0"/>
              </a:rPr>
            </a:br>
            <a:r>
              <a:rPr lang="cs-CZ" sz="2400" b="1" dirty="0">
                <a:solidFill>
                  <a:srgbClr val="FF3300"/>
                </a:solidFill>
                <a:latin typeface="Arial" charset="0"/>
                <a:cs typeface="Arial" charset="0"/>
              </a:rPr>
              <a:t>REALIZACE </a:t>
            </a:r>
            <a:r>
              <a:rPr lang="cs-CZ" sz="2400" b="1" dirty="0">
                <a:solidFill>
                  <a:srgbClr val="FF3300"/>
                </a:solidFill>
                <a:latin typeface="Arial" charset="0"/>
                <a:cs typeface="Arial" charset="0"/>
              </a:rPr>
              <a:t>BIOTESTU</a:t>
            </a:r>
            <a:endParaRPr lang="en-GB" sz="2400" b="1" dirty="0">
              <a:solidFill>
                <a:srgbClr val="FF3300"/>
              </a:solidFill>
              <a:latin typeface="Arial" charset="0"/>
              <a:cs typeface="Arial" charset="0"/>
            </a:endParaRPr>
          </a:p>
          <a:p>
            <a:pPr eaLnBrk="0" hangingPunct="0">
              <a:defRPr/>
            </a:pPr>
            <a:r>
              <a:rPr lang="en-GB" sz="2400" dirty="0">
                <a:solidFill>
                  <a:srgbClr val="FF3300"/>
                </a:solidFill>
                <a:latin typeface="Arial" charset="0"/>
                <a:cs typeface="Arial" charset="0"/>
              </a:rPr>
              <a:t>(</a:t>
            </a:r>
            <a:r>
              <a:rPr lang="en-GB" sz="2400" dirty="0" err="1">
                <a:solidFill>
                  <a:srgbClr val="FF3300"/>
                </a:solidFill>
                <a:latin typeface="Arial" charset="0"/>
                <a:cs typeface="Arial" charset="0"/>
              </a:rPr>
              <a:t>přípravné</a:t>
            </a:r>
            <a:r>
              <a:rPr lang="en-GB" sz="2400" dirty="0">
                <a:solidFill>
                  <a:srgbClr val="FF3300"/>
                </a:solidFill>
                <a:latin typeface="Arial" charset="0"/>
                <a:cs typeface="Arial" charset="0"/>
              </a:rPr>
              <a:t> </a:t>
            </a:r>
            <a:r>
              <a:rPr lang="en-GB" sz="2400" dirty="0" err="1">
                <a:solidFill>
                  <a:srgbClr val="FF3300"/>
                </a:solidFill>
                <a:latin typeface="Arial" charset="0"/>
                <a:cs typeface="Arial" charset="0"/>
              </a:rPr>
              <a:t>cvičení</a:t>
            </a:r>
            <a:r>
              <a:rPr lang="cs-CZ" sz="2400" dirty="0">
                <a:solidFill>
                  <a:srgbClr val="FF3300"/>
                </a:solidFill>
                <a:latin typeface="Arial" charset="0"/>
                <a:cs typeface="Arial" charset="0"/>
              </a:rPr>
              <a:t>)</a:t>
            </a:r>
            <a:endParaRPr lang="cs-CZ" sz="2400" dirty="0">
              <a:solidFill>
                <a:srgbClr val="FF3300"/>
              </a:solidFill>
              <a:latin typeface="Arial" charset="0"/>
              <a:cs typeface="Arial" charset="0"/>
            </a:endParaRPr>
          </a:p>
          <a:p>
            <a:pPr algn="ctr" eaLnBrk="0" hangingPunct="0">
              <a:defRPr/>
            </a:pPr>
            <a:endParaRPr lang="en-GB" sz="2400" b="1" dirty="0">
              <a:solidFill>
                <a:srgbClr val="FF3300"/>
              </a:solidFill>
              <a:latin typeface="Arial" charset="0"/>
              <a:cs typeface="Arial" charset="0"/>
            </a:endParaRPr>
          </a:p>
          <a:p>
            <a:pPr eaLnBrk="0" hangingPunct="0">
              <a:defRPr/>
            </a:pPr>
            <a:r>
              <a:rPr lang="en-GB" sz="2000" b="1" dirty="0" err="1">
                <a:latin typeface="Arial" charset="0"/>
                <a:cs typeface="Arial" charset="0"/>
              </a:rPr>
              <a:t>Úvod</a:t>
            </a:r>
            <a:r>
              <a:rPr lang="en-GB" sz="2000" b="1" dirty="0">
                <a:latin typeface="Arial" charset="0"/>
                <a:cs typeface="Arial" charset="0"/>
              </a:rPr>
              <a:t>:</a:t>
            </a:r>
          </a:p>
          <a:p>
            <a:pPr eaLnBrk="0" hangingPunct="0">
              <a:defRPr/>
            </a:pPr>
            <a:r>
              <a:rPr lang="cs-CZ" dirty="0">
                <a:latin typeface="Arial" charset="0"/>
                <a:cs typeface="Arial" charset="0"/>
              </a:rPr>
              <a:t>Do rybníka, ve kterém kapři onemocněli plísní, se má jako léčivo přidávat malachitová </a:t>
            </a:r>
            <a:r>
              <a:rPr lang="cs-CZ" dirty="0">
                <a:latin typeface="Arial" charset="0"/>
                <a:cs typeface="Arial" charset="0"/>
              </a:rPr>
              <a:t>zeleň </a:t>
            </a:r>
            <a:r>
              <a:rPr lang="cs-CZ" dirty="0" err="1">
                <a:latin typeface="Arial" charset="0"/>
                <a:cs typeface="Arial" charset="0"/>
              </a:rPr>
              <a:t>MZ</a:t>
            </a:r>
            <a:r>
              <a:rPr lang="cs-CZ" dirty="0">
                <a:latin typeface="Arial" charset="0"/>
                <a:cs typeface="Arial" charset="0"/>
              </a:rPr>
              <a:t>. </a:t>
            </a:r>
            <a:r>
              <a:rPr lang="cs-CZ" dirty="0">
                <a:solidFill>
                  <a:srgbClr val="00B050"/>
                </a:solidFill>
                <a:latin typeface="Arial" charset="0"/>
                <a:cs typeface="Arial" charset="0"/>
              </a:rPr>
              <a:t>Je třeba zjistit, zda účinná koncentrace </a:t>
            </a:r>
            <a:r>
              <a:rPr lang="cs-CZ" dirty="0" err="1">
                <a:solidFill>
                  <a:srgbClr val="00B050"/>
                </a:solidFill>
                <a:latin typeface="Arial" charset="0"/>
                <a:cs typeface="Arial" charset="0"/>
              </a:rPr>
              <a:t>MZ</a:t>
            </a:r>
            <a:r>
              <a:rPr lang="cs-CZ" dirty="0">
                <a:solidFill>
                  <a:srgbClr val="00B050"/>
                </a:solidFill>
                <a:latin typeface="Arial" charset="0"/>
                <a:cs typeface="Arial" charset="0"/>
              </a:rPr>
              <a:t> (1mg</a:t>
            </a: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/L</a:t>
            </a:r>
            <a:r>
              <a:rPr lang="cs-CZ" dirty="0">
                <a:solidFill>
                  <a:srgbClr val="00B050"/>
                </a:solidFill>
                <a:latin typeface="Arial" charset="0"/>
                <a:cs typeface="Arial" charset="0"/>
              </a:rPr>
              <a:t>) </a:t>
            </a:r>
            <a:r>
              <a:rPr lang="en-US" dirty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cs-CZ" dirty="0">
                <a:solidFill>
                  <a:srgbClr val="00B050"/>
                </a:solidFill>
                <a:latin typeface="Arial" charset="0"/>
                <a:cs typeface="Arial" charset="0"/>
              </a:rPr>
              <a:t>nepoškodí po aplikaci populace </a:t>
            </a:r>
            <a:r>
              <a:rPr lang="cs-CZ" b="1" dirty="0">
                <a:solidFill>
                  <a:schemeClr val="tx2"/>
                </a:solidFill>
                <a:latin typeface="Arial" charset="0"/>
                <a:cs typeface="Arial" charset="0"/>
              </a:rPr>
              <a:t>zooplanktonu</a:t>
            </a:r>
            <a:r>
              <a:rPr lang="cs-CZ" dirty="0">
                <a:solidFill>
                  <a:srgbClr val="00B050"/>
                </a:solidFill>
                <a:latin typeface="Arial" charset="0"/>
                <a:cs typeface="Arial" charset="0"/>
              </a:rPr>
              <a:t> v rybníku</a:t>
            </a:r>
            <a:r>
              <a:rPr lang="cs-CZ" dirty="0">
                <a:latin typeface="Arial" charset="0"/>
                <a:cs typeface="Arial" charset="0"/>
              </a:rPr>
              <a:t>. </a:t>
            </a:r>
            <a:r>
              <a:rPr lang="cs-CZ" i="1" dirty="0">
                <a:latin typeface="Arial" charset="0"/>
                <a:cs typeface="Arial" charset="0"/>
              </a:rPr>
              <a:t>To by </a:t>
            </a:r>
            <a:r>
              <a:rPr lang="cs-CZ" i="1" dirty="0">
                <a:latin typeface="Arial" charset="0"/>
                <a:cs typeface="Arial" charset="0"/>
              </a:rPr>
              <a:t>následně </a:t>
            </a:r>
            <a:r>
              <a:rPr lang="cs-CZ" i="1" dirty="0">
                <a:latin typeface="Arial" charset="0"/>
                <a:cs typeface="Arial" charset="0"/>
              </a:rPr>
              <a:t>celkovou stabilitu ekosystému a také ekonomický přínos (chybějící zdroj </a:t>
            </a:r>
            <a:r>
              <a:rPr lang="cs-CZ" i="1" dirty="0">
                <a:latin typeface="Arial" charset="0"/>
                <a:cs typeface="Arial" charset="0"/>
              </a:rPr>
              <a:t>potravy pro </a:t>
            </a:r>
            <a:r>
              <a:rPr lang="cs-CZ" i="1" dirty="0">
                <a:latin typeface="Arial" charset="0"/>
                <a:cs typeface="Arial" charset="0"/>
              </a:rPr>
              <a:t>ryby, snížené přírůstky ryb </a:t>
            </a:r>
            <a:r>
              <a:rPr lang="cs-CZ" i="1" dirty="0" err="1">
                <a:latin typeface="Arial" charset="0"/>
                <a:cs typeface="Arial" charset="0"/>
              </a:rPr>
              <a:t>atd</a:t>
            </a:r>
            <a:r>
              <a:rPr lang="cs-CZ" i="1" dirty="0">
                <a:latin typeface="Arial" charset="0"/>
                <a:cs typeface="Arial" charset="0"/>
              </a:rPr>
              <a:t>)</a:t>
            </a:r>
            <a:r>
              <a:rPr lang="en-GB" i="1" dirty="0">
                <a:latin typeface="Arial" charset="0"/>
                <a:cs typeface="Arial" charset="0"/>
              </a:rPr>
              <a:t>.</a:t>
            </a:r>
            <a:endParaRPr lang="cs-CZ" i="1" dirty="0">
              <a:latin typeface="Arial" charset="0"/>
              <a:cs typeface="Arial" charset="0"/>
            </a:endParaRPr>
          </a:p>
          <a:p>
            <a:pPr eaLnBrk="0" hangingPunct="0">
              <a:defRPr/>
            </a:pPr>
            <a:endParaRPr lang="en-GB" sz="2000" dirty="0">
              <a:latin typeface="Arial" charset="0"/>
              <a:cs typeface="Arial" charset="0"/>
            </a:endParaRPr>
          </a:p>
          <a:p>
            <a:pPr eaLnBrk="0" hangingPunct="0">
              <a:defRPr/>
            </a:pPr>
            <a:r>
              <a:rPr lang="cs-CZ" sz="2000" b="1" dirty="0">
                <a:latin typeface="Arial" charset="0"/>
                <a:cs typeface="Arial" charset="0"/>
              </a:rPr>
              <a:t>Zadání </a:t>
            </a:r>
          </a:p>
          <a:p>
            <a:pPr eaLnBrk="0" hangingPunct="0">
              <a:defRPr/>
            </a:pPr>
            <a:r>
              <a:rPr lang="cs-CZ" b="1" dirty="0">
                <a:latin typeface="Arial" charset="0"/>
                <a:cs typeface="Arial" charset="0"/>
              </a:rPr>
              <a:t>Pro zjištění potenciálních negativních účinků </a:t>
            </a:r>
            <a:r>
              <a:rPr lang="cs-CZ" b="1" dirty="0" err="1">
                <a:latin typeface="Arial" charset="0"/>
                <a:cs typeface="Arial" charset="0"/>
              </a:rPr>
              <a:t>MZ</a:t>
            </a:r>
            <a:r>
              <a:rPr lang="cs-CZ" b="1" dirty="0">
                <a:latin typeface="Arial" charset="0"/>
                <a:cs typeface="Arial" charset="0"/>
              </a:rPr>
              <a:t> </a:t>
            </a:r>
            <a:r>
              <a:rPr lang="cs-CZ" dirty="0">
                <a:latin typeface="Arial" charset="0"/>
                <a:cs typeface="Arial" charset="0"/>
              </a:rPr>
              <a:t>využijete </a:t>
            </a:r>
            <a:r>
              <a:rPr lang="cs-CZ" dirty="0">
                <a:latin typeface="Arial" charset="0"/>
                <a:cs typeface="Arial" charset="0"/>
              </a:rPr>
              <a:t>biotest s </a:t>
            </a:r>
            <a:r>
              <a:rPr lang="cs-CZ" dirty="0" err="1">
                <a:latin typeface="Arial" charset="0"/>
                <a:cs typeface="Arial" charset="0"/>
              </a:rPr>
              <a:t>Daphnia</a:t>
            </a:r>
            <a:r>
              <a:rPr lang="cs-CZ" dirty="0">
                <a:latin typeface="Arial" charset="0"/>
                <a:cs typeface="Arial" charset="0"/>
              </a:rPr>
              <a:t> </a:t>
            </a:r>
            <a:r>
              <a:rPr lang="cs-CZ" dirty="0" err="1">
                <a:latin typeface="Arial" charset="0"/>
                <a:cs typeface="Arial" charset="0"/>
              </a:rPr>
              <a:t>magna</a:t>
            </a:r>
            <a:r>
              <a:rPr lang="cs-CZ" dirty="0">
                <a:latin typeface="Arial" charset="0"/>
                <a:cs typeface="Arial" charset="0"/>
              </a:rPr>
              <a:t> (</a:t>
            </a:r>
            <a:r>
              <a:rPr lang="cs-CZ" dirty="0">
                <a:latin typeface="Arial" charset="0"/>
                <a:cs typeface="Arial" charset="0"/>
              </a:rPr>
              <a:t>48 hod expozice</a:t>
            </a:r>
            <a:r>
              <a:rPr lang="cs-CZ" dirty="0">
                <a:latin typeface="Arial" charset="0"/>
                <a:cs typeface="Arial" charset="0"/>
              </a:rPr>
              <a:t>)</a:t>
            </a:r>
            <a:r>
              <a:rPr lang="en-GB" dirty="0">
                <a:latin typeface="Arial" charset="0"/>
                <a:cs typeface="Arial" charset="0"/>
              </a:rPr>
              <a:t>. </a:t>
            </a:r>
            <a:r>
              <a:rPr lang="en-GB" dirty="0" err="1">
                <a:latin typeface="Arial" charset="0"/>
                <a:cs typeface="Arial" charset="0"/>
              </a:rPr>
              <a:t>Diskutujte</a:t>
            </a:r>
            <a:r>
              <a:rPr lang="en-GB" dirty="0">
                <a:latin typeface="Arial" charset="0"/>
                <a:cs typeface="Arial" charset="0"/>
              </a:rPr>
              <a:t>, </a:t>
            </a:r>
            <a:r>
              <a:rPr lang="en-GB" dirty="0" err="1">
                <a:latin typeface="Arial" charset="0"/>
                <a:cs typeface="Arial" charset="0"/>
              </a:rPr>
              <a:t>jak</a:t>
            </a:r>
            <a:r>
              <a:rPr lang="en-GB" dirty="0">
                <a:latin typeface="Arial" charset="0"/>
                <a:cs typeface="Arial" charset="0"/>
              </a:rPr>
              <a:t> </a:t>
            </a:r>
            <a:r>
              <a:rPr lang="cs-CZ" dirty="0">
                <a:latin typeface="Arial" charset="0"/>
                <a:cs typeface="Arial" charset="0"/>
              </a:rPr>
              <a:t>konkrétně </a:t>
            </a:r>
            <a:r>
              <a:rPr lang="en-GB" dirty="0" err="1">
                <a:latin typeface="Arial" charset="0"/>
                <a:cs typeface="Arial" charset="0"/>
              </a:rPr>
              <a:t>byste</a:t>
            </a:r>
            <a:r>
              <a:rPr lang="en-GB" dirty="0">
                <a:latin typeface="Arial" charset="0"/>
                <a:cs typeface="Arial" charset="0"/>
              </a:rPr>
              <a:t> </a:t>
            </a:r>
            <a:r>
              <a:rPr lang="en-GB" dirty="0" err="1">
                <a:latin typeface="Arial" charset="0"/>
                <a:cs typeface="Arial" charset="0"/>
              </a:rPr>
              <a:t>realizovali</a:t>
            </a:r>
            <a:r>
              <a:rPr lang="en-GB" dirty="0">
                <a:latin typeface="Arial" charset="0"/>
                <a:cs typeface="Arial" charset="0"/>
              </a:rPr>
              <a:t> </a:t>
            </a:r>
            <a:r>
              <a:rPr lang="en-GB" dirty="0" err="1">
                <a:latin typeface="Arial" charset="0"/>
                <a:cs typeface="Arial" charset="0"/>
              </a:rPr>
              <a:t>experimenty</a:t>
            </a:r>
            <a:r>
              <a:rPr lang="en-GB" dirty="0">
                <a:latin typeface="Arial" charset="0"/>
                <a:cs typeface="Arial" charset="0"/>
              </a:rPr>
              <a:t>, </a:t>
            </a:r>
            <a:r>
              <a:rPr lang="en-GB" dirty="0" err="1">
                <a:latin typeface="Arial" charset="0"/>
                <a:cs typeface="Arial" charset="0"/>
              </a:rPr>
              <a:t>které</a:t>
            </a:r>
            <a:r>
              <a:rPr lang="en-GB" dirty="0">
                <a:latin typeface="Arial" charset="0"/>
                <a:cs typeface="Arial" charset="0"/>
              </a:rPr>
              <a:t> </a:t>
            </a:r>
            <a:r>
              <a:rPr lang="en-GB" dirty="0" err="1">
                <a:latin typeface="Arial" charset="0"/>
                <a:cs typeface="Arial" charset="0"/>
              </a:rPr>
              <a:t>odpoví</a:t>
            </a:r>
            <a:r>
              <a:rPr lang="en-GB" dirty="0">
                <a:latin typeface="Arial" charset="0"/>
                <a:cs typeface="Arial" charset="0"/>
              </a:rPr>
              <a:t> </a:t>
            </a:r>
            <a:r>
              <a:rPr lang="en-GB" dirty="0" err="1">
                <a:latin typeface="Arial" charset="0"/>
                <a:cs typeface="Arial" charset="0"/>
              </a:rPr>
              <a:t>na</a:t>
            </a:r>
            <a:r>
              <a:rPr lang="en-GB" dirty="0">
                <a:latin typeface="Arial" charset="0"/>
                <a:cs typeface="Arial" charset="0"/>
              </a:rPr>
              <a:t> </a:t>
            </a:r>
            <a:r>
              <a:rPr lang="cs-CZ" dirty="0">
                <a:latin typeface="Arial" charset="0"/>
                <a:cs typeface="Arial" charset="0"/>
              </a:rPr>
              <a:t>tyto otázky:</a:t>
            </a:r>
          </a:p>
          <a:p>
            <a:pPr marL="914400" lvl="1" indent="-457200" eaLnBrk="0" hangingPunct="0">
              <a:buFontTx/>
              <a:buAutoNum type="arabicParenR"/>
              <a:defRPr/>
            </a:pPr>
            <a:r>
              <a:rPr lang="cs-CZ" dirty="0">
                <a:latin typeface="Arial" charset="0"/>
                <a:cs typeface="Arial" charset="0"/>
              </a:rPr>
              <a:t>Je koncentrace 1 mg</a:t>
            </a:r>
            <a:r>
              <a:rPr lang="en-US" dirty="0">
                <a:latin typeface="Arial" charset="0"/>
                <a:cs typeface="Arial" charset="0"/>
              </a:rPr>
              <a:t>/L be</a:t>
            </a:r>
            <a:r>
              <a:rPr lang="cs-CZ" dirty="0" err="1">
                <a:latin typeface="Arial" charset="0"/>
                <a:cs typeface="Arial" charset="0"/>
              </a:rPr>
              <a:t>zpečná</a:t>
            </a:r>
            <a:r>
              <a:rPr lang="cs-CZ" dirty="0">
                <a:latin typeface="Arial" charset="0"/>
                <a:cs typeface="Arial" charset="0"/>
              </a:rPr>
              <a:t>?</a:t>
            </a:r>
          </a:p>
          <a:p>
            <a:pPr marL="914400" lvl="1" indent="-457200" eaLnBrk="0" hangingPunct="0">
              <a:buFontTx/>
              <a:buAutoNum type="arabicParenR"/>
              <a:defRPr/>
            </a:pPr>
            <a:r>
              <a:rPr lang="cs-CZ" dirty="0">
                <a:latin typeface="Arial" charset="0"/>
                <a:cs typeface="Arial" charset="0"/>
              </a:rPr>
              <a:t>Jaká maximální koncentrace nebude u D</a:t>
            </a:r>
            <a:r>
              <a:rPr lang="cs-CZ" dirty="0">
                <a:latin typeface="Arial" charset="0"/>
                <a:cs typeface="Arial" charset="0"/>
              </a:rPr>
              <a:t>. </a:t>
            </a:r>
            <a:r>
              <a:rPr lang="cs-CZ" dirty="0" err="1">
                <a:latin typeface="Arial" charset="0"/>
                <a:cs typeface="Arial" charset="0"/>
              </a:rPr>
              <a:t>magna</a:t>
            </a:r>
            <a:r>
              <a:rPr lang="cs-CZ" dirty="0">
                <a:latin typeface="Arial" charset="0"/>
                <a:cs typeface="Arial" charset="0"/>
              </a:rPr>
              <a:t> způsobovat letalitu?</a:t>
            </a:r>
            <a:endParaRPr lang="cs-CZ" dirty="0">
              <a:latin typeface="Arial" charset="0"/>
              <a:cs typeface="Arial" charset="0"/>
            </a:endParaRPr>
          </a:p>
          <a:p>
            <a:pPr marL="914400" lvl="1" indent="-457200" eaLnBrk="0" hangingPunct="0">
              <a:buFontTx/>
              <a:buAutoNum type="arabicParenR"/>
              <a:defRPr/>
            </a:pPr>
            <a:r>
              <a:rPr lang="cs-CZ" dirty="0">
                <a:latin typeface="Arial" charset="0"/>
                <a:cs typeface="Arial" charset="0"/>
              </a:rPr>
              <a:t>Jaká koncentrace způsobí po 2 dnech uhynutí 50% </a:t>
            </a:r>
            <a:r>
              <a:rPr lang="cs-CZ" dirty="0">
                <a:latin typeface="Arial" charset="0"/>
                <a:cs typeface="Arial" charset="0"/>
              </a:rPr>
              <a:t>jedinců D. </a:t>
            </a:r>
            <a:r>
              <a:rPr lang="cs-CZ" dirty="0" err="1">
                <a:latin typeface="Arial" charset="0"/>
                <a:cs typeface="Arial" charset="0"/>
              </a:rPr>
              <a:t>magna</a:t>
            </a:r>
            <a:r>
              <a:rPr lang="cs-CZ" dirty="0">
                <a:latin typeface="Arial" charset="0"/>
                <a:cs typeface="Arial" charset="0"/>
              </a:rPr>
              <a:t>?</a:t>
            </a:r>
            <a:endParaRPr lang="en-GB" dirty="0">
              <a:latin typeface="Arial" charset="0"/>
              <a:cs typeface="Arial" charset="0"/>
            </a:endParaRPr>
          </a:p>
          <a:p>
            <a:pPr marL="457200" indent="-457200" eaLnBrk="0" hangingPunct="0">
              <a:defRPr/>
            </a:pPr>
            <a:endParaRPr lang="en-GB" sz="2000" dirty="0">
              <a:latin typeface="Arial" charset="0"/>
              <a:cs typeface="Arial" charset="0"/>
            </a:endParaRPr>
          </a:p>
          <a:p>
            <a:pPr marL="457200" indent="-457200" eaLnBrk="0" hangingPunct="0">
              <a:defRPr/>
            </a:pPr>
            <a:endParaRPr lang="cs-CZ" sz="2400" dirty="0">
              <a:latin typeface="Arial" charset="0"/>
              <a:cs typeface="Arial" charset="0"/>
            </a:endParaRPr>
          </a:p>
        </p:txBody>
      </p:sp>
      <p:sp>
        <p:nvSpPr>
          <p:cNvPr id="10243" name="AutoShape 5" descr="Výsledek obrázku pro daphnia mag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179388"/>
            <a:ext cx="1955800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203200"/>
            <a:ext cx="1903412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chema testu Ps_puti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6200"/>
            <a:ext cx="54006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81000" y="762000"/>
            <a:ext cx="80772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Char char="•"/>
            </a:pPr>
            <a:r>
              <a:rPr lang="cs-CZ" altLang="en-US" sz="2000" b="1" u="sng">
                <a:solidFill>
                  <a:schemeClr val="tx1"/>
                </a:solidFill>
              </a:rPr>
              <a:t>1) Příprava organismu</a:t>
            </a:r>
          </a:p>
          <a:p>
            <a:pPr>
              <a:buClrTx/>
              <a:buFontTx/>
              <a:buChar char="•"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buClrTx/>
              <a:buFontTx/>
              <a:buChar char="•"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buClrTx/>
              <a:buFontTx/>
              <a:buChar char="•"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buClrTx/>
              <a:buFontTx/>
              <a:buChar char="•"/>
            </a:pPr>
            <a:r>
              <a:rPr lang="cs-CZ" altLang="en-US" sz="2000" b="1" u="sng">
                <a:solidFill>
                  <a:schemeClr val="tx1"/>
                </a:solidFill>
              </a:rPr>
              <a:t>2) Příprava vzorku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cs-CZ" altLang="en-US" sz="1600" i="1">
              <a:solidFill>
                <a:schemeClr val="tx1"/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cs-CZ" altLang="en-US" sz="1600" i="1">
              <a:solidFill>
                <a:schemeClr val="tx1"/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cs-CZ" altLang="en-US" sz="1600" i="1">
              <a:solidFill>
                <a:schemeClr val="tx1"/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cs-CZ" altLang="en-US" sz="1600" i="1">
              <a:solidFill>
                <a:schemeClr val="tx1"/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cs-CZ" altLang="en-US" sz="1600" i="1">
              <a:solidFill>
                <a:schemeClr val="tx1"/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cs-CZ" altLang="en-US" sz="1600" i="1">
              <a:solidFill>
                <a:schemeClr val="tx1"/>
              </a:solidFill>
            </a:endParaRPr>
          </a:p>
          <a:p>
            <a:pPr>
              <a:buClrTx/>
              <a:buFontTx/>
              <a:buChar char="•"/>
            </a:pPr>
            <a:r>
              <a:rPr lang="cs-CZ" altLang="en-US" sz="2000" b="1" u="sng">
                <a:solidFill>
                  <a:schemeClr val="tx1"/>
                </a:solidFill>
              </a:rPr>
              <a:t>3) Expozice</a:t>
            </a:r>
          </a:p>
          <a:p>
            <a:pPr>
              <a:buClrTx/>
              <a:buFontTx/>
              <a:buChar char="•"/>
            </a:pPr>
            <a:endParaRPr lang="cs-CZ" altLang="en-US" sz="2000" b="1" u="sng">
              <a:solidFill>
                <a:schemeClr val="tx1"/>
              </a:solidFill>
            </a:endParaRPr>
          </a:p>
          <a:p>
            <a:pPr>
              <a:buClrTx/>
              <a:buFontTx/>
              <a:buChar char="•"/>
            </a:pPr>
            <a:endParaRPr lang="cs-CZ" altLang="en-US" sz="2000" b="1" u="sng">
              <a:solidFill>
                <a:schemeClr val="tx1"/>
              </a:solidFill>
            </a:endParaRPr>
          </a:p>
          <a:p>
            <a:pPr>
              <a:buClrTx/>
              <a:buFontTx/>
              <a:buChar char="•"/>
            </a:pPr>
            <a:endParaRPr lang="cs-CZ" altLang="en-US" sz="2000" b="1" u="sng">
              <a:solidFill>
                <a:schemeClr val="tx1"/>
              </a:solidFill>
            </a:endParaRPr>
          </a:p>
          <a:p>
            <a:pPr>
              <a:buClrTx/>
              <a:buFontTx/>
              <a:buChar char="•"/>
            </a:pPr>
            <a:r>
              <a:rPr lang="cs-CZ" altLang="en-US" sz="2000" b="1" u="sng">
                <a:solidFill>
                  <a:schemeClr val="tx1"/>
                </a:solidFill>
              </a:rPr>
              <a:t>4) Vyhodnocení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cs-CZ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04800" y="2286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rgbClr val="FF3300"/>
                </a:solidFill>
              </a:rPr>
              <a:t>Kroky realizace biotestu (stručně)</a:t>
            </a:r>
            <a:endParaRPr lang="cs-CZ" altLang="en-US" sz="2400">
              <a:solidFill>
                <a:srgbClr val="FF3300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3400" y="836613"/>
            <a:ext cx="80772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Char char="•"/>
            </a:pPr>
            <a:r>
              <a:rPr lang="cs-CZ" altLang="en-US" sz="2000" b="1" u="sng">
                <a:solidFill>
                  <a:schemeClr val="tx1"/>
                </a:solidFill>
              </a:rPr>
              <a:t>1) Příprava organismu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cs-CZ" altLang="en-US" sz="1800">
                <a:solidFill>
                  <a:schemeClr val="tx1"/>
                </a:solidFill>
              </a:rPr>
              <a:t>kultivační médium, standardní počty, stáří ...</a:t>
            </a:r>
          </a:p>
          <a:p>
            <a:pPr>
              <a:buClrTx/>
              <a:buFontTx/>
              <a:buChar char="•"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buClrTx/>
              <a:buFontTx/>
              <a:buChar char="•"/>
            </a:pPr>
            <a:r>
              <a:rPr lang="cs-CZ" altLang="en-US" sz="2000" b="1" u="sng">
                <a:solidFill>
                  <a:schemeClr val="tx1"/>
                </a:solidFill>
              </a:rPr>
              <a:t>2) Příprava vzorku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cs-CZ" altLang="en-US" sz="1800">
                <a:solidFill>
                  <a:schemeClr val="tx1"/>
                </a:solidFill>
              </a:rPr>
              <a:t>ředění </a:t>
            </a:r>
            <a:r>
              <a:rPr lang="cs-CZ" altLang="en-US" sz="1800" u="sng">
                <a:solidFill>
                  <a:schemeClr val="tx1"/>
                </a:solidFill>
              </a:rPr>
              <a:t>vzorku</a:t>
            </a:r>
            <a:r>
              <a:rPr lang="cs-CZ" altLang="en-US" sz="1800">
                <a:solidFill>
                  <a:schemeClr val="tx1"/>
                </a:solidFill>
              </a:rPr>
              <a:t> (</a:t>
            </a:r>
            <a:r>
              <a:rPr lang="cs-CZ" altLang="en-US" sz="1800" i="1">
                <a:solidFill>
                  <a:schemeClr val="tx1"/>
                </a:solidFill>
              </a:rPr>
              <a:t>mimo nádoby s organismy</a:t>
            </a:r>
            <a:r>
              <a:rPr lang="cs-CZ" altLang="en-US" sz="1800">
                <a:solidFill>
                  <a:schemeClr val="tx1"/>
                </a:solidFill>
              </a:rPr>
              <a:t>) – koncentrační řada 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ředící medium :</a:t>
            </a:r>
          </a:p>
          <a:p>
            <a:pPr lvl="1">
              <a:buClrTx/>
              <a:buFont typeface="Wingdings" panose="05000000000000000000" pitchFamily="2" charset="2"/>
              <a:buNone/>
            </a:pPr>
            <a:r>
              <a:rPr lang="cs-CZ" altLang="en-US" sz="1800">
                <a:solidFill>
                  <a:schemeClr val="tx1"/>
                </a:solidFill>
              </a:rPr>
              <a:t>			</a:t>
            </a:r>
            <a:r>
              <a:rPr lang="cs-CZ" altLang="en-US" sz="1600" i="1">
                <a:solidFill>
                  <a:schemeClr val="tx1"/>
                </a:solidFill>
              </a:rPr>
              <a:t>– voda</a:t>
            </a:r>
            <a:r>
              <a:rPr lang="en-US" altLang="en-US" sz="1600" i="1">
                <a:solidFill>
                  <a:schemeClr val="tx1"/>
                </a:solidFill>
              </a:rPr>
              <a:t>/medium </a:t>
            </a:r>
            <a:r>
              <a:rPr lang="cs-CZ" altLang="en-US" sz="1600" i="1">
                <a:solidFill>
                  <a:schemeClr val="tx1"/>
                </a:solidFill>
              </a:rPr>
              <a:t>– lze přímo přidávat k organismům</a:t>
            </a:r>
          </a:p>
          <a:p>
            <a:pPr lvl="1">
              <a:buClrTx/>
              <a:buFont typeface="Wingdings" panose="05000000000000000000" pitchFamily="2" charset="2"/>
              <a:buNone/>
            </a:pPr>
            <a:r>
              <a:rPr lang="cs-CZ" altLang="en-US" sz="1600" i="1">
                <a:solidFill>
                  <a:schemeClr val="tx1"/>
                </a:solidFill>
              </a:rPr>
              <a:t>			– organické rozpouštědlo – přídavky jen malých koncentrací (0.5%)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cs-CZ" altLang="en-US" sz="1800">
                <a:solidFill>
                  <a:schemeClr val="tx1"/>
                </a:solidFill>
              </a:rPr>
              <a:t>negativní </a:t>
            </a:r>
            <a:r>
              <a:rPr lang="cs-CZ" altLang="en-US" sz="1800" u="sng">
                <a:solidFill>
                  <a:schemeClr val="tx1"/>
                </a:solidFill>
              </a:rPr>
              <a:t>kontrola</a:t>
            </a:r>
            <a:r>
              <a:rPr lang="cs-CZ" altLang="en-US" sz="1800">
                <a:solidFill>
                  <a:schemeClr val="tx1"/>
                </a:solidFill>
              </a:rPr>
              <a:t> – ředicí medium</a:t>
            </a:r>
            <a:endParaRPr lang="cs-CZ" altLang="en-US" sz="1600" i="1">
              <a:solidFill>
                <a:schemeClr val="tx1"/>
              </a:solidFill>
            </a:endParaRPr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cs-CZ" altLang="en-US" sz="1600" i="1">
              <a:solidFill>
                <a:schemeClr val="tx1"/>
              </a:solidFill>
            </a:endParaRPr>
          </a:p>
          <a:p>
            <a:pPr>
              <a:buClrTx/>
              <a:buFontTx/>
              <a:buChar char="•"/>
            </a:pPr>
            <a:r>
              <a:rPr lang="cs-CZ" altLang="en-US" sz="2000" b="1" u="sng">
                <a:solidFill>
                  <a:schemeClr val="tx1"/>
                </a:solidFill>
              </a:rPr>
              <a:t>3) Expozice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cs-CZ" altLang="en-US" sz="1800">
                <a:solidFill>
                  <a:schemeClr val="tx1"/>
                </a:solidFill>
              </a:rPr>
              <a:t>přídavky vzorku (kontrolního roztoku) k organismu, expozice (</a:t>
            </a:r>
            <a:r>
              <a:rPr lang="cs-CZ" altLang="en-US" sz="1800" i="1">
                <a:solidFill>
                  <a:schemeClr val="tx1"/>
                </a:solidFill>
              </a:rPr>
              <a:t>24, 96 h</a:t>
            </a:r>
            <a:r>
              <a:rPr lang="cs-CZ" altLang="en-US" sz="1800">
                <a:solidFill>
                  <a:schemeClr val="tx1"/>
                </a:solidFill>
              </a:rPr>
              <a:t>)</a:t>
            </a:r>
          </a:p>
          <a:p>
            <a:pPr>
              <a:buClrTx/>
              <a:buFontTx/>
              <a:buChar char="•"/>
            </a:pPr>
            <a:endParaRPr lang="cs-CZ" altLang="en-US" sz="2000" b="1" u="sng">
              <a:solidFill>
                <a:schemeClr val="tx1"/>
              </a:solidFill>
            </a:endParaRPr>
          </a:p>
          <a:p>
            <a:pPr>
              <a:buClrTx/>
              <a:buFontTx/>
              <a:buChar char="•"/>
            </a:pPr>
            <a:r>
              <a:rPr lang="cs-CZ" altLang="en-US" sz="2000" b="1" u="sng">
                <a:solidFill>
                  <a:schemeClr val="tx1"/>
                </a:solidFill>
              </a:rPr>
              <a:t>4) Vyhodnocení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r>
              <a:rPr lang="cs-CZ" altLang="en-US" sz="1800">
                <a:solidFill>
                  <a:schemeClr val="tx1"/>
                </a:solidFill>
              </a:rPr>
              <a:t>stanovení letality</a:t>
            </a:r>
            <a:r>
              <a:rPr lang="en-US" altLang="en-US" sz="1800">
                <a:solidFill>
                  <a:schemeClr val="tx1"/>
                </a:solidFill>
              </a:rPr>
              <a:t> / r</a:t>
            </a:r>
            <a:r>
              <a:rPr lang="cs-CZ" altLang="en-US" sz="1800">
                <a:solidFill>
                  <a:schemeClr val="tx1"/>
                </a:solidFill>
              </a:rPr>
              <a:t>ůstu, srovnání vzorek – kontrola, odvození křivky dávka odpověď, statistické srovnání</a:t>
            </a:r>
          </a:p>
          <a:p>
            <a:pPr lvl="1">
              <a:buClrTx/>
              <a:buFont typeface="Wingdings" panose="05000000000000000000" pitchFamily="2" charset="2"/>
              <a:buChar char="§"/>
            </a:pPr>
            <a:endParaRPr lang="cs-CZ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4333</TotalTime>
  <Words>897</Words>
  <Application>Microsoft Office PowerPoint</Application>
  <PresentationFormat>Předvádění na obrazovce (4:3)</PresentationFormat>
  <Paragraphs>408</Paragraphs>
  <Slides>43</Slides>
  <Notes>43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8" baseType="lpstr">
      <vt:lpstr>Arial</vt:lpstr>
      <vt:lpstr>Calibri</vt:lpstr>
      <vt:lpstr>Tahoma</vt:lpstr>
      <vt:lpstr>Wingdings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 – úkol 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Ludek Blaha</cp:lastModifiedBy>
  <cp:revision>125</cp:revision>
  <dcterms:created xsi:type="dcterms:W3CDTF">2010-05-17T15:27:49Z</dcterms:created>
  <dcterms:modified xsi:type="dcterms:W3CDTF">2018-11-06T19:57:49Z</dcterms:modified>
</cp:coreProperties>
</file>