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431" r:id="rId2"/>
    <p:sldId id="434" r:id="rId3"/>
    <p:sldId id="445" r:id="rId4"/>
    <p:sldId id="444" r:id="rId5"/>
    <p:sldId id="435" r:id="rId6"/>
    <p:sldId id="436" r:id="rId7"/>
    <p:sldId id="437" r:id="rId8"/>
    <p:sldId id="438" r:id="rId9"/>
    <p:sldId id="440" r:id="rId10"/>
    <p:sldId id="454" r:id="rId11"/>
    <p:sldId id="441" r:id="rId12"/>
    <p:sldId id="447" r:id="rId13"/>
    <p:sldId id="448" r:id="rId14"/>
    <p:sldId id="442" r:id="rId15"/>
    <p:sldId id="455" r:id="rId16"/>
    <p:sldId id="453" r:id="rId17"/>
    <p:sldId id="450" r:id="rId18"/>
    <p:sldId id="449" r:id="rId19"/>
    <p:sldId id="446" r:id="rId20"/>
    <p:sldId id="443" r:id="rId21"/>
    <p:sldId id="451" r:id="rId22"/>
    <p:sldId id="452" r:id="rId23"/>
  </p:sldIdLst>
  <p:sldSz cx="9144000" cy="6858000" type="screen4x3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00" autoAdjust="0"/>
  </p:normalViewPr>
  <p:slideViewPr>
    <p:cSldViewPr>
      <p:cViewPr varScale="1">
        <p:scale>
          <a:sx n="62" d="100"/>
          <a:sy n="62" d="100"/>
        </p:scale>
        <p:origin x="996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F2DB209-CE3B-44D8-AA8E-DC01340C431A}" type="datetimeFigureOut">
              <a:rPr lang="cs-CZ"/>
              <a:pPr>
                <a:defRPr/>
              </a:pPr>
              <a:t>18.10.2017</a:t>
            </a:fld>
            <a:endParaRPr lang="cs-CZ"/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70E509-2310-4A73-BC9C-E8275F25BF6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9771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7224B5-C6C1-45CC-B0F8-B01F6A68CD5A}" type="datetimeFigureOut">
              <a:rPr lang="cs-CZ"/>
              <a:pPr>
                <a:defRPr/>
              </a:pPr>
              <a:t>18.10.2017</a:t>
            </a:fld>
            <a:endParaRPr lang="cs-CZ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3FEA0E6-8A63-47F3-A152-8F11A64829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86515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31CB8A9-4CAC-429C-87C2-103D710A2392}" type="slidenum">
              <a:rPr lang="cs-CZ" smtClean="0"/>
              <a:pPr/>
              <a:t>10</a:t>
            </a:fld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8A81DA-4D0F-46DD-80E9-1CAC5CEE7686}" type="slidenum">
              <a:rPr lang="cs-CZ" smtClean="0"/>
              <a:pPr/>
              <a:t>11</a:t>
            </a:fld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8A81DA-4D0F-46DD-80E9-1CAC5CEE7686}" type="slidenum">
              <a:rPr lang="cs-CZ" smtClean="0"/>
              <a:pPr/>
              <a:t>12</a:t>
            </a:fld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8A81DA-4D0F-46DD-80E9-1CAC5CEE7686}" type="slidenum">
              <a:rPr lang="cs-CZ" smtClean="0"/>
              <a:pPr/>
              <a:t>13</a:t>
            </a:fld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A11CE3D-B53C-441C-A9E1-58FC6F48B822}" type="slidenum">
              <a:rPr lang="cs-CZ" smtClean="0"/>
              <a:pPr/>
              <a:t>14</a:t>
            </a:fld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31CB8A9-4CAC-429C-87C2-103D710A2392}" type="slidenum">
              <a:rPr lang="cs-CZ" smtClean="0"/>
              <a:pPr/>
              <a:t>15</a:t>
            </a:fld>
            <a:endParaRPr 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A11CE3D-B53C-441C-A9E1-58FC6F48B822}" type="slidenum">
              <a:rPr lang="cs-CZ" smtClean="0"/>
              <a:pPr/>
              <a:t>16</a:t>
            </a:fld>
            <a:endParaRPr 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A11CE3D-B53C-441C-A9E1-58FC6F48B822}" type="slidenum">
              <a:rPr lang="cs-CZ" smtClean="0"/>
              <a:pPr/>
              <a:t>17</a:t>
            </a:fld>
            <a:endParaRPr lang="cs-CZ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A11CE3D-B53C-441C-A9E1-58FC6F48B822}" type="slidenum">
              <a:rPr lang="cs-CZ" smtClean="0"/>
              <a:pPr/>
              <a:t>18</a:t>
            </a:fld>
            <a:endParaRPr lang="cs-CZ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495FEF-5B47-4997-A8D6-F6B507E4AF91}" type="slidenum">
              <a:rPr lang="cs-CZ" smtClean="0"/>
              <a:pPr/>
              <a:t>19</a:t>
            </a:fld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7AF67C5-6203-4FDB-A811-4F289E5485BE}" type="slidenum">
              <a:rPr lang="cs-CZ" smtClean="0"/>
              <a:pPr/>
              <a:t>2</a:t>
            </a:fld>
            <a:endParaRPr lang="cs-CZ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11AE03E-47CE-4004-BF3D-64D0F4E2EA8A}" type="slidenum">
              <a:rPr lang="cs-CZ" smtClean="0"/>
              <a:pPr/>
              <a:t>20</a:t>
            </a:fld>
            <a:endParaRPr lang="cs-CZ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11AE03E-47CE-4004-BF3D-64D0F4E2EA8A}" type="slidenum">
              <a:rPr lang="cs-CZ" smtClean="0"/>
              <a:pPr/>
              <a:t>21</a:t>
            </a:fld>
            <a:endParaRPr lang="cs-CZ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11AE03E-47CE-4004-BF3D-64D0F4E2EA8A}" type="slidenum">
              <a:rPr lang="cs-CZ" smtClean="0"/>
              <a:pPr/>
              <a:t>22</a:t>
            </a:fld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7AF67C5-6203-4FDB-A811-4F289E5485BE}" type="slidenum">
              <a:rPr lang="cs-CZ" smtClean="0"/>
              <a:pPr/>
              <a:t>3</a:t>
            </a:fld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7AF67C5-6203-4FDB-A811-4F289E5485BE}" type="slidenum">
              <a:rPr lang="cs-CZ" smtClean="0"/>
              <a:pPr/>
              <a:t>4</a:t>
            </a:fld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B2B4CFF-88AB-465E-B1BC-00BF995DAB71}" type="slidenum">
              <a:rPr lang="cs-CZ" smtClean="0"/>
              <a:pPr/>
              <a:t>5</a:t>
            </a:fld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8665D32-A566-4E0D-A9C7-C20AE718A889}" type="slidenum">
              <a:rPr lang="cs-CZ" smtClean="0"/>
              <a:pPr/>
              <a:t>6</a:t>
            </a:fld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BBA46B7-296F-456E-9A3A-808DAC7512F9}" type="slidenum">
              <a:rPr lang="cs-CZ" smtClean="0"/>
              <a:pPr/>
              <a:t>7</a:t>
            </a:fld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D1369D7-242B-416E-B49D-E6FDF78970D4}" type="slidenum">
              <a:rPr lang="cs-CZ" smtClean="0"/>
              <a:pPr/>
              <a:t>8</a:t>
            </a:fld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31CB8A9-4CAC-429C-87C2-103D710A2392}" type="slidenum">
              <a:rPr lang="cs-CZ" smtClean="0"/>
              <a:pPr/>
              <a:t>9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C494E-6413-4D07-9001-F87B297528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A0A2C-E34E-4194-8B9F-2828A9CE09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3B3C9-86E0-47B8-B570-25D4CC3E60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F367F-5CD2-435A-8CA4-1932E60B512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CC82B-F7F1-4D38-8B17-29EC0256CD8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76DFA-F56E-4004-9B38-6B8B0690ED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39172-2349-4A4B-B60D-89403753C8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F0F8A-36F4-405B-8429-F4B1F13614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353C7-E785-4839-BB67-9CA1366879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AA2ED-B296-454B-B8B2-C24DCCDC747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BB0C0-826C-4F34-9CDD-6FC0A348BB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3" descr="1212569_21823227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B4670F-B1B7-4809-8F8A-E37A6D0538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031" name="Obrázek 9" descr="logo_mu_cerne.gif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5613" y="6323013"/>
            <a:ext cx="18161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00" r:id="rId2"/>
    <p:sldLayoutId id="214748381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3200" kern="1200">
          <a:solidFill>
            <a:srgbClr val="81818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800" kern="1200">
          <a:solidFill>
            <a:srgbClr val="81818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rgbClr val="81818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000" kern="1200">
          <a:solidFill>
            <a:srgbClr val="818184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2000" kern="1200">
          <a:solidFill>
            <a:srgbClr val="81818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odnadpis 2"/>
          <p:cNvSpPr>
            <a:spLocks/>
          </p:cNvSpPr>
          <p:nvPr/>
        </p:nvSpPr>
        <p:spPr bwMode="auto">
          <a:xfrm>
            <a:off x="1331640" y="4221088"/>
            <a:ext cx="64008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cs-CZ" sz="2000" b="1" dirty="0">
                <a:solidFill>
                  <a:srgbClr val="000066"/>
                </a:solidFill>
                <a:latin typeface="Tahoma" pitchFamily="34" charset="0"/>
              </a:rPr>
              <a:t/>
            </a:r>
            <a:br>
              <a:rPr lang="cs-CZ" sz="2000" b="1" dirty="0">
                <a:solidFill>
                  <a:srgbClr val="000066"/>
                </a:solidFill>
                <a:latin typeface="Tahoma" pitchFamily="34" charset="0"/>
              </a:rPr>
            </a:br>
            <a:r>
              <a:rPr lang="cs-CZ" sz="2000" dirty="0">
                <a:solidFill>
                  <a:srgbClr val="000066"/>
                </a:solidFill>
                <a:latin typeface="Tahoma" pitchFamily="34" charset="0"/>
              </a:rPr>
              <a:t> Luděk Bláha, </a:t>
            </a:r>
            <a:r>
              <a:rPr lang="cs-CZ" sz="2000" dirty="0" err="1">
                <a:solidFill>
                  <a:srgbClr val="000066"/>
                </a:solidFill>
                <a:latin typeface="Tahoma" pitchFamily="34" charset="0"/>
              </a:rPr>
              <a:t>PřF</a:t>
            </a:r>
            <a:r>
              <a:rPr lang="cs-CZ" sz="2000" dirty="0">
                <a:solidFill>
                  <a:srgbClr val="000066"/>
                </a:solidFill>
                <a:latin typeface="Tahoma" pitchFamily="34" charset="0"/>
              </a:rPr>
              <a:t> MU</a:t>
            </a: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, RECETOX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www.recetox.cz</a:t>
            </a:r>
            <a:endParaRPr lang="cs-CZ" sz="2000" dirty="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457200" y="2384425"/>
            <a:ext cx="8382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s-CZ" sz="2800" dirty="0">
                <a:solidFill>
                  <a:srgbClr val="FF3300"/>
                </a:solidFill>
              </a:rPr>
              <a:t>BIOMARKERS AND TOXICITY MECHANISMS</a:t>
            </a:r>
          </a:p>
          <a:p>
            <a:pPr algn="ctr" eaLnBrk="0" hangingPunct="0"/>
            <a:r>
              <a:rPr lang="cs-CZ" sz="3600" b="1" smtClean="0">
                <a:solidFill>
                  <a:srgbClr val="FF3300"/>
                </a:solidFill>
              </a:rPr>
              <a:t>06 </a:t>
            </a:r>
            <a:r>
              <a:rPr lang="cs-CZ" sz="3600" b="1" dirty="0">
                <a:solidFill>
                  <a:srgbClr val="FF3300"/>
                </a:solidFill>
              </a:rPr>
              <a:t>– </a:t>
            </a:r>
            <a:r>
              <a:rPr lang="en-GB" sz="3600" b="1" dirty="0" smtClean="0">
                <a:solidFill>
                  <a:srgbClr val="FF3300"/>
                </a:solidFill>
              </a:rPr>
              <a:t>Mechanisms</a:t>
            </a:r>
            <a:r>
              <a:rPr lang="cs-CZ" sz="3600" b="1" dirty="0" smtClean="0">
                <a:solidFill>
                  <a:srgbClr val="FF3300"/>
                </a:solidFill>
              </a:rPr>
              <a:t> </a:t>
            </a:r>
          </a:p>
          <a:p>
            <a:pPr algn="ctr" eaLnBrk="0" hangingPunct="0"/>
            <a:r>
              <a:rPr lang="en-GB" sz="3600" b="1" dirty="0" smtClean="0">
                <a:solidFill>
                  <a:srgbClr val="FF3300"/>
                </a:solidFill>
              </a:rPr>
              <a:t>Oxidative stress</a:t>
            </a:r>
          </a:p>
          <a:p>
            <a:pPr algn="ctr" eaLnBrk="0" hangingPunct="0"/>
            <a:endParaRPr lang="cs-CZ" sz="4000" dirty="0"/>
          </a:p>
        </p:txBody>
      </p:sp>
      <p:pic>
        <p:nvPicPr>
          <p:cNvPr id="4100" name="Picture 7" descr="OPVK_MU_stred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5487988"/>
            <a:ext cx="4537075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qub.ac.uk/schools/SchoolofBiologicalSciences/People/DrAGalkin/Research/Image1,172487,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700808"/>
            <a:ext cx="7153789" cy="4464496"/>
          </a:xfrm>
          <a:prstGeom prst="rect">
            <a:avLst/>
          </a:prstGeom>
          <a:noFill/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94122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Mitochondria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Superoxide production in oxidative respiration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936104"/>
          </a:xfrm>
        </p:spPr>
        <p:txBody>
          <a:bodyPr/>
          <a:lstStyle/>
          <a:p>
            <a:pPr algn="ctr" eaLnBrk="1" hangingPunct="1"/>
            <a:r>
              <a:rPr lang="en-GB" sz="2800" dirty="0" err="1" smtClean="0">
                <a:solidFill>
                  <a:schemeClr val="tx1"/>
                </a:solidFill>
              </a:rPr>
              <a:t>Redox</a:t>
            </a:r>
            <a:r>
              <a:rPr lang="en-GB" sz="2800" dirty="0" smtClean="0">
                <a:solidFill>
                  <a:schemeClr val="tx1"/>
                </a:solidFill>
              </a:rPr>
              <a:t> cycling compounds and ROS production</a:t>
            </a:r>
            <a:endParaRPr lang="cs-CZ" sz="2800" dirty="0" smtClean="0">
              <a:solidFill>
                <a:schemeClr val="tx1"/>
              </a:solidFill>
            </a:endParaRPr>
          </a:p>
        </p:txBody>
      </p:sp>
      <p:pic>
        <p:nvPicPr>
          <p:cNvPr id="11268" name="Picture 4" descr="C:\Documents and Settings\Ludek Blaha\Plocha\E3.GIF"/>
          <p:cNvPicPr>
            <a:picLocks noChangeAspect="1" noChangeArrowheads="1"/>
          </p:cNvPicPr>
          <p:nvPr/>
        </p:nvPicPr>
        <p:blipFill>
          <a:blip r:embed="rId3" cstate="print"/>
          <a:srcRect l="22269" t="16997" r="23260" b="54237"/>
          <a:stretch>
            <a:fillRect/>
          </a:stretch>
        </p:blipFill>
        <p:spPr bwMode="auto">
          <a:xfrm>
            <a:off x="5940152" y="3501008"/>
            <a:ext cx="2825549" cy="1341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24"/>
            <a:ext cx="2736304" cy="25533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8194" name="Picture 2" descr="http://www.plantstress.com/articles/Oxidative%20Stress_files/IMG00031.gif"/>
          <p:cNvPicPr>
            <a:picLocks noChangeAspect="1" noChangeArrowheads="1"/>
          </p:cNvPicPr>
          <p:nvPr/>
        </p:nvPicPr>
        <p:blipFill>
          <a:blip r:embed="rId5" cstate="print"/>
          <a:srcRect t="15969"/>
          <a:stretch>
            <a:fillRect/>
          </a:stretch>
        </p:blipFill>
        <p:spPr bwMode="auto">
          <a:xfrm>
            <a:off x="3491880" y="5373216"/>
            <a:ext cx="5442912" cy="1136701"/>
          </a:xfrm>
          <a:prstGeom prst="rect">
            <a:avLst/>
          </a:prstGeom>
          <a:noFill/>
        </p:spPr>
      </p:pic>
      <p:pic>
        <p:nvPicPr>
          <p:cNvPr id="8196" name="Picture 4" descr="http://www.cse.emory.edu/sciencenet/undergrad/SURE/Posters/images/dave_fig1.gif"/>
          <p:cNvPicPr>
            <a:picLocks noChangeAspect="1" noChangeArrowheads="1"/>
          </p:cNvPicPr>
          <p:nvPr/>
        </p:nvPicPr>
        <p:blipFill>
          <a:blip r:embed="rId6" cstate="print"/>
          <a:srcRect b="21251"/>
          <a:stretch>
            <a:fillRect/>
          </a:stretch>
        </p:blipFill>
        <p:spPr bwMode="auto">
          <a:xfrm>
            <a:off x="0" y="1124744"/>
            <a:ext cx="5796136" cy="2414225"/>
          </a:xfrm>
          <a:prstGeom prst="rect">
            <a:avLst/>
          </a:prstGeom>
          <a:noFill/>
        </p:spPr>
      </p:pic>
      <p:sp>
        <p:nvSpPr>
          <p:cNvPr id="12" name="TextovéPole 11"/>
          <p:cNvSpPr txBox="1"/>
          <p:nvPr/>
        </p:nvSpPr>
        <p:spPr>
          <a:xfrm>
            <a:off x="1619672" y="3717032"/>
            <a:ext cx="2124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>
                <a:solidFill>
                  <a:schemeClr val="tx2"/>
                </a:solidFill>
              </a:rPr>
              <a:t>Natural cycling </a:t>
            </a:r>
            <a:br>
              <a:rPr lang="en-GB" sz="1200" b="1" dirty="0" smtClean="0">
                <a:solidFill>
                  <a:schemeClr val="tx2"/>
                </a:solidFill>
              </a:rPr>
            </a:br>
            <a:r>
              <a:rPr lang="en-GB" sz="1200" b="1" dirty="0" err="1" smtClean="0">
                <a:solidFill>
                  <a:schemeClr val="tx2"/>
                </a:solidFill>
              </a:rPr>
              <a:t>quinone</a:t>
            </a:r>
            <a:r>
              <a:rPr lang="en-GB" sz="1200" b="1" dirty="0" smtClean="0">
                <a:solidFill>
                  <a:schemeClr val="tx2"/>
                </a:solidFill>
              </a:rPr>
              <a:t> </a:t>
            </a:r>
            <a:r>
              <a:rPr lang="en-US" sz="1200" b="1" dirty="0" smtClean="0">
                <a:solidFill>
                  <a:schemeClr val="tx2"/>
                </a:solidFill>
                <a:sym typeface="Wingdings" pitchFamily="2" charset="2"/>
              </a:rPr>
              <a:t></a:t>
            </a:r>
            <a:r>
              <a:rPr lang="en-GB" sz="1200" b="1" dirty="0" smtClean="0">
                <a:solidFill>
                  <a:schemeClr val="tx2"/>
                </a:solidFill>
              </a:rPr>
              <a:t> </a:t>
            </a:r>
            <a:r>
              <a:rPr lang="en-GB" sz="1200" b="1" dirty="0" err="1" smtClean="0">
                <a:solidFill>
                  <a:schemeClr val="tx2"/>
                </a:solidFill>
              </a:rPr>
              <a:t>semiquinone</a:t>
            </a:r>
            <a:endParaRPr lang="en-GB" sz="1200" b="1" dirty="0">
              <a:solidFill>
                <a:schemeClr val="tx2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6174917" y="1556792"/>
            <a:ext cx="255711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Toxicit</a:t>
            </a:r>
            <a:r>
              <a:rPr lang="en-GB" dirty="0" smtClean="0"/>
              <a:t>y = 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Interference with</a:t>
            </a:r>
            <a:br>
              <a:rPr lang="en-GB" dirty="0" smtClean="0">
                <a:solidFill>
                  <a:schemeClr val="tx2"/>
                </a:solidFill>
              </a:rPr>
            </a:br>
            <a:r>
              <a:rPr lang="en-GB" dirty="0" smtClean="0">
                <a:solidFill>
                  <a:schemeClr val="tx2"/>
                </a:solidFill>
              </a:rPr>
              <a:t>“</a:t>
            </a:r>
            <a:r>
              <a:rPr lang="en-GB" dirty="0" err="1" smtClean="0">
                <a:solidFill>
                  <a:schemeClr val="tx2"/>
                </a:solidFill>
              </a:rPr>
              <a:t>xeno”quinones</a:t>
            </a:r>
            <a:r>
              <a:rPr lang="en-GB" dirty="0" smtClean="0">
                <a:solidFill>
                  <a:schemeClr val="tx2"/>
                </a:solidFill>
              </a:rPr>
              <a:t> </a:t>
            </a:r>
            <a:br>
              <a:rPr lang="en-GB" dirty="0" smtClean="0">
                <a:solidFill>
                  <a:schemeClr val="tx2"/>
                </a:solidFill>
              </a:rPr>
            </a:br>
            <a:r>
              <a:rPr lang="en-GB" dirty="0" smtClean="0">
                <a:solidFill>
                  <a:schemeClr val="tx2"/>
                </a:solidFill>
              </a:rPr>
              <a:t>and similar compounds</a:t>
            </a:r>
            <a:br>
              <a:rPr lang="en-GB" dirty="0" smtClean="0">
                <a:solidFill>
                  <a:schemeClr val="tx2"/>
                </a:solidFill>
              </a:rPr>
            </a:b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6660232" y="3212976"/>
            <a:ext cx="20991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/>
              <a:t>Example 1 – B</a:t>
            </a:r>
            <a:r>
              <a:rPr lang="cs-CZ" sz="1200" b="1" dirty="0" err="1" smtClean="0"/>
              <a:t>aP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quinone</a:t>
            </a:r>
            <a:r>
              <a:rPr lang="en-US" sz="1200" b="1" dirty="0" smtClean="0"/>
              <a:t> </a:t>
            </a:r>
            <a:endParaRPr lang="en-GB" sz="1200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6372200" y="5085184"/>
            <a:ext cx="25683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/>
              <a:t>Example 2 – </a:t>
            </a:r>
            <a:r>
              <a:rPr lang="en-US" sz="1200" b="1" dirty="0" err="1" smtClean="0"/>
              <a:t>Paraquate</a:t>
            </a:r>
            <a:r>
              <a:rPr lang="en-US" sz="1200" b="1" dirty="0" smtClean="0"/>
              <a:t> pesticide</a:t>
            </a:r>
            <a:endParaRPr lang="en-GB" sz="1200" b="1" dirty="0"/>
          </a:p>
        </p:txBody>
      </p:sp>
      <p:sp>
        <p:nvSpPr>
          <p:cNvPr id="16" name="Obdélník 15"/>
          <p:cNvSpPr/>
          <p:nvPr/>
        </p:nvSpPr>
        <p:spPr>
          <a:xfrm>
            <a:off x="899592" y="2492896"/>
            <a:ext cx="648072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48072"/>
          </a:xfrm>
        </p:spPr>
        <p:txBody>
          <a:bodyPr/>
          <a:lstStyle/>
          <a:p>
            <a:pPr algn="ctr" eaLnBrk="1" hangingPunct="1"/>
            <a:r>
              <a:rPr lang="en-GB" sz="2800" dirty="0" smtClean="0">
                <a:solidFill>
                  <a:schemeClr val="tx1"/>
                </a:solidFill>
              </a:rPr>
              <a:t>Metals and impacts on </a:t>
            </a:r>
            <a:r>
              <a:rPr lang="en-GB" sz="2800" dirty="0" err="1" smtClean="0">
                <a:solidFill>
                  <a:schemeClr val="tx1"/>
                </a:solidFill>
              </a:rPr>
              <a:t>redox</a:t>
            </a:r>
            <a:r>
              <a:rPr lang="en-GB" sz="2800" dirty="0" smtClean="0">
                <a:solidFill>
                  <a:schemeClr val="tx1"/>
                </a:solidFill>
              </a:rPr>
              <a:t> homeostasis </a:t>
            </a:r>
            <a:br>
              <a:rPr lang="en-GB" sz="2800" dirty="0" smtClean="0">
                <a:solidFill>
                  <a:schemeClr val="tx1"/>
                </a:solidFill>
              </a:rPr>
            </a:br>
            <a:r>
              <a:rPr lang="en-GB" sz="1800" dirty="0" smtClean="0">
                <a:solidFill>
                  <a:schemeClr val="tx1"/>
                </a:solidFill>
              </a:rPr>
              <a:t>(* direct ROS production / * binding to proteins)</a:t>
            </a:r>
            <a:endParaRPr lang="cs-CZ" sz="2800" dirty="0" smtClean="0">
              <a:solidFill>
                <a:schemeClr val="tx1"/>
              </a:solidFill>
            </a:endParaRPr>
          </a:p>
        </p:txBody>
      </p:sp>
      <p:pic>
        <p:nvPicPr>
          <p:cNvPr id="49154" name="Picture 2" descr="http://www.cell.com/cms/attachment/600379/4726988/gr1.jpg"/>
          <p:cNvPicPr>
            <a:picLocks noChangeAspect="1" noChangeArrowheads="1"/>
          </p:cNvPicPr>
          <p:nvPr/>
        </p:nvPicPr>
        <p:blipFill>
          <a:blip r:embed="rId3" cstate="print"/>
          <a:srcRect l="17689" r="14346" b="5501"/>
          <a:stretch>
            <a:fillRect/>
          </a:stretch>
        </p:blipFill>
        <p:spPr bwMode="auto">
          <a:xfrm>
            <a:off x="1763688" y="1268760"/>
            <a:ext cx="7056784" cy="5316755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2771800" y="2276872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, Cr</a:t>
            </a:r>
            <a:endParaRPr lang="en-GB" sz="1400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763688" y="3697868"/>
            <a:ext cx="1643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+ H</a:t>
            </a:r>
            <a:r>
              <a:rPr lang="en-GB" sz="1400" b="1" baseline="-25000" dirty="0" smtClean="0"/>
              <a:t>2</a:t>
            </a:r>
            <a:r>
              <a:rPr lang="en-GB" sz="1400" b="1" dirty="0" smtClean="0"/>
              <a:t>O</a:t>
            </a:r>
            <a:r>
              <a:rPr lang="en-GB" sz="1400" b="1" baseline="-25000" dirty="0" smtClean="0"/>
              <a:t>2</a:t>
            </a:r>
          </a:p>
          <a:p>
            <a:r>
              <a:rPr lang="en-GB" sz="1400" b="1" dirty="0" smtClean="0"/>
              <a:t>(Fenton reaction)</a:t>
            </a:r>
            <a:endParaRPr lang="en-GB" sz="1400" b="1" dirty="0"/>
          </a:p>
        </p:txBody>
      </p:sp>
      <p:sp>
        <p:nvSpPr>
          <p:cNvPr id="12" name="Obdélník 11"/>
          <p:cNvSpPr/>
          <p:nvPr/>
        </p:nvSpPr>
        <p:spPr>
          <a:xfrm>
            <a:off x="1763688" y="1844824"/>
            <a:ext cx="4968552" cy="38884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Přímá spojovací šipka 13"/>
          <p:cNvCxnSpPr/>
          <p:nvPr/>
        </p:nvCxnSpPr>
        <p:spPr>
          <a:xfrm>
            <a:off x="899592" y="1340768"/>
            <a:ext cx="720080" cy="9361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720080"/>
          </a:xfrm>
        </p:spPr>
        <p:txBody>
          <a:bodyPr/>
          <a:lstStyle/>
          <a:p>
            <a:pPr algn="ctr" eaLnBrk="1" hangingPunct="1"/>
            <a:r>
              <a:rPr lang="en-GB" b="1" dirty="0" smtClean="0">
                <a:solidFill>
                  <a:schemeClr val="tx1"/>
                </a:solidFill>
              </a:rPr>
              <a:t>CYP450 as ROS source </a:t>
            </a:r>
            <a:br>
              <a:rPr lang="en-GB" b="1" dirty="0" smtClean="0">
                <a:solidFill>
                  <a:schemeClr val="tx1"/>
                </a:solidFill>
              </a:rPr>
            </a:br>
            <a:r>
              <a:rPr lang="en-GB" sz="1800" dirty="0" smtClean="0">
                <a:solidFill>
                  <a:schemeClr val="tx1"/>
                </a:solidFill>
              </a:rPr>
              <a:t>(example CYP2E1, MEOS – </a:t>
            </a:r>
            <a:r>
              <a:rPr lang="en-GB" sz="1800" dirty="0" err="1" smtClean="0">
                <a:solidFill>
                  <a:schemeClr val="tx1"/>
                </a:solidFill>
              </a:rPr>
              <a:t>microsomal</a:t>
            </a:r>
            <a:r>
              <a:rPr lang="en-GB" sz="1800" dirty="0" smtClean="0">
                <a:solidFill>
                  <a:schemeClr val="tx1"/>
                </a:solidFill>
              </a:rPr>
              <a:t> ethanol oxidising system) </a:t>
            </a:r>
            <a:endParaRPr lang="cs-CZ" sz="2800" dirty="0" smtClean="0">
              <a:solidFill>
                <a:schemeClr val="tx1"/>
              </a:solidFill>
            </a:endParaRPr>
          </a:p>
        </p:txBody>
      </p:sp>
      <p:pic>
        <p:nvPicPr>
          <p:cNvPr id="51202" name="Picture 2" descr="http://themedicalbiochemistrypage.org/images/cyp2e1-activitie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1124744"/>
            <a:ext cx="8196336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050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72008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z="2800" dirty="0" err="1" smtClean="0">
                <a:solidFill>
                  <a:schemeClr val="tx1"/>
                </a:solidFill>
              </a:rPr>
              <a:t>Irradiation</a:t>
            </a:r>
            <a:r>
              <a:rPr lang="cs-CZ" sz="2800" dirty="0" smtClean="0">
                <a:solidFill>
                  <a:schemeClr val="tx1"/>
                </a:solidFill>
              </a:rPr>
              <a:t> as a </a:t>
            </a:r>
            <a:r>
              <a:rPr lang="cs-CZ" sz="2800" dirty="0" err="1" smtClean="0">
                <a:solidFill>
                  <a:schemeClr val="tx1"/>
                </a:solidFill>
              </a:rPr>
              <a:t>source</a:t>
            </a:r>
            <a:r>
              <a:rPr lang="cs-CZ" sz="2800" dirty="0" smtClean="0">
                <a:solidFill>
                  <a:schemeClr val="tx1"/>
                </a:solidFill>
              </a:rPr>
              <a:t> of ROS </a:t>
            </a:r>
            <a:r>
              <a:rPr lang="cs-CZ" sz="2800" dirty="0" err="1" smtClean="0">
                <a:solidFill>
                  <a:schemeClr val="tx1"/>
                </a:solidFill>
              </a:rPr>
              <a:t>and</a:t>
            </a:r>
            <a:r>
              <a:rPr lang="cs-CZ" sz="2800" dirty="0" smtClean="0">
                <a:solidFill>
                  <a:schemeClr val="tx1"/>
                </a:solidFill>
              </a:rPr>
              <a:t> </a:t>
            </a:r>
            <a:r>
              <a:rPr lang="cs-CZ" sz="2800" dirty="0" err="1" smtClean="0">
                <a:solidFill>
                  <a:schemeClr val="tx1"/>
                </a:solidFill>
              </a:rPr>
              <a:t>oxidative</a:t>
            </a:r>
            <a:r>
              <a:rPr lang="cs-CZ" sz="2800" dirty="0" smtClean="0">
                <a:solidFill>
                  <a:schemeClr val="tx1"/>
                </a:solidFill>
              </a:rPr>
              <a:t> </a:t>
            </a:r>
            <a:r>
              <a:rPr lang="cs-CZ" sz="2800" dirty="0" err="1" smtClean="0">
                <a:solidFill>
                  <a:schemeClr val="tx1"/>
                </a:solidFill>
              </a:rPr>
              <a:t>damage</a:t>
            </a:r>
            <a:r>
              <a:rPr lang="cs-CZ" sz="2800" dirty="0" smtClean="0">
                <a:solidFill>
                  <a:schemeClr val="tx1"/>
                </a:solidFill>
              </a:rPr>
              <a:t/>
            </a:r>
            <a:br>
              <a:rPr lang="cs-CZ" sz="2800" dirty="0" smtClean="0">
                <a:solidFill>
                  <a:schemeClr val="tx1"/>
                </a:solidFill>
              </a:rPr>
            </a:br>
            <a:r>
              <a:rPr lang="cs-CZ" sz="2000" dirty="0" smtClean="0">
                <a:solidFill>
                  <a:schemeClr val="tx1"/>
                </a:solidFill>
              </a:rPr>
              <a:t>(</a:t>
            </a:r>
            <a:r>
              <a:rPr lang="cs-CZ" sz="2000" dirty="0" err="1" smtClean="0">
                <a:solidFill>
                  <a:schemeClr val="tx1"/>
                </a:solidFill>
              </a:rPr>
              <a:t>reminder</a:t>
            </a:r>
            <a:r>
              <a:rPr lang="cs-CZ" sz="2000" dirty="0" smtClean="0">
                <a:solidFill>
                  <a:schemeClr val="tx1"/>
                </a:solidFill>
              </a:rPr>
              <a:t> – </a:t>
            </a:r>
            <a:r>
              <a:rPr lang="cs-CZ" sz="2000" dirty="0" err="1" smtClean="0">
                <a:solidFill>
                  <a:schemeClr val="tx1"/>
                </a:solidFill>
              </a:rPr>
              <a:t>check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lectures</a:t>
            </a:r>
            <a:r>
              <a:rPr lang="cs-CZ" sz="2000" dirty="0" smtClean="0">
                <a:solidFill>
                  <a:schemeClr val="tx1"/>
                </a:solidFill>
              </a:rPr>
              <a:t> on toxicity </a:t>
            </a:r>
            <a:r>
              <a:rPr lang="cs-CZ" sz="2000" dirty="0" err="1" smtClean="0">
                <a:solidFill>
                  <a:schemeClr val="tx1"/>
                </a:solidFill>
              </a:rPr>
              <a:t>towards</a:t>
            </a:r>
            <a:r>
              <a:rPr lang="cs-CZ" sz="2000" dirty="0" smtClean="0">
                <a:solidFill>
                  <a:schemeClr val="tx1"/>
                </a:solidFill>
              </a:rPr>
              <a:t> DNA)</a:t>
            </a:r>
            <a:endParaRPr lang="cs-CZ" sz="2800" dirty="0" smtClean="0">
              <a:solidFill>
                <a:schemeClr val="tx1"/>
              </a:solidFill>
            </a:endParaRPr>
          </a:p>
        </p:txBody>
      </p:sp>
      <p:pic>
        <p:nvPicPr>
          <p:cNvPr id="17410" name="Picture 2" descr="http://image.slidesharecdn.com/radioactivity-120828105904-phpapp02/95/radioactivity-12-728.jpg?cb=134615161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2" y="980728"/>
            <a:ext cx="7582272" cy="5686705"/>
          </a:xfrm>
          <a:prstGeom prst="rect">
            <a:avLst/>
          </a:prstGeom>
          <a:noFill/>
        </p:spPr>
      </p:pic>
      <p:sp>
        <p:nvSpPr>
          <p:cNvPr id="4" name="Šipka doprava 3"/>
          <p:cNvSpPr/>
          <p:nvPr/>
        </p:nvSpPr>
        <p:spPr>
          <a:xfrm>
            <a:off x="611560" y="4581128"/>
            <a:ext cx="1008112" cy="1152128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ROS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547664" y="1988840"/>
            <a:ext cx="6192688" cy="994122"/>
          </a:xfrm>
        </p:spPr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Protection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against</a:t>
            </a:r>
            <a:r>
              <a:rPr lang="cs-CZ" dirty="0" smtClean="0">
                <a:solidFill>
                  <a:schemeClr val="tx1"/>
                </a:solidFill>
              </a:rPr>
              <a:t> ROS-</a:t>
            </a:r>
            <a:r>
              <a:rPr lang="cs-CZ" dirty="0" err="1" smtClean="0">
                <a:solidFill>
                  <a:schemeClr val="tx1"/>
                </a:solidFill>
              </a:rPr>
              <a:t>induced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damage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050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720080"/>
          </a:xfrm>
        </p:spPr>
        <p:txBody>
          <a:bodyPr>
            <a:normAutofit/>
          </a:bodyPr>
          <a:lstStyle/>
          <a:p>
            <a:pPr eaLnBrk="1" hangingPunct="1"/>
            <a:r>
              <a:rPr lang="cs-CZ" sz="2800" dirty="0" smtClean="0">
                <a:solidFill>
                  <a:schemeClr val="tx1"/>
                </a:solidFill>
              </a:rPr>
              <a:t>Antioxidant </a:t>
            </a:r>
            <a:r>
              <a:rPr lang="en-GB" sz="2800" dirty="0" smtClean="0">
                <a:solidFill>
                  <a:schemeClr val="tx1"/>
                </a:solidFill>
              </a:rPr>
              <a:t>responses 1 - </a:t>
            </a:r>
            <a:r>
              <a:rPr lang="en-GB" sz="2800" b="1" dirty="0" smtClean="0">
                <a:solidFill>
                  <a:schemeClr val="tx1"/>
                </a:solidFill>
              </a:rPr>
              <a:t>enzymatic</a:t>
            </a:r>
            <a:endParaRPr lang="cs-CZ" sz="2800" b="1" dirty="0" smtClean="0">
              <a:solidFill>
                <a:schemeClr val="tx1"/>
              </a:solidFill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052736"/>
            <a:ext cx="6408712" cy="2658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57383" y="2841823"/>
            <a:ext cx="4735097" cy="382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lipsa 6"/>
          <p:cNvSpPr/>
          <p:nvPr/>
        </p:nvSpPr>
        <p:spPr>
          <a:xfrm>
            <a:off x="2555776" y="1772816"/>
            <a:ext cx="792088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Elipsa 9"/>
          <p:cNvSpPr/>
          <p:nvPr/>
        </p:nvSpPr>
        <p:spPr>
          <a:xfrm>
            <a:off x="3635896" y="1412776"/>
            <a:ext cx="792088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Elipsa 10"/>
          <p:cNvSpPr/>
          <p:nvPr/>
        </p:nvSpPr>
        <p:spPr>
          <a:xfrm>
            <a:off x="5076056" y="1988840"/>
            <a:ext cx="792088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Elipsa 11"/>
          <p:cNvSpPr/>
          <p:nvPr/>
        </p:nvSpPr>
        <p:spPr>
          <a:xfrm>
            <a:off x="4211960" y="6093296"/>
            <a:ext cx="792088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Elipsa 12"/>
          <p:cNvSpPr/>
          <p:nvPr/>
        </p:nvSpPr>
        <p:spPr>
          <a:xfrm>
            <a:off x="5724128" y="6093296"/>
            <a:ext cx="792088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Elipsa 15"/>
          <p:cNvSpPr/>
          <p:nvPr/>
        </p:nvSpPr>
        <p:spPr>
          <a:xfrm>
            <a:off x="7020272" y="2780928"/>
            <a:ext cx="1656184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ovéPole 13"/>
          <p:cNvSpPr txBox="1"/>
          <p:nvPr/>
        </p:nvSpPr>
        <p:spPr>
          <a:xfrm>
            <a:off x="1668691" y="5302949"/>
            <a:ext cx="1967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1200" dirty="0" err="1" smtClean="0">
                <a:solidFill>
                  <a:schemeClr val="accent2"/>
                </a:solidFill>
              </a:rPr>
              <a:t>Highlighted</a:t>
            </a:r>
            <a:r>
              <a:rPr lang="cs-CZ" sz="1200" dirty="0" smtClean="0">
                <a:solidFill>
                  <a:schemeClr val="accent2"/>
                </a:solidFill>
              </a:rPr>
              <a:t> </a:t>
            </a:r>
            <a:r>
              <a:rPr lang="cs-CZ" sz="1200" dirty="0" err="1" smtClean="0">
                <a:solidFill>
                  <a:schemeClr val="accent2"/>
                </a:solidFill>
              </a:rPr>
              <a:t>enzymes</a:t>
            </a:r>
            <a:r>
              <a:rPr lang="cs-CZ" sz="1200" dirty="0" smtClean="0">
                <a:solidFill>
                  <a:schemeClr val="accent2"/>
                </a:solidFill>
              </a:rPr>
              <a:t/>
            </a:r>
            <a:br>
              <a:rPr lang="cs-CZ" sz="1200" dirty="0" smtClean="0">
                <a:solidFill>
                  <a:schemeClr val="accent2"/>
                </a:solidFill>
              </a:rPr>
            </a:br>
            <a:r>
              <a:rPr lang="cs-CZ" sz="1200" dirty="0" err="1" smtClean="0">
                <a:solidFill>
                  <a:schemeClr val="accent2"/>
                </a:solidFill>
              </a:rPr>
              <a:t>discussed</a:t>
            </a:r>
            <a:r>
              <a:rPr lang="cs-CZ" sz="1200" dirty="0" smtClean="0">
                <a:solidFill>
                  <a:schemeClr val="accent2"/>
                </a:solidFill>
              </a:rPr>
              <a:t> </a:t>
            </a:r>
            <a:r>
              <a:rPr lang="cs-CZ" sz="1200" dirty="0" err="1" smtClean="0">
                <a:solidFill>
                  <a:schemeClr val="accent2"/>
                </a:solidFill>
              </a:rPr>
              <a:t>further</a:t>
            </a:r>
            <a:r>
              <a:rPr lang="cs-CZ" sz="1200" dirty="0" smtClean="0">
                <a:solidFill>
                  <a:schemeClr val="accent2"/>
                </a:solidFill>
              </a:rPr>
              <a:t> </a:t>
            </a:r>
            <a:br>
              <a:rPr lang="cs-CZ" sz="1200" dirty="0" smtClean="0">
                <a:solidFill>
                  <a:schemeClr val="accent2"/>
                </a:solidFill>
              </a:rPr>
            </a:br>
            <a:r>
              <a:rPr lang="cs-CZ" sz="1200" dirty="0" err="1" smtClean="0">
                <a:solidFill>
                  <a:schemeClr val="accent2"/>
                </a:solidFill>
              </a:rPr>
              <a:t>within</a:t>
            </a:r>
            <a:r>
              <a:rPr lang="cs-CZ" sz="1200" dirty="0" smtClean="0">
                <a:solidFill>
                  <a:schemeClr val="accent2"/>
                </a:solidFill>
              </a:rPr>
              <a:t> </a:t>
            </a:r>
            <a:r>
              <a:rPr lang="cs-CZ" sz="1200" dirty="0" err="1" smtClean="0">
                <a:solidFill>
                  <a:schemeClr val="accent2"/>
                </a:solidFill>
              </a:rPr>
              <a:t>the</a:t>
            </a:r>
            <a:r>
              <a:rPr lang="cs-CZ" sz="1200" dirty="0" smtClean="0">
                <a:solidFill>
                  <a:schemeClr val="accent2"/>
                </a:solidFill>
              </a:rPr>
              <a:t> „</a:t>
            </a:r>
            <a:r>
              <a:rPr lang="cs-CZ" sz="1200" dirty="0" err="1" smtClean="0">
                <a:solidFill>
                  <a:schemeClr val="accent2"/>
                </a:solidFill>
              </a:rPr>
              <a:t>biomarker</a:t>
            </a:r>
            <a:r>
              <a:rPr lang="cs-CZ" sz="1200" dirty="0" smtClean="0">
                <a:solidFill>
                  <a:schemeClr val="accent2"/>
                </a:solidFill>
              </a:rPr>
              <a:t>“ part</a:t>
            </a:r>
            <a:endParaRPr lang="en-GB" sz="1200" dirty="0">
              <a:solidFill>
                <a:schemeClr val="accent2"/>
              </a:solidFill>
            </a:endParaRPr>
          </a:p>
        </p:txBody>
      </p:sp>
      <p:cxnSp>
        <p:nvCxnSpPr>
          <p:cNvPr id="17" name="Přímá spojovací šipka 16"/>
          <p:cNvCxnSpPr/>
          <p:nvPr/>
        </p:nvCxnSpPr>
        <p:spPr>
          <a:xfrm>
            <a:off x="3707904" y="6093296"/>
            <a:ext cx="28803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50"/>
          <p:cNvSpPr txBox="1">
            <a:spLocks noChangeArrowheads="1"/>
          </p:cNvSpPr>
          <p:nvPr/>
        </p:nvSpPr>
        <p:spPr>
          <a:xfrm>
            <a:off x="0" y="188640"/>
            <a:ext cx="9144000" cy="72008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Antioxidant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responses 2 – </a:t>
            </a:r>
            <a:r>
              <a:rPr kumimoji="0" lang="cs-CZ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small</a:t>
            </a: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cs-CZ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molecules</a:t>
            </a: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GSH</a:t>
            </a:r>
            <a:endParaRPr kumimoji="0" lang="cs-C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3250" name="Picture 2" descr="http://www.nature.com/nrd/journal/v12/n12/images/nrd4002-f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035"/>
          <a:stretch>
            <a:fillRect/>
          </a:stretch>
        </p:blipFill>
        <p:spPr bwMode="auto">
          <a:xfrm>
            <a:off x="179512" y="1052736"/>
            <a:ext cx="2592288" cy="1728192"/>
          </a:xfrm>
          <a:prstGeom prst="rect">
            <a:avLst/>
          </a:prstGeom>
          <a:noFill/>
        </p:spPr>
      </p:pic>
      <p:pic>
        <p:nvPicPr>
          <p:cNvPr id="55298" name="Picture 2" descr="http://ajpgi.physiology.org/content/ajpgi/291/1/G1/F1.la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23786" y="2204864"/>
            <a:ext cx="6248206" cy="4590976"/>
          </a:xfrm>
          <a:prstGeom prst="rect">
            <a:avLst/>
          </a:prstGeom>
          <a:noFill/>
        </p:spPr>
      </p:pic>
      <p:sp>
        <p:nvSpPr>
          <p:cNvPr id="5" name="Elipsa 4"/>
          <p:cNvSpPr/>
          <p:nvPr/>
        </p:nvSpPr>
        <p:spPr>
          <a:xfrm>
            <a:off x="3779912" y="5229200"/>
            <a:ext cx="792088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Elipsa 5"/>
          <p:cNvSpPr/>
          <p:nvPr/>
        </p:nvSpPr>
        <p:spPr>
          <a:xfrm>
            <a:off x="5724128" y="3356992"/>
            <a:ext cx="792088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Elipsa 6"/>
          <p:cNvSpPr/>
          <p:nvPr/>
        </p:nvSpPr>
        <p:spPr>
          <a:xfrm>
            <a:off x="6660232" y="3933056"/>
            <a:ext cx="792088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Elipsa 7"/>
          <p:cNvSpPr/>
          <p:nvPr/>
        </p:nvSpPr>
        <p:spPr>
          <a:xfrm>
            <a:off x="5796136" y="5373216"/>
            <a:ext cx="792088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4005064"/>
            <a:ext cx="2771800" cy="1494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Přímá spojovací šipka 11"/>
          <p:cNvCxnSpPr/>
          <p:nvPr/>
        </p:nvCxnSpPr>
        <p:spPr>
          <a:xfrm>
            <a:off x="755576" y="2708920"/>
            <a:ext cx="0" cy="10081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7308304" y="5589240"/>
            <a:ext cx="1296144" cy="9002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050" dirty="0" err="1" smtClean="0">
                <a:solidFill>
                  <a:schemeClr val="accent2"/>
                </a:solidFill>
              </a:rPr>
              <a:t>Highlighted</a:t>
            </a:r>
            <a:r>
              <a:rPr lang="cs-CZ" sz="1050" dirty="0" smtClean="0">
                <a:solidFill>
                  <a:schemeClr val="accent2"/>
                </a:solidFill>
              </a:rPr>
              <a:t> </a:t>
            </a:r>
            <a:r>
              <a:rPr lang="cs-CZ" sz="1050" dirty="0" err="1" smtClean="0">
                <a:solidFill>
                  <a:schemeClr val="accent2"/>
                </a:solidFill>
              </a:rPr>
              <a:t>enzymes</a:t>
            </a:r>
            <a:r>
              <a:rPr lang="cs-CZ" sz="1050" dirty="0" smtClean="0">
                <a:solidFill>
                  <a:schemeClr val="accent2"/>
                </a:solidFill>
              </a:rPr>
              <a:t/>
            </a:r>
            <a:br>
              <a:rPr lang="cs-CZ" sz="1050" dirty="0" smtClean="0">
                <a:solidFill>
                  <a:schemeClr val="accent2"/>
                </a:solidFill>
              </a:rPr>
            </a:br>
            <a:r>
              <a:rPr lang="cs-CZ" sz="1050" dirty="0" err="1" smtClean="0">
                <a:solidFill>
                  <a:schemeClr val="accent2"/>
                </a:solidFill>
              </a:rPr>
              <a:t>discussed</a:t>
            </a:r>
            <a:r>
              <a:rPr lang="cs-CZ" sz="1050" dirty="0" smtClean="0">
                <a:solidFill>
                  <a:schemeClr val="accent2"/>
                </a:solidFill>
              </a:rPr>
              <a:t> </a:t>
            </a:r>
            <a:r>
              <a:rPr lang="cs-CZ" sz="1050" dirty="0" err="1" smtClean="0">
                <a:solidFill>
                  <a:schemeClr val="accent2"/>
                </a:solidFill>
              </a:rPr>
              <a:t>further</a:t>
            </a:r>
            <a:r>
              <a:rPr lang="cs-CZ" sz="1050" dirty="0" smtClean="0">
                <a:solidFill>
                  <a:schemeClr val="accent2"/>
                </a:solidFill>
              </a:rPr>
              <a:t> </a:t>
            </a:r>
            <a:br>
              <a:rPr lang="cs-CZ" sz="1050" dirty="0" smtClean="0">
                <a:solidFill>
                  <a:schemeClr val="accent2"/>
                </a:solidFill>
              </a:rPr>
            </a:br>
            <a:r>
              <a:rPr lang="cs-CZ" sz="1050" dirty="0" err="1" smtClean="0">
                <a:solidFill>
                  <a:schemeClr val="accent2"/>
                </a:solidFill>
              </a:rPr>
              <a:t>within</a:t>
            </a:r>
            <a:r>
              <a:rPr lang="cs-CZ" sz="1050" dirty="0" smtClean="0">
                <a:solidFill>
                  <a:schemeClr val="accent2"/>
                </a:solidFill>
              </a:rPr>
              <a:t> </a:t>
            </a:r>
            <a:r>
              <a:rPr lang="cs-CZ" sz="1050" dirty="0" err="1" smtClean="0">
                <a:solidFill>
                  <a:schemeClr val="accent2"/>
                </a:solidFill>
              </a:rPr>
              <a:t>the</a:t>
            </a:r>
            <a:r>
              <a:rPr lang="cs-CZ" sz="1050" dirty="0" smtClean="0">
                <a:solidFill>
                  <a:schemeClr val="accent2"/>
                </a:solidFill>
              </a:rPr>
              <a:t> „</a:t>
            </a:r>
            <a:r>
              <a:rPr lang="cs-CZ" sz="1050" dirty="0" err="1" smtClean="0">
                <a:solidFill>
                  <a:schemeClr val="accent2"/>
                </a:solidFill>
              </a:rPr>
              <a:t>biomarker</a:t>
            </a:r>
            <a:r>
              <a:rPr lang="cs-CZ" sz="1050" dirty="0" smtClean="0">
                <a:solidFill>
                  <a:schemeClr val="accent2"/>
                </a:solidFill>
              </a:rPr>
              <a:t>“ part</a:t>
            </a:r>
            <a:endParaRPr lang="en-GB" sz="105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50"/>
          <p:cNvSpPr txBox="1">
            <a:spLocks noChangeArrowheads="1"/>
          </p:cNvSpPr>
          <p:nvPr/>
        </p:nvSpPr>
        <p:spPr>
          <a:xfrm>
            <a:off x="0" y="188640"/>
            <a:ext cx="9144000" cy="72008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lvl="0" algn="ctr">
              <a:defRPr/>
            </a:pP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Antioxidant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responses 2 –</a:t>
            </a: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cs-CZ" sz="2800" dirty="0" err="1" smtClean="0"/>
              <a:t>small</a:t>
            </a:r>
            <a:r>
              <a:rPr lang="cs-CZ" sz="2800" dirty="0" smtClean="0"/>
              <a:t> </a:t>
            </a:r>
            <a:r>
              <a:rPr lang="cs-CZ" sz="2800" dirty="0" err="1" smtClean="0"/>
              <a:t>molecules</a:t>
            </a:r>
            <a:r>
              <a:rPr lang="cs-CZ" sz="2800" dirty="0" smtClean="0"/>
              <a:t>: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dietary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antioxidants</a:t>
            </a:r>
            <a:endParaRPr kumimoji="0" lang="cs-C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3250" name="Picture 2" descr="http://www.nature.com/nrd/journal/v12/n12/images/nrd4002-f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035"/>
          <a:stretch>
            <a:fillRect/>
          </a:stretch>
        </p:blipFill>
        <p:spPr bwMode="auto">
          <a:xfrm>
            <a:off x="179512" y="1052736"/>
            <a:ext cx="2592288" cy="1728192"/>
          </a:xfrm>
          <a:prstGeom prst="rect">
            <a:avLst/>
          </a:prstGeom>
          <a:noFill/>
        </p:spPr>
      </p:pic>
      <p:cxnSp>
        <p:nvCxnSpPr>
          <p:cNvPr id="8" name="Přímá spojovací šipka 7"/>
          <p:cNvCxnSpPr/>
          <p:nvPr/>
        </p:nvCxnSpPr>
        <p:spPr>
          <a:xfrm>
            <a:off x="2987824" y="2132856"/>
            <a:ext cx="792088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3851920" y="2708920"/>
            <a:ext cx="149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chemeClr val="tx2"/>
                </a:solidFill>
              </a:rPr>
              <a:t>Ascorbate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3284984"/>
            <a:ext cx="3024336" cy="697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ovéPole 12"/>
          <p:cNvSpPr txBox="1"/>
          <p:nvPr/>
        </p:nvSpPr>
        <p:spPr>
          <a:xfrm>
            <a:off x="7020272" y="1052736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chemeClr val="tx2"/>
                </a:solidFill>
              </a:rPr>
              <a:t>Carotenoids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827584" y="4653136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Flavonoids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53255" name="Picture 7" descr="http://en.citizendium.org/images/5/54/Carotenoids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1556792"/>
            <a:ext cx="2663476" cy="3044680"/>
          </a:xfrm>
          <a:prstGeom prst="rect">
            <a:avLst/>
          </a:prstGeom>
          <a:noFill/>
        </p:spPr>
      </p:pic>
      <p:pic>
        <p:nvPicPr>
          <p:cNvPr id="53257" name="Picture 9" descr="http://eng.ege.edu.tr/%7Eotles/antioxidants/pages/antioxidants_that_are_naturally_found_in_foods_dosyalar/image04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008" y="4509120"/>
            <a:ext cx="4932040" cy="2299554"/>
          </a:xfrm>
          <a:prstGeom prst="rect">
            <a:avLst/>
          </a:prstGeom>
          <a:noFill/>
        </p:spPr>
      </p:pic>
      <p:sp>
        <p:nvSpPr>
          <p:cNvPr id="18" name="TextovéPole 17"/>
          <p:cNvSpPr txBox="1"/>
          <p:nvPr/>
        </p:nvSpPr>
        <p:spPr>
          <a:xfrm>
            <a:off x="251520" y="3923764"/>
            <a:ext cx="149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chemeClr val="tx2"/>
                </a:solidFill>
              </a:rPr>
              <a:t>Flavonoids</a:t>
            </a:r>
            <a:endParaRPr lang="en-GB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FEFD6"/>
              </a:clrFrom>
              <a:clrTo>
                <a:srgbClr val="EFEFD6">
                  <a:alpha val="0"/>
                </a:srgbClr>
              </a:clrTo>
            </a:clrChange>
          </a:blip>
          <a:srcRect l="9367" t="4524" r="13936" b="20510"/>
          <a:stretch>
            <a:fillRect/>
          </a:stretch>
        </p:blipFill>
        <p:spPr bwMode="auto">
          <a:xfrm>
            <a:off x="1187624" y="188640"/>
            <a:ext cx="7702624" cy="6593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lipsa 2"/>
          <p:cNvSpPr/>
          <p:nvPr/>
        </p:nvSpPr>
        <p:spPr>
          <a:xfrm>
            <a:off x="683568" y="1340768"/>
            <a:ext cx="3240360" cy="3528392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ovéPole 3"/>
          <p:cNvSpPr txBox="1"/>
          <p:nvPr/>
        </p:nvSpPr>
        <p:spPr>
          <a:xfrm>
            <a:off x="395536" y="116632"/>
            <a:ext cx="3629520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EFFECTS</a:t>
            </a:r>
            <a:r>
              <a:rPr lang="en-GB" sz="1400" dirty="0" smtClean="0"/>
              <a:t>	</a:t>
            </a:r>
            <a:r>
              <a:rPr lang="en-GB" sz="1400" b="1" dirty="0" smtClean="0">
                <a:solidFill>
                  <a:srgbClr val="FF0000"/>
                </a:solidFill>
              </a:rPr>
              <a:t>Enzymes </a:t>
            </a:r>
            <a:r>
              <a:rPr lang="en-US" sz="1400" b="1" dirty="0" smtClean="0">
                <a:solidFill>
                  <a:srgbClr val="FF0000"/>
                </a:solidFill>
              </a:rPr>
              <a:t>&amp;</a:t>
            </a:r>
            <a:r>
              <a:rPr lang="en-GB" sz="1400" b="1" dirty="0" smtClean="0">
                <a:solidFill>
                  <a:srgbClr val="FF0000"/>
                </a:solidFill>
              </a:rPr>
              <a:t> DNA</a:t>
            </a:r>
          </a:p>
          <a:p>
            <a:pPr lvl="4">
              <a:buFont typeface="Wingdings"/>
              <a:buChar char="à"/>
            </a:pPr>
            <a:r>
              <a:rPr lang="en-US" sz="1400" dirty="0" smtClean="0">
                <a:sym typeface="Wingdings" pitchFamily="2" charset="2"/>
              </a:rPr>
              <a:t>Other lectures</a:t>
            </a:r>
          </a:p>
          <a:p>
            <a:pPr>
              <a:buFont typeface="Wingdings"/>
              <a:buChar char="à"/>
            </a:pPr>
            <a:endParaRPr lang="en-US" sz="1400" dirty="0" smtClean="0">
              <a:sym typeface="Wingdings" pitchFamily="2" charset="2"/>
            </a:endParaRPr>
          </a:p>
          <a:p>
            <a:r>
              <a:rPr lang="en-US" sz="1400" b="1" dirty="0" smtClean="0">
                <a:solidFill>
                  <a:schemeClr val="tx2"/>
                </a:solidFill>
                <a:sym typeface="Wingdings" pitchFamily="2" charset="2"/>
              </a:rPr>
              <a:t>		Lipid </a:t>
            </a:r>
            <a:r>
              <a:rPr lang="en-US" sz="1400" b="1" dirty="0" err="1" smtClean="0">
                <a:solidFill>
                  <a:schemeClr val="tx2"/>
                </a:solidFill>
                <a:sym typeface="Wingdings" pitchFamily="2" charset="2"/>
              </a:rPr>
              <a:t>peroxidation</a:t>
            </a:r>
            <a:r>
              <a:rPr lang="en-US" sz="1400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</a:p>
          <a:p>
            <a:r>
              <a:rPr lang="en-GB" sz="1400" dirty="0" smtClean="0">
                <a:sym typeface="Wingdings" pitchFamily="2" charset="2"/>
              </a:rPr>
              <a:t>		 Following slide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Importance of </a:t>
            </a:r>
            <a:r>
              <a:rPr lang="en-GB" dirty="0" err="1" smtClean="0">
                <a:solidFill>
                  <a:schemeClr val="tx1"/>
                </a:solidFill>
              </a:rPr>
              <a:t>redox</a:t>
            </a:r>
            <a:r>
              <a:rPr lang="en-GB" dirty="0" smtClean="0">
                <a:solidFill>
                  <a:schemeClr val="tx1"/>
                </a:solidFill>
              </a:rPr>
              <a:t> (</a:t>
            </a:r>
            <a:r>
              <a:rPr lang="en-GB" dirty="0" err="1" smtClean="0">
                <a:solidFill>
                  <a:schemeClr val="tx1"/>
                </a:solidFill>
              </a:rPr>
              <a:t>oxido</a:t>
            </a:r>
            <a:r>
              <a:rPr lang="en-GB" dirty="0" smtClean="0">
                <a:solidFill>
                  <a:schemeClr val="tx1"/>
                </a:solidFill>
              </a:rPr>
              <a:t>-reduction) homeostasis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2532" name="Picture 4" descr="http://www.mdpi.com/cancers/cancers-03-01285/article_deploy/html/images/cancers-03-01285f1-10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122406"/>
            <a:ext cx="6744866" cy="4649523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251520" y="1178168"/>
            <a:ext cx="738214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tx2"/>
                </a:solidFill>
              </a:rPr>
              <a:t>Traditional view – “</a:t>
            </a:r>
            <a:r>
              <a:rPr lang="en-GB" sz="2400" b="1" dirty="0" smtClean="0">
                <a:solidFill>
                  <a:srgbClr val="FF0000"/>
                </a:solidFill>
              </a:rPr>
              <a:t>too much oxidants</a:t>
            </a:r>
            <a:r>
              <a:rPr lang="en-GB" sz="2400" b="1" dirty="0" smtClean="0">
                <a:solidFill>
                  <a:schemeClr val="tx2"/>
                </a:solidFill>
              </a:rPr>
              <a:t>” is bad </a:t>
            </a:r>
          </a:p>
          <a:p>
            <a:r>
              <a:rPr lang="en-GB" dirty="0" err="1" smtClean="0">
                <a:sym typeface="Wingdings" pitchFamily="2" charset="2"/>
              </a:rPr>
              <a:t>Prooxidants</a:t>
            </a:r>
            <a:r>
              <a:rPr lang="en-GB" dirty="0" smtClean="0">
                <a:sym typeface="Wingdings" pitchFamily="2" charset="2"/>
              </a:rPr>
              <a:t> (Oxidative stress)  damage to macromolecules  death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hysrev.physiology.org/content/physrev/88/4/1243/F1.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692696"/>
            <a:ext cx="6804248" cy="5601892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02916" y="188640"/>
            <a:ext cx="6380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tx2"/>
                </a:solidFill>
              </a:rPr>
              <a:t>Lipid </a:t>
            </a:r>
            <a:r>
              <a:rPr lang="en-GB" b="1" dirty="0" err="1" smtClean="0">
                <a:solidFill>
                  <a:schemeClr val="tx2"/>
                </a:solidFill>
              </a:rPr>
              <a:t>peroxidation</a:t>
            </a:r>
            <a:r>
              <a:rPr lang="en-GB" b="1" dirty="0" smtClean="0">
                <a:solidFill>
                  <a:schemeClr val="tx2"/>
                </a:solidFill>
              </a:rPr>
              <a:t> </a:t>
            </a:r>
            <a:r>
              <a:rPr lang="en-GB" b="1" dirty="0" smtClean="0">
                <a:solidFill>
                  <a:schemeClr val="tx2"/>
                </a:solidFill>
                <a:sym typeface="Wingdings" pitchFamily="2" charset="2"/>
              </a:rPr>
              <a:t>= radical reaction  fast propagation 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6" name="Elipsa 5"/>
          <p:cNvSpPr/>
          <p:nvPr/>
        </p:nvSpPr>
        <p:spPr>
          <a:xfrm>
            <a:off x="2267744" y="161256"/>
            <a:ext cx="1080120" cy="459432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Elipsa 6"/>
          <p:cNvSpPr/>
          <p:nvPr/>
        </p:nvSpPr>
        <p:spPr>
          <a:xfrm>
            <a:off x="3707904" y="3356992"/>
            <a:ext cx="360040" cy="315416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Elipsa 8"/>
          <p:cNvSpPr/>
          <p:nvPr/>
        </p:nvSpPr>
        <p:spPr>
          <a:xfrm>
            <a:off x="3923928" y="3933056"/>
            <a:ext cx="360040" cy="315416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Elipsa 9"/>
          <p:cNvSpPr/>
          <p:nvPr/>
        </p:nvSpPr>
        <p:spPr>
          <a:xfrm>
            <a:off x="3923928" y="4437112"/>
            <a:ext cx="360040" cy="315416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Elipsa 10"/>
          <p:cNvSpPr/>
          <p:nvPr/>
        </p:nvSpPr>
        <p:spPr>
          <a:xfrm>
            <a:off x="2915816" y="5157192"/>
            <a:ext cx="360040" cy="315416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Elipsa 11"/>
          <p:cNvSpPr/>
          <p:nvPr/>
        </p:nvSpPr>
        <p:spPr>
          <a:xfrm>
            <a:off x="7236296" y="5301208"/>
            <a:ext cx="1512168" cy="1296144"/>
          </a:xfrm>
          <a:prstGeom prst="ellipse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ovéPole 12"/>
          <p:cNvSpPr txBox="1"/>
          <p:nvPr/>
        </p:nvSpPr>
        <p:spPr>
          <a:xfrm>
            <a:off x="6617434" y="4941168"/>
            <a:ext cx="15756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00B050"/>
                </a:solidFill>
              </a:rPr>
              <a:t>MDA as a biomarker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10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54163"/>
            <a:ext cx="8686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78098"/>
          </a:xfrm>
        </p:spPr>
        <p:txBody>
          <a:bodyPr/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Biomarkers of oxidative damage</a:t>
            </a:r>
            <a:r>
              <a:rPr lang="cs-CZ" sz="2000" b="1" dirty="0" smtClean="0">
                <a:solidFill>
                  <a:schemeClr val="tx1"/>
                </a:solidFill>
              </a:rPr>
              <a:t/>
            </a:r>
            <a:br>
              <a:rPr lang="cs-CZ" sz="2000" b="1" dirty="0" smtClean="0">
                <a:solidFill>
                  <a:schemeClr val="tx1"/>
                </a:solidFill>
              </a:rPr>
            </a:br>
            <a:r>
              <a:rPr lang="cs-CZ" sz="2000" dirty="0" smtClean="0">
                <a:solidFill>
                  <a:schemeClr val="tx1"/>
                </a:solidFill>
              </a:rPr>
              <a:t>(</a:t>
            </a:r>
            <a:r>
              <a:rPr lang="cs-CZ" sz="2000" dirty="0" err="1" smtClean="0">
                <a:solidFill>
                  <a:schemeClr val="tx1"/>
                </a:solidFill>
              </a:rPr>
              <a:t>will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be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discussed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later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5" name="Elipsa 4"/>
          <p:cNvSpPr/>
          <p:nvPr/>
        </p:nvSpPr>
        <p:spPr>
          <a:xfrm>
            <a:off x="179512" y="1916832"/>
            <a:ext cx="720080" cy="459432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Elipsa 5"/>
          <p:cNvSpPr/>
          <p:nvPr/>
        </p:nvSpPr>
        <p:spPr>
          <a:xfrm>
            <a:off x="251520" y="4149080"/>
            <a:ext cx="720080" cy="459432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Elipsa 6"/>
          <p:cNvSpPr/>
          <p:nvPr/>
        </p:nvSpPr>
        <p:spPr>
          <a:xfrm>
            <a:off x="251520" y="4941168"/>
            <a:ext cx="720080" cy="459432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130622"/>
            <a:ext cx="9144000" cy="490066"/>
          </a:xfrm>
        </p:spPr>
        <p:txBody>
          <a:bodyPr/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Health effects of oxidative stress </a:t>
            </a:r>
            <a:r>
              <a:rPr lang="en-US" sz="2000" b="1" smtClean="0">
                <a:solidFill>
                  <a:schemeClr val="tx1"/>
                </a:solidFill>
              </a:rPr>
              <a:t>… multiple</a:t>
            </a:r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 cstate="print"/>
          <a:srcRect l="20472" t="17006" r="39479" b="10995"/>
          <a:stretch>
            <a:fillRect/>
          </a:stretch>
        </p:blipFill>
        <p:spPr bwMode="auto">
          <a:xfrm>
            <a:off x="3909526" y="1052736"/>
            <a:ext cx="5126970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3929439" y="764704"/>
            <a:ext cx="3954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e.g. acute </a:t>
            </a:r>
            <a:r>
              <a:rPr lang="en-US" sz="1100" dirty="0" err="1" smtClean="0"/>
              <a:t>coronar</a:t>
            </a:r>
            <a:r>
              <a:rPr lang="en-GB" sz="1100" dirty="0" smtClean="0"/>
              <a:t>y syndrome (ACS) </a:t>
            </a:r>
            <a:r>
              <a:rPr lang="en-GB" sz="1100" dirty="0" smtClean="0">
                <a:sym typeface="Wingdings" pitchFamily="2" charset="2"/>
              </a:rPr>
              <a:t> myocardial infarction</a:t>
            </a:r>
            <a:endParaRPr lang="en-GB" sz="1100" dirty="0"/>
          </a:p>
        </p:txBody>
      </p:sp>
      <p:pic>
        <p:nvPicPr>
          <p:cNvPr id="58372" name="Picture 4" descr="http://www.geneactivatornrf2.org/wp-content/uploads/2013/03/oxidative_stress_diseases-60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6024" y="1412776"/>
            <a:ext cx="3347864" cy="2555537"/>
          </a:xfrm>
          <a:prstGeom prst="rect">
            <a:avLst/>
          </a:prstGeom>
          <a:noFill/>
        </p:spPr>
      </p:pic>
      <p:sp>
        <p:nvSpPr>
          <p:cNvPr id="10" name="Elipsa 9"/>
          <p:cNvSpPr/>
          <p:nvPr/>
        </p:nvSpPr>
        <p:spPr>
          <a:xfrm>
            <a:off x="2843808" y="3284984"/>
            <a:ext cx="576064" cy="216024"/>
          </a:xfrm>
          <a:prstGeom prst="ellipse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Elipsa 10"/>
          <p:cNvSpPr/>
          <p:nvPr/>
        </p:nvSpPr>
        <p:spPr>
          <a:xfrm>
            <a:off x="1475656" y="1628800"/>
            <a:ext cx="720080" cy="216024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Importance of </a:t>
            </a:r>
            <a:r>
              <a:rPr lang="en-GB" dirty="0" err="1" smtClean="0">
                <a:solidFill>
                  <a:schemeClr val="tx1"/>
                </a:solidFill>
              </a:rPr>
              <a:t>redox</a:t>
            </a:r>
            <a:r>
              <a:rPr lang="en-GB" dirty="0" smtClean="0">
                <a:solidFill>
                  <a:schemeClr val="tx1"/>
                </a:solidFill>
              </a:rPr>
              <a:t> (</a:t>
            </a:r>
            <a:r>
              <a:rPr lang="en-GB" dirty="0" err="1" smtClean="0">
                <a:solidFill>
                  <a:schemeClr val="tx1"/>
                </a:solidFill>
              </a:rPr>
              <a:t>oxido</a:t>
            </a:r>
            <a:r>
              <a:rPr lang="en-GB" dirty="0" smtClean="0">
                <a:solidFill>
                  <a:schemeClr val="tx1"/>
                </a:solidFill>
              </a:rPr>
              <a:t>-reduction) homeostasis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2530" name="Picture 2" descr="The potential beneficial and harmful roles of antioxidants in tumorigenesis."/>
          <p:cNvPicPr>
            <a:picLocks noChangeAspect="1" noChangeArrowheads="1"/>
          </p:cNvPicPr>
          <p:nvPr/>
        </p:nvPicPr>
        <p:blipFill>
          <a:blip r:embed="rId3" cstate="print"/>
          <a:srcRect b="10796"/>
          <a:stretch>
            <a:fillRect/>
          </a:stretch>
        </p:blipFill>
        <p:spPr bwMode="auto">
          <a:xfrm>
            <a:off x="1691680" y="1484784"/>
            <a:ext cx="7128792" cy="4896544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4419450" y="6392361"/>
            <a:ext cx="44730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http://www.nature.com/nrm/journal/v15/n6/full/nrm3801.html</a:t>
            </a:r>
            <a:endParaRPr lang="en-GB" sz="1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251520" y="980728"/>
            <a:ext cx="7922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tx2"/>
                </a:solidFill>
              </a:rPr>
              <a:t>Modified view (2014) – “</a:t>
            </a:r>
            <a:r>
              <a:rPr lang="en-GB" sz="2400" b="1" dirty="0" smtClean="0">
                <a:solidFill>
                  <a:srgbClr val="FF0000"/>
                </a:solidFill>
              </a:rPr>
              <a:t>too much of anything is </a:t>
            </a:r>
            <a:r>
              <a:rPr lang="en-GB" sz="2400" b="1" dirty="0" smtClean="0">
                <a:solidFill>
                  <a:schemeClr val="tx2"/>
                </a:solidFill>
              </a:rPr>
              <a:t>bad”</a:t>
            </a:r>
          </a:p>
        </p:txBody>
      </p:sp>
      <p:sp>
        <p:nvSpPr>
          <p:cNvPr id="6" name="Obdélník 5"/>
          <p:cNvSpPr/>
          <p:nvPr/>
        </p:nvSpPr>
        <p:spPr>
          <a:xfrm>
            <a:off x="4788024" y="2924944"/>
            <a:ext cx="2808312" cy="19442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Importance of </a:t>
            </a:r>
            <a:r>
              <a:rPr lang="en-GB" dirty="0" err="1" smtClean="0">
                <a:solidFill>
                  <a:schemeClr val="tx1"/>
                </a:solidFill>
              </a:rPr>
              <a:t>redox</a:t>
            </a:r>
            <a:r>
              <a:rPr lang="en-GB" dirty="0" smtClean="0">
                <a:solidFill>
                  <a:schemeClr val="tx1"/>
                </a:solidFill>
              </a:rPr>
              <a:t> (</a:t>
            </a:r>
            <a:r>
              <a:rPr lang="en-GB" dirty="0" err="1" smtClean="0">
                <a:solidFill>
                  <a:schemeClr val="tx1"/>
                </a:solidFill>
              </a:rPr>
              <a:t>oxido</a:t>
            </a:r>
            <a:r>
              <a:rPr lang="en-GB" dirty="0" smtClean="0">
                <a:solidFill>
                  <a:schemeClr val="tx1"/>
                </a:solidFill>
              </a:rPr>
              <a:t>-reduction) homeostasis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51520" y="1052736"/>
            <a:ext cx="8435280" cy="2808312"/>
          </a:xfrm>
        </p:spPr>
        <p:txBody>
          <a:bodyPr>
            <a:normAutofit fontScale="85000" lnSpcReduction="20000"/>
          </a:bodyPr>
          <a:lstStyle/>
          <a:p>
            <a:r>
              <a:rPr lang="en-GB" sz="2800" dirty="0" err="1" smtClean="0"/>
              <a:t>Redox</a:t>
            </a:r>
            <a:r>
              <a:rPr lang="en-GB" sz="2800" dirty="0" smtClean="0"/>
              <a:t> homeostasis</a:t>
            </a:r>
          </a:p>
          <a:p>
            <a:pPr lvl="1"/>
            <a:r>
              <a:rPr lang="en-GB" sz="2000" dirty="0" smtClean="0"/>
              <a:t>natural homeostatic levels of </a:t>
            </a:r>
            <a:r>
              <a:rPr lang="en-GB" sz="2000" dirty="0" err="1" smtClean="0"/>
              <a:t>prooxidants</a:t>
            </a:r>
            <a:r>
              <a:rPr lang="en-GB" sz="2000" dirty="0" smtClean="0"/>
              <a:t> and antioxidants</a:t>
            </a:r>
          </a:p>
          <a:p>
            <a:pPr lvl="1"/>
            <a:r>
              <a:rPr lang="en-GB" sz="2000" dirty="0" smtClean="0"/>
              <a:t>keeping cell metabolism and signalling balanced</a:t>
            </a:r>
          </a:p>
          <a:p>
            <a:pPr lvl="1"/>
            <a:endParaRPr lang="en-GB" sz="2000" dirty="0" smtClean="0"/>
          </a:p>
          <a:p>
            <a:r>
              <a:rPr lang="en-GB" sz="2800" dirty="0" smtClean="0"/>
              <a:t>Disruptions of homeostasis</a:t>
            </a:r>
          </a:p>
          <a:p>
            <a:pPr lvl="1">
              <a:buNone/>
            </a:pPr>
            <a:r>
              <a:rPr lang="cs-CZ" sz="2400" b="1" dirty="0" smtClean="0">
                <a:sym typeface="Wingdings" pitchFamily="2" charset="2"/>
              </a:rPr>
              <a:t></a:t>
            </a:r>
            <a:r>
              <a:rPr lang="en-US" sz="2400" b="1" dirty="0" smtClean="0">
                <a:sym typeface="Wingdings" pitchFamily="2" charset="2"/>
              </a:rPr>
              <a:t> </a:t>
            </a:r>
            <a:r>
              <a:rPr lang="en-GB" sz="2400" b="1" dirty="0" smtClean="0"/>
              <a:t>depletion of oxygen</a:t>
            </a:r>
          </a:p>
          <a:p>
            <a:pPr lvl="2"/>
            <a:r>
              <a:rPr lang="en-GB" sz="1600" dirty="0" smtClean="0"/>
              <a:t>Change in metabolism, acidosis in tissues, signalling  (e.g. TUMORS)</a:t>
            </a:r>
          </a:p>
          <a:p>
            <a:pPr lvl="2"/>
            <a:r>
              <a:rPr lang="en-US" sz="1600" dirty="0" smtClean="0"/>
              <a:t>Less studied – new field – REDOX SIGNALLING</a:t>
            </a:r>
            <a:endParaRPr lang="en-GB" sz="1600" dirty="0" smtClean="0"/>
          </a:p>
          <a:p>
            <a:pPr lvl="1">
              <a:buFont typeface="Wingdings"/>
              <a:buChar char="à"/>
            </a:pPr>
            <a:r>
              <a:rPr lang="en-GB" sz="2400" b="1" dirty="0" smtClean="0"/>
              <a:t> overproduction of </a:t>
            </a:r>
            <a:r>
              <a:rPr lang="en-GB" sz="2400" b="1" dirty="0" err="1" smtClean="0"/>
              <a:t>prooxidants</a:t>
            </a:r>
            <a:r>
              <a:rPr lang="en-GB" sz="2400" b="1" dirty="0" smtClean="0"/>
              <a:t>  = oxidative stress </a:t>
            </a:r>
          </a:p>
          <a:p>
            <a:pPr lvl="2"/>
            <a:r>
              <a:rPr lang="en-GB" sz="1400" dirty="0" smtClean="0">
                <a:solidFill>
                  <a:srgbClr val="FF0000"/>
                </a:solidFill>
              </a:rPr>
              <a:t>GENERAL MECHANISM OF TOXICITY AND AGING</a:t>
            </a:r>
          </a:p>
          <a:p>
            <a:endParaRPr lang="en-GB" sz="2800" dirty="0"/>
          </a:p>
        </p:txBody>
      </p:sp>
      <p:pic>
        <p:nvPicPr>
          <p:cNvPr id="2050" name="Picture 2" descr="http://www.neurogenol.co.uk/images/oxidativestres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0794" y="3645024"/>
            <a:ext cx="4425702" cy="31847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296" y="1219200"/>
            <a:ext cx="8839200" cy="4800600"/>
          </a:xfrm>
        </p:spPr>
        <p:txBody>
          <a:bodyPr>
            <a:normAutofit fontScale="85000" lnSpcReduction="20000"/>
          </a:bodyPr>
          <a:lstStyle/>
          <a:p>
            <a:pPr marL="533400" indent="-533400" eaLnBrk="1" hangingPunct="1"/>
            <a:r>
              <a:rPr lang="cs-CZ" b="1" dirty="0" smtClean="0"/>
              <a:t>Oxygen </a:t>
            </a:r>
            <a:r>
              <a:rPr lang="en-GB" b="1" dirty="0" smtClean="0"/>
              <a:t>(O2) </a:t>
            </a:r>
          </a:p>
          <a:p>
            <a:pPr marL="933450" lvl="1" indent="-533400" eaLnBrk="1" hangingPunct="1"/>
            <a:r>
              <a:rPr lang="cs-CZ" dirty="0" err="1" smtClean="0"/>
              <a:t>principal</a:t>
            </a:r>
            <a:r>
              <a:rPr lang="cs-CZ" dirty="0" smtClean="0"/>
              <a:t> </a:t>
            </a:r>
            <a:r>
              <a:rPr lang="cs-CZ" dirty="0" err="1" smtClean="0"/>
              <a:t>molecule</a:t>
            </a:r>
            <a:r>
              <a:rPr lang="cs-CZ" dirty="0" smtClean="0"/>
              <a:t> in </a:t>
            </a:r>
            <a:r>
              <a:rPr lang="cs-CZ" dirty="0" err="1" smtClean="0"/>
              <a:t>living</a:t>
            </a:r>
            <a:r>
              <a:rPr lang="cs-CZ" dirty="0" smtClean="0"/>
              <a:t> </a:t>
            </a:r>
            <a:r>
              <a:rPr lang="cs-CZ" dirty="0" err="1" smtClean="0"/>
              <a:t>organisms</a:t>
            </a:r>
            <a:r>
              <a:rPr lang="en-GB" dirty="0" smtClean="0"/>
              <a:t> </a:t>
            </a:r>
          </a:p>
          <a:p>
            <a:pPr marL="1333500" lvl="2" indent="-533400" eaLnBrk="1" hangingPunct="1"/>
            <a:r>
              <a:rPr lang="en-GB" dirty="0" smtClean="0"/>
              <a:t>terminal acceptor of </a:t>
            </a:r>
            <a:r>
              <a:rPr lang="en-GB" dirty="0" err="1" smtClean="0"/>
              <a:t>electones</a:t>
            </a:r>
            <a:endParaRPr lang="en-GB" dirty="0" smtClean="0"/>
          </a:p>
          <a:p>
            <a:pPr marL="933450" lvl="1" indent="-533400" eaLnBrk="1" hangingPunct="1"/>
            <a:r>
              <a:rPr lang="en-GB" dirty="0" smtClean="0"/>
              <a:t>highly reactive molecule </a:t>
            </a:r>
          </a:p>
          <a:p>
            <a:pPr marL="1333500" lvl="2" indent="-533400" eaLnBrk="1" hangingPunct="1"/>
            <a:r>
              <a:rPr lang="cs-CZ" dirty="0" smtClean="0"/>
              <a:t>f</a:t>
            </a:r>
            <a:r>
              <a:rPr lang="en-GB" dirty="0" err="1" smtClean="0"/>
              <a:t>ormation</a:t>
            </a:r>
            <a:r>
              <a:rPr lang="en-GB" dirty="0" smtClean="0"/>
              <a:t> of </a:t>
            </a:r>
            <a:r>
              <a:rPr lang="en-US" dirty="0" smtClean="0"/>
              <a:t>reactive </a:t>
            </a:r>
            <a:r>
              <a:rPr lang="cs-CZ" dirty="0" err="1" smtClean="0"/>
              <a:t>derivatives</a:t>
            </a:r>
            <a:r>
              <a:rPr lang="cs-CZ" dirty="0" smtClean="0"/>
              <a:t> </a:t>
            </a:r>
            <a:r>
              <a:rPr lang="cs-CZ" dirty="0" smtClean="0">
                <a:sym typeface="Wingdings" pitchFamily="2" charset="2"/>
              </a:rPr>
              <a:t></a:t>
            </a:r>
            <a:r>
              <a:rPr lang="en-US" dirty="0" smtClean="0">
                <a:sym typeface="Wingdings" pitchFamily="2" charset="2"/>
              </a:rPr>
              <a:t> ROS </a:t>
            </a:r>
            <a:r>
              <a:rPr lang="en-GB" dirty="0" smtClean="0">
                <a:sym typeface="Wingdings" pitchFamily="2" charset="2"/>
              </a:rPr>
              <a:t> </a:t>
            </a:r>
            <a:r>
              <a:rPr lang="en-US" dirty="0" err="1" smtClean="0"/>
              <a:t>toxicit</a:t>
            </a:r>
            <a:r>
              <a:rPr lang="cs-CZ" dirty="0" smtClean="0"/>
              <a:t>y</a:t>
            </a:r>
          </a:p>
          <a:p>
            <a:pPr marL="533400" indent="-533400" eaLnBrk="1" hangingPunct="1"/>
            <a:endParaRPr lang="en-US" b="1" dirty="0" smtClean="0"/>
          </a:p>
          <a:p>
            <a:pPr marL="533400" indent="-533400" eaLnBrk="1" hangingPunct="1"/>
            <a:r>
              <a:rPr lang="en-US" b="1" dirty="0" smtClean="0"/>
              <a:t>Other reactive molecules and ROS sources</a:t>
            </a:r>
          </a:p>
          <a:p>
            <a:pPr marL="933450" lvl="1" indent="-533400" eaLnBrk="1" hangingPunct="1"/>
            <a:r>
              <a:rPr lang="en-GB" dirty="0" smtClean="0"/>
              <a:t>(details follow)</a:t>
            </a:r>
          </a:p>
          <a:p>
            <a:pPr marL="1333500" lvl="2" indent="-533400" eaLnBrk="1" hangingPunct="1"/>
            <a:r>
              <a:rPr lang="cs-CZ" dirty="0" err="1" smtClean="0"/>
              <a:t>production</a:t>
            </a:r>
            <a:r>
              <a:rPr lang="cs-CZ" dirty="0" smtClean="0"/>
              <a:t> in </a:t>
            </a:r>
            <a:r>
              <a:rPr lang="cs-CZ" dirty="0" err="1" smtClean="0"/>
              <a:t>mitochondria</a:t>
            </a:r>
            <a:r>
              <a:rPr lang="cs-CZ" dirty="0" smtClean="0"/>
              <a:t> (</a:t>
            </a:r>
            <a:r>
              <a:rPr lang="cs-CZ" dirty="0" err="1" smtClean="0"/>
              <a:t>byproducts</a:t>
            </a:r>
            <a:r>
              <a:rPr lang="en-US" dirty="0" smtClean="0"/>
              <a:t> of metabolism</a:t>
            </a:r>
            <a:r>
              <a:rPr lang="cs-CZ" dirty="0" smtClean="0"/>
              <a:t>)</a:t>
            </a:r>
            <a:endParaRPr lang="en-GB" dirty="0" smtClean="0"/>
          </a:p>
          <a:p>
            <a:pPr marL="1333500" lvl="2" indent="-533400" eaLnBrk="1" hangingPunct="1"/>
            <a:r>
              <a:rPr lang="cs-CZ" dirty="0" err="1" smtClean="0"/>
              <a:t>redox</a:t>
            </a:r>
            <a:r>
              <a:rPr lang="cs-CZ" dirty="0" smtClean="0"/>
              <a:t>-</a:t>
            </a:r>
            <a:r>
              <a:rPr lang="cs-CZ" dirty="0" err="1" smtClean="0"/>
              <a:t>cycling</a:t>
            </a:r>
            <a:r>
              <a:rPr lang="cs-CZ" dirty="0" smtClean="0"/>
              <a:t> (</a:t>
            </a:r>
            <a:r>
              <a:rPr lang="cs-CZ" dirty="0" err="1" smtClean="0"/>
              <a:t>quinones</a:t>
            </a:r>
            <a:r>
              <a:rPr lang="cs-CZ" dirty="0" smtClean="0"/>
              <a:t> of </a:t>
            </a:r>
            <a:r>
              <a:rPr lang="cs-CZ" dirty="0" err="1" smtClean="0"/>
              <a:t>xenobiotics</a:t>
            </a:r>
            <a:r>
              <a:rPr lang="cs-CZ" dirty="0" smtClean="0"/>
              <a:t>)</a:t>
            </a:r>
            <a:endParaRPr lang="en-GB" dirty="0" smtClean="0"/>
          </a:p>
          <a:p>
            <a:pPr marL="1333500" lvl="2" indent="-533400" eaLnBrk="1" hangingPunct="1"/>
            <a:r>
              <a:rPr lang="cs-CZ" dirty="0" err="1" smtClean="0"/>
              <a:t>Fenton</a:t>
            </a:r>
            <a:r>
              <a:rPr lang="cs-CZ" dirty="0" smtClean="0"/>
              <a:t>-</a:t>
            </a:r>
            <a:r>
              <a:rPr lang="cs-CZ" dirty="0" err="1" smtClean="0"/>
              <a:t>reaction</a:t>
            </a:r>
            <a:r>
              <a:rPr lang="cs-CZ" dirty="0" smtClean="0"/>
              <a:t> (metals)</a:t>
            </a:r>
            <a:endParaRPr lang="en-GB" dirty="0" smtClean="0"/>
          </a:p>
          <a:p>
            <a:pPr marL="1333500" lvl="2" indent="-533400" eaLnBrk="1" hangingPunct="1"/>
            <a:r>
              <a:rPr lang="cs-CZ" dirty="0" err="1" smtClean="0"/>
              <a:t>oxidations</a:t>
            </a:r>
            <a:r>
              <a:rPr lang="cs-CZ" dirty="0" smtClean="0"/>
              <a:t> </a:t>
            </a:r>
            <a:r>
              <a:rPr lang="cs-CZ" dirty="0" err="1" smtClean="0"/>
              <a:t>mediated</a:t>
            </a:r>
            <a:r>
              <a:rPr lang="cs-CZ" dirty="0" smtClean="0"/>
              <a:t> via MFO</a:t>
            </a:r>
            <a:r>
              <a:rPr lang="en-US" dirty="0" smtClean="0"/>
              <a:t>s </a:t>
            </a:r>
            <a:r>
              <a:rPr lang="cs-CZ" dirty="0" smtClean="0"/>
              <a:t>(CYP</a:t>
            </a:r>
            <a:r>
              <a:rPr lang="en-US" dirty="0" smtClean="0"/>
              <a:t>s</a:t>
            </a:r>
            <a:r>
              <a:rPr lang="cs-CZ" dirty="0" smtClean="0"/>
              <a:t>)</a:t>
            </a:r>
            <a:endParaRPr lang="en-GB" dirty="0" smtClean="0"/>
          </a:p>
          <a:p>
            <a:pPr marL="1333500" lvl="2" indent="-533400" eaLnBrk="1" hangingPunct="1"/>
            <a:r>
              <a:rPr lang="cs-CZ" dirty="0" err="1" smtClean="0"/>
              <a:t>depletion</a:t>
            </a:r>
            <a:r>
              <a:rPr lang="cs-CZ" dirty="0" smtClean="0"/>
              <a:t> of </a:t>
            </a:r>
            <a:r>
              <a:rPr lang="cs-CZ" dirty="0" err="1" smtClean="0"/>
              <a:t>antioxidants</a:t>
            </a:r>
            <a:r>
              <a:rPr lang="cs-CZ" dirty="0" smtClean="0"/>
              <a:t> (</a:t>
            </a:r>
            <a:r>
              <a:rPr lang="cs-CZ" dirty="0" err="1" smtClean="0"/>
              <a:t>reactive</a:t>
            </a:r>
            <a:r>
              <a:rPr lang="cs-CZ" dirty="0" smtClean="0"/>
              <a:t> </a:t>
            </a:r>
            <a:r>
              <a:rPr lang="cs-CZ" dirty="0" err="1" smtClean="0"/>
              <a:t>molecules</a:t>
            </a:r>
            <a:r>
              <a:rPr lang="cs-CZ" dirty="0" smtClean="0"/>
              <a:t>)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Pro oxidants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057443" y="273968"/>
            <a:ext cx="740298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latin typeface="Arial" charset="0"/>
              </a:rPr>
              <a:t>Ke</a:t>
            </a:r>
            <a:r>
              <a:rPr lang="en-GB" sz="3200" b="1" dirty="0" smtClean="0">
                <a:latin typeface="Arial" charset="0"/>
              </a:rPr>
              <a:t>y </a:t>
            </a:r>
            <a:r>
              <a:rPr lang="cs-CZ" sz="3200" b="1" dirty="0" err="1" smtClean="0">
                <a:latin typeface="Arial" charset="0"/>
              </a:rPr>
              <a:t>Reactive</a:t>
            </a:r>
            <a:r>
              <a:rPr lang="cs-CZ" sz="3200" b="1" dirty="0" smtClean="0">
                <a:latin typeface="Arial" charset="0"/>
              </a:rPr>
              <a:t> </a:t>
            </a:r>
            <a:r>
              <a:rPr lang="cs-CZ" sz="3200" b="1" dirty="0">
                <a:latin typeface="Arial" charset="0"/>
              </a:rPr>
              <a:t>Oxygen Species (ROS) </a:t>
            </a:r>
            <a:r>
              <a:rPr lang="en-US" sz="3200" b="1" dirty="0">
                <a:latin typeface="Arial" charset="0"/>
              </a:rPr>
              <a:t/>
            </a:r>
            <a:br>
              <a:rPr lang="en-US" sz="3200" b="1" dirty="0">
                <a:latin typeface="Arial" charset="0"/>
              </a:rPr>
            </a:br>
            <a:endParaRPr lang="cs-CZ" sz="3200" b="1" dirty="0">
              <a:latin typeface="Arial" charset="0"/>
            </a:endParaRPr>
          </a:p>
        </p:txBody>
      </p:sp>
      <p:pic>
        <p:nvPicPr>
          <p:cNvPr id="614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04441"/>
            <a:ext cx="8534400" cy="416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517525" y="5662989"/>
            <a:ext cx="32303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/>
              <a:t>SOD </a:t>
            </a:r>
            <a:r>
              <a:rPr lang="cs-CZ" i="1" dirty="0"/>
              <a:t>= </a:t>
            </a:r>
            <a:r>
              <a:rPr lang="cs-CZ" i="1" dirty="0" err="1"/>
              <a:t>Superoxide</a:t>
            </a:r>
            <a:r>
              <a:rPr lang="cs-CZ" i="1" dirty="0"/>
              <a:t> </a:t>
            </a:r>
            <a:r>
              <a:rPr lang="cs-CZ" i="1" dirty="0" err="1"/>
              <a:t>dismutase</a:t>
            </a:r>
            <a:endParaRPr lang="cs-CZ" i="1" dirty="0"/>
          </a:p>
          <a:p>
            <a:endParaRPr lang="cs-CZ" b="1" u="sng" dirty="0"/>
          </a:p>
        </p:txBody>
      </p:sp>
      <p:sp>
        <p:nvSpPr>
          <p:cNvPr id="5" name="Obdélník 4"/>
          <p:cNvSpPr/>
          <p:nvPr/>
        </p:nvSpPr>
        <p:spPr>
          <a:xfrm>
            <a:off x="251520" y="2276872"/>
            <a:ext cx="2376264" cy="25922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1968"/>
            <a:ext cx="4827588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8" descr="C:\Documents and Settings\Ludek Blaha\Obrázky\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3463528"/>
            <a:ext cx="35814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 Box 9"/>
          <p:cNvSpPr txBox="1">
            <a:spLocks noChangeArrowheads="1"/>
          </p:cNvSpPr>
          <p:nvPr/>
        </p:nvSpPr>
        <p:spPr bwMode="auto">
          <a:xfrm>
            <a:off x="5334000" y="2709168"/>
            <a:ext cx="35060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dirty="0" err="1"/>
              <a:t>Fenton</a:t>
            </a:r>
            <a:r>
              <a:rPr lang="cs-CZ" b="1" dirty="0"/>
              <a:t> </a:t>
            </a:r>
            <a:r>
              <a:rPr lang="cs-CZ" b="1" dirty="0" err="1" smtClean="0"/>
              <a:t>reaction</a:t>
            </a:r>
            <a:endParaRPr lang="en-GB" b="1" dirty="0" smtClean="0"/>
          </a:p>
          <a:p>
            <a:r>
              <a:rPr lang="en-GB" i="1" dirty="0" smtClean="0"/>
              <a:t>(from organic chemistry classes)</a:t>
            </a:r>
            <a:endParaRPr lang="cs-CZ" i="1" dirty="0"/>
          </a:p>
          <a:p>
            <a:endParaRPr lang="cs-CZ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5652120" y="4869160"/>
            <a:ext cx="3181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Fe3+/2+ </a:t>
            </a:r>
          </a:p>
          <a:p>
            <a:r>
              <a:rPr lang="en-GB" dirty="0" smtClean="0"/>
              <a:t>But also </a:t>
            </a:r>
            <a:r>
              <a:rPr lang="en-GB" b="1" dirty="0" smtClean="0"/>
              <a:t>OTHER METALS (!)</a:t>
            </a:r>
            <a:endParaRPr lang="en-GB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5404152" y="323364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tx2"/>
                </a:solidFill>
              </a:rPr>
              <a:t>TERMS, NAMES, REACTIONS</a:t>
            </a:r>
            <a:endParaRPr lang="en-GB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 r="17708"/>
          <a:stretch>
            <a:fillRect/>
          </a:stretch>
        </p:blipFill>
        <p:spPr bwMode="auto">
          <a:xfrm>
            <a:off x="1524000" y="1295400"/>
            <a:ext cx="6019800" cy="521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Reactivity of ROS (short rate </a:t>
            </a:r>
            <a:r>
              <a:rPr lang="en-GB" dirty="0" smtClean="0">
                <a:solidFill>
                  <a:schemeClr val="tx1"/>
                </a:solidFill>
                <a:sym typeface="Wingdings" pitchFamily="2" charset="2"/>
              </a:rPr>
              <a:t> instability = reactivity)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5652120" y="5661248"/>
            <a:ext cx="2016224" cy="8194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547664" y="1988840"/>
            <a:ext cx="6192688" cy="994122"/>
          </a:xfrm>
        </p:spPr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Sources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or</a:t>
            </a:r>
            <a:r>
              <a:rPr lang="cs-CZ" dirty="0" smtClean="0">
                <a:solidFill>
                  <a:schemeClr val="tx1"/>
                </a:solidFill>
              </a:rPr>
              <a:t> ROS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recetox">
      <a:dk1>
        <a:srgbClr val="58585A"/>
      </a:dk1>
      <a:lt1>
        <a:srgbClr val="FFFFFF"/>
      </a:lt1>
      <a:dk2>
        <a:srgbClr val="1F82C0"/>
      </a:dk2>
      <a:lt2>
        <a:srgbClr val="EEECE1"/>
      </a:lt2>
      <a:accent1>
        <a:srgbClr val="244061"/>
      </a:accent1>
      <a:accent2>
        <a:srgbClr val="953734"/>
      </a:accent2>
      <a:accent3>
        <a:srgbClr val="CBD300"/>
      </a:accent3>
      <a:accent4>
        <a:srgbClr val="BCC6E2"/>
      </a:accent4>
      <a:accent5>
        <a:srgbClr val="EA683E"/>
      </a:accent5>
      <a:accent6>
        <a:srgbClr val="FAC08F"/>
      </a:accent6>
      <a:hlink>
        <a:srgbClr val="CBD300"/>
      </a:hlink>
      <a:folHlink>
        <a:srgbClr val="EA683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2491</TotalTime>
  <Words>389</Words>
  <Application>Microsoft Office PowerPoint</Application>
  <PresentationFormat>Předvádění na obrazovce (4:3)</PresentationFormat>
  <Paragraphs>100</Paragraphs>
  <Slides>22</Slides>
  <Notes>22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7" baseType="lpstr">
      <vt:lpstr>Arial</vt:lpstr>
      <vt:lpstr>Calibri</vt:lpstr>
      <vt:lpstr>Tahoma</vt:lpstr>
      <vt:lpstr>Wingdings</vt:lpstr>
      <vt:lpstr>Motiv sady Office</vt:lpstr>
      <vt:lpstr>Prezentace aplikace PowerPoint</vt:lpstr>
      <vt:lpstr>Importance of redox (oxido-reduction) homeostasis</vt:lpstr>
      <vt:lpstr>Importance of redox (oxido-reduction) homeostasis</vt:lpstr>
      <vt:lpstr>Importance of redox (oxido-reduction) homeostasis</vt:lpstr>
      <vt:lpstr>Pro oxidants</vt:lpstr>
      <vt:lpstr>Prezentace aplikace PowerPoint</vt:lpstr>
      <vt:lpstr>Prezentace aplikace PowerPoint</vt:lpstr>
      <vt:lpstr>Reactivity of ROS (short rate  instability = reactivity)</vt:lpstr>
      <vt:lpstr>Sources or ROS</vt:lpstr>
      <vt:lpstr>Mitochondria Superoxide production in oxidative respiration</vt:lpstr>
      <vt:lpstr>Redox cycling compounds and ROS production</vt:lpstr>
      <vt:lpstr>Metals and impacts on redox homeostasis  (* direct ROS production / * binding to proteins)</vt:lpstr>
      <vt:lpstr>CYP450 as ROS source  (example CYP2E1, MEOS – microsomal ethanol oxidising system) </vt:lpstr>
      <vt:lpstr>Irradiation as a source of ROS and oxidative damage (reminder – check lectures on toxicity towards DNA)</vt:lpstr>
      <vt:lpstr>Protection against ROS-induced damage</vt:lpstr>
      <vt:lpstr>Antioxidant responses 1 - enzymatic</vt:lpstr>
      <vt:lpstr>Prezentace aplikace PowerPoint</vt:lpstr>
      <vt:lpstr>Prezentace aplikace PowerPoint</vt:lpstr>
      <vt:lpstr>Prezentace aplikace PowerPoint</vt:lpstr>
      <vt:lpstr>Prezentace aplikace PowerPoint</vt:lpstr>
      <vt:lpstr>Biomarkers of oxidative damage (will be discussed later)</vt:lpstr>
      <vt:lpstr>Health effects of oxidative stress … multiple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SustrRadim</dc:creator>
  <cp:lastModifiedBy>Ludek Blaha</cp:lastModifiedBy>
  <cp:revision>158</cp:revision>
  <dcterms:created xsi:type="dcterms:W3CDTF">2010-05-17T15:27:49Z</dcterms:created>
  <dcterms:modified xsi:type="dcterms:W3CDTF">2017-10-18T11:48:04Z</dcterms:modified>
</cp:coreProperties>
</file>