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1" r:id="rId2"/>
    <p:sldId id="510" r:id="rId3"/>
    <p:sldId id="562" r:id="rId4"/>
    <p:sldId id="552" r:id="rId5"/>
    <p:sldId id="553" r:id="rId6"/>
    <p:sldId id="555" r:id="rId7"/>
    <p:sldId id="554" r:id="rId8"/>
    <p:sldId id="559" r:id="rId9"/>
    <p:sldId id="563" r:id="rId10"/>
    <p:sldId id="550" r:id="rId11"/>
    <p:sldId id="551" r:id="rId12"/>
    <p:sldId id="527" r:id="rId13"/>
    <p:sldId id="533" r:id="rId14"/>
    <p:sldId id="537" r:id="rId15"/>
    <p:sldId id="564" r:id="rId16"/>
    <p:sldId id="548" r:id="rId17"/>
    <p:sldId id="566" r:id="rId18"/>
    <p:sldId id="571" r:id="rId19"/>
    <p:sldId id="572" r:id="rId20"/>
    <p:sldId id="573" r:id="rId21"/>
    <p:sldId id="574" r:id="rId2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101" d="100"/>
          <a:sy n="101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06.12.2017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06.12.2017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026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32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6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10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14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Summary and final notes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loodjournal.org/content/bloodjournal/121/4/585/F1.large.jpg?width=800&amp;height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20" y="1615183"/>
            <a:ext cx="7738120" cy="5054177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3 key steps towards the biomarker establishment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1545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An example of protein-based biomarkers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18864" y="142331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Biomarker development</a:t>
            </a:r>
          </a:p>
          <a:p>
            <a:pPr lvl="1"/>
            <a:r>
              <a:rPr lang="en-GB" dirty="0" smtClean="0"/>
              <a:t>High numbers of endpoints (e.g. proteins)</a:t>
            </a:r>
          </a:p>
          <a:p>
            <a:pPr lvl="1"/>
            <a:r>
              <a:rPr lang="en-GB" dirty="0" smtClean="0"/>
              <a:t>Low numbers of samples compared (e.g. 10 controls </a:t>
            </a:r>
            <a:r>
              <a:rPr lang="en-GB" dirty="0" err="1" smtClean="0"/>
              <a:t>vs</a:t>
            </a:r>
            <a:r>
              <a:rPr lang="en-GB" dirty="0" smtClean="0"/>
              <a:t> 10 “treatments”)</a:t>
            </a:r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Biomarker validation</a:t>
            </a:r>
          </a:p>
          <a:p>
            <a:pPr lvl="1"/>
            <a:r>
              <a:rPr lang="en-GB" dirty="0" smtClean="0"/>
              <a:t>Decreasing number of markers</a:t>
            </a:r>
          </a:p>
          <a:p>
            <a:pPr lvl="1"/>
            <a:r>
              <a:rPr lang="en-GB" dirty="0" smtClean="0"/>
              <a:t>Increasing numbers of specimens (biological samples)</a:t>
            </a:r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Biomarker qualification and approval</a:t>
            </a:r>
          </a:p>
          <a:p>
            <a:pPr lvl="1"/>
            <a:r>
              <a:rPr lang="en-GB" dirty="0" smtClean="0"/>
              <a:t>Individual markers</a:t>
            </a:r>
          </a:p>
          <a:p>
            <a:pPr lvl="1"/>
            <a:r>
              <a:rPr lang="en-GB" dirty="0" smtClean="0"/>
              <a:t>Analytical methods validated and well established</a:t>
            </a:r>
            <a:endParaRPr lang="en-GB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3 key steps towards the biomarker establishment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More detailed view: 5 steps leading to biomarker use in practice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4591"/>
            <a:ext cx="8748464" cy="473071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2008" y="2564904"/>
            <a:ext cx="90364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908720"/>
            <a:ext cx="812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DISCOVERY     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 smtClean="0">
                <a:solidFill>
                  <a:srgbClr val="FF0000"/>
                </a:solidFill>
              </a:rPr>
              <a:t>           VALIDATION STEPS 	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 smtClean="0">
                <a:solidFill>
                  <a:srgbClr val="FF0000"/>
                </a:solidFill>
              </a:rPr>
              <a:t>            APPROVAL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sncancer.org/research/images/biomarker_discovery-rew.jpg"/>
          <p:cNvPicPr>
            <a:picLocks noChangeAspect="1" noChangeArrowheads="1"/>
          </p:cNvPicPr>
          <p:nvPr/>
        </p:nvPicPr>
        <p:blipFill>
          <a:blip r:embed="rId3" cstate="print"/>
          <a:srcRect t="26002"/>
          <a:stretch>
            <a:fillRect/>
          </a:stretch>
        </p:blipFill>
        <p:spPr bwMode="auto">
          <a:xfrm>
            <a:off x="107504" y="836712"/>
            <a:ext cx="6192688" cy="586823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EXAMPLE process of biomarker establishment – lung cancer diagnosis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6300192" y="3429000"/>
            <a:ext cx="648072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3645024"/>
            <a:ext cx="195438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Which of the </a:t>
            </a:r>
            <a:br>
              <a:rPr lang="en-GB" dirty="0" smtClean="0"/>
            </a:br>
            <a:r>
              <a:rPr lang="en-GB" dirty="0" smtClean="0"/>
              <a:t>many changes</a:t>
            </a:r>
            <a:br>
              <a:rPr lang="en-GB" dirty="0" smtClean="0"/>
            </a:br>
            <a:r>
              <a:rPr lang="en-GB" dirty="0" smtClean="0"/>
              <a:t>are “significant” ?</a:t>
            </a:r>
          </a:p>
          <a:p>
            <a:endParaRPr lang="en-GB" sz="1200" dirty="0" smtClean="0">
              <a:sym typeface="Wingdings" pitchFamily="2" charset="2"/>
            </a:endParaRPr>
          </a:p>
          <a:p>
            <a:r>
              <a:rPr lang="en-GB" sz="1200" dirty="0" smtClean="0">
                <a:sym typeface="Wingdings" pitchFamily="2" charset="2"/>
              </a:rPr>
              <a:t> Use quantitative 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metrics  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(see Following slide)</a:t>
            </a:r>
            <a:endParaRPr lang="en-GB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osmedicine.org/article/info:doi/10.1371/journal.pmed.1000046.g002/larger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88876"/>
            <a:ext cx="8658225" cy="55245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is (what is not) a candidate biomarker: </a:t>
            </a:r>
            <a:r>
              <a:rPr lang="en-GB" smtClean="0">
                <a:solidFill>
                  <a:schemeClr val="tx1"/>
                </a:solidFill>
              </a:rPr>
              <a:t>example flowchart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347864" y="314096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22108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Use of quantitative metrics during development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4427984" y="2348880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have MANY APPLICATIONS ... such as: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732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Biomarkers in research</a:t>
            </a:r>
          </a:p>
          <a:p>
            <a:pPr lvl="1"/>
            <a:r>
              <a:rPr lang="en-GB" dirty="0" smtClean="0"/>
              <a:t>Search of “potential” therapies</a:t>
            </a:r>
            <a:r>
              <a:rPr lang="en-US" dirty="0"/>
              <a:t>/</a:t>
            </a:r>
            <a:r>
              <a:rPr lang="en-GB" dirty="0" smtClean="0"/>
              <a:t>drugs </a:t>
            </a:r>
          </a:p>
          <a:p>
            <a:pPr lvl="2"/>
            <a:r>
              <a:rPr lang="en-US" dirty="0" smtClean="0"/>
              <a:t>Changes in biochemical responses provide information on </a:t>
            </a:r>
            <a:r>
              <a:rPr lang="en-US" dirty="0" err="1" smtClean="0"/>
              <a:t>efficienc</a:t>
            </a:r>
            <a:r>
              <a:rPr lang="en-GB" dirty="0" smtClean="0"/>
              <a:t>y and mechanism of action</a:t>
            </a:r>
          </a:p>
          <a:p>
            <a:pPr lvl="1"/>
            <a:r>
              <a:rPr lang="en-GB" dirty="0" smtClean="0"/>
              <a:t>Identification of “early markers” of chronic diseases</a:t>
            </a:r>
          </a:p>
          <a:p>
            <a:pPr lvl="2"/>
            <a:r>
              <a:rPr lang="en-GB" dirty="0" smtClean="0"/>
              <a:t>Early diagnosis (e.g. identification of developing cancer, coronary disease...)</a:t>
            </a:r>
          </a:p>
          <a:p>
            <a:pPr lvl="2"/>
            <a:endParaRPr lang="en-GB" dirty="0" smtClean="0"/>
          </a:p>
          <a:p>
            <a:r>
              <a:rPr lang="en-GB" b="1" dirty="0" smtClean="0"/>
              <a:t>Biomarkers in medicine</a:t>
            </a:r>
          </a:p>
          <a:p>
            <a:pPr lvl="1"/>
            <a:r>
              <a:rPr lang="en-GB" dirty="0" smtClean="0"/>
              <a:t>Identification of </a:t>
            </a:r>
            <a:r>
              <a:rPr lang="en-GB" b="1" dirty="0" smtClean="0">
                <a:solidFill>
                  <a:srgbClr val="0070C0"/>
                </a:solidFill>
              </a:rPr>
              <a:t>status</a:t>
            </a:r>
            <a:r>
              <a:rPr lang="en-GB" dirty="0" smtClean="0"/>
              <a:t> of an individual</a:t>
            </a:r>
          </a:p>
          <a:p>
            <a:pPr lvl="2"/>
            <a:r>
              <a:rPr lang="en-GB" dirty="0" smtClean="0"/>
              <a:t>Healthy </a:t>
            </a:r>
            <a:r>
              <a:rPr lang="en-GB" dirty="0" err="1" smtClean="0"/>
              <a:t>vs</a:t>
            </a:r>
            <a:r>
              <a:rPr lang="en-GB" dirty="0" smtClean="0"/>
              <a:t> Disease</a:t>
            </a:r>
          </a:p>
          <a:p>
            <a:pPr lvl="1"/>
            <a:r>
              <a:rPr lang="en-GB" dirty="0" smtClean="0"/>
              <a:t>Assessment of therapy</a:t>
            </a:r>
            <a:r>
              <a:rPr lang="en-US" dirty="0"/>
              <a:t>/</a:t>
            </a:r>
            <a:r>
              <a:rPr lang="en-GB" dirty="0" smtClean="0"/>
              <a:t>treatment </a:t>
            </a:r>
          </a:p>
          <a:p>
            <a:pPr lvl="2"/>
            <a:r>
              <a:rPr lang="en-GB" dirty="0" smtClean="0"/>
              <a:t>Efficiency – Did treatment improved situation?  (improvements in biomarker responses)</a:t>
            </a:r>
          </a:p>
          <a:p>
            <a:pPr lvl="2"/>
            <a:r>
              <a:rPr lang="en-GB" dirty="0" smtClean="0"/>
              <a:t>Adverse or side effects of therapy</a:t>
            </a:r>
          </a:p>
          <a:p>
            <a:pPr lvl="2"/>
            <a:endParaRPr lang="en-GB" dirty="0" smtClean="0"/>
          </a:p>
          <a:p>
            <a:r>
              <a:rPr lang="en-GB" b="1" dirty="0" smtClean="0"/>
              <a:t>Biomarkers in toxicology</a:t>
            </a:r>
          </a:p>
          <a:p>
            <a:pPr lvl="1"/>
            <a:r>
              <a:rPr lang="en-GB" dirty="0" smtClean="0"/>
              <a:t>Identification of status</a:t>
            </a:r>
          </a:p>
          <a:p>
            <a:pPr lvl="2"/>
            <a:r>
              <a:rPr lang="en-GB" dirty="0" smtClean="0"/>
              <a:t>Intoxicated (exposed) </a:t>
            </a:r>
            <a:r>
              <a:rPr lang="en-GB" dirty="0" err="1" smtClean="0"/>
              <a:t>vs</a:t>
            </a:r>
            <a:r>
              <a:rPr lang="en-GB" dirty="0" smtClean="0"/>
              <a:t> Controls</a:t>
            </a:r>
          </a:p>
          <a:p>
            <a:pPr lvl="2"/>
            <a:r>
              <a:rPr lang="en-GB" dirty="0" smtClean="0"/>
              <a:t>Forensic toxicology (e.g. consumption of drugs of abuse, alcohol etc)</a:t>
            </a:r>
          </a:p>
          <a:p>
            <a:pPr lvl="1"/>
            <a:r>
              <a:rPr lang="en-GB" dirty="0" smtClean="0"/>
              <a:t>Early warnings of future health consequences</a:t>
            </a:r>
          </a:p>
          <a:p>
            <a:pPr lvl="2"/>
            <a:r>
              <a:rPr lang="en-GB" dirty="0" smtClean="0"/>
              <a:t>Biochemical changes are detectable before the actual health problems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29357"/>
            <a:ext cx="6264696" cy="55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 validation EXAMPLE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Kim-1 protein levels and kidney clinical signs (histopathology grades 0-3)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 smtClean="0">
                <a:solidFill>
                  <a:schemeClr val="tx1"/>
                </a:solidFill>
              </a:rPr>
              <a:t>    </a:t>
            </a:r>
            <a:r>
              <a:rPr lang="en-GB" sz="2000" b="1" dirty="0" smtClean="0">
                <a:solidFill>
                  <a:schemeClr val="tx1"/>
                </a:solidFill>
              </a:rPr>
              <a:t>OMICS b</a:t>
            </a:r>
            <a:r>
              <a:rPr lang="cs-CZ" sz="2000" b="1" dirty="0" err="1" smtClean="0">
                <a:solidFill>
                  <a:schemeClr val="tx1"/>
                </a:solidFill>
              </a:rPr>
              <a:t>iomarkers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 smtClean="0">
                <a:solidFill>
                  <a:schemeClr val="tx1"/>
                </a:solidFill>
              </a:rPr>
              <a:t>(1/2)</a:t>
            </a:r>
          </a:p>
        </p:txBody>
      </p:sp>
      <p:pic>
        <p:nvPicPr>
          <p:cNvPr id="76802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4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 rotWithShape="1">
          <a:blip r:embed="rId3" cstate="print"/>
          <a:srcRect t="12861" r="36897"/>
          <a:stretch/>
        </p:blipFill>
        <p:spPr bwMode="auto">
          <a:xfrm>
            <a:off x="107504" y="1484784"/>
            <a:ext cx="867763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 smtClean="0">
                <a:solidFill>
                  <a:schemeClr val="tx1"/>
                </a:solidFill>
              </a:rPr>
              <a:t>    </a:t>
            </a:r>
            <a:r>
              <a:rPr lang="en-GB" sz="2000" b="1" dirty="0" smtClean="0">
                <a:solidFill>
                  <a:schemeClr val="tx1"/>
                </a:solidFill>
              </a:rPr>
              <a:t>OMICS b</a:t>
            </a:r>
            <a:r>
              <a:rPr lang="cs-CZ" sz="2000" b="1" dirty="0" err="1" smtClean="0">
                <a:solidFill>
                  <a:schemeClr val="tx1"/>
                </a:solidFill>
              </a:rPr>
              <a:t>iomarkers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 smtClean="0">
                <a:solidFill>
                  <a:schemeClr val="tx1"/>
                </a:solidFill>
              </a:rPr>
              <a:t>(2/2)</a:t>
            </a:r>
          </a:p>
        </p:txBody>
      </p:sp>
      <p:pic>
        <p:nvPicPr>
          <p:cNvPr id="7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66389"/>
            <a:ext cx="6410497" cy="59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882532" cy="1584176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Summary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overview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err="1" smtClean="0">
                <a:solidFill>
                  <a:schemeClr val="tx1"/>
                </a:solidFill>
              </a:rPr>
              <a:t>Class</a:t>
            </a:r>
            <a:r>
              <a:rPr lang="cs-CZ" dirty="0" smtClean="0">
                <a:solidFill>
                  <a:schemeClr val="tx1"/>
                </a:solidFill>
              </a:rPr>
              <a:t> on t</a:t>
            </a:r>
            <a:r>
              <a:rPr lang="en-GB" dirty="0" err="1" smtClean="0">
                <a:solidFill>
                  <a:schemeClr val="tx1"/>
                </a:solidFill>
              </a:rPr>
              <a:t>oxicity</a:t>
            </a:r>
            <a:r>
              <a:rPr lang="en-GB" dirty="0" smtClean="0">
                <a:solidFill>
                  <a:schemeClr val="tx1"/>
                </a:solidFill>
              </a:rPr>
              <a:t> mechanisms (</a:t>
            </a:r>
            <a:r>
              <a:rPr lang="en-GB" dirty="0" err="1" smtClean="0">
                <a:solidFill>
                  <a:schemeClr val="tx1"/>
                </a:solidFill>
              </a:rPr>
              <a:t>MoA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biomarkers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1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Topics covered in the final presentation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/>
              <a:t>Biomarkers at different levels</a:t>
            </a:r>
          </a:p>
          <a:p>
            <a:pPr lvl="1"/>
            <a:r>
              <a:rPr lang="en-GB" i="1" dirty="0" err="1" smtClean="0"/>
              <a:t>Omics</a:t>
            </a:r>
            <a:endParaRPr lang="en-GB" i="1" dirty="0" smtClean="0"/>
          </a:p>
          <a:p>
            <a:pPr lvl="1"/>
            <a:r>
              <a:rPr lang="en-GB" i="1" dirty="0" smtClean="0"/>
              <a:t>... and beyond</a:t>
            </a:r>
          </a:p>
          <a:p>
            <a:endParaRPr lang="en-GB" dirty="0" smtClean="0"/>
          </a:p>
          <a:p>
            <a:r>
              <a:rPr lang="en-GB" dirty="0" smtClean="0"/>
              <a:t>Biomarkers in human medicine and drug development</a:t>
            </a:r>
          </a:p>
          <a:p>
            <a:pPr lvl="1"/>
            <a:r>
              <a:rPr lang="en-GB" dirty="0" smtClean="0"/>
              <a:t>Strategy and steps in development</a:t>
            </a:r>
          </a:p>
          <a:p>
            <a:pPr lvl="1"/>
            <a:r>
              <a:rPr lang="en-GB" dirty="0" smtClean="0"/>
              <a:t>Application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284455"/>
            <a:ext cx="53671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tx2"/>
                </a:solidFill>
              </a:rPr>
              <a:t>Class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summary</a:t>
            </a:r>
            <a:r>
              <a:rPr lang="cs-CZ" b="1" dirty="0" smtClean="0">
                <a:solidFill>
                  <a:schemeClr val="tx2"/>
                </a:solidFill>
              </a:rPr>
              <a:t> and </a:t>
            </a:r>
            <a:r>
              <a:rPr lang="cs-CZ" b="1" dirty="0" err="1" smtClean="0">
                <a:solidFill>
                  <a:schemeClr val="tx2"/>
                </a:solidFill>
              </a:rPr>
              <a:t>take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home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message</a:t>
            </a:r>
            <a:endParaRPr lang="cs-CZ" b="1" dirty="0" smtClean="0">
              <a:solidFill>
                <a:schemeClr val="tx2"/>
              </a:solidFill>
            </a:endParaRPr>
          </a:p>
          <a:p>
            <a:endParaRPr lang="cs-CZ" sz="1600" dirty="0" smtClean="0"/>
          </a:p>
          <a:p>
            <a:r>
              <a:rPr lang="cs-CZ" sz="1400" dirty="0" smtClean="0"/>
              <a:t>* </a:t>
            </a:r>
            <a:r>
              <a:rPr lang="en-GB" sz="1400" dirty="0" smtClean="0"/>
              <a:t>Molecular effects of toxicants </a:t>
            </a:r>
            <a:r>
              <a:rPr lang="cs-CZ" sz="1400" dirty="0" smtClean="0"/>
              <a:t>= </a:t>
            </a:r>
            <a:r>
              <a:rPr lang="cs-CZ" sz="1400" dirty="0" err="1" smtClean="0"/>
              <a:t>MoAs</a:t>
            </a:r>
            <a:r>
              <a:rPr lang="cs-CZ" sz="1400" dirty="0" smtClean="0"/>
              <a:t> </a:t>
            </a:r>
            <a:r>
              <a:rPr lang="en-GB" sz="1400" dirty="0" smtClean="0"/>
              <a:t>(1)</a:t>
            </a:r>
            <a:endParaRPr lang="cs-CZ" sz="1400" dirty="0" smtClean="0"/>
          </a:p>
          <a:p>
            <a:r>
              <a:rPr lang="cs-CZ" sz="1400" dirty="0" smtClean="0">
                <a:sym typeface="Wingdings" pitchFamily="2" charset="2"/>
              </a:rPr>
              <a:t>* </a:t>
            </a:r>
            <a:r>
              <a:rPr lang="en-GB" sz="1400" dirty="0" smtClean="0">
                <a:sym typeface="Wingdings" pitchFamily="2" charset="2"/>
              </a:rPr>
              <a:t>Propagate to higher levels (2), </a:t>
            </a:r>
            <a:endParaRPr lang="cs-CZ" sz="1400" dirty="0" smtClean="0">
              <a:sym typeface="Wingdings" pitchFamily="2" charset="2"/>
            </a:endParaRPr>
          </a:p>
          <a:p>
            <a:r>
              <a:rPr lang="cs-CZ" sz="1400" dirty="0" smtClean="0">
                <a:sym typeface="Wingdings" pitchFamily="2" charset="2"/>
              </a:rPr>
              <a:t>* … </a:t>
            </a:r>
            <a:r>
              <a:rPr lang="cs-CZ" sz="1400" dirty="0" err="1" smtClean="0">
                <a:sym typeface="Wingdings" pitchFamily="2" charset="2"/>
              </a:rPr>
              <a:t>where</a:t>
            </a:r>
            <a:r>
              <a:rPr lang="cs-CZ" sz="1400" dirty="0" smtClean="0">
                <a:sym typeface="Wingdings" pitchFamily="2" charset="2"/>
              </a:rPr>
              <a:t> </a:t>
            </a:r>
            <a:r>
              <a:rPr lang="en-GB" sz="1400" dirty="0" smtClean="0">
                <a:sym typeface="Wingdings" pitchFamily="2" charset="2"/>
              </a:rPr>
              <a:t>they induce </a:t>
            </a:r>
            <a:r>
              <a:rPr lang="cs-CZ" sz="1400" dirty="0" err="1" smtClean="0">
                <a:sym typeface="Wingdings" pitchFamily="2" charset="2"/>
              </a:rPr>
              <a:t>measurable</a:t>
            </a:r>
            <a:r>
              <a:rPr lang="cs-CZ" sz="1400" dirty="0" smtClean="0">
                <a:sym typeface="Wingdings" pitchFamily="2" charset="2"/>
              </a:rPr>
              <a:t> </a:t>
            </a:r>
            <a:r>
              <a:rPr lang="en-GB" sz="1400" dirty="0" smtClean="0">
                <a:sym typeface="Wingdings" pitchFamily="2" charset="2"/>
              </a:rPr>
              <a:t>“responses” </a:t>
            </a:r>
            <a:r>
              <a:rPr lang="cs-CZ" sz="1400" dirty="0" smtClean="0">
                <a:sym typeface="Wingdings" pitchFamily="2" charset="2"/>
              </a:rPr>
              <a:t>- </a:t>
            </a:r>
            <a:r>
              <a:rPr lang="en-GB" sz="1400" dirty="0" smtClean="0">
                <a:sym typeface="Wingdings" pitchFamily="2" charset="2"/>
              </a:rPr>
              <a:t>biomarkers</a:t>
            </a:r>
            <a:r>
              <a:rPr lang="cs-CZ" sz="1400" dirty="0" smtClean="0">
                <a:sym typeface="Wingdings" pitchFamily="2" charset="2"/>
              </a:rPr>
              <a:t> (3)</a:t>
            </a:r>
            <a:endParaRPr lang="en-GB" sz="1400" dirty="0" smtClean="0">
              <a:sym typeface="Wingdings" pitchFamily="2" charset="2"/>
            </a:endParaRPr>
          </a:p>
        </p:txBody>
      </p:sp>
      <p:pic>
        <p:nvPicPr>
          <p:cNvPr id="4100" name="Picture 4" descr="https://encrypted-tbn3.gstatic.com/images?q=tbn:ANd9GcTJLahZlgjt9hGQWAfTZhHoUTAU1dGT2XlAGT1vzWh0Ze3_nM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27" y="2494637"/>
            <a:ext cx="2520241" cy="287922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51520" y="2488828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GB" b="1" dirty="0" smtClean="0"/>
              <a:t>	</a:t>
            </a:r>
            <a:r>
              <a:rPr lang="en-GB" b="1" dirty="0" err="1" smtClean="0"/>
              <a:t>MoAs</a:t>
            </a:r>
            <a:endParaRPr lang="en-GB" b="1" dirty="0" smtClean="0"/>
          </a:p>
          <a:p>
            <a:pPr marL="342900" indent="-342900"/>
            <a:r>
              <a:rPr lang="en-GB" sz="1400" u="sng" dirty="0" smtClean="0"/>
              <a:t>* Molecular interactions</a:t>
            </a:r>
          </a:p>
          <a:p>
            <a:pPr marL="342900" indent="-342900"/>
            <a:r>
              <a:rPr lang="en-GB" sz="1400" dirty="0" smtClean="0"/>
              <a:t>* Key targets ...:</a:t>
            </a:r>
            <a:br>
              <a:rPr lang="en-GB" sz="1400" dirty="0" smtClean="0"/>
            </a:br>
            <a:r>
              <a:rPr lang="en-GB" sz="1400" dirty="0" smtClean="0"/>
              <a:t>- DNA, RNAs</a:t>
            </a:r>
            <a:br>
              <a:rPr lang="en-GB" sz="1400" dirty="0" smtClean="0"/>
            </a:br>
            <a:r>
              <a:rPr lang="en-GB" sz="1400" dirty="0" smtClean="0"/>
              <a:t>- proteins (and their functions)</a:t>
            </a:r>
            <a:br>
              <a:rPr lang="en-GB" sz="1400" dirty="0" smtClean="0"/>
            </a:br>
            <a:r>
              <a:rPr lang="en-GB" sz="1400" dirty="0" smtClean="0"/>
              <a:t>- membranes</a:t>
            </a:r>
          </a:p>
          <a:p>
            <a:pPr marL="342900" indent="-342900"/>
            <a:r>
              <a:rPr lang="en-GB" sz="1400" u="sng" dirty="0" smtClean="0"/>
              <a:t>* Complex mechanisms</a:t>
            </a:r>
            <a:br>
              <a:rPr lang="en-GB" sz="1400" u="sng" dirty="0" smtClean="0"/>
            </a:br>
            <a:r>
              <a:rPr lang="en-GB" sz="1400" dirty="0" smtClean="0"/>
              <a:t>- Oxidative stress</a:t>
            </a:r>
            <a:br>
              <a:rPr lang="en-GB" sz="1400" dirty="0" smtClean="0"/>
            </a:br>
            <a:r>
              <a:rPr lang="en-GB" sz="1400" dirty="0" smtClean="0"/>
              <a:t>- Signalling and hormones</a:t>
            </a:r>
            <a:br>
              <a:rPr lang="en-GB" sz="1400" dirty="0" smtClean="0"/>
            </a:br>
            <a:r>
              <a:rPr lang="en-GB" sz="1400" dirty="0" smtClean="0"/>
              <a:t>- Detoxification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91880" y="3142709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529365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2350621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13459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80700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Biological </a:t>
            </a:r>
            <a:br>
              <a:rPr lang="en-GB" b="1" dirty="0" smtClean="0"/>
            </a:br>
            <a:r>
              <a:rPr lang="en-GB" b="1" dirty="0" smtClean="0"/>
              <a:t>organization</a:t>
            </a:r>
            <a:endParaRPr lang="en-GB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150204" y="2422629"/>
            <a:ext cx="1454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Biomarkers</a:t>
            </a:r>
            <a:br>
              <a:rPr lang="en-GB" b="1" dirty="0" smtClean="0"/>
            </a:br>
            <a:r>
              <a:rPr lang="en-GB" sz="1600" dirty="0" smtClean="0"/>
              <a:t>- types</a:t>
            </a:r>
            <a:br>
              <a:rPr lang="en-GB" sz="1600" dirty="0" smtClean="0"/>
            </a:br>
            <a:r>
              <a:rPr lang="en-GB" sz="1600" dirty="0" smtClean="0"/>
              <a:t>- examples</a:t>
            </a:r>
            <a:br>
              <a:rPr lang="en-GB" sz="1600" dirty="0" smtClean="0"/>
            </a:br>
            <a:r>
              <a:rPr lang="en-GB" sz="1600" dirty="0" smtClean="0"/>
              <a:t>- methods</a:t>
            </a:r>
          </a:p>
        </p:txBody>
      </p:sp>
      <p:sp>
        <p:nvSpPr>
          <p:cNvPr id="16" name="Elipsa 15"/>
          <p:cNvSpPr/>
          <p:nvPr/>
        </p:nvSpPr>
        <p:spPr>
          <a:xfrm>
            <a:off x="3347864" y="2926685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Šipka doprava 16"/>
          <p:cNvSpPr/>
          <p:nvPr/>
        </p:nvSpPr>
        <p:spPr>
          <a:xfrm>
            <a:off x="6228184" y="299869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ipka doprava 17"/>
          <p:cNvSpPr/>
          <p:nvPr/>
        </p:nvSpPr>
        <p:spPr>
          <a:xfrm>
            <a:off x="6228184" y="335873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ipka doprava 18"/>
          <p:cNvSpPr/>
          <p:nvPr/>
        </p:nvSpPr>
        <p:spPr>
          <a:xfrm>
            <a:off x="6228184" y="371877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Šipka doprava 19"/>
          <p:cNvSpPr/>
          <p:nvPr/>
        </p:nvSpPr>
        <p:spPr>
          <a:xfrm>
            <a:off x="6228184" y="407881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Šipka doprava 20"/>
          <p:cNvSpPr/>
          <p:nvPr/>
        </p:nvSpPr>
        <p:spPr>
          <a:xfrm>
            <a:off x="6228184" y="44388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Šipka doprava 21"/>
          <p:cNvSpPr/>
          <p:nvPr/>
        </p:nvSpPr>
        <p:spPr>
          <a:xfrm>
            <a:off x="2987824" y="299695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188640"/>
            <a:ext cx="8964488" cy="648072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Summary</a:t>
            </a:r>
            <a:r>
              <a:rPr lang="cs-CZ" dirty="0" smtClean="0">
                <a:solidFill>
                  <a:schemeClr val="tx1"/>
                </a:solidFill>
              </a:rPr>
              <a:t> on </a:t>
            </a:r>
            <a:r>
              <a:rPr lang="en-GB" dirty="0" smtClean="0">
                <a:solidFill>
                  <a:schemeClr val="tx1"/>
                </a:solidFill>
              </a:rPr>
              <a:t>toxicity mechanisms (</a:t>
            </a:r>
            <a:r>
              <a:rPr lang="en-GB" dirty="0" err="1" smtClean="0">
                <a:solidFill>
                  <a:schemeClr val="tx1"/>
                </a:solidFill>
              </a:rPr>
              <a:t>MoA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biomarkers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385192" y="980728"/>
            <a:ext cx="8435280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800" b="1" dirty="0" err="1" smtClean="0"/>
              <a:t>For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excellent</a:t>
            </a:r>
            <a:r>
              <a:rPr lang="cs-CZ" sz="3800" b="1" dirty="0" smtClean="0"/>
              <a:t> performance and </a:t>
            </a:r>
            <a:r>
              <a:rPr lang="cs-CZ" sz="3800" b="1" dirty="0" err="1" smtClean="0"/>
              <a:t>successful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exam</a:t>
            </a:r>
            <a:r>
              <a:rPr lang="cs-CZ" sz="3800" b="1" dirty="0" smtClean="0"/>
              <a:t> student </a:t>
            </a:r>
            <a:r>
              <a:rPr lang="cs-CZ" sz="3800" b="1" dirty="0" err="1"/>
              <a:t>should</a:t>
            </a:r>
            <a:r>
              <a:rPr lang="cs-CZ" sz="3800" b="1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b="1" dirty="0"/>
              <a:t> </a:t>
            </a:r>
            <a:r>
              <a:rPr lang="cs-CZ" b="1" dirty="0" err="1">
                <a:solidFill>
                  <a:schemeClr val="tx2"/>
                </a:solidFill>
              </a:rPr>
              <a:t>overview</a:t>
            </a:r>
            <a:r>
              <a:rPr lang="cs-CZ" dirty="0"/>
              <a:t> of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 smtClean="0"/>
              <a:t>MoAs</a:t>
            </a:r>
            <a:r>
              <a:rPr lang="cs-CZ" dirty="0" smtClean="0"/>
              <a:t> (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point 2 </a:t>
            </a:r>
            <a:r>
              <a:rPr lang="cs-CZ" dirty="0" err="1" smtClean="0"/>
              <a:t>below</a:t>
            </a:r>
            <a:r>
              <a:rPr lang="cs-CZ" dirty="0" smtClean="0"/>
              <a:t>) </a:t>
            </a:r>
            <a:r>
              <a:rPr lang="cs-CZ" dirty="0"/>
              <a:t>and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b="1" dirty="0">
                <a:solidFill>
                  <a:schemeClr val="tx2"/>
                </a:solidFill>
              </a:rPr>
              <a:t>link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/>
              <a:t>MoAs</a:t>
            </a:r>
            <a:r>
              <a:rPr lang="cs-CZ" dirty="0"/>
              <a:t> </a:t>
            </a:r>
            <a:r>
              <a:rPr lang="cs-CZ" dirty="0" smtClean="0"/>
              <a:t>to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/>
              <a:t>(toxicity)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Example</a:t>
            </a:r>
            <a:r>
              <a:rPr lang="cs-CZ" i="1" dirty="0"/>
              <a:t>: </a:t>
            </a:r>
            <a:r>
              <a:rPr lang="cs-CZ" i="1" dirty="0" err="1" smtClean="0"/>
              <a:t>inhibition</a:t>
            </a:r>
            <a:r>
              <a:rPr lang="cs-CZ" i="1" dirty="0" smtClean="0"/>
              <a:t> </a:t>
            </a:r>
            <a:r>
              <a:rPr lang="cs-CZ" i="1" dirty="0"/>
              <a:t>of </a:t>
            </a:r>
            <a:r>
              <a:rPr lang="cs-CZ" i="1" dirty="0" err="1"/>
              <a:t>AcCholE</a:t>
            </a:r>
            <a:r>
              <a:rPr lang="cs-CZ" i="1" dirty="0"/>
              <a:t> </a:t>
            </a:r>
            <a:r>
              <a:rPr lang="cs-CZ" i="1" dirty="0" err="1"/>
              <a:t>enzymes</a:t>
            </a:r>
            <a:r>
              <a:rPr lang="cs-CZ" i="1" dirty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mechanism</a:t>
            </a:r>
            <a:r>
              <a:rPr lang="cs-CZ" i="1" dirty="0" smtClean="0"/>
              <a:t>) </a:t>
            </a:r>
            <a:r>
              <a:rPr lang="cs-CZ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propagates as </a:t>
            </a:r>
            <a:r>
              <a:rPr lang="en-US" i="1" dirty="0" err="1">
                <a:sym typeface="Wingdings" panose="05000000000000000000" pitchFamily="2" charset="2"/>
              </a:rPr>
              <a:t>neurotoxicit</a:t>
            </a:r>
            <a:r>
              <a:rPr lang="cs-CZ" i="1" dirty="0" smtClean="0">
                <a:sym typeface="Wingdings" panose="05000000000000000000" pitchFamily="2" charset="2"/>
              </a:rPr>
              <a:t>y (</a:t>
            </a:r>
            <a:r>
              <a:rPr lang="cs-CZ" i="1" dirty="0" err="1" smtClean="0">
                <a:sym typeface="Wingdings" panose="05000000000000000000" pitchFamily="2" charset="2"/>
              </a:rPr>
              <a:t>effect</a:t>
            </a:r>
            <a:r>
              <a:rPr lang="cs-CZ" i="1" dirty="0" smtClean="0">
                <a:sym typeface="Wingdings" panose="05000000000000000000" pitchFamily="2" charset="2"/>
              </a:rPr>
              <a:t>)</a:t>
            </a:r>
            <a:br>
              <a:rPr lang="cs-CZ" i="1" dirty="0" smtClean="0">
                <a:sym typeface="Wingdings" panose="05000000000000000000" pitchFamily="2" charset="2"/>
              </a:rPr>
            </a:br>
            <a:endParaRPr lang="cs-CZ" i="1" dirty="0"/>
          </a:p>
          <a:p>
            <a:pPr marL="514350" indent="-514350">
              <a:buFont typeface="+mj-lt"/>
              <a:buAutoNum type="arabicPeriod" startAt="2"/>
            </a:pPr>
            <a:r>
              <a:rPr lang="cs-CZ" dirty="0" err="1" smtClean="0">
                <a:solidFill>
                  <a:schemeClr val="tx1"/>
                </a:solidFill>
              </a:rPr>
              <a:t>know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some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details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for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selected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example</a:t>
            </a:r>
            <a:r>
              <a:rPr lang="cs-CZ" b="1" dirty="0" smtClean="0"/>
              <a:t> </a:t>
            </a:r>
            <a:r>
              <a:rPr lang="cs-CZ" b="1" dirty="0" err="1">
                <a:solidFill>
                  <a:schemeClr val="tx2"/>
                </a:solidFill>
              </a:rPr>
              <a:t>MoAs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toxicant</a:t>
            </a:r>
            <a:r>
              <a:rPr lang="cs-CZ" dirty="0"/>
              <a:t> </a:t>
            </a:r>
            <a:r>
              <a:rPr lang="cs-CZ" dirty="0" err="1"/>
              <a:t>targets</a:t>
            </a:r>
            <a:r>
              <a:rPr lang="cs-CZ" dirty="0"/>
              <a:t> </a:t>
            </a:r>
            <a:br>
              <a:rPr lang="cs-CZ" dirty="0"/>
            </a:br>
            <a:r>
              <a:rPr lang="cs-CZ" sz="2900" i="1" dirty="0">
                <a:solidFill>
                  <a:srgbClr val="00B050"/>
                </a:solidFill>
              </a:rPr>
              <a:t>= </a:t>
            </a:r>
            <a:r>
              <a:rPr lang="cs-CZ" sz="2900" i="1" dirty="0" err="1">
                <a:solidFill>
                  <a:srgbClr val="00B050"/>
                </a:solidFill>
              </a:rPr>
              <a:t>based</a:t>
            </a:r>
            <a:r>
              <a:rPr lang="cs-CZ" sz="2900" i="1" dirty="0">
                <a:solidFill>
                  <a:srgbClr val="00B050"/>
                </a:solidFill>
              </a:rPr>
              <a:t> on </a:t>
            </a:r>
            <a:r>
              <a:rPr lang="cs-CZ" sz="2900" i="1" dirty="0" err="1">
                <a:solidFill>
                  <a:srgbClr val="00B050"/>
                </a:solidFill>
              </a:rPr>
              <a:t>your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own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interest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select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one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example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from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each</a:t>
            </a:r>
            <a:r>
              <a:rPr lang="cs-CZ" sz="2900" i="1" dirty="0">
                <a:solidFill>
                  <a:srgbClr val="00B050"/>
                </a:solidFill>
              </a:rPr>
              <a:t> of </a:t>
            </a:r>
            <a:r>
              <a:rPr lang="cs-CZ" sz="2900" i="1" dirty="0" err="1">
                <a:solidFill>
                  <a:srgbClr val="00B050"/>
                </a:solidFill>
              </a:rPr>
              <a:t>the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following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categories</a:t>
            </a:r>
            <a:r>
              <a:rPr lang="cs-CZ" sz="2900" i="1" dirty="0">
                <a:solidFill>
                  <a:srgbClr val="00B050"/>
                </a:solidFill>
              </a:rPr>
              <a:t>, </a:t>
            </a:r>
            <a:r>
              <a:rPr lang="cs-CZ" sz="2900" i="1" dirty="0" err="1">
                <a:solidFill>
                  <a:srgbClr val="00B050"/>
                </a:solidFill>
              </a:rPr>
              <a:t>learn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details</a:t>
            </a:r>
            <a:r>
              <a:rPr lang="cs-CZ" sz="2900" i="1" dirty="0" smtClean="0">
                <a:solidFill>
                  <a:srgbClr val="00B050"/>
                </a:solidFill>
              </a:rPr>
              <a:t>, </a:t>
            </a:r>
            <a:r>
              <a:rPr lang="cs-CZ" sz="2900" i="1" dirty="0" err="1" smtClean="0">
                <a:solidFill>
                  <a:srgbClr val="00B050"/>
                </a:solidFill>
              </a:rPr>
              <a:t>be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able</a:t>
            </a:r>
            <a:r>
              <a:rPr lang="cs-CZ" sz="2900" i="1" dirty="0">
                <a:solidFill>
                  <a:srgbClr val="00B050"/>
                </a:solidFill>
              </a:rPr>
              <a:t> to </a:t>
            </a:r>
            <a:r>
              <a:rPr lang="cs-CZ" sz="2900" i="1" dirty="0" err="1">
                <a:solidFill>
                  <a:srgbClr val="00B050"/>
                </a:solidFill>
              </a:rPr>
              <a:t>discuss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smtClean="0">
                <a:solidFill>
                  <a:srgbClr val="00B050"/>
                </a:solidFill>
              </a:rPr>
              <a:t>(</a:t>
            </a:r>
            <a:r>
              <a:rPr lang="cs-CZ" sz="2900" i="1" dirty="0" err="1">
                <a:solidFill>
                  <a:srgbClr val="00B050"/>
                </a:solidFill>
              </a:rPr>
              <a:t>i.e</a:t>
            </a:r>
            <a:r>
              <a:rPr lang="cs-CZ" sz="2900" i="1" dirty="0">
                <a:solidFill>
                  <a:srgbClr val="00B050"/>
                </a:solidFill>
              </a:rPr>
              <a:t>. </a:t>
            </a:r>
            <a:r>
              <a:rPr lang="cs-CZ" sz="2900" i="1" dirty="0" err="1">
                <a:solidFill>
                  <a:srgbClr val="00B050"/>
                </a:solidFill>
              </a:rPr>
              <a:t>know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details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for</a:t>
            </a:r>
            <a:r>
              <a:rPr lang="cs-CZ" sz="2900" i="1" dirty="0" smtClean="0">
                <a:solidFill>
                  <a:srgbClr val="00B050"/>
                </a:solidFill>
              </a:rPr>
              <a:t> 7 </a:t>
            </a:r>
            <a:r>
              <a:rPr lang="cs-CZ" sz="2900" i="1" dirty="0" err="1" smtClean="0">
                <a:solidFill>
                  <a:srgbClr val="00B050"/>
                </a:solidFill>
              </a:rPr>
              <a:t>example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modes</a:t>
            </a:r>
            <a:r>
              <a:rPr lang="cs-CZ" sz="2900" i="1" dirty="0" smtClean="0">
                <a:solidFill>
                  <a:srgbClr val="00B050"/>
                </a:solidFill>
              </a:rPr>
              <a:t> of </a:t>
            </a:r>
            <a:r>
              <a:rPr lang="cs-CZ" sz="2900" i="1" dirty="0" err="1" smtClean="0">
                <a:solidFill>
                  <a:srgbClr val="00B050"/>
                </a:solidFill>
              </a:rPr>
              <a:t>toxic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action</a:t>
            </a:r>
            <a:r>
              <a:rPr lang="cs-CZ" sz="2900" i="1" dirty="0" smtClean="0">
                <a:solidFill>
                  <a:srgbClr val="00B050"/>
                </a:solidFill>
              </a:rPr>
              <a:t>)</a:t>
            </a:r>
            <a:endParaRPr lang="cs-CZ" sz="2900" i="1" dirty="0">
              <a:solidFill>
                <a:srgbClr val="00B05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nucleic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proteins</a:t>
            </a:r>
            <a:r>
              <a:rPr lang="cs-CZ" dirty="0"/>
              <a:t> 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membranes</a:t>
            </a:r>
            <a:r>
              <a:rPr lang="cs-CZ" dirty="0"/>
              <a:t> (</a:t>
            </a:r>
            <a:r>
              <a:rPr lang="cs-CZ" dirty="0" err="1"/>
              <a:t>lipids</a:t>
            </a:r>
            <a:r>
              <a:rPr lang="cs-CZ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cellular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1 – </a:t>
            </a:r>
            <a:r>
              <a:rPr lang="cs-CZ" dirty="0" err="1"/>
              <a:t>detoxification</a:t>
            </a:r>
            <a:r>
              <a:rPr lang="cs-CZ" dirty="0"/>
              <a:t>/</a:t>
            </a:r>
            <a:r>
              <a:rPr lang="cs-CZ" dirty="0" err="1"/>
              <a:t>metabolization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2 – intra- and inter-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signalling</a:t>
            </a:r>
            <a:r>
              <a:rPr lang="cs-CZ" dirty="0"/>
              <a:t>, </a:t>
            </a:r>
            <a:r>
              <a:rPr lang="cs-CZ" dirty="0" err="1"/>
              <a:t>hormones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3 – </a:t>
            </a:r>
            <a:r>
              <a:rPr lang="cs-CZ" dirty="0" err="1"/>
              <a:t>oxidative</a:t>
            </a:r>
            <a:r>
              <a:rPr lang="cs-CZ" dirty="0"/>
              <a:t> </a:t>
            </a:r>
            <a:r>
              <a:rPr lang="cs-CZ" dirty="0" smtClean="0"/>
              <a:t>stress</a:t>
            </a:r>
            <a:br>
              <a:rPr lang="cs-CZ" dirty="0" smtClean="0"/>
            </a:br>
            <a:endParaRPr lang="cs-CZ" dirty="0"/>
          </a:p>
          <a:p>
            <a:pPr marL="514350" indent="-514350">
              <a:buFont typeface="+mj-lt"/>
              <a:buAutoNum type="arabicPeriod" startAt="3"/>
            </a:pPr>
            <a:r>
              <a:rPr lang="cs-CZ" dirty="0" err="1" smtClean="0">
                <a:solidFill>
                  <a:schemeClr val="tx1"/>
                </a:solidFill>
              </a:rPr>
              <a:t>have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understanding</a:t>
            </a:r>
            <a:r>
              <a:rPr lang="cs-CZ" b="1" dirty="0" smtClean="0">
                <a:solidFill>
                  <a:schemeClr val="tx2"/>
                </a:solidFill>
              </a:rPr>
              <a:t> of biomarker </a:t>
            </a:r>
            <a:r>
              <a:rPr lang="cs-CZ" dirty="0" err="1" smtClean="0"/>
              <a:t>issues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What</a:t>
            </a:r>
            <a:r>
              <a:rPr lang="cs-CZ" sz="2200" dirty="0" smtClean="0"/>
              <a:t> </a:t>
            </a:r>
            <a:r>
              <a:rPr lang="cs-CZ" sz="2200" dirty="0" err="1"/>
              <a:t>is</a:t>
            </a:r>
            <a:r>
              <a:rPr lang="cs-CZ" sz="2200" dirty="0"/>
              <a:t> a </a:t>
            </a:r>
            <a:r>
              <a:rPr lang="cs-CZ" sz="2200" dirty="0" smtClean="0"/>
              <a:t>biomarker </a:t>
            </a:r>
            <a:r>
              <a:rPr lang="cs-CZ" sz="2200" dirty="0"/>
              <a:t>and </a:t>
            </a: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properties</a:t>
            </a:r>
            <a:r>
              <a:rPr lang="cs-CZ" sz="2200" dirty="0"/>
              <a:t> </a:t>
            </a:r>
            <a:r>
              <a:rPr lang="cs-CZ" sz="2200" dirty="0" err="1"/>
              <a:t>it</a:t>
            </a:r>
            <a:r>
              <a:rPr lang="cs-CZ" sz="2200" dirty="0"/>
              <a:t> </a:t>
            </a:r>
            <a:r>
              <a:rPr lang="cs-CZ" sz="2200" dirty="0" err="1"/>
              <a:t>should</a:t>
            </a:r>
            <a:r>
              <a:rPr lang="cs-CZ" sz="2200" dirty="0"/>
              <a:t> </a:t>
            </a:r>
            <a:r>
              <a:rPr lang="cs-CZ" sz="2200" dirty="0" err="1"/>
              <a:t>have</a:t>
            </a:r>
            <a:r>
              <a:rPr lang="cs-CZ" sz="2200" dirty="0"/>
              <a:t> (</a:t>
            </a:r>
            <a:r>
              <a:rPr lang="cs-CZ" sz="2200" dirty="0" err="1"/>
              <a:t>or</a:t>
            </a:r>
            <a:r>
              <a:rPr lang="cs-CZ" sz="2200" dirty="0"/>
              <a:t> not to </a:t>
            </a:r>
            <a:r>
              <a:rPr lang="cs-CZ" sz="2200" dirty="0" err="1"/>
              <a:t>have</a:t>
            </a:r>
            <a:r>
              <a:rPr lang="cs-CZ" sz="2200" dirty="0" smtClean="0"/>
              <a:t>)?</a:t>
            </a:r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Why</a:t>
            </a:r>
            <a:r>
              <a:rPr lang="cs-CZ" sz="2200" dirty="0" smtClean="0"/>
              <a:t> </a:t>
            </a:r>
            <a:r>
              <a:rPr lang="cs-CZ" sz="2200" dirty="0" err="1" smtClean="0"/>
              <a:t>we</a:t>
            </a:r>
            <a:r>
              <a:rPr lang="cs-CZ" sz="2200" dirty="0" smtClean="0"/>
              <a:t> </a:t>
            </a:r>
            <a:r>
              <a:rPr lang="cs-CZ" sz="2200" dirty="0" err="1" smtClean="0"/>
              <a:t>search</a:t>
            </a:r>
            <a:r>
              <a:rPr lang="cs-CZ" sz="2200" dirty="0" smtClean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them</a:t>
            </a:r>
            <a:r>
              <a:rPr lang="cs-CZ" sz="2200" dirty="0" smtClean="0"/>
              <a:t> = </a:t>
            </a:r>
            <a:r>
              <a:rPr lang="cs-CZ" sz="2200" dirty="0" err="1" smtClean="0"/>
              <a:t>how</a:t>
            </a:r>
            <a:r>
              <a:rPr lang="cs-CZ" sz="2200" dirty="0" smtClean="0"/>
              <a:t> </a:t>
            </a:r>
            <a:r>
              <a:rPr lang="cs-CZ" sz="2200" dirty="0" err="1" smtClean="0"/>
              <a:t>can</a:t>
            </a:r>
            <a:r>
              <a:rPr lang="cs-CZ" sz="2200" dirty="0" smtClean="0"/>
              <a:t> </a:t>
            </a:r>
            <a:r>
              <a:rPr lang="cs-CZ" sz="2200" dirty="0" err="1" smtClean="0"/>
              <a:t>they</a:t>
            </a:r>
            <a:r>
              <a:rPr lang="cs-CZ" sz="2200" dirty="0" smtClean="0"/>
              <a:t> </a:t>
            </a:r>
            <a:r>
              <a:rPr lang="cs-CZ" sz="2200" dirty="0" err="1" smtClean="0"/>
              <a:t>be</a:t>
            </a:r>
            <a:r>
              <a:rPr lang="cs-CZ" sz="2200" dirty="0" smtClean="0"/>
              <a:t> </a:t>
            </a:r>
            <a:r>
              <a:rPr lang="cs-CZ" sz="2200" dirty="0" err="1" smtClean="0"/>
              <a:t>used</a:t>
            </a:r>
            <a:r>
              <a:rPr lang="cs-CZ" sz="2200" dirty="0" smtClean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What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</a:t>
            </a:r>
            <a:r>
              <a:rPr lang="cs-CZ" sz="2200" dirty="0" smtClean="0"/>
              <a:t> </a:t>
            </a:r>
            <a:r>
              <a:rPr lang="cs-CZ" sz="2200" dirty="0" err="1" smtClean="0"/>
              <a:t>types</a:t>
            </a:r>
            <a:r>
              <a:rPr lang="cs-CZ" sz="2200" dirty="0" smtClean="0"/>
              <a:t> and </a:t>
            </a:r>
            <a:r>
              <a:rPr lang="cs-CZ" sz="2200" dirty="0" err="1" smtClean="0"/>
              <a:t>groups</a:t>
            </a:r>
            <a:r>
              <a:rPr lang="cs-CZ" sz="2200" dirty="0" smtClean="0"/>
              <a:t> of </a:t>
            </a:r>
            <a:r>
              <a:rPr lang="cs-CZ" sz="2200" dirty="0" err="1" smtClean="0"/>
              <a:t>biomarkers</a:t>
            </a:r>
            <a:r>
              <a:rPr lang="cs-CZ" sz="2200" dirty="0" smtClean="0"/>
              <a:t> </a:t>
            </a:r>
            <a:r>
              <a:rPr lang="cs-CZ" sz="2200" dirty="0" err="1" smtClean="0"/>
              <a:t>can</a:t>
            </a:r>
            <a:r>
              <a:rPr lang="cs-CZ" sz="2200" dirty="0" smtClean="0"/>
              <a:t> </a:t>
            </a:r>
            <a:r>
              <a:rPr lang="cs-CZ" sz="2200" dirty="0" err="1" smtClean="0"/>
              <a:t>be</a:t>
            </a:r>
            <a:r>
              <a:rPr lang="cs-CZ" sz="2200" dirty="0" smtClean="0"/>
              <a:t> </a:t>
            </a:r>
            <a:r>
              <a:rPr lang="cs-CZ" sz="2200" dirty="0" err="1" smtClean="0"/>
              <a:t>recognized</a:t>
            </a:r>
            <a:r>
              <a:rPr lang="cs-CZ" sz="2200" dirty="0" smtClean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What</a:t>
            </a:r>
            <a:r>
              <a:rPr lang="cs-CZ" sz="2200" dirty="0" smtClean="0"/>
              <a:t> are </a:t>
            </a:r>
            <a:r>
              <a:rPr lang="cs-CZ" sz="2200" dirty="0" err="1" smtClean="0"/>
              <a:t>suitable</a:t>
            </a:r>
            <a:r>
              <a:rPr lang="cs-CZ" sz="2200" dirty="0" smtClean="0"/>
              <a:t> </a:t>
            </a:r>
            <a:r>
              <a:rPr lang="cs-CZ" sz="2200" dirty="0" err="1" smtClean="0"/>
              <a:t>matrices</a:t>
            </a:r>
            <a:r>
              <a:rPr lang="cs-CZ" sz="2200" dirty="0" smtClean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sampling</a:t>
            </a:r>
            <a:r>
              <a:rPr lang="cs-CZ" sz="2200" dirty="0" smtClean="0"/>
              <a:t> and </a:t>
            </a:r>
            <a:r>
              <a:rPr lang="cs-CZ" sz="2200" dirty="0" err="1" smtClean="0"/>
              <a:t>further</a:t>
            </a:r>
            <a:r>
              <a:rPr lang="cs-CZ" sz="2200" dirty="0" smtClean="0"/>
              <a:t> </a:t>
            </a:r>
            <a:r>
              <a:rPr lang="cs-CZ" sz="2200" dirty="0" err="1" smtClean="0"/>
              <a:t>analyses</a:t>
            </a:r>
            <a:r>
              <a:rPr lang="cs-CZ" sz="2200" dirty="0" smtClean="0"/>
              <a:t>?</a:t>
            </a:r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What</a:t>
            </a:r>
            <a:r>
              <a:rPr lang="cs-CZ" sz="2200" dirty="0" smtClean="0"/>
              <a:t> </a:t>
            </a:r>
            <a:r>
              <a:rPr lang="cs-CZ" sz="2200" dirty="0" err="1" smtClean="0"/>
              <a:t>approaches</a:t>
            </a:r>
            <a:r>
              <a:rPr lang="cs-CZ" sz="2200" dirty="0" smtClean="0"/>
              <a:t> are </a:t>
            </a:r>
            <a:r>
              <a:rPr lang="cs-CZ" sz="2200" dirty="0" err="1" smtClean="0"/>
              <a:t>applied</a:t>
            </a:r>
            <a:r>
              <a:rPr lang="cs-CZ" sz="2200" dirty="0" smtClean="0"/>
              <a:t> in biomarker </a:t>
            </a:r>
            <a:r>
              <a:rPr lang="cs-CZ" sz="2200" dirty="0" err="1" smtClean="0"/>
              <a:t>discovery</a:t>
            </a:r>
            <a:r>
              <a:rPr lang="cs-CZ" sz="2200" dirty="0" smtClean="0"/>
              <a:t> („</a:t>
            </a:r>
            <a:r>
              <a:rPr lang="cs-CZ" sz="2200" dirty="0" err="1" smtClean="0"/>
              <a:t>hypothesis</a:t>
            </a:r>
            <a:r>
              <a:rPr lang="cs-CZ" sz="2200" dirty="0" smtClean="0"/>
              <a:t>“ </a:t>
            </a:r>
            <a:r>
              <a:rPr lang="cs-CZ" sz="2200" dirty="0" err="1" smtClean="0"/>
              <a:t>vs</a:t>
            </a:r>
            <a:r>
              <a:rPr lang="cs-CZ" sz="2200" dirty="0" smtClean="0"/>
              <a:t> </a:t>
            </a:r>
            <a:r>
              <a:rPr lang="cs-CZ" sz="2200" dirty="0" err="1" smtClean="0"/>
              <a:t>omics</a:t>
            </a:r>
            <a:r>
              <a:rPr lang="cs-CZ" sz="2200" dirty="0" smtClean="0"/>
              <a:t>)?</a:t>
            </a:r>
            <a:br>
              <a:rPr lang="cs-CZ" sz="2200" dirty="0" smtClean="0"/>
            </a:br>
            <a:endParaRPr lang="cs-CZ" dirty="0"/>
          </a:p>
          <a:p>
            <a:pPr marL="514350" indent="-514350">
              <a:buFont typeface="+mj-lt"/>
              <a:buAutoNum type="arabicPeriod" startAt="4"/>
            </a:pPr>
            <a:r>
              <a:rPr lang="cs-CZ" dirty="0" smtClean="0">
                <a:solidFill>
                  <a:schemeClr val="tx1"/>
                </a:solidFill>
              </a:rPr>
              <a:t>and </a:t>
            </a:r>
            <a:r>
              <a:rPr lang="cs-CZ" b="1" dirty="0" err="1" smtClean="0">
                <a:solidFill>
                  <a:schemeClr val="tx2"/>
                </a:solidFill>
              </a:rPr>
              <a:t>know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example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biomarkers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900" i="1" dirty="0" err="1" smtClean="0">
                <a:solidFill>
                  <a:srgbClr val="00B050"/>
                </a:solidFill>
              </a:rPr>
              <a:t>same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approach</a:t>
            </a:r>
            <a:r>
              <a:rPr lang="cs-CZ" sz="2900" i="1" dirty="0" smtClean="0">
                <a:solidFill>
                  <a:srgbClr val="00B050"/>
                </a:solidFill>
              </a:rPr>
              <a:t> as </a:t>
            </a:r>
            <a:r>
              <a:rPr lang="cs-CZ" sz="2900" i="1" dirty="0" err="1" smtClean="0">
                <a:solidFill>
                  <a:srgbClr val="00B050"/>
                </a:solidFill>
              </a:rPr>
              <a:t>for</a:t>
            </a:r>
            <a:r>
              <a:rPr lang="cs-CZ" sz="2900" i="1" dirty="0" smtClean="0">
                <a:solidFill>
                  <a:srgbClr val="00B050"/>
                </a:solidFill>
              </a:rPr>
              <a:t> point 2 </a:t>
            </a:r>
            <a:r>
              <a:rPr lang="cs-CZ" sz="2900" i="1" dirty="0" err="1" smtClean="0">
                <a:solidFill>
                  <a:srgbClr val="00B050"/>
                </a:solidFill>
              </a:rPr>
              <a:t>above</a:t>
            </a:r>
            <a:r>
              <a:rPr lang="cs-CZ" sz="2900" i="1" dirty="0" smtClean="0">
                <a:solidFill>
                  <a:srgbClr val="00B050"/>
                </a:solidFill>
              </a:rPr>
              <a:t> = </a:t>
            </a:r>
            <a:r>
              <a:rPr lang="cs-CZ" sz="2900" i="1" dirty="0" err="1">
                <a:solidFill>
                  <a:srgbClr val="00B050"/>
                </a:solidFill>
              </a:rPr>
              <a:t>based</a:t>
            </a:r>
            <a:r>
              <a:rPr lang="cs-CZ" sz="2900" i="1" dirty="0">
                <a:solidFill>
                  <a:srgbClr val="00B050"/>
                </a:solidFill>
              </a:rPr>
              <a:t> on </a:t>
            </a:r>
            <a:r>
              <a:rPr lang="cs-CZ" sz="2900" i="1" dirty="0" err="1">
                <a:solidFill>
                  <a:srgbClr val="00B050"/>
                </a:solidFill>
              </a:rPr>
              <a:t>your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own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interest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select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one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example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smtClean="0">
                <a:solidFill>
                  <a:srgbClr val="00B050"/>
                </a:solidFill>
              </a:rPr>
              <a:t>biomarker </a:t>
            </a:r>
            <a:r>
              <a:rPr lang="cs-CZ" sz="2900" i="1" dirty="0" err="1" smtClean="0">
                <a:solidFill>
                  <a:srgbClr val="00B050"/>
                </a:solidFill>
              </a:rPr>
              <a:t>for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each</a:t>
            </a:r>
            <a:r>
              <a:rPr lang="cs-CZ" sz="2900" i="1" dirty="0" smtClean="0">
                <a:solidFill>
                  <a:srgbClr val="00B050"/>
                </a:solidFill>
              </a:rPr>
              <a:t> of </a:t>
            </a:r>
            <a:r>
              <a:rPr lang="cs-CZ" sz="2900" i="1" dirty="0" err="1" smtClean="0">
                <a:solidFill>
                  <a:srgbClr val="00B050"/>
                </a:solidFill>
              </a:rPr>
              <a:t>seven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categories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smtClean="0">
                <a:solidFill>
                  <a:srgbClr val="00B050"/>
                </a:solidFill>
              </a:rPr>
              <a:t>and </a:t>
            </a:r>
            <a:r>
              <a:rPr lang="cs-CZ" sz="2900" i="1" dirty="0" err="1" smtClean="0">
                <a:solidFill>
                  <a:srgbClr val="00B050"/>
                </a:solidFill>
              </a:rPr>
              <a:t>know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some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details</a:t>
            </a:r>
            <a:r>
              <a:rPr lang="cs-CZ" sz="2900" i="1" dirty="0" smtClean="0">
                <a:solidFill>
                  <a:srgbClr val="00B050"/>
                </a:solidFill>
              </a:rPr>
              <a:t>)</a:t>
            </a:r>
            <a:endParaRPr lang="cs-CZ" sz="2900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 smtClean="0">
                <a:solidFill>
                  <a:schemeClr val="tx1"/>
                </a:solidFill>
              </a:rPr>
              <a:t>Biomarkers at various levels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“</a:t>
            </a:r>
            <a:r>
              <a:rPr lang="en-GB" sz="3600" dirty="0" err="1" smtClean="0">
                <a:solidFill>
                  <a:schemeClr val="tx1"/>
                </a:solidFill>
              </a:rPr>
              <a:t>omics</a:t>
            </a:r>
            <a:r>
              <a:rPr lang="en-GB" sz="3600" dirty="0" smtClean="0">
                <a:solidFill>
                  <a:schemeClr val="tx1"/>
                </a:solidFill>
              </a:rPr>
              <a:t>”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at different biological levels</a:t>
            </a:r>
            <a:r>
              <a:rPr lang="cs-CZ" dirty="0" smtClean="0">
                <a:solidFill>
                  <a:schemeClr val="tx1"/>
                </a:solidFill>
              </a:rPr>
              <a:t> – „</a:t>
            </a:r>
            <a:r>
              <a:rPr lang="cs-CZ" dirty="0" err="1" smtClean="0">
                <a:solidFill>
                  <a:schemeClr val="tx1"/>
                </a:solidFill>
              </a:rPr>
              <a:t>omics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genetris.com/images/uploads/images/Biomarker_discovery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62"/>
          <a:stretch>
            <a:fillRect/>
          </a:stretch>
        </p:blipFill>
        <p:spPr bwMode="auto">
          <a:xfrm>
            <a:off x="1331640" y="1018777"/>
            <a:ext cx="6698754" cy="572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at different biological levels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96752"/>
            <a:ext cx="8748464" cy="496855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“</a:t>
            </a:r>
            <a:r>
              <a:rPr lang="en-GB" b="1" dirty="0" err="1" smtClean="0">
                <a:solidFill>
                  <a:srgbClr val="FF0000"/>
                </a:solidFill>
              </a:rPr>
              <a:t>Omics</a:t>
            </a:r>
            <a:r>
              <a:rPr lang="en-GB" b="1" dirty="0" smtClean="0">
                <a:solidFill>
                  <a:srgbClr val="FF0000"/>
                </a:solidFill>
              </a:rPr>
              <a:t>” techniques</a:t>
            </a:r>
          </a:p>
          <a:p>
            <a:pPr lvl="1"/>
            <a:r>
              <a:rPr lang="en-GB" dirty="0" smtClean="0"/>
              <a:t>Systems biology research</a:t>
            </a:r>
          </a:p>
          <a:p>
            <a:pPr lvl="1"/>
            <a:r>
              <a:rPr lang="en-GB" dirty="0" smtClean="0"/>
              <a:t>Screenings of responses (differences) at all levels of biological organization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rgbClr val="00B050"/>
                </a:solidFill>
              </a:rPr>
              <a:t>GENOMICS</a:t>
            </a:r>
          </a:p>
          <a:p>
            <a:pPr lvl="1"/>
            <a:r>
              <a:rPr lang="en-GB" dirty="0" smtClean="0"/>
              <a:t>Relatively stable </a:t>
            </a:r>
          </a:p>
          <a:p>
            <a:pPr lvl="2"/>
            <a:r>
              <a:rPr lang="en-GB" dirty="0" smtClean="0"/>
              <a:t>not responding to environmental changes (e.g. Toxicants)</a:t>
            </a:r>
          </a:p>
          <a:p>
            <a:pPr lvl="1"/>
            <a:r>
              <a:rPr lang="en-GB" dirty="0" smtClean="0"/>
              <a:t>Can be used as “biomarkers of susceptibility” (SNPs and personalized medicine)</a:t>
            </a:r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rgbClr val="00B050"/>
                </a:solidFill>
              </a:rPr>
              <a:t>OTHER “OMICS” (Transcripts, Proteins, Metabolites...)</a:t>
            </a:r>
          </a:p>
          <a:p>
            <a:pPr lvl="1"/>
            <a:r>
              <a:rPr lang="en-GB" b="1" dirty="0" err="1" smtClean="0">
                <a:solidFill>
                  <a:srgbClr val="00B050"/>
                </a:solidFill>
              </a:rPr>
              <a:t>Resposive</a:t>
            </a:r>
            <a:r>
              <a:rPr lang="en-GB" b="1" dirty="0" smtClean="0">
                <a:solidFill>
                  <a:srgbClr val="00B050"/>
                </a:solidFill>
              </a:rPr>
              <a:t> to environmental stress (including toxicants, therapy etc.)</a:t>
            </a: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088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b="31484"/>
          <a:stretch>
            <a:fillRect/>
          </a:stretch>
        </p:blipFill>
        <p:spPr bwMode="auto">
          <a:xfrm>
            <a:off x="133398" y="1196752"/>
            <a:ext cx="854305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at different biological levels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60232" y="4005064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6804248" y="3140968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6876256" y="2348880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ubs.rsc.org/services/images/RSCpubs.ePlatform.Service.FreeContent.ImageService.svc/ImageService/Articleimage/2008/MB/b802534g/b802534g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552728" cy="542821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17337" y="116632"/>
            <a:ext cx="833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Hypothesis driven research			Data driven research 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      (focus on pathways)			  (</a:t>
            </a:r>
            <a:r>
              <a:rPr lang="en-GB" sz="2000" b="1" dirty="0" err="1" smtClean="0">
                <a:solidFill>
                  <a:srgbClr val="FF0000"/>
                </a:solidFill>
              </a:rPr>
              <a:t>omics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&amp; profiling</a:t>
            </a:r>
            <a:r>
              <a:rPr lang="en-GB" sz="2000" b="1" dirty="0" smtClean="0">
                <a:solidFill>
                  <a:srgbClr val="FF0000"/>
                </a:solidFill>
              </a:rPr>
              <a:t>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1403648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Šipka dolů 5"/>
          <p:cNvSpPr/>
          <p:nvPr/>
        </p:nvSpPr>
        <p:spPr>
          <a:xfrm>
            <a:off x="7559207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60032" y="908720"/>
            <a:ext cx="4032448" cy="5688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cielo.org.mx/img/revistas/rica/v29n1/a8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532657" cy="597666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GB" dirty="0" err="1" smtClean="0">
                <a:solidFill>
                  <a:schemeClr val="tx1"/>
                </a:solidFill>
              </a:rPr>
              <a:t>iomarkers</a:t>
            </a:r>
            <a:r>
              <a:rPr lang="en-GB" dirty="0" smtClean="0">
                <a:solidFill>
                  <a:schemeClr val="tx1"/>
                </a:solidFill>
              </a:rPr>
              <a:t> at </a:t>
            </a:r>
            <a:r>
              <a:rPr lang="en-GB" b="1" dirty="0" smtClean="0">
                <a:solidFill>
                  <a:srgbClr val="FF0000"/>
                </a:solidFill>
              </a:rPr>
              <a:t>even higher levels</a:t>
            </a:r>
            <a:r>
              <a:rPr lang="en-GB" dirty="0" smtClean="0">
                <a:solidFill>
                  <a:schemeClr val="tx1"/>
                </a:solidFill>
              </a:rPr>
              <a:t> – example: toxic metals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 smtClean="0">
                <a:solidFill>
                  <a:schemeClr val="tx1"/>
                </a:solidFill>
              </a:rPr>
              <a:t>Developments and applications of biomarkers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555</Words>
  <Application>Microsoft Office PowerPoint</Application>
  <PresentationFormat>Předvádění na obrazovce (4:3)</PresentationFormat>
  <Paragraphs>133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Motiv sady Office</vt:lpstr>
      <vt:lpstr>Prezentace aplikace PowerPoint</vt:lpstr>
      <vt:lpstr>Topics covered in the final presentation</vt:lpstr>
      <vt:lpstr>Biomarkers at various levels “omics”</vt:lpstr>
      <vt:lpstr>Biomarkers at different biological levels – „omics“ approach</vt:lpstr>
      <vt:lpstr>Biomarkers at different biological levels</vt:lpstr>
      <vt:lpstr>Biomarkers at different biological levels</vt:lpstr>
      <vt:lpstr>Prezentace aplikace PowerPoint</vt:lpstr>
      <vt:lpstr>Biomarkers at even higher levels – example: toxic metals </vt:lpstr>
      <vt:lpstr>Developments and applications of biomarkers</vt:lpstr>
      <vt:lpstr>3 key steps towards the biomarker establishment</vt:lpstr>
      <vt:lpstr>3 key steps towards the biomarker establishment</vt:lpstr>
      <vt:lpstr>More detailed view: 5 steps leading to biomarker use in practice</vt:lpstr>
      <vt:lpstr>EXAMPLE process of biomarker establishment – lung cancer diagnosis</vt:lpstr>
      <vt:lpstr>What is (what is not) a candidate biomarker: example flowchart</vt:lpstr>
      <vt:lpstr>Biomarkers have MANY APPLICATIONS ... such as:</vt:lpstr>
      <vt:lpstr>Biomarker validation EXAMPLE Kim-1 protein levels and kidney clinical signs (histopathology grades 0-3)</vt:lpstr>
      <vt:lpstr>    OMICS biomarkers in discovery and validation (1/2)</vt:lpstr>
      <vt:lpstr>    OMICS biomarkers in discovery and validation (2/2)</vt:lpstr>
      <vt:lpstr>Summary and overview  Class on toxicity mechanisms (MoA) and biomarkers</vt:lpstr>
      <vt:lpstr>Prezentace aplikace PowerPoint</vt:lpstr>
      <vt:lpstr>Summary on toxicity mechanisms (MoA) and biomarkers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226</cp:revision>
  <dcterms:created xsi:type="dcterms:W3CDTF">2010-05-17T15:27:49Z</dcterms:created>
  <dcterms:modified xsi:type="dcterms:W3CDTF">2017-12-06T14:54:16Z</dcterms:modified>
</cp:coreProperties>
</file>