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801" r:id="rId2"/>
  </p:sldMasterIdLst>
  <p:notesMasterIdLst>
    <p:notesMasterId r:id="rId58"/>
  </p:notesMasterIdLst>
  <p:handoutMasterIdLst>
    <p:handoutMasterId r:id="rId59"/>
  </p:handoutMasterIdLst>
  <p:sldIdLst>
    <p:sldId id="493" r:id="rId3"/>
    <p:sldId id="494" r:id="rId4"/>
    <p:sldId id="527" r:id="rId5"/>
    <p:sldId id="528" r:id="rId6"/>
    <p:sldId id="529" r:id="rId7"/>
    <p:sldId id="530" r:id="rId8"/>
    <p:sldId id="547" r:id="rId9"/>
    <p:sldId id="553" r:id="rId10"/>
    <p:sldId id="554" r:id="rId11"/>
    <p:sldId id="557" r:id="rId12"/>
    <p:sldId id="558" r:id="rId13"/>
    <p:sldId id="559" r:id="rId14"/>
    <p:sldId id="560" r:id="rId15"/>
    <p:sldId id="555" r:id="rId16"/>
    <p:sldId id="562" r:id="rId17"/>
    <p:sldId id="563" r:id="rId18"/>
    <p:sldId id="556" r:id="rId19"/>
    <p:sldId id="569" r:id="rId20"/>
    <p:sldId id="585" r:id="rId21"/>
    <p:sldId id="586" r:id="rId22"/>
    <p:sldId id="587" r:id="rId23"/>
    <p:sldId id="589" r:id="rId24"/>
    <p:sldId id="588" r:id="rId25"/>
    <p:sldId id="567" r:id="rId26"/>
    <p:sldId id="568" r:id="rId27"/>
    <p:sldId id="561" r:id="rId28"/>
    <p:sldId id="564" r:id="rId29"/>
    <p:sldId id="570" r:id="rId30"/>
    <p:sldId id="495" r:id="rId31"/>
    <p:sldId id="531" r:id="rId32"/>
    <p:sldId id="542" r:id="rId33"/>
    <p:sldId id="551" r:id="rId34"/>
    <p:sldId id="548" r:id="rId35"/>
    <p:sldId id="565" r:id="rId36"/>
    <p:sldId id="566" r:id="rId37"/>
    <p:sldId id="552" r:id="rId38"/>
    <p:sldId id="496" r:id="rId39"/>
    <p:sldId id="571" r:id="rId40"/>
    <p:sldId id="572" r:id="rId41"/>
    <p:sldId id="576" r:id="rId42"/>
    <p:sldId id="497" r:id="rId43"/>
    <p:sldId id="573" r:id="rId44"/>
    <p:sldId id="574" r:id="rId45"/>
    <p:sldId id="575" r:id="rId46"/>
    <p:sldId id="501" r:id="rId47"/>
    <p:sldId id="502" r:id="rId48"/>
    <p:sldId id="503" r:id="rId49"/>
    <p:sldId id="504" r:id="rId50"/>
    <p:sldId id="577" r:id="rId51"/>
    <p:sldId id="505" r:id="rId52"/>
    <p:sldId id="578" r:id="rId53"/>
    <p:sldId id="591" r:id="rId54"/>
    <p:sldId id="579" r:id="rId55"/>
    <p:sldId id="590" r:id="rId56"/>
    <p:sldId id="526" r:id="rId57"/>
  </p:sldIdLst>
  <p:sldSz cx="9144000" cy="6858000" type="screen4x3"/>
  <p:notesSz cx="6858000" cy="9144000"/>
  <p:defaultTextStyle>
    <a:defPPr>
      <a:defRPr lang="cs-CZ"/>
    </a:defPPr>
    <a:lvl1pPr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1pPr>
    <a:lvl2pPr marL="457011"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2pPr>
    <a:lvl3pPr marL="914021"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3pPr>
    <a:lvl4pPr marL="1371032"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4pPr>
    <a:lvl5pPr marL="1828041"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5pPr>
    <a:lvl6pPr marL="2285052" algn="l" defTabSz="914021" rtl="0" eaLnBrk="1" latinLnBrk="0" hangingPunct="1">
      <a:defRPr kern="1200">
        <a:solidFill>
          <a:srgbClr val="FFCC66"/>
        </a:solidFill>
        <a:latin typeface="Arial" panose="020B0604020202020204" pitchFamily="34" charset="0"/>
        <a:ea typeface="+mn-ea"/>
        <a:cs typeface="+mn-cs"/>
      </a:defRPr>
    </a:lvl6pPr>
    <a:lvl7pPr marL="2742062" algn="l" defTabSz="914021" rtl="0" eaLnBrk="1" latinLnBrk="0" hangingPunct="1">
      <a:defRPr kern="1200">
        <a:solidFill>
          <a:srgbClr val="FFCC66"/>
        </a:solidFill>
        <a:latin typeface="Arial" panose="020B0604020202020204" pitchFamily="34" charset="0"/>
        <a:ea typeface="+mn-ea"/>
        <a:cs typeface="+mn-cs"/>
      </a:defRPr>
    </a:lvl7pPr>
    <a:lvl8pPr marL="3199072" algn="l" defTabSz="914021" rtl="0" eaLnBrk="1" latinLnBrk="0" hangingPunct="1">
      <a:defRPr kern="1200">
        <a:solidFill>
          <a:srgbClr val="FFCC66"/>
        </a:solidFill>
        <a:latin typeface="Arial" panose="020B0604020202020204" pitchFamily="34" charset="0"/>
        <a:ea typeface="+mn-ea"/>
        <a:cs typeface="+mn-cs"/>
      </a:defRPr>
    </a:lvl8pPr>
    <a:lvl9pPr marL="3656083" algn="l" defTabSz="914021" rtl="0" eaLnBrk="1" latinLnBrk="0" hangingPunct="1">
      <a:defRPr kern="1200">
        <a:solidFill>
          <a:srgbClr val="FFCC66"/>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F17F"/>
    <a:srgbClr val="856647"/>
    <a:srgbClr val="FF9900"/>
    <a:srgbClr val="FF6600"/>
    <a:srgbClr val="FFCC66"/>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6" autoAdjust="0"/>
    <p:restoredTop sz="91006" autoAdjust="0"/>
  </p:normalViewPr>
  <p:slideViewPr>
    <p:cSldViewPr>
      <p:cViewPr>
        <p:scale>
          <a:sx n="100" d="100"/>
          <a:sy n="100" d="100"/>
        </p:scale>
        <p:origin x="-1254" y="-78"/>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64" d="100"/>
          <a:sy n="64" d="100"/>
        </p:scale>
        <p:origin x="200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smtClean="0"/>
            </a:lvl1pPr>
          </a:lstStyle>
          <a:p>
            <a:pPr>
              <a:defRPr/>
            </a:pPr>
            <a:endParaRPr lang="cs-CZ"/>
          </a:p>
        </p:txBody>
      </p:sp>
      <p:sp>
        <p:nvSpPr>
          <p:cNvPr id="3" name="Zástupný symbol pro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76E92D06-A176-4C0A-AF68-87D092F16238}" type="datetimeFigureOut">
              <a:rPr lang="cs-CZ"/>
              <a:pPr>
                <a:defRPr/>
              </a:pPr>
              <a:t>13.11.2018</a:t>
            </a:fld>
            <a:endParaRPr lang="cs-CZ"/>
          </a:p>
        </p:txBody>
      </p:sp>
      <p:sp>
        <p:nvSpPr>
          <p:cNvPr id="4" name="Zástupný symbol pro zápatí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smtClean="0"/>
            </a:lvl1pPr>
          </a:lstStyle>
          <a:p>
            <a:pPr>
              <a:defRPr/>
            </a:pPr>
            <a:endParaRPr lang="cs-CZ"/>
          </a:p>
        </p:txBody>
      </p:sp>
      <p:sp>
        <p:nvSpPr>
          <p:cNvPr id="5" name="Zástupný symbol pro číslo snímk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smtClean="0"/>
            </a:lvl1pPr>
          </a:lstStyle>
          <a:p>
            <a:pPr>
              <a:defRPr/>
            </a:pPr>
            <a:fld id="{9944A22C-B563-4126-8B24-D8D55507ACC0}" type="slidenum">
              <a:rPr lang="cs-CZ"/>
              <a:pPr>
                <a:defRPr/>
              </a:pPr>
              <a:t>‹#›</a:t>
            </a:fld>
            <a:endParaRPr lang="cs-CZ"/>
          </a:p>
        </p:txBody>
      </p:sp>
    </p:spTree>
    <p:extLst>
      <p:ext uri="{BB962C8B-B14F-4D97-AF65-F5344CB8AC3E}">
        <p14:creationId xmlns:p14="http://schemas.microsoft.com/office/powerpoint/2010/main" val="13841993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defRPr>
            </a:lvl1pPr>
          </a:lstStyle>
          <a:p>
            <a:pPr>
              <a:defRPr/>
            </a:pPr>
            <a:endParaRPr lang="cs-CZ" altLang="cs-CZ"/>
          </a:p>
        </p:txBody>
      </p:sp>
      <p:sp>
        <p:nvSpPr>
          <p:cNvPr id="1638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defRPr>
            </a:lvl1pPr>
          </a:lstStyle>
          <a:p>
            <a:pPr>
              <a:defRPr/>
            </a:pPr>
            <a:endParaRPr lang="cs-CZ" altLang="cs-CZ"/>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noProof="0" smtClean="0"/>
              <a:t>Klepnutím lze upravit styly předlohy textu.</a:t>
            </a:r>
          </a:p>
          <a:p>
            <a:pPr lvl="1"/>
            <a:r>
              <a:rPr lang="cs-CZ" altLang="cs-CZ" noProof="0" smtClean="0"/>
              <a:t>Druhá úroveň</a:t>
            </a:r>
          </a:p>
          <a:p>
            <a:pPr lvl="2"/>
            <a:r>
              <a:rPr lang="cs-CZ" altLang="cs-CZ" noProof="0" smtClean="0"/>
              <a:t>Třetí úroveň</a:t>
            </a:r>
          </a:p>
          <a:p>
            <a:pPr lvl="3"/>
            <a:r>
              <a:rPr lang="cs-CZ" altLang="cs-CZ" noProof="0" smtClean="0"/>
              <a:t>Čtvrtá úroveň</a:t>
            </a:r>
          </a:p>
          <a:p>
            <a:pPr lvl="4"/>
            <a:r>
              <a:rPr lang="cs-CZ" altLang="cs-CZ" noProof="0" smtClean="0"/>
              <a:t>Pátá úroveň</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defRPr>
            </a:lvl1pPr>
          </a:lstStyle>
          <a:p>
            <a:pPr>
              <a:defRPr/>
            </a:pPr>
            <a:endParaRPr lang="cs-CZ" altLang="cs-CZ"/>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defRPr>
            </a:lvl1pPr>
          </a:lstStyle>
          <a:p>
            <a:pPr>
              <a:defRPr/>
            </a:pPr>
            <a:fld id="{47076824-A2AC-4FAC-BCB6-4AE5AA68A71B}" type="slidenum">
              <a:rPr lang="cs-CZ" altLang="cs-CZ"/>
              <a:pPr>
                <a:defRPr/>
              </a:pPr>
              <a:t>‹#›</a:t>
            </a:fld>
            <a:endParaRPr lang="cs-CZ" altLang="cs-CZ"/>
          </a:p>
        </p:txBody>
      </p:sp>
    </p:spTree>
    <p:extLst>
      <p:ext uri="{BB962C8B-B14F-4D97-AF65-F5344CB8AC3E}">
        <p14:creationId xmlns:p14="http://schemas.microsoft.com/office/powerpoint/2010/main" val="1992898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6930" indent="-76930" eaLnBrk="1">
              <a:lnSpc>
                <a:spcPct val="93000"/>
              </a:lnSpc>
              <a:spcBef>
                <a:spcPct val="0"/>
              </a:spcBef>
              <a:buSzPct val="45000"/>
              <a:tabLst>
                <a:tab pos="649628" algn="l"/>
                <a:tab pos="1299256" algn="l"/>
                <a:tab pos="1948884" algn="l"/>
                <a:tab pos="2598511" algn="l"/>
                <a:tab pos="3248139" algn="l"/>
                <a:tab pos="3897767" algn="l"/>
                <a:tab pos="4547395" algn="l"/>
              </a:tabLst>
            </a:pPr>
            <a:r>
              <a:rPr lang="en-GB" altLang="en-US">
                <a:latin typeface="Arial" charset="0"/>
                <a:ea typeface="msgothic" charset="0"/>
                <a:cs typeface="msgothic" charset="0"/>
              </a:rPr>
              <a:t>Regulatory effects of TGF-β on the growth/proliferation and maturation/differentiation of developmentally distinct hematopoietic cells.BFU indicates burst-forming unit; CFU, colony-forming unit; HPP, high proliferative potential; DC, dendritic cell; E, erythroid cell; G, granulocyte; M, monocyte/macrophage; and Mk, megakaryocyte.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pPr defTabSz="410248" eaLnBrk="1">
              <a:lnSpc>
                <a:spcPct val="93000"/>
              </a:lnSpc>
              <a:buClr>
                <a:srgbClr val="000000"/>
              </a:buClr>
              <a:buSzPct val="45000"/>
            </a:pPr>
            <a:endParaRPr lang="en-US" sz="2200">
              <a:solidFill>
                <a:prstClr val="black"/>
              </a:solidFill>
              <a:latin typeface="Times New Roman" pitchFamily="18" charset="0"/>
            </a:endParaRPr>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6930" indent="-76930" eaLnBrk="1">
              <a:lnSpc>
                <a:spcPct val="93000"/>
              </a:lnSpc>
              <a:spcBef>
                <a:spcPct val="0"/>
              </a:spcBef>
              <a:buSzPct val="45000"/>
              <a:tabLst>
                <a:tab pos="649628" algn="l"/>
                <a:tab pos="1299256" algn="l"/>
                <a:tab pos="1948884" algn="l"/>
                <a:tab pos="2598511" algn="l"/>
                <a:tab pos="3248139" algn="l"/>
                <a:tab pos="3897767" algn="l"/>
                <a:tab pos="4547395" algn="l"/>
              </a:tabLst>
            </a:pPr>
            <a:r>
              <a:rPr lang="en-GB" altLang="en-US" dirty="0">
                <a:latin typeface="Arial" charset="0"/>
                <a:ea typeface="msgothic" charset="0"/>
                <a:cs typeface="msgothic" charset="0"/>
              </a:rPr>
              <a:t>Hypoxia coordinates EPO synthesis with iron metabolism. Shown is a simplified overview of hypoxic and HIF-mediated effects on iron metabolism. HIF-2 induces renal and hepatic EPO synthesis in response to hypoxia, which results in increased serum EPO levels (circle), stimulating erythropoiesis. Renal and liver EPO responses are modulated by dermal HIF-1 (see the text). Also, included in this schematic is the recently described contribution of glial cell-derived EPO to the serum EPO pool. An adjustment of iron metabolism is needed to satisfy increased iron demand in the bone marrow. In the duodenum, duodenal cytochrome b (</a:t>
            </a:r>
            <a:r>
              <a:rPr lang="en-GB" altLang="en-US" dirty="0" err="1">
                <a:latin typeface="Arial" charset="0"/>
                <a:ea typeface="msgothic" charset="0"/>
                <a:cs typeface="msgothic" charset="0"/>
              </a:rPr>
              <a:t>DcytB</a:t>
            </a:r>
            <a:r>
              <a:rPr lang="en-GB" altLang="en-US" dirty="0">
                <a:latin typeface="Arial" charset="0"/>
                <a:ea typeface="msgothic" charset="0"/>
                <a:cs typeface="msgothic" charset="0"/>
              </a:rPr>
              <a:t>) reduces ferric iron (Fe3+) to its ferrous form (Fe2+), which is then transported into the cytosol of enterocytes (square) by divalent metal transporter-1 (DMT1). </a:t>
            </a:r>
            <a:r>
              <a:rPr lang="en-GB" altLang="en-US" dirty="0" err="1">
                <a:latin typeface="Arial" charset="0"/>
                <a:ea typeface="msgothic" charset="0"/>
                <a:cs typeface="msgothic" charset="0"/>
              </a:rPr>
              <a:t>DcytB</a:t>
            </a:r>
            <a:r>
              <a:rPr lang="en-GB" altLang="en-US" dirty="0">
                <a:latin typeface="Arial" charset="0"/>
                <a:ea typeface="msgothic" charset="0"/>
                <a:cs typeface="msgothic" charset="0"/>
              </a:rPr>
              <a:t> and DMT1 are both hypoxia inducible and HIF-2 regulated. Absorbed iron is released into the circulation by </a:t>
            </a:r>
            <a:r>
              <a:rPr lang="en-GB" altLang="en-US" dirty="0" err="1">
                <a:latin typeface="Arial" charset="0"/>
                <a:ea typeface="msgothic" charset="0"/>
                <a:cs typeface="msgothic" charset="0"/>
              </a:rPr>
              <a:t>ferroportin</a:t>
            </a:r>
            <a:r>
              <a:rPr lang="en-GB" altLang="en-US" dirty="0">
                <a:latin typeface="Arial" charset="0"/>
                <a:ea typeface="msgothic" charset="0"/>
                <a:cs typeface="msgothic" charset="0"/>
              </a:rPr>
              <a:t> (FPN) and is then transported in complex with transferrin to liver, reticuloendothelial cells, bone marrow, and other organs. Transferrin (</a:t>
            </a:r>
            <a:r>
              <a:rPr lang="en-GB" altLang="en-US" dirty="0" err="1">
                <a:latin typeface="Arial" charset="0"/>
                <a:ea typeface="msgothic" charset="0"/>
                <a:cs typeface="msgothic" charset="0"/>
              </a:rPr>
              <a:t>Tf</a:t>
            </a:r>
            <a:r>
              <a:rPr lang="en-GB" altLang="en-US" dirty="0">
                <a:latin typeface="Arial" charset="0"/>
                <a:ea typeface="msgothic" charset="0"/>
                <a:cs typeface="msgothic" charset="0"/>
              </a:rPr>
              <a:t>) is HIF regulated, and hypoxia increases its serum levels. Hypoxia, low serum iron levels, and increased “erythropoietic drive” inhibit hepcidin synthesis in the liver, resulting in diminished FPN cell surface expression in different tissues. As a result, more iron is released from enterocytes, hepatocytes, and reticuloendothelial cells (RES). When intracellular iron levels are low, iron regulatory protein (IRP) inhibits HIF-2α translation and diminishes hypoxia-induced erythropoiesis.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691680" y="4869160"/>
            <a:ext cx="6984776" cy="432048"/>
          </a:xfrm>
        </p:spPr>
        <p:txBody>
          <a:bodyPr anchor="t"/>
          <a:lstStyle>
            <a:lvl1pPr>
              <a:defRPr sz="2200" b="0">
                <a:solidFill>
                  <a:schemeClr val="bg1">
                    <a:lumMod val="50000"/>
                  </a:schemeClr>
                </a:solidFill>
              </a:defRPr>
            </a:lvl1pPr>
          </a:lstStyle>
          <a:p>
            <a:r>
              <a:rPr lang="cs-CZ" smtClean="0"/>
              <a:t>Kliknutím lze upravit styl.</a:t>
            </a:r>
            <a:endParaRPr lang="cs-CZ" dirty="0"/>
          </a:p>
        </p:txBody>
      </p:sp>
      <p:sp>
        <p:nvSpPr>
          <p:cNvPr id="3" name="Podnadpis 2"/>
          <p:cNvSpPr>
            <a:spLocks noGrp="1"/>
          </p:cNvSpPr>
          <p:nvPr>
            <p:ph type="subTitle" idx="1"/>
          </p:nvPr>
        </p:nvSpPr>
        <p:spPr>
          <a:xfrm>
            <a:off x="1691680" y="3573020"/>
            <a:ext cx="6984776" cy="1224136"/>
          </a:xfrm>
        </p:spPr>
        <p:txBody>
          <a:bodyPr anchor="b"/>
          <a:lstStyle>
            <a:lvl1pPr marL="0" indent="0" algn="l">
              <a:buNone/>
              <a:defRPr sz="2800" b="1">
                <a:solidFill>
                  <a:schemeClr val="accent1">
                    <a:lumMod val="75000"/>
                  </a:schemeClr>
                </a:solidFill>
              </a:defRPr>
            </a:lvl1pPr>
            <a:lvl2pPr marL="457011" indent="0" algn="ctr">
              <a:buNone/>
              <a:defRPr>
                <a:solidFill>
                  <a:schemeClr val="tx1">
                    <a:tint val="75000"/>
                  </a:schemeClr>
                </a:solidFill>
              </a:defRPr>
            </a:lvl2pPr>
            <a:lvl3pPr marL="914021" indent="0" algn="ctr">
              <a:buNone/>
              <a:defRPr>
                <a:solidFill>
                  <a:schemeClr val="tx1">
                    <a:tint val="75000"/>
                  </a:schemeClr>
                </a:solidFill>
              </a:defRPr>
            </a:lvl3pPr>
            <a:lvl4pPr marL="1371032" indent="0" algn="ctr">
              <a:buNone/>
              <a:defRPr>
                <a:solidFill>
                  <a:schemeClr val="tx1">
                    <a:tint val="75000"/>
                  </a:schemeClr>
                </a:solidFill>
              </a:defRPr>
            </a:lvl4pPr>
            <a:lvl5pPr marL="1828041" indent="0" algn="ctr">
              <a:buNone/>
              <a:defRPr>
                <a:solidFill>
                  <a:schemeClr val="tx1">
                    <a:tint val="75000"/>
                  </a:schemeClr>
                </a:solidFill>
              </a:defRPr>
            </a:lvl5pPr>
            <a:lvl6pPr marL="2285052" indent="0" algn="ctr">
              <a:buNone/>
              <a:defRPr>
                <a:solidFill>
                  <a:schemeClr val="tx1">
                    <a:tint val="75000"/>
                  </a:schemeClr>
                </a:solidFill>
              </a:defRPr>
            </a:lvl6pPr>
            <a:lvl7pPr marL="2742062" indent="0" algn="ctr">
              <a:buNone/>
              <a:defRPr>
                <a:solidFill>
                  <a:schemeClr val="tx1">
                    <a:tint val="75000"/>
                  </a:schemeClr>
                </a:solidFill>
              </a:defRPr>
            </a:lvl7pPr>
            <a:lvl8pPr marL="3199072" indent="0" algn="ctr">
              <a:buNone/>
              <a:defRPr>
                <a:solidFill>
                  <a:schemeClr val="tx1">
                    <a:tint val="75000"/>
                  </a:schemeClr>
                </a:solidFill>
              </a:defRPr>
            </a:lvl8pPr>
            <a:lvl9pPr marL="3656083" indent="0" algn="ctr">
              <a:buNone/>
              <a:defRPr>
                <a:solidFill>
                  <a:schemeClr val="tx1">
                    <a:tint val="75000"/>
                  </a:schemeClr>
                </a:solidFill>
              </a:defRPr>
            </a:lvl9pPr>
          </a:lstStyle>
          <a:p>
            <a:r>
              <a:rPr lang="cs-CZ" smtClean="0"/>
              <a:t>Kliknutím lze upravit styl předlohy.</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7F58C993-011B-4698-9DDB-5FCE5EABF42D}" type="slidenum">
              <a:rPr lang="cs-CZ" altLang="cs-CZ"/>
              <a:pPr>
                <a:defRPr/>
              </a:pPr>
              <a:t>‹#›</a:t>
            </a:fld>
            <a:endParaRPr lang="cs-CZ" altLang="cs-CZ"/>
          </a:p>
        </p:txBody>
      </p:sp>
    </p:spTree>
    <p:extLst>
      <p:ext uri="{BB962C8B-B14F-4D97-AF65-F5344CB8AC3E}">
        <p14:creationId xmlns:p14="http://schemas.microsoft.com/office/powerpoint/2010/main" val="3018933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Prázdný">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endParaRPr lang="cs-CZ" altLang="cs-CZ"/>
          </a:p>
        </p:txBody>
      </p:sp>
      <p:sp>
        <p:nvSpPr>
          <p:cNvPr id="3" name="Zástupný symbol pro zápatí 4"/>
          <p:cNvSpPr>
            <a:spLocks noGrp="1"/>
          </p:cNvSpPr>
          <p:nvPr>
            <p:ph type="ftr" sz="quarter" idx="11"/>
          </p:nvPr>
        </p:nvSpPr>
        <p:spPr/>
        <p:txBody>
          <a:bodyPr/>
          <a:lstStyle>
            <a:lvl1pPr>
              <a:defRPr/>
            </a:lvl1pPr>
          </a:lstStyle>
          <a:p>
            <a:pPr>
              <a:defRPr/>
            </a:pPr>
            <a:endParaRPr lang="cs-CZ" altLang="cs-CZ"/>
          </a:p>
        </p:txBody>
      </p:sp>
      <p:sp>
        <p:nvSpPr>
          <p:cNvPr id="4" name="Zástupný symbol pro číslo snímku 5"/>
          <p:cNvSpPr>
            <a:spLocks noGrp="1"/>
          </p:cNvSpPr>
          <p:nvPr>
            <p:ph type="sldNum" sz="quarter" idx="12"/>
          </p:nvPr>
        </p:nvSpPr>
        <p:spPr/>
        <p:txBody>
          <a:bodyPr/>
          <a:lstStyle>
            <a:lvl1pPr>
              <a:defRPr/>
            </a:lvl1pPr>
          </a:lstStyle>
          <a:p>
            <a:pPr>
              <a:defRPr/>
            </a:pPr>
            <a:fld id="{93DC8B5D-B535-4CE4-8872-2FA6B218F41E}" type="slidenum">
              <a:rPr lang="cs-CZ" altLang="cs-CZ"/>
              <a:pPr>
                <a:defRPr/>
              </a:pPr>
              <a:t>‹#›</a:t>
            </a:fld>
            <a:endParaRPr lang="cs-CZ" altLang="cs-CZ"/>
          </a:p>
        </p:txBody>
      </p:sp>
    </p:spTree>
    <p:extLst>
      <p:ext uri="{BB962C8B-B14F-4D97-AF65-F5344CB8AC3E}">
        <p14:creationId xmlns:p14="http://schemas.microsoft.com/office/powerpoint/2010/main" val="3258989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ázek s titulkem">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2267744" y="4797155"/>
            <a:ext cx="5486400" cy="720080"/>
          </a:xfrm>
        </p:spPr>
        <p:txBody>
          <a:bodyPr anchor="b"/>
          <a:lstStyle>
            <a:lvl1pPr algn="l">
              <a:defRPr sz="2000" b="1"/>
            </a:lvl1pPr>
          </a:lstStyle>
          <a:p>
            <a:r>
              <a:rPr lang="cs-CZ" smtClean="0"/>
              <a:t>Kliknutím lze upravit styl.</a:t>
            </a:r>
            <a:endParaRPr lang="cs-CZ" dirty="0"/>
          </a:p>
        </p:txBody>
      </p:sp>
      <p:sp>
        <p:nvSpPr>
          <p:cNvPr id="3" name="Zástupný symbol pro obrázek 2"/>
          <p:cNvSpPr>
            <a:spLocks noGrp="1"/>
          </p:cNvSpPr>
          <p:nvPr>
            <p:ph type="pic" idx="1"/>
          </p:nvPr>
        </p:nvSpPr>
        <p:spPr>
          <a:xfrm>
            <a:off x="2259013" y="1052740"/>
            <a:ext cx="5486400" cy="3560267"/>
          </a:xfrm>
        </p:spPr>
        <p:txBody>
          <a:bodyPr rtlCol="0">
            <a:normAutofit/>
          </a:bodyPr>
          <a:lstStyle>
            <a:lvl1pPr marL="0" indent="0">
              <a:buNone/>
              <a:defRPr sz="3200"/>
            </a:lvl1pPr>
            <a:lvl2pPr marL="457011" indent="0">
              <a:buNone/>
              <a:defRPr sz="2800"/>
            </a:lvl2pPr>
            <a:lvl3pPr marL="914021" indent="0">
              <a:buNone/>
              <a:defRPr sz="2400"/>
            </a:lvl3pPr>
            <a:lvl4pPr marL="1371032" indent="0">
              <a:buNone/>
              <a:defRPr sz="2000"/>
            </a:lvl4pPr>
            <a:lvl5pPr marL="1828041" indent="0">
              <a:buNone/>
              <a:defRPr sz="2000"/>
            </a:lvl5pPr>
            <a:lvl6pPr marL="2285052" indent="0">
              <a:buNone/>
              <a:defRPr sz="2000"/>
            </a:lvl6pPr>
            <a:lvl7pPr marL="2742062" indent="0">
              <a:buNone/>
              <a:defRPr sz="2000"/>
            </a:lvl7pPr>
            <a:lvl8pPr marL="3199072" indent="0">
              <a:buNone/>
              <a:defRPr sz="2000"/>
            </a:lvl8pPr>
            <a:lvl9pPr marL="3656083" indent="0">
              <a:buNone/>
              <a:defRPr sz="2000"/>
            </a:lvl9pPr>
          </a:lstStyle>
          <a:p>
            <a:pPr lvl="0"/>
            <a:r>
              <a:rPr lang="cs-CZ" noProof="0" smtClean="0"/>
              <a:t>Kliknutím na ikonu přidáte obrázek.</a:t>
            </a:r>
            <a:endParaRPr lang="cs-CZ" noProof="0" dirty="0"/>
          </a:p>
        </p:txBody>
      </p:sp>
      <p:sp>
        <p:nvSpPr>
          <p:cNvPr id="4" name="Zástupný symbol pro text 3"/>
          <p:cNvSpPr>
            <a:spLocks noGrp="1"/>
          </p:cNvSpPr>
          <p:nvPr>
            <p:ph type="body" sz="half" idx="2"/>
          </p:nvPr>
        </p:nvSpPr>
        <p:spPr>
          <a:xfrm>
            <a:off x="2267744" y="5517231"/>
            <a:ext cx="5486400" cy="654969"/>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cs-CZ" smtClean="0"/>
              <a:t>Kliknutím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A4554668-3728-41EC-B440-44B50D38B067}" type="slidenum">
              <a:rPr lang="cs-CZ" altLang="cs-CZ"/>
              <a:pPr>
                <a:defRPr/>
              </a:pPr>
              <a:t>‹#›</a:t>
            </a:fld>
            <a:endParaRPr lang="cs-CZ" altLang="cs-CZ"/>
          </a:p>
        </p:txBody>
      </p:sp>
    </p:spTree>
    <p:extLst>
      <p:ext uri="{BB962C8B-B14F-4D97-AF65-F5344CB8AC3E}">
        <p14:creationId xmlns:p14="http://schemas.microsoft.com/office/powerpoint/2010/main" val="671806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440" y="2129984"/>
            <a:ext cx="7773120" cy="1470394"/>
          </a:xfrm>
        </p:spPr>
        <p:txBody>
          <a:bodyPr/>
          <a:lstStyle/>
          <a:p>
            <a:r>
              <a:rPr lang="cs-CZ" smtClean="0"/>
              <a:t>Kliknutím lze upravit styl.</a:t>
            </a:r>
            <a:endParaRPr lang="en-US"/>
          </a:p>
        </p:txBody>
      </p:sp>
      <p:sp>
        <p:nvSpPr>
          <p:cNvPr id="3" name="Podnadpis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cs-CZ" smtClean="0"/>
              <a:t>Kliknutím lze upravit styl předlohy.</a:t>
            </a:r>
            <a:endParaRPr lang="en-US"/>
          </a:p>
        </p:txBody>
      </p:sp>
    </p:spTree>
    <p:extLst>
      <p:ext uri="{BB962C8B-B14F-4D97-AF65-F5344CB8AC3E}">
        <p14:creationId xmlns:p14="http://schemas.microsoft.com/office/powerpoint/2010/main" val="1205911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extLst>
      <p:ext uri="{BB962C8B-B14F-4D97-AF65-F5344CB8AC3E}">
        <p14:creationId xmlns:p14="http://schemas.microsoft.com/office/powerpoint/2010/main" val="2072589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880" y="4406863"/>
            <a:ext cx="7771680" cy="1362383"/>
          </a:xfrm>
        </p:spPr>
        <p:txBody>
          <a:bodyPr anchor="t"/>
          <a:lstStyle>
            <a:lvl1pPr algn="l">
              <a:defRPr sz="3600" b="1" cap="all"/>
            </a:lvl1pPr>
          </a:lstStyle>
          <a:p>
            <a:r>
              <a:rPr lang="cs-CZ" smtClean="0"/>
              <a:t>Kliknutím lze upravit styl.</a:t>
            </a:r>
            <a:endParaRPr lang="en-US"/>
          </a:p>
        </p:txBody>
      </p:sp>
      <p:sp>
        <p:nvSpPr>
          <p:cNvPr id="3" name="Zástupný symbol pro text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cs-CZ" smtClean="0"/>
              <a:t>Kliknutím lze upravit styly předlohy textu.</a:t>
            </a:r>
          </a:p>
        </p:txBody>
      </p:sp>
    </p:spTree>
    <p:extLst>
      <p:ext uri="{BB962C8B-B14F-4D97-AF65-F5344CB8AC3E}">
        <p14:creationId xmlns:p14="http://schemas.microsoft.com/office/powerpoint/2010/main" val="33774655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sz="half" idx="1"/>
          </p:nvPr>
        </p:nvSpPr>
        <p:spPr>
          <a:xfrm>
            <a:off x="671040" y="1906761"/>
            <a:ext cx="383328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642561" y="1906761"/>
            <a:ext cx="383472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extLst>
      <p:ext uri="{BB962C8B-B14F-4D97-AF65-F5344CB8AC3E}">
        <p14:creationId xmlns:p14="http://schemas.microsoft.com/office/powerpoint/2010/main" val="3158611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921" y="275070"/>
            <a:ext cx="8229600" cy="1142039"/>
          </a:xfrm>
        </p:spPr>
        <p:txBody>
          <a:bodyPr/>
          <a:lstStyle>
            <a:lvl1pPr>
              <a:defRPr/>
            </a:lvl1pPr>
          </a:lstStyle>
          <a:p>
            <a:r>
              <a:rPr lang="cs-CZ" smtClean="0"/>
              <a:t>Kliknutím lze upravit styl.</a:t>
            </a:r>
            <a:endParaRPr lang="en-US"/>
          </a:p>
        </p:txBody>
      </p:sp>
      <p:sp>
        <p:nvSpPr>
          <p:cNvPr id="3" name="Zástupný symbol pro text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extLst>
      <p:ext uri="{BB962C8B-B14F-4D97-AF65-F5344CB8AC3E}">
        <p14:creationId xmlns:p14="http://schemas.microsoft.com/office/powerpoint/2010/main" val="2708284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Tree>
    <p:extLst>
      <p:ext uri="{BB962C8B-B14F-4D97-AF65-F5344CB8AC3E}">
        <p14:creationId xmlns:p14="http://schemas.microsoft.com/office/powerpoint/2010/main" val="3904621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4347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920" y="273629"/>
            <a:ext cx="3008160" cy="1160762"/>
          </a:xfrm>
        </p:spPr>
        <p:txBody>
          <a:bodyPr anchor="b"/>
          <a:lstStyle>
            <a:lvl1pPr algn="l">
              <a:defRPr sz="1800" b="1"/>
            </a:lvl1pPr>
          </a:lstStyle>
          <a:p>
            <a:r>
              <a:rPr lang="cs-CZ" smtClean="0"/>
              <a:t>Kliknutím lze upravit styl.</a:t>
            </a:r>
            <a:endParaRPr lang="en-US"/>
          </a:p>
        </p:txBody>
      </p:sp>
      <p:sp>
        <p:nvSpPr>
          <p:cNvPr id="3" name="Zástupný symbol pro obsah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cs-CZ" smtClean="0"/>
              <a:t>Kliknutím lze upravit styly předlohy textu.</a:t>
            </a:r>
          </a:p>
        </p:txBody>
      </p:sp>
    </p:spTree>
    <p:extLst>
      <p:ext uri="{BB962C8B-B14F-4D97-AF65-F5344CB8AC3E}">
        <p14:creationId xmlns:p14="http://schemas.microsoft.com/office/powerpoint/2010/main" val="2089840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jedno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816" y="396284"/>
            <a:ext cx="7138987" cy="627063"/>
          </a:xfrm>
        </p:spPr>
        <p:txBody>
          <a:bodyPr/>
          <a:lstStyle/>
          <a:p>
            <a:r>
              <a:rPr lang="cs-CZ" smtClean="0"/>
              <a:t>Kliknutím lze upravit styl.</a:t>
            </a:r>
            <a:endParaRPr lang="cs-CZ"/>
          </a:p>
        </p:txBody>
      </p:sp>
      <p:sp>
        <p:nvSpPr>
          <p:cNvPr id="3" name="Zástupný symbol pro obsah 2"/>
          <p:cNvSpPr>
            <a:spLocks noGrp="1"/>
          </p:cNvSpPr>
          <p:nvPr>
            <p:ph idx="1"/>
          </p:nvPr>
        </p:nvSpPr>
        <p:spPr>
          <a:xfrm>
            <a:off x="1547817" y="1412780"/>
            <a:ext cx="7138987" cy="4713387"/>
          </a:xfrm>
        </p:spPr>
        <p:txBody>
          <a:bodyPr/>
          <a:lstStyle>
            <a:lvl1pPr marL="266590" indent="-266590">
              <a:buFontTx/>
              <a:buBlip>
                <a:blip r:embed="rId2"/>
              </a:buBlip>
              <a:defRPr/>
            </a:lvl1pPr>
            <a:lvl2pPr marL="541114" indent="-274525">
              <a:buFontTx/>
              <a:buBlip>
                <a:blip r:embed="rId2"/>
              </a:buBlip>
              <a:defRPr/>
            </a:lvl2pPr>
            <a:lvl3pPr marL="807704" indent="-266590">
              <a:buFontTx/>
              <a:buBlip>
                <a:blip r:embed="rId2"/>
              </a:buBlip>
              <a:defRPr/>
            </a:lvl3pPr>
            <a:lvl4pPr marL="985429" indent="-177725">
              <a:buFontTx/>
              <a:buBlip>
                <a:blip r:embed="rId2"/>
              </a:buBlip>
              <a:defRPr/>
            </a:lvl4pPr>
            <a:lvl5pPr marL="1163156" indent="-177725">
              <a:buFontTx/>
              <a:buBlip>
                <a:blip r:embed="rId2"/>
              </a:buBlip>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0B54AFC2-7679-4D6C-9D6C-5DAD3DA8540E}" type="slidenum">
              <a:rPr lang="cs-CZ" altLang="cs-CZ"/>
              <a:pPr>
                <a:defRPr/>
              </a:pPr>
              <a:t>‹#›</a:t>
            </a:fld>
            <a:endParaRPr lang="cs-CZ" altLang="cs-CZ"/>
          </a:p>
        </p:txBody>
      </p:sp>
    </p:spTree>
    <p:extLst>
      <p:ext uri="{BB962C8B-B14F-4D97-AF65-F5344CB8AC3E}">
        <p14:creationId xmlns:p14="http://schemas.microsoft.com/office/powerpoint/2010/main" val="10111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801" y="4800025"/>
            <a:ext cx="5486400" cy="567420"/>
          </a:xfrm>
        </p:spPr>
        <p:txBody>
          <a:bodyPr anchor="b"/>
          <a:lstStyle>
            <a:lvl1pPr algn="l">
              <a:defRPr sz="1800" b="1"/>
            </a:lvl1pPr>
          </a:lstStyle>
          <a:p>
            <a:r>
              <a:rPr lang="cs-CZ" smtClean="0"/>
              <a:t>Kliknutím lze upravit styl.</a:t>
            </a:r>
            <a:endParaRPr lang="en-US"/>
          </a:p>
        </p:txBody>
      </p:sp>
      <p:sp>
        <p:nvSpPr>
          <p:cNvPr id="3" name="Zástupný symbol pro obrázek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endParaRPr lang="en-US"/>
          </a:p>
        </p:txBody>
      </p:sp>
      <p:sp>
        <p:nvSpPr>
          <p:cNvPr id="4" name="Zástupný symbol pro text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cs-CZ" smtClean="0"/>
              <a:t>Kliknutím lze upravit styly předlohy textu.</a:t>
            </a:r>
          </a:p>
        </p:txBody>
      </p:sp>
    </p:spTree>
    <p:extLst>
      <p:ext uri="{BB962C8B-B14F-4D97-AF65-F5344CB8AC3E}">
        <p14:creationId xmlns:p14="http://schemas.microsoft.com/office/powerpoint/2010/main" val="5089046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extLst>
      <p:ext uri="{BB962C8B-B14F-4D97-AF65-F5344CB8AC3E}">
        <p14:creationId xmlns:p14="http://schemas.microsoft.com/office/powerpoint/2010/main" val="2466553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26081" y="568860"/>
            <a:ext cx="1951200" cy="5656914"/>
          </a:xfrm>
        </p:spPr>
        <p:txBody>
          <a:bodyPr vert="eaVert"/>
          <a:lstStyle/>
          <a:p>
            <a:r>
              <a:rPr lang="cs-CZ" smtClean="0"/>
              <a:t>Kliknutím lze upravit styl.</a:t>
            </a:r>
            <a:endParaRPr lang="en-US"/>
          </a:p>
        </p:txBody>
      </p:sp>
      <p:sp>
        <p:nvSpPr>
          <p:cNvPr id="3" name="Zástupný symbol pro svislý text 2"/>
          <p:cNvSpPr>
            <a:spLocks noGrp="1"/>
          </p:cNvSpPr>
          <p:nvPr>
            <p:ph type="body" orient="vert" idx="1"/>
          </p:nvPr>
        </p:nvSpPr>
        <p:spPr>
          <a:xfrm>
            <a:off x="671040" y="568860"/>
            <a:ext cx="5716800" cy="5656914"/>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extLst>
      <p:ext uri="{BB962C8B-B14F-4D97-AF65-F5344CB8AC3E}">
        <p14:creationId xmlns:p14="http://schemas.microsoft.com/office/powerpoint/2010/main" val="3220838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Nadpis dvou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8535"/>
            <a:ext cx="7139136" cy="864096"/>
          </a:xfrm>
        </p:spPr>
        <p:txBody>
          <a:bodyPr/>
          <a:lstStyle>
            <a:lvl1pPr>
              <a:defRPr/>
            </a:lvl1pPr>
          </a:lstStyle>
          <a:p>
            <a:r>
              <a:rPr lang="cs-CZ" smtClean="0"/>
              <a:t>Kliknutím lze upravit styl.</a:t>
            </a:r>
            <a:endParaRPr lang="cs-CZ" dirty="0"/>
          </a:p>
        </p:txBody>
      </p:sp>
      <p:sp>
        <p:nvSpPr>
          <p:cNvPr id="3" name="Zástupný symbol pro obsah 2"/>
          <p:cNvSpPr>
            <a:spLocks noGrp="1"/>
          </p:cNvSpPr>
          <p:nvPr>
            <p:ph idx="1"/>
          </p:nvPr>
        </p:nvSpPr>
        <p:spPr>
          <a:xfrm>
            <a:off x="1547664" y="1484788"/>
            <a:ext cx="7139136" cy="4641379"/>
          </a:xfrm>
        </p:spPr>
        <p:txBody>
          <a:bodyPr/>
          <a:lstStyle>
            <a:lvl1pPr marL="266590" indent="-266590">
              <a:buFontTx/>
              <a:buBlip>
                <a:blip r:embed="rId2"/>
              </a:buBlip>
              <a:defRPr/>
            </a:lvl1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CFCB3536-0B3D-4E89-BA3C-AE7C49F4222A}" type="slidenum">
              <a:rPr lang="cs-CZ" altLang="cs-CZ"/>
              <a:pPr>
                <a:defRPr/>
              </a:pPr>
              <a:t>‹#›</a:t>
            </a:fld>
            <a:endParaRPr lang="cs-CZ" altLang="cs-CZ"/>
          </a:p>
        </p:txBody>
      </p:sp>
    </p:spTree>
    <p:extLst>
      <p:ext uri="{BB962C8B-B14F-4D97-AF65-F5344CB8AC3E}">
        <p14:creationId xmlns:p14="http://schemas.microsoft.com/office/powerpoint/2010/main" val="1762825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ez nadpisu, pouze obsah">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547817" y="1052737"/>
            <a:ext cx="7138987" cy="5073427"/>
          </a:xfrm>
        </p:spPr>
        <p:txBody>
          <a:bodyPr/>
          <a:lstStyle>
            <a:lvl1pPr marL="266590" indent="-266590">
              <a:buFontTx/>
              <a:buBlip>
                <a:blip r:embed="rId3"/>
              </a:buBlip>
              <a:defRPr/>
            </a:lvl1pPr>
            <a:lvl2pPr marL="541114" indent="-274525">
              <a:buFontTx/>
              <a:buBlip>
                <a:blip r:embed="rId3"/>
              </a:buBlip>
              <a:defRPr/>
            </a:lvl2pPr>
            <a:lvl3pPr marL="807704" indent="-266590">
              <a:buFontTx/>
              <a:buBlip>
                <a:blip r:embed="rId3"/>
              </a:buBlip>
              <a:defRPr/>
            </a:lvl3pPr>
            <a:lvl4pPr marL="985429" indent="-177725">
              <a:buFontTx/>
              <a:buBlip>
                <a:blip r:embed="rId3"/>
              </a:buBlip>
              <a:defRPr/>
            </a:lvl4pPr>
            <a:lvl5pPr marL="1163156" indent="-177725">
              <a:buFontTx/>
              <a:buBlip>
                <a:blip r:embed="rId3"/>
              </a:buBlip>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8581A95A-9729-4D7D-B061-DFE9163B6DDB}" type="slidenum">
              <a:rPr lang="cs-CZ" altLang="cs-CZ"/>
              <a:pPr>
                <a:defRPr/>
              </a:pPr>
              <a:t>‹#›</a:t>
            </a:fld>
            <a:endParaRPr lang="cs-CZ" altLang="cs-CZ"/>
          </a:p>
        </p:txBody>
      </p:sp>
    </p:spTree>
    <p:extLst>
      <p:ext uri="{BB962C8B-B14F-4D97-AF65-F5344CB8AC3E}">
        <p14:creationId xmlns:p14="http://schemas.microsoft.com/office/powerpoint/2010/main" val="321159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1549813" y="388263"/>
            <a:ext cx="7138987" cy="627063"/>
          </a:xfr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1547664" y="1484788"/>
            <a:ext cx="3384376"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4" name="Zástupný symbol pro obsah 3"/>
          <p:cNvSpPr>
            <a:spLocks noGrp="1"/>
          </p:cNvSpPr>
          <p:nvPr>
            <p:ph sz="half" idx="2"/>
          </p:nvPr>
        </p:nvSpPr>
        <p:spPr>
          <a:xfrm>
            <a:off x="5076056" y="1484788"/>
            <a:ext cx="3610744"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8F697DA8-4F99-4618-9588-17E2CF1F0812}" type="slidenum">
              <a:rPr lang="cs-CZ" altLang="cs-CZ"/>
              <a:pPr>
                <a:defRPr/>
              </a:pPr>
              <a:t>‹#›</a:t>
            </a:fld>
            <a:endParaRPr lang="cs-CZ" altLang="cs-CZ"/>
          </a:p>
        </p:txBody>
      </p:sp>
    </p:spTree>
    <p:extLst>
      <p:ext uri="{BB962C8B-B14F-4D97-AF65-F5344CB8AC3E}">
        <p14:creationId xmlns:p14="http://schemas.microsoft.com/office/powerpoint/2010/main" val="278417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odstavce + dvouřádkový">
    <p:spTree>
      <p:nvGrpSpPr>
        <p:cNvPr id="1" name=""/>
        <p:cNvGrpSpPr/>
        <p:nvPr/>
      </p:nvGrpSpPr>
      <p:grpSpPr>
        <a:xfrm>
          <a:off x="0" y="0"/>
          <a:ext cx="0" cy="0"/>
          <a:chOff x="0" y="0"/>
          <a:chExt cx="0" cy="0"/>
        </a:xfrm>
      </p:grpSpPr>
      <p:sp>
        <p:nvSpPr>
          <p:cNvPr id="3" name="Zástupný symbol pro text 2"/>
          <p:cNvSpPr>
            <a:spLocks noGrp="1"/>
          </p:cNvSpPr>
          <p:nvPr>
            <p:ph type="body" idx="1"/>
          </p:nvPr>
        </p:nvSpPr>
        <p:spPr>
          <a:xfrm>
            <a:off x="1547664" y="163341"/>
            <a:ext cx="3528392" cy="856950"/>
          </a:xfrm>
        </p:spPr>
        <p:txBody>
          <a:bodyPr anchor="b">
            <a:noAutofit/>
          </a:bodyPr>
          <a:lstStyle>
            <a:lvl1pPr marL="0" indent="0">
              <a:buNone/>
              <a:defRPr sz="2500" b="1">
                <a:solidFill>
                  <a:schemeClr val="tx1"/>
                </a:solidFill>
              </a:defRPr>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1547664" y="1484788"/>
            <a:ext cx="3528392"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5" name="Zástupný symbol pro text 4"/>
          <p:cNvSpPr>
            <a:spLocks noGrp="1"/>
          </p:cNvSpPr>
          <p:nvPr>
            <p:ph type="body" sz="quarter" idx="3"/>
          </p:nvPr>
        </p:nvSpPr>
        <p:spPr>
          <a:xfrm>
            <a:off x="5220074" y="163341"/>
            <a:ext cx="3466728" cy="856950"/>
          </a:xfrm>
        </p:spPr>
        <p:txBody>
          <a:bodyPr anchor="b">
            <a:noAutofit/>
          </a:bodyPr>
          <a:lstStyle>
            <a:lvl1pPr marL="0" indent="0">
              <a:buNone/>
              <a:defRPr sz="2500" b="1">
                <a:solidFill>
                  <a:schemeClr val="tx1"/>
                </a:solidFill>
              </a:defRPr>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5220074" y="1484788"/>
            <a:ext cx="3466728"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7" name="Zástupný symbol pro datum 3"/>
          <p:cNvSpPr>
            <a:spLocks noGrp="1"/>
          </p:cNvSpPr>
          <p:nvPr>
            <p:ph type="dt" sz="half" idx="10"/>
          </p:nvPr>
        </p:nvSpPr>
        <p:spPr/>
        <p:txBody>
          <a:bodyPr/>
          <a:lstStyle>
            <a:lvl1pPr>
              <a:defRPr/>
            </a:lvl1pPr>
          </a:lstStyle>
          <a:p>
            <a:pPr>
              <a:defRPr/>
            </a:pPr>
            <a:endParaRPr lang="cs-CZ" altLang="cs-CZ"/>
          </a:p>
        </p:txBody>
      </p:sp>
      <p:sp>
        <p:nvSpPr>
          <p:cNvPr id="8" name="Zástupný symbol pro zápatí 4"/>
          <p:cNvSpPr>
            <a:spLocks noGrp="1"/>
          </p:cNvSpPr>
          <p:nvPr>
            <p:ph type="ftr" sz="quarter" idx="11"/>
          </p:nvPr>
        </p:nvSpPr>
        <p:spPr/>
        <p:txBody>
          <a:bodyPr/>
          <a:lstStyle>
            <a:lvl1pPr>
              <a:defRPr/>
            </a:lvl1pPr>
          </a:lstStyle>
          <a:p>
            <a:pPr>
              <a:defRPr/>
            </a:pPr>
            <a:endParaRPr lang="cs-CZ" altLang="cs-CZ"/>
          </a:p>
        </p:txBody>
      </p:sp>
      <p:sp>
        <p:nvSpPr>
          <p:cNvPr id="9" name="Zástupný symbol pro číslo snímku 5"/>
          <p:cNvSpPr>
            <a:spLocks noGrp="1"/>
          </p:cNvSpPr>
          <p:nvPr>
            <p:ph type="sldNum" sz="quarter" idx="12"/>
          </p:nvPr>
        </p:nvSpPr>
        <p:spPr/>
        <p:txBody>
          <a:bodyPr/>
          <a:lstStyle>
            <a:lvl1pPr>
              <a:defRPr/>
            </a:lvl1pPr>
          </a:lstStyle>
          <a:p>
            <a:pPr>
              <a:defRPr/>
            </a:pPr>
            <a:fld id="{164943FA-746A-46E2-A2C5-43A016364C97}" type="slidenum">
              <a:rPr lang="cs-CZ" altLang="cs-CZ"/>
              <a:pPr>
                <a:defRPr/>
              </a:pPr>
              <a:t>‹#›</a:t>
            </a:fld>
            <a:endParaRPr lang="cs-CZ" altLang="cs-CZ"/>
          </a:p>
        </p:txBody>
      </p:sp>
    </p:spTree>
    <p:extLst>
      <p:ext uri="{BB962C8B-B14F-4D97-AF65-F5344CB8AC3E}">
        <p14:creationId xmlns:p14="http://schemas.microsoft.com/office/powerpoint/2010/main" val="1547484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1547668" y="388263"/>
            <a:ext cx="7138987" cy="627063"/>
          </a:xfrm>
        </p:spPr>
        <p:txBody>
          <a:bodyPr/>
          <a:lstStyle>
            <a:lvl1pPr>
              <a:defRPr/>
            </a:lvl1pPr>
          </a:lstStyle>
          <a:p>
            <a:r>
              <a:rPr lang="cs-CZ" smtClean="0"/>
              <a:t>Kliknutím lze upravit styl.</a:t>
            </a:r>
            <a:endParaRPr lang="cs-CZ" dirty="0"/>
          </a:p>
        </p:txBody>
      </p:sp>
      <p:sp>
        <p:nvSpPr>
          <p:cNvPr id="3" name="Zástupný symbol pro text 2"/>
          <p:cNvSpPr>
            <a:spLocks noGrp="1"/>
          </p:cNvSpPr>
          <p:nvPr>
            <p:ph type="body" idx="1"/>
          </p:nvPr>
        </p:nvSpPr>
        <p:spPr>
          <a:xfrm>
            <a:off x="1547664" y="1429020"/>
            <a:ext cx="3528392" cy="639762"/>
          </a:xfrm>
        </p:spPr>
        <p:txBody>
          <a:bodyPr anchor="b">
            <a:noAutofit/>
          </a:bodyPr>
          <a:lstStyle>
            <a:lvl1pPr marL="0" indent="0">
              <a:buNone/>
              <a:defRPr sz="2200" b="1" baseline="0">
                <a:solidFill>
                  <a:schemeClr val="accent2">
                    <a:lumMod val="75000"/>
                  </a:schemeClr>
                </a:solidFill>
              </a:defRPr>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1547664" y="2132857"/>
            <a:ext cx="3528392"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5" name="Zástupný symbol pro text 4"/>
          <p:cNvSpPr>
            <a:spLocks noGrp="1"/>
          </p:cNvSpPr>
          <p:nvPr>
            <p:ph type="body" sz="quarter" idx="3"/>
          </p:nvPr>
        </p:nvSpPr>
        <p:spPr>
          <a:xfrm>
            <a:off x="5220074" y="1429020"/>
            <a:ext cx="3466728" cy="639762"/>
          </a:xfrm>
        </p:spPr>
        <p:txBody>
          <a:bodyPr anchor="b">
            <a:noAutofit/>
          </a:bodyPr>
          <a:lstStyle>
            <a:lvl1pPr marL="0" indent="0">
              <a:buNone/>
              <a:defRPr sz="2200" b="1">
                <a:solidFill>
                  <a:schemeClr val="accent2">
                    <a:lumMod val="75000"/>
                  </a:schemeClr>
                </a:solidFill>
              </a:defRPr>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5220074" y="2132857"/>
            <a:ext cx="3466728"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7" name="Zástupný symbol pro datum 3"/>
          <p:cNvSpPr>
            <a:spLocks noGrp="1"/>
          </p:cNvSpPr>
          <p:nvPr>
            <p:ph type="dt" sz="half" idx="10"/>
          </p:nvPr>
        </p:nvSpPr>
        <p:spPr/>
        <p:txBody>
          <a:bodyPr/>
          <a:lstStyle>
            <a:lvl1pPr>
              <a:defRPr/>
            </a:lvl1pPr>
          </a:lstStyle>
          <a:p>
            <a:pPr>
              <a:defRPr/>
            </a:pPr>
            <a:endParaRPr lang="cs-CZ" altLang="cs-CZ"/>
          </a:p>
        </p:txBody>
      </p:sp>
      <p:sp>
        <p:nvSpPr>
          <p:cNvPr id="8" name="Zástupný symbol pro zápatí 4"/>
          <p:cNvSpPr>
            <a:spLocks noGrp="1"/>
          </p:cNvSpPr>
          <p:nvPr>
            <p:ph type="ftr" sz="quarter" idx="11"/>
          </p:nvPr>
        </p:nvSpPr>
        <p:spPr/>
        <p:txBody>
          <a:bodyPr/>
          <a:lstStyle>
            <a:lvl1pPr>
              <a:defRPr/>
            </a:lvl1pPr>
          </a:lstStyle>
          <a:p>
            <a:pPr>
              <a:defRPr/>
            </a:pPr>
            <a:endParaRPr lang="cs-CZ" altLang="cs-CZ"/>
          </a:p>
        </p:txBody>
      </p:sp>
      <p:sp>
        <p:nvSpPr>
          <p:cNvPr id="9" name="Zástupný symbol pro číslo snímku 5"/>
          <p:cNvSpPr>
            <a:spLocks noGrp="1"/>
          </p:cNvSpPr>
          <p:nvPr>
            <p:ph type="sldNum" sz="quarter" idx="12"/>
          </p:nvPr>
        </p:nvSpPr>
        <p:spPr/>
        <p:txBody>
          <a:bodyPr/>
          <a:lstStyle>
            <a:lvl1pPr>
              <a:defRPr/>
            </a:lvl1pPr>
          </a:lstStyle>
          <a:p>
            <a:pPr>
              <a:defRPr/>
            </a:pPr>
            <a:fld id="{D7EC0377-31A0-4D91-AB2F-CCBA5C5F0B21}" type="slidenum">
              <a:rPr lang="cs-CZ" altLang="cs-CZ"/>
              <a:pPr>
                <a:defRPr/>
              </a:pPr>
              <a:t>‹#›</a:t>
            </a:fld>
            <a:endParaRPr lang="cs-CZ" altLang="cs-CZ"/>
          </a:p>
        </p:txBody>
      </p:sp>
    </p:spTree>
    <p:extLst>
      <p:ext uri="{BB962C8B-B14F-4D97-AF65-F5344CB8AC3E}">
        <p14:creationId xmlns:p14="http://schemas.microsoft.com/office/powerpoint/2010/main" val="3485481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Pouze nadpis jedno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817" y="387900"/>
            <a:ext cx="7138987" cy="627063"/>
          </a:xfrm>
        </p:spPr>
        <p:txBody>
          <a:bodyPr/>
          <a:lstStyle/>
          <a:p>
            <a:r>
              <a:rPr lang="cs-CZ" smtClean="0"/>
              <a:t>Kliknutím lze upravit styl.</a:t>
            </a:r>
            <a:endParaRPr lang="cs-CZ"/>
          </a:p>
        </p:txBody>
      </p:sp>
      <p:sp>
        <p:nvSpPr>
          <p:cNvPr id="3" name="Zástupný symbol pro datum 3"/>
          <p:cNvSpPr>
            <a:spLocks noGrp="1"/>
          </p:cNvSpPr>
          <p:nvPr>
            <p:ph type="dt" sz="half" idx="10"/>
          </p:nvPr>
        </p:nvSpPr>
        <p:spPr/>
        <p:txBody>
          <a:bodyPr/>
          <a:lstStyle>
            <a:lvl1pPr>
              <a:defRPr/>
            </a:lvl1pPr>
          </a:lstStyle>
          <a:p>
            <a:pPr>
              <a:defRPr/>
            </a:pPr>
            <a:endParaRPr lang="cs-CZ" altLang="cs-CZ"/>
          </a:p>
        </p:txBody>
      </p:sp>
      <p:sp>
        <p:nvSpPr>
          <p:cNvPr id="4" name="Zástupný symbol pro zápatí 4"/>
          <p:cNvSpPr>
            <a:spLocks noGrp="1"/>
          </p:cNvSpPr>
          <p:nvPr>
            <p:ph type="ftr" sz="quarter" idx="11"/>
          </p:nvPr>
        </p:nvSpPr>
        <p:spPr/>
        <p:txBody>
          <a:bodyPr/>
          <a:lstStyle>
            <a:lvl1pPr>
              <a:defRPr/>
            </a:lvl1pPr>
          </a:lstStyle>
          <a:p>
            <a:pPr>
              <a:defRPr/>
            </a:pPr>
            <a:endParaRPr lang="cs-CZ" altLang="cs-CZ"/>
          </a:p>
        </p:txBody>
      </p:sp>
      <p:sp>
        <p:nvSpPr>
          <p:cNvPr id="5" name="Zástupný symbol pro číslo snímku 5"/>
          <p:cNvSpPr>
            <a:spLocks noGrp="1"/>
          </p:cNvSpPr>
          <p:nvPr>
            <p:ph type="sldNum" sz="quarter" idx="12"/>
          </p:nvPr>
        </p:nvSpPr>
        <p:spPr/>
        <p:txBody>
          <a:bodyPr/>
          <a:lstStyle>
            <a:lvl1pPr>
              <a:defRPr/>
            </a:lvl1pPr>
          </a:lstStyle>
          <a:p>
            <a:pPr>
              <a:defRPr/>
            </a:pPr>
            <a:fld id="{74413F62-1F22-40BC-AA61-346F3803E318}" type="slidenum">
              <a:rPr lang="cs-CZ" altLang="cs-CZ"/>
              <a:pPr>
                <a:defRPr/>
              </a:pPr>
              <a:t>‹#›</a:t>
            </a:fld>
            <a:endParaRPr lang="cs-CZ" altLang="cs-CZ"/>
          </a:p>
        </p:txBody>
      </p:sp>
    </p:spTree>
    <p:extLst>
      <p:ext uri="{BB962C8B-B14F-4D97-AF65-F5344CB8AC3E}">
        <p14:creationId xmlns:p14="http://schemas.microsoft.com/office/powerpoint/2010/main" val="3158813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ouze nadpis dvou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7809"/>
            <a:ext cx="7139136" cy="864096"/>
          </a:xfrm>
        </p:spPr>
        <p:txBody>
          <a:bodyPr/>
          <a:lstStyle>
            <a:lvl1pPr>
              <a:defRPr/>
            </a:lvl1pPr>
          </a:lstStyle>
          <a:p>
            <a:r>
              <a:rPr lang="cs-CZ" smtClean="0"/>
              <a:t>Kliknutím lze upravit styl.</a:t>
            </a:r>
            <a:endParaRPr lang="cs-CZ" dirty="0"/>
          </a:p>
        </p:txBody>
      </p:sp>
      <p:sp>
        <p:nvSpPr>
          <p:cNvPr id="3" name="Zástupný symbol pro datum 3"/>
          <p:cNvSpPr>
            <a:spLocks noGrp="1"/>
          </p:cNvSpPr>
          <p:nvPr>
            <p:ph type="dt" sz="half" idx="10"/>
          </p:nvPr>
        </p:nvSpPr>
        <p:spPr/>
        <p:txBody>
          <a:bodyPr/>
          <a:lstStyle>
            <a:lvl1pPr>
              <a:defRPr/>
            </a:lvl1pPr>
          </a:lstStyle>
          <a:p>
            <a:pPr>
              <a:defRPr/>
            </a:pPr>
            <a:endParaRPr lang="cs-CZ" altLang="cs-CZ"/>
          </a:p>
        </p:txBody>
      </p:sp>
      <p:sp>
        <p:nvSpPr>
          <p:cNvPr id="4" name="Zástupný symbol pro zápatí 4"/>
          <p:cNvSpPr>
            <a:spLocks noGrp="1"/>
          </p:cNvSpPr>
          <p:nvPr>
            <p:ph type="ftr" sz="quarter" idx="11"/>
          </p:nvPr>
        </p:nvSpPr>
        <p:spPr/>
        <p:txBody>
          <a:bodyPr/>
          <a:lstStyle>
            <a:lvl1pPr>
              <a:defRPr/>
            </a:lvl1pPr>
          </a:lstStyle>
          <a:p>
            <a:pPr>
              <a:defRPr/>
            </a:pPr>
            <a:endParaRPr lang="cs-CZ" altLang="cs-CZ"/>
          </a:p>
        </p:txBody>
      </p:sp>
      <p:sp>
        <p:nvSpPr>
          <p:cNvPr id="5" name="Zástupný symbol pro číslo snímku 5"/>
          <p:cNvSpPr>
            <a:spLocks noGrp="1"/>
          </p:cNvSpPr>
          <p:nvPr>
            <p:ph type="sldNum" sz="quarter" idx="12"/>
          </p:nvPr>
        </p:nvSpPr>
        <p:spPr/>
        <p:txBody>
          <a:bodyPr/>
          <a:lstStyle>
            <a:lvl1pPr>
              <a:defRPr/>
            </a:lvl1pPr>
          </a:lstStyle>
          <a:p>
            <a:pPr>
              <a:defRPr/>
            </a:pPr>
            <a:fld id="{8CD993D7-B749-4142-B428-18F5418F9F18}" type="slidenum">
              <a:rPr lang="cs-CZ" altLang="cs-CZ"/>
              <a:pPr>
                <a:defRPr/>
              </a:pPr>
              <a:t>‹#›</a:t>
            </a:fld>
            <a:endParaRPr lang="cs-CZ" altLang="cs-CZ"/>
          </a:p>
        </p:txBody>
      </p:sp>
    </p:spTree>
    <p:extLst>
      <p:ext uri="{BB962C8B-B14F-4D97-AF65-F5344CB8AC3E}">
        <p14:creationId xmlns:p14="http://schemas.microsoft.com/office/powerpoint/2010/main" val="3051967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1557342" y="396879"/>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02" rIns="91400" bIns="45702" numCol="1" anchor="ctr" anchorCtr="0" compatLnSpc="1">
            <a:prstTxWarp prst="textNoShape">
              <a:avLst/>
            </a:prstTxWarp>
          </a:bodyPr>
          <a:lstStyle/>
          <a:p>
            <a:pPr lvl="0"/>
            <a:r>
              <a:rPr lang="cs-CZ" altLang="cs-CZ" smtClean="0"/>
              <a:t>Klepnutím lze upravit styl předlohy nadpisů.</a:t>
            </a:r>
          </a:p>
        </p:txBody>
      </p:sp>
      <p:sp>
        <p:nvSpPr>
          <p:cNvPr id="1027" name="Zástupný symbol pro text 2"/>
          <p:cNvSpPr>
            <a:spLocks noGrp="1"/>
          </p:cNvSpPr>
          <p:nvPr>
            <p:ph type="body" idx="1"/>
          </p:nvPr>
        </p:nvSpPr>
        <p:spPr bwMode="auto">
          <a:xfrm>
            <a:off x="1547817" y="1484788"/>
            <a:ext cx="7138987" cy="464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02" rIns="91400" bIns="45702" numCol="1" anchor="t" anchorCtr="0" compatLnSpc="1">
            <a:prstTxWarp prst="textNoShape">
              <a:avLst/>
            </a:prstTxWarp>
          </a:bodyPr>
          <a:lstStyle/>
          <a:p>
            <a:pPr lvl="0"/>
            <a:r>
              <a:rPr lang="cs-CZ" altLang="cs-CZ" dirty="0" smtClean="0"/>
              <a:t>Klepnutím lze upravit styly předlohy textu.</a:t>
            </a:r>
          </a:p>
          <a:p>
            <a:pPr lvl="1"/>
            <a:r>
              <a:rPr lang="cs-CZ" altLang="cs-CZ" dirty="0" smtClean="0"/>
              <a:t>Druhá úroveň</a:t>
            </a:r>
          </a:p>
          <a:p>
            <a:pPr lvl="2"/>
            <a:r>
              <a:rPr lang="cs-CZ" altLang="cs-CZ" dirty="0" smtClean="0"/>
              <a:t>Třetí úroveň</a:t>
            </a:r>
          </a:p>
          <a:p>
            <a:pPr lvl="3"/>
            <a:r>
              <a:rPr lang="cs-CZ" altLang="cs-CZ" dirty="0" smtClean="0"/>
              <a:t>Čtvrtá úroveň</a:t>
            </a:r>
          </a:p>
          <a:p>
            <a:pPr lvl="4"/>
            <a:r>
              <a:rPr lang="cs-CZ" altLang="cs-CZ" dirty="0" smtClean="0"/>
              <a:t>Pátá úroveň</a:t>
            </a:r>
          </a:p>
        </p:txBody>
      </p:sp>
      <p:sp>
        <p:nvSpPr>
          <p:cNvPr id="4" name="Zástupný symbol pro datum 3"/>
          <p:cNvSpPr>
            <a:spLocks noGrp="1"/>
          </p:cNvSpPr>
          <p:nvPr>
            <p:ph type="dt" sz="half" idx="2"/>
          </p:nvPr>
        </p:nvSpPr>
        <p:spPr>
          <a:xfrm>
            <a:off x="1692275" y="6356354"/>
            <a:ext cx="1655763" cy="365125"/>
          </a:xfrm>
          <a:prstGeom prst="rect">
            <a:avLst/>
          </a:prstGeom>
        </p:spPr>
        <p:txBody>
          <a:bodyPr vert="horz" lIns="91400" tIns="45702" rIns="91400" bIns="45702" rtlCol="0" anchor="ctr"/>
          <a:lstStyle>
            <a:lvl1pPr algn="l">
              <a:defRPr sz="1200">
                <a:solidFill>
                  <a:schemeClr val="tx1">
                    <a:tint val="75000"/>
                  </a:schemeClr>
                </a:solidFill>
              </a:defRPr>
            </a:lvl1pPr>
          </a:lstStyle>
          <a:p>
            <a:pPr>
              <a:defRPr/>
            </a:pPr>
            <a:endParaRPr lang="cs-CZ" altLang="cs-CZ"/>
          </a:p>
        </p:txBody>
      </p:sp>
      <p:sp>
        <p:nvSpPr>
          <p:cNvPr id="5" name="Zástupný symbol pro zápatí 4"/>
          <p:cNvSpPr>
            <a:spLocks noGrp="1"/>
          </p:cNvSpPr>
          <p:nvPr>
            <p:ph type="ftr" sz="quarter" idx="3"/>
          </p:nvPr>
        </p:nvSpPr>
        <p:spPr>
          <a:xfrm>
            <a:off x="3708403" y="6356354"/>
            <a:ext cx="2735263" cy="365125"/>
          </a:xfrm>
          <a:prstGeom prst="rect">
            <a:avLst/>
          </a:prstGeom>
        </p:spPr>
        <p:txBody>
          <a:bodyPr vert="horz" lIns="91400" tIns="45702" rIns="91400" bIns="45702" rtlCol="0" anchor="ctr"/>
          <a:lstStyle>
            <a:lvl1pPr algn="ctr">
              <a:defRPr sz="1200">
                <a:solidFill>
                  <a:schemeClr val="tx1">
                    <a:tint val="75000"/>
                  </a:schemeClr>
                </a:solidFill>
              </a:defRPr>
            </a:lvl1pPr>
          </a:lstStyle>
          <a:p>
            <a:pPr>
              <a:defRPr/>
            </a:pPr>
            <a:endParaRPr lang="cs-CZ" altLang="cs-CZ"/>
          </a:p>
        </p:txBody>
      </p:sp>
      <p:sp>
        <p:nvSpPr>
          <p:cNvPr id="6" name="Zástupný symbol pro číslo snímku 5"/>
          <p:cNvSpPr>
            <a:spLocks noGrp="1"/>
          </p:cNvSpPr>
          <p:nvPr>
            <p:ph type="sldNum" sz="quarter" idx="4"/>
          </p:nvPr>
        </p:nvSpPr>
        <p:spPr>
          <a:xfrm>
            <a:off x="6804029" y="6356354"/>
            <a:ext cx="1882775" cy="365125"/>
          </a:xfrm>
          <a:prstGeom prst="rect">
            <a:avLst/>
          </a:prstGeom>
        </p:spPr>
        <p:txBody>
          <a:bodyPr vert="horz" lIns="91400" tIns="45702" rIns="91400" bIns="45702" rtlCol="0" anchor="ctr"/>
          <a:lstStyle>
            <a:lvl1pPr algn="r">
              <a:defRPr sz="1200">
                <a:solidFill>
                  <a:schemeClr val="tx1">
                    <a:tint val="75000"/>
                  </a:schemeClr>
                </a:solidFill>
              </a:defRPr>
            </a:lvl1pPr>
          </a:lstStyle>
          <a:p>
            <a:pPr>
              <a:defRPr/>
            </a:pPr>
            <a:fld id="{EBCE0307-63E5-4315-8078-A1E278E9D743}" type="slidenum">
              <a:rPr lang="cs-CZ" altLang="cs-CZ"/>
              <a:pPr>
                <a:defRPr/>
              </a:pPr>
              <a:t>‹#›</a:t>
            </a:fld>
            <a:endParaRPr lang="cs-CZ" altLang="cs-CZ"/>
          </a:p>
        </p:txBody>
      </p:sp>
      <p:sp>
        <p:nvSpPr>
          <p:cNvPr id="7" name="TextovéPole 6"/>
          <p:cNvSpPr txBox="1"/>
          <p:nvPr/>
        </p:nvSpPr>
        <p:spPr>
          <a:xfrm rot="16200000">
            <a:off x="-2902253" y="3080499"/>
            <a:ext cx="6604844" cy="677108"/>
          </a:xfrm>
          <a:prstGeom prst="rect">
            <a:avLst/>
          </a:prstGeom>
          <a:noFill/>
          <a:ln>
            <a:noFill/>
          </a:ln>
        </p:spPr>
        <p:txBody>
          <a:bodyPr wrap="square" lIns="91400" tIns="45702" rIns="91400" bIns="45702" anchor="ctr">
            <a:spAutoFit/>
          </a:bodyPr>
          <a:lstStyle/>
          <a:p>
            <a:pPr algn="l">
              <a:defRPr/>
            </a:pPr>
            <a:r>
              <a:rPr lang="cs-CZ" sz="3800" dirty="0" smtClean="0">
                <a:ln w="15240">
                  <a:solidFill>
                    <a:schemeClr val="bg1"/>
                  </a:solidFill>
                </a:ln>
                <a:solidFill>
                  <a:srgbClr val="D3F17F"/>
                </a:solidFill>
                <a:latin typeface="Arial Black" pitchFamily="34" charset="0"/>
              </a:rPr>
              <a:t>Fyziologie</a:t>
            </a:r>
            <a:r>
              <a:rPr lang="cs-CZ" sz="3800" baseline="0" dirty="0" smtClean="0">
                <a:ln w="15240">
                  <a:solidFill>
                    <a:schemeClr val="bg1"/>
                  </a:solidFill>
                </a:ln>
                <a:solidFill>
                  <a:srgbClr val="D3F17F"/>
                </a:solidFill>
                <a:latin typeface="Arial Black" pitchFamily="34" charset="0"/>
              </a:rPr>
              <a:t> </a:t>
            </a:r>
            <a:r>
              <a:rPr lang="cs-CZ" sz="3800" baseline="0" dirty="0" err="1" smtClean="0">
                <a:ln w="15240">
                  <a:solidFill>
                    <a:schemeClr val="bg1"/>
                  </a:solidFill>
                </a:ln>
                <a:solidFill>
                  <a:srgbClr val="D3F17F"/>
                </a:solidFill>
                <a:latin typeface="Arial Black" pitchFamily="34" charset="0"/>
              </a:rPr>
              <a:t>buň</a:t>
            </a:r>
            <a:r>
              <a:rPr lang="cs-CZ" sz="3800" baseline="0" dirty="0" smtClean="0">
                <a:ln w="15240">
                  <a:solidFill>
                    <a:schemeClr val="bg1"/>
                  </a:solidFill>
                </a:ln>
                <a:solidFill>
                  <a:srgbClr val="D3F17F"/>
                </a:solidFill>
                <a:latin typeface="Arial Black" pitchFamily="34" charset="0"/>
              </a:rPr>
              <a:t>. systémů</a:t>
            </a:r>
            <a:endParaRPr lang="cs-CZ" sz="3800" dirty="0">
              <a:ln w="15240">
                <a:solidFill>
                  <a:schemeClr val="bg1"/>
                </a:solidFill>
              </a:ln>
              <a:solidFill>
                <a:srgbClr val="D3F17F"/>
              </a:solidFill>
              <a:latin typeface="Arial Black" pitchFamily="34" charset="0"/>
            </a:endParaRPr>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51" r:id="rId4"/>
    <p:sldLayoutId id="2147483745" r:id="rId5"/>
    <p:sldLayoutId id="2147483746" r:id="rId6"/>
    <p:sldLayoutId id="2147483747" r:id="rId7"/>
    <p:sldLayoutId id="2147483748" r:id="rId8"/>
    <p:sldLayoutId id="2147483749" r:id="rId9"/>
    <p:sldLayoutId id="2147483752" r:id="rId10"/>
    <p:sldLayoutId id="2147483750" r:id="rId11"/>
  </p:sldLayoutIdLst>
  <p:txStyles>
    <p:title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011"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021"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032"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041"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p:titleStyle>
    <p:bodyStyle>
      <a:lvl1pPr marL="266590" indent="-266590" algn="l" rtl="0" eaLnBrk="1" fontAlgn="base" hangingPunct="1">
        <a:spcBef>
          <a:spcPct val="20000"/>
        </a:spcBef>
        <a:spcAft>
          <a:spcPct val="0"/>
        </a:spcAft>
        <a:buBlip>
          <a:blip r:embed="rId14"/>
        </a:buBlip>
        <a:defRPr sz="2200" kern="1200">
          <a:solidFill>
            <a:schemeClr val="tx1"/>
          </a:solidFill>
          <a:latin typeface="Arial" pitchFamily="34" charset="0"/>
          <a:ea typeface="+mn-ea"/>
          <a:cs typeface="Arial" pitchFamily="34" charset="0"/>
        </a:defRPr>
      </a:lvl1pPr>
      <a:lvl2pPr marL="541114" indent="-274525" algn="l" rtl="0" eaLnBrk="1" fontAlgn="base" hangingPunct="1">
        <a:spcBef>
          <a:spcPct val="20000"/>
        </a:spcBef>
        <a:spcAft>
          <a:spcPct val="0"/>
        </a:spcAft>
        <a:buFont typeface="Arial" panose="020B0604020202020204" pitchFamily="34" charset="0"/>
        <a:buChar char="–"/>
        <a:defRPr sz="2000" kern="1200">
          <a:solidFill>
            <a:srgbClr val="457326"/>
          </a:solidFill>
          <a:latin typeface="Arial" pitchFamily="34" charset="0"/>
          <a:ea typeface="+mn-ea"/>
          <a:cs typeface="Arial" pitchFamily="34" charset="0"/>
        </a:defRPr>
      </a:lvl2pPr>
      <a:lvl3pPr marL="807704" indent="-266590" algn="l" rtl="0" eaLnBrk="1" fontAlgn="base" hangingPunct="1">
        <a:spcBef>
          <a:spcPct val="20000"/>
        </a:spcBef>
        <a:spcAft>
          <a:spcPct val="0"/>
        </a:spcAft>
        <a:buFont typeface="Arial" panose="020B0604020202020204" pitchFamily="34" charset="0"/>
        <a:buChar char="•"/>
        <a:defRPr kern="1200">
          <a:solidFill>
            <a:schemeClr val="tx1"/>
          </a:solidFill>
          <a:latin typeface="Arial" pitchFamily="34" charset="0"/>
          <a:ea typeface="+mn-ea"/>
          <a:cs typeface="Arial" pitchFamily="34" charset="0"/>
        </a:defRPr>
      </a:lvl3pPr>
      <a:lvl4pPr marL="985429" indent="-177725" algn="l" rtl="0" eaLnBrk="1" fontAlgn="base" hangingPunct="1">
        <a:spcBef>
          <a:spcPct val="20000"/>
        </a:spcBef>
        <a:spcAft>
          <a:spcPct val="0"/>
        </a:spcAft>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1163156" indent="-177725" algn="l" rtl="0" eaLnBrk="1" fontAlgn="base" hangingPunct="1">
        <a:spcBef>
          <a:spcPct val="20000"/>
        </a:spcBef>
        <a:spcAft>
          <a:spcPct val="0"/>
        </a:spcAft>
        <a:buFont typeface="Arial" panose="020B0604020202020204" pitchFamily="34" charset="0"/>
        <a:buChar char="»"/>
        <a:defRPr sz="1400" kern="1200">
          <a:solidFill>
            <a:schemeClr val="tx1"/>
          </a:solidFill>
          <a:latin typeface="Arial" pitchFamily="34" charset="0"/>
          <a:ea typeface="+mn-ea"/>
          <a:cs typeface="Arial" pitchFamily="34" charset="0"/>
        </a:defRPr>
      </a:lvl5pPr>
      <a:lvl6pPr marL="2513558"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568"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579"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589"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71040" y="568861"/>
            <a:ext cx="780624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smtClean="0"/>
              <a:t>Click to edit the title text format</a:t>
            </a:r>
          </a:p>
        </p:txBody>
      </p:sp>
      <p:sp>
        <p:nvSpPr>
          <p:cNvPr id="1026" name="Rectangle 2"/>
          <p:cNvSpPr>
            <a:spLocks noGrp="1" noChangeArrowheads="1"/>
          </p:cNvSpPr>
          <p:nvPr>
            <p:ph type="body" idx="1"/>
          </p:nvPr>
        </p:nvSpPr>
        <p:spPr bwMode="auto">
          <a:xfrm>
            <a:off x="671040" y="1906761"/>
            <a:ext cx="7806240" cy="43190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a:p>
            <a:pPr lvl="4"/>
            <a:r>
              <a:rPr lang="en-GB" altLang="en-US" smtClean="0"/>
              <a:t>Eighth Outline Level</a:t>
            </a:r>
          </a:p>
          <a:p>
            <a:pPr lvl="4"/>
            <a:r>
              <a:rPr lang="en-GB" altLang="en-US" smtClean="0"/>
              <a:t>Ninth Outline Level</a:t>
            </a:r>
          </a:p>
        </p:txBody>
      </p:sp>
    </p:spTree>
    <p:extLst>
      <p:ext uri="{BB962C8B-B14F-4D97-AF65-F5344CB8AC3E}">
        <p14:creationId xmlns:p14="http://schemas.microsoft.com/office/powerpoint/2010/main" val="3914118195"/>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mj-lt"/>
          <a:ea typeface="+mj-ea"/>
          <a:cs typeface="+mj-cs"/>
        </a:defRPr>
      </a:lvl1pPr>
      <a:lvl2pPr marL="391686"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2pPr>
      <a:lvl3pPr marL="587529"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3pPr>
      <a:lvl4pPr marL="783372"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4pPr>
      <a:lvl5pPr marL="979214"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5pPr>
      <a:lvl6pPr marL="1393941"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6pPr>
      <a:lvl7pPr marL="1808667"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7pPr>
      <a:lvl8pPr marL="2223393"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8pPr>
      <a:lvl9pPr marL="2638119"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9pPr>
    </p:titleStyle>
    <p:bodyStyle>
      <a:lvl1pPr marL="391686" indent="-293764" algn="l" defTabSz="414726" rtl="0" fontAlgn="base" hangingPunct="0">
        <a:lnSpc>
          <a:spcPct val="93000"/>
        </a:lnSpc>
        <a:spcBef>
          <a:spcPct val="0"/>
        </a:spcBef>
        <a:spcAft>
          <a:spcPts val="806"/>
        </a:spcAft>
        <a:buClr>
          <a:srgbClr val="000000"/>
        </a:buClr>
        <a:buSzPct val="100000"/>
        <a:buFont typeface="Arial" charset="0"/>
        <a:buChar char="•"/>
        <a:defRPr sz="1800">
          <a:solidFill>
            <a:srgbClr val="000000"/>
          </a:solidFill>
          <a:latin typeface="+mn-lt"/>
          <a:ea typeface="+mn-ea"/>
          <a:cs typeface="+mn-cs"/>
        </a:defRPr>
      </a:lvl1pPr>
      <a:lvl2pPr marL="783372" indent="-260644" algn="l" defTabSz="414726" rtl="0" fontAlgn="base" hangingPunct="0">
        <a:lnSpc>
          <a:spcPct val="93000"/>
        </a:lnSpc>
        <a:spcBef>
          <a:spcPct val="0"/>
        </a:spcBef>
        <a:spcAft>
          <a:spcPts val="1032"/>
        </a:spcAft>
        <a:buClr>
          <a:srgbClr val="000000"/>
        </a:buClr>
        <a:buSzPct val="75000"/>
        <a:buFont typeface="Symbol" charset="2"/>
        <a:buChar char=""/>
        <a:defRPr sz="2400">
          <a:solidFill>
            <a:srgbClr val="000000"/>
          </a:solidFill>
          <a:latin typeface="+mn-lt"/>
          <a:ea typeface="+mn-ea"/>
          <a:cs typeface="+mn-cs"/>
        </a:defRPr>
      </a:lvl2pPr>
      <a:lvl3pPr marL="1175057" indent="-195843" algn="l" defTabSz="414726" rtl="0" fontAlgn="base" hangingPunct="0">
        <a:lnSpc>
          <a:spcPct val="93000"/>
        </a:lnSpc>
        <a:spcBef>
          <a:spcPct val="0"/>
        </a:spcBef>
        <a:spcAft>
          <a:spcPts val="771"/>
        </a:spcAft>
        <a:buClr>
          <a:srgbClr val="000000"/>
        </a:buClr>
        <a:buSzPct val="45000"/>
        <a:buFont typeface="Wingdings" pitchFamily="2" charset="2"/>
        <a:buChar char=""/>
        <a:defRPr sz="2200">
          <a:solidFill>
            <a:srgbClr val="000000"/>
          </a:solidFill>
          <a:latin typeface="+mn-lt"/>
          <a:ea typeface="+mn-ea"/>
          <a:cs typeface="+mn-cs"/>
        </a:defRPr>
      </a:lvl3pPr>
      <a:lvl4pPr marL="1566743" indent="-195843" algn="l" defTabSz="414726" rtl="0" fontAlgn="base" hangingPunct="0">
        <a:lnSpc>
          <a:spcPct val="93000"/>
        </a:lnSpc>
        <a:spcBef>
          <a:spcPct val="0"/>
        </a:spcBef>
        <a:spcAft>
          <a:spcPts val="522"/>
        </a:spcAft>
        <a:buClr>
          <a:srgbClr val="000000"/>
        </a:buClr>
        <a:buSzPct val="75000"/>
        <a:buFont typeface="Symbol" charset="2"/>
        <a:buChar char=""/>
        <a:defRPr sz="1800">
          <a:solidFill>
            <a:srgbClr val="000000"/>
          </a:solidFill>
          <a:latin typeface="+mn-lt"/>
          <a:ea typeface="+mn-ea"/>
          <a:cs typeface="+mn-cs"/>
        </a:defRPr>
      </a:lvl4pPr>
      <a:lvl5pPr marL="1958429"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5pPr>
      <a:lvl6pPr marL="2373155"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6pPr>
      <a:lvl7pPr marL="2787881"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7pPr>
      <a:lvl8pPr marL="3202607"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8pPr>
      <a:lvl9pPr marL="3617333"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9pPr>
    </p:bodyStyle>
    <p:otherStyle>
      <a:defPPr>
        <a:defRPr lang="en-US"/>
      </a:defPPr>
      <a:lvl1pPr marL="0" algn="l" defTabSz="829452" rtl="0" eaLnBrk="1" latinLnBrk="0" hangingPunct="1">
        <a:defRPr sz="1600" kern="1200">
          <a:solidFill>
            <a:schemeClr val="tx1"/>
          </a:solidFill>
          <a:latin typeface="+mn-lt"/>
          <a:ea typeface="+mn-ea"/>
          <a:cs typeface="+mn-cs"/>
        </a:defRPr>
      </a:lvl1pPr>
      <a:lvl2pPr marL="414726" algn="l" defTabSz="829452" rtl="0" eaLnBrk="1" latinLnBrk="0" hangingPunct="1">
        <a:defRPr sz="1600" kern="1200">
          <a:solidFill>
            <a:schemeClr val="tx1"/>
          </a:solidFill>
          <a:latin typeface="+mn-lt"/>
          <a:ea typeface="+mn-ea"/>
          <a:cs typeface="+mn-cs"/>
        </a:defRPr>
      </a:lvl2pPr>
      <a:lvl3pPr marL="829452" algn="l" defTabSz="829452" rtl="0" eaLnBrk="1" latinLnBrk="0" hangingPunct="1">
        <a:defRPr sz="1600" kern="1200">
          <a:solidFill>
            <a:schemeClr val="tx1"/>
          </a:solidFill>
          <a:latin typeface="+mn-lt"/>
          <a:ea typeface="+mn-ea"/>
          <a:cs typeface="+mn-cs"/>
        </a:defRPr>
      </a:lvl3pPr>
      <a:lvl4pPr marL="1244178" algn="l" defTabSz="829452" rtl="0" eaLnBrk="1" latinLnBrk="0" hangingPunct="1">
        <a:defRPr sz="1600" kern="1200">
          <a:solidFill>
            <a:schemeClr val="tx1"/>
          </a:solidFill>
          <a:latin typeface="+mn-lt"/>
          <a:ea typeface="+mn-ea"/>
          <a:cs typeface="+mn-cs"/>
        </a:defRPr>
      </a:lvl4pPr>
      <a:lvl5pPr marL="1658904" algn="l" defTabSz="829452" rtl="0" eaLnBrk="1" latinLnBrk="0" hangingPunct="1">
        <a:defRPr sz="1600" kern="1200">
          <a:solidFill>
            <a:schemeClr val="tx1"/>
          </a:solidFill>
          <a:latin typeface="+mn-lt"/>
          <a:ea typeface="+mn-ea"/>
          <a:cs typeface="+mn-cs"/>
        </a:defRPr>
      </a:lvl5pPr>
      <a:lvl6pPr marL="2073631" algn="l" defTabSz="829452" rtl="0" eaLnBrk="1" latinLnBrk="0" hangingPunct="1">
        <a:defRPr sz="1600" kern="1200">
          <a:solidFill>
            <a:schemeClr val="tx1"/>
          </a:solidFill>
          <a:latin typeface="+mn-lt"/>
          <a:ea typeface="+mn-ea"/>
          <a:cs typeface="+mn-cs"/>
        </a:defRPr>
      </a:lvl6pPr>
      <a:lvl7pPr marL="2488357" algn="l" defTabSz="829452" rtl="0" eaLnBrk="1" latinLnBrk="0" hangingPunct="1">
        <a:defRPr sz="1600" kern="1200">
          <a:solidFill>
            <a:schemeClr val="tx1"/>
          </a:solidFill>
          <a:latin typeface="+mn-lt"/>
          <a:ea typeface="+mn-ea"/>
          <a:cs typeface="+mn-cs"/>
        </a:defRPr>
      </a:lvl7pPr>
      <a:lvl8pPr marL="2903083" algn="l" defTabSz="829452" rtl="0" eaLnBrk="1" latinLnBrk="0" hangingPunct="1">
        <a:defRPr sz="1600" kern="1200">
          <a:solidFill>
            <a:schemeClr val="tx1"/>
          </a:solidFill>
          <a:latin typeface="+mn-lt"/>
          <a:ea typeface="+mn-ea"/>
          <a:cs typeface="+mn-cs"/>
        </a:defRPr>
      </a:lvl8pPr>
      <a:lvl9pPr marL="3317809" algn="l" defTabSz="829452"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biolegend.com/cell_markers" TargetMode="Externa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3"/>
          <p:cNvSpPr>
            <a:spLocks noGrp="1"/>
          </p:cNvSpPr>
          <p:nvPr>
            <p:ph type="ctrTitle"/>
          </p:nvPr>
        </p:nvSpPr>
        <p:spPr/>
        <p:txBody>
          <a:bodyPr/>
          <a:lstStyle/>
          <a:p>
            <a:r>
              <a:rPr lang="cs-CZ" altLang="cs-CZ" b="1" dirty="0" smtClean="0"/>
              <a:t>Karel Souček</a:t>
            </a:r>
            <a:r>
              <a:rPr lang="cs-CZ" altLang="cs-CZ" dirty="0" smtClean="0"/>
              <a:t/>
            </a:r>
            <a:br>
              <a:rPr lang="cs-CZ" altLang="cs-CZ" dirty="0" smtClean="0"/>
            </a:br>
            <a:r>
              <a:rPr lang="cs-CZ" altLang="cs-CZ" dirty="0"/>
              <a:t>	</a:t>
            </a:r>
            <a:endParaRPr lang="cs-CZ" altLang="cs-CZ" dirty="0" smtClean="0"/>
          </a:p>
        </p:txBody>
      </p:sp>
      <p:sp>
        <p:nvSpPr>
          <p:cNvPr id="5" name="Podnadpis 4"/>
          <p:cNvSpPr>
            <a:spLocks noGrp="1"/>
          </p:cNvSpPr>
          <p:nvPr>
            <p:ph type="subTitle" idx="1"/>
          </p:nvPr>
        </p:nvSpPr>
        <p:spPr/>
        <p:txBody>
          <a:bodyPr/>
          <a:lstStyle/>
          <a:p>
            <a:r>
              <a:rPr lang="cs-CZ" dirty="0" smtClean="0"/>
              <a:t>Krvetvorba</a:t>
            </a:r>
            <a:r>
              <a:rPr lang="cs-CZ" dirty="0"/>
              <a:t>, systém krevních buněk a krvetvorné orgány; principy diferenciace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Kostní dřeň</a:t>
            </a:r>
            <a:endParaRPr lang="en-US" dirty="0"/>
          </a:p>
        </p:txBody>
      </p:sp>
      <p:sp>
        <p:nvSpPr>
          <p:cNvPr id="3" name="Zástupný symbol pro obsah 2"/>
          <p:cNvSpPr>
            <a:spLocks noGrp="1"/>
          </p:cNvSpPr>
          <p:nvPr>
            <p:ph idx="1"/>
          </p:nvPr>
        </p:nvSpPr>
        <p:spPr/>
        <p:txBody>
          <a:bodyPr/>
          <a:lstStyle/>
          <a:p>
            <a:pPr fontAlgn="auto">
              <a:spcBef>
                <a:spcPts val="0"/>
              </a:spcBef>
              <a:spcAft>
                <a:spcPts val="0"/>
              </a:spcAft>
            </a:pPr>
            <a:r>
              <a:rPr lang="cs-CZ" sz="1400" dirty="0">
                <a:solidFill>
                  <a:prstClr val="black"/>
                </a:solidFill>
                <a:latin typeface="Calibri"/>
              </a:rPr>
              <a:t>Kostní dřeň poskytuje strukturální podporu a udržuje odpovídající prostředí pro průběh hematopoézy.</a:t>
            </a:r>
          </a:p>
          <a:p>
            <a:pPr fontAlgn="auto">
              <a:spcBef>
                <a:spcPts val="0"/>
              </a:spcBef>
              <a:spcAft>
                <a:spcPts val="0"/>
              </a:spcAft>
            </a:pPr>
            <a:endParaRPr lang="cs-CZ" sz="300" dirty="0">
              <a:solidFill>
                <a:prstClr val="black"/>
              </a:solidFill>
              <a:latin typeface="Calibri"/>
            </a:endParaRPr>
          </a:p>
          <a:p>
            <a:pPr fontAlgn="auto">
              <a:spcBef>
                <a:spcPts val="0"/>
              </a:spcBef>
              <a:spcAft>
                <a:spcPts val="0"/>
              </a:spcAft>
            </a:pPr>
            <a:r>
              <a:rPr lang="cs-CZ" sz="1400" dirty="0">
                <a:solidFill>
                  <a:prstClr val="black"/>
                </a:solidFill>
                <a:latin typeface="Calibri"/>
              </a:rPr>
              <a:t>Stroma kostní dřeně je pórovitá fibrózní tkáň tvořená fibroblasty, retikulárními buňkami a kostními buňkami, na kterou </a:t>
            </a:r>
            <a:r>
              <a:rPr lang="cs-CZ" sz="1400" dirty="0" err="1">
                <a:solidFill>
                  <a:prstClr val="black"/>
                </a:solidFill>
                <a:latin typeface="Calibri"/>
              </a:rPr>
              <a:t>adherují</a:t>
            </a:r>
            <a:r>
              <a:rPr lang="cs-CZ" sz="1400" dirty="0">
                <a:solidFill>
                  <a:prstClr val="black"/>
                </a:solidFill>
                <a:latin typeface="Calibri"/>
              </a:rPr>
              <a:t> vyvíjející se buňky, makrofágy a </a:t>
            </a:r>
            <a:r>
              <a:rPr lang="cs-CZ" sz="1400" dirty="0" err="1">
                <a:solidFill>
                  <a:prstClr val="black"/>
                </a:solidFill>
                <a:latin typeface="Calibri"/>
              </a:rPr>
              <a:t>adipocity</a:t>
            </a:r>
            <a:r>
              <a:rPr lang="cs-CZ" sz="1400" dirty="0">
                <a:solidFill>
                  <a:prstClr val="black"/>
                </a:solidFill>
                <a:latin typeface="Calibri"/>
              </a:rPr>
              <a:t>.</a:t>
            </a:r>
          </a:p>
          <a:p>
            <a:pPr fontAlgn="auto">
              <a:spcBef>
                <a:spcPts val="0"/>
              </a:spcBef>
              <a:spcAft>
                <a:spcPts val="0"/>
              </a:spcAft>
            </a:pPr>
            <a:endParaRPr lang="cs-CZ" sz="300" dirty="0">
              <a:solidFill>
                <a:prstClr val="black"/>
              </a:solidFill>
              <a:latin typeface="Calibri"/>
            </a:endParaRPr>
          </a:p>
          <a:p>
            <a:pPr fontAlgn="auto">
              <a:spcBef>
                <a:spcPts val="0"/>
              </a:spcBef>
              <a:spcAft>
                <a:spcPts val="0"/>
              </a:spcAft>
            </a:pPr>
            <a:r>
              <a:rPr lang="cs-CZ" sz="1400" dirty="0" err="1">
                <a:solidFill>
                  <a:prstClr val="black"/>
                </a:solidFill>
                <a:latin typeface="Calibri"/>
              </a:rPr>
              <a:t>Stromální</a:t>
            </a:r>
            <a:r>
              <a:rPr lang="cs-CZ" sz="1400" dirty="0">
                <a:solidFill>
                  <a:prstClr val="black"/>
                </a:solidFill>
                <a:latin typeface="Calibri"/>
              </a:rPr>
              <a:t> buňky, makrofágy a endoteliální buňky spolu s hematopoetickými buňkami produkují růstové  faktory regulující proliferaci a diferenciaci buněk.</a:t>
            </a:r>
          </a:p>
          <a:p>
            <a:pPr fontAlgn="auto">
              <a:spcBef>
                <a:spcPts val="0"/>
              </a:spcBef>
              <a:spcAft>
                <a:spcPts val="0"/>
              </a:spcAft>
            </a:pPr>
            <a:endParaRPr lang="cs-CZ" sz="300" dirty="0">
              <a:solidFill>
                <a:prstClr val="black"/>
              </a:solidFill>
              <a:latin typeface="Calibri"/>
            </a:endParaRPr>
          </a:p>
          <a:p>
            <a:pPr fontAlgn="auto">
              <a:spcBef>
                <a:spcPts val="0"/>
              </a:spcBef>
              <a:spcAft>
                <a:spcPts val="0"/>
              </a:spcAft>
            </a:pPr>
            <a:r>
              <a:rPr lang="cs-CZ" sz="1400" dirty="0">
                <a:solidFill>
                  <a:prstClr val="black"/>
                </a:solidFill>
                <a:latin typeface="Calibri"/>
              </a:rPr>
              <a:t>Strukturní molekuly vážou tyto růstové faktory, a tak udržují jejich vysokou koncentraci v kostní dřeni.</a:t>
            </a:r>
          </a:p>
          <a:p>
            <a:pPr fontAlgn="auto">
              <a:spcBef>
                <a:spcPts val="0"/>
              </a:spcBef>
              <a:spcAft>
                <a:spcPts val="0"/>
              </a:spcAft>
            </a:pPr>
            <a:endParaRPr lang="cs-CZ" sz="300" dirty="0">
              <a:solidFill>
                <a:prstClr val="black"/>
              </a:solidFill>
              <a:latin typeface="Calibri"/>
            </a:endParaRPr>
          </a:p>
          <a:p>
            <a:pPr fontAlgn="auto">
              <a:spcBef>
                <a:spcPts val="0"/>
              </a:spcBef>
              <a:spcAft>
                <a:spcPts val="0"/>
              </a:spcAft>
            </a:pPr>
            <a:r>
              <a:rPr lang="cs-CZ" sz="1400" b="1" dirty="0">
                <a:solidFill>
                  <a:prstClr val="black"/>
                </a:solidFill>
                <a:latin typeface="Calibri"/>
              </a:rPr>
              <a:t>Rozlišujeme:</a:t>
            </a:r>
          </a:p>
          <a:p>
            <a:pPr marL="355453" indent="-177725" fontAlgn="auto">
              <a:spcBef>
                <a:spcPts val="0"/>
              </a:spcBef>
              <a:spcAft>
                <a:spcPts val="0"/>
              </a:spcAft>
              <a:buFont typeface="Arial" charset="0"/>
              <a:buChar char="•"/>
            </a:pPr>
            <a:r>
              <a:rPr lang="cs-CZ" sz="1400" dirty="0">
                <a:solidFill>
                  <a:prstClr val="black"/>
                </a:solidFill>
                <a:latin typeface="Calibri"/>
              </a:rPr>
              <a:t>červenou kostní dřeň – vlastní hematopoéza</a:t>
            </a:r>
          </a:p>
          <a:p>
            <a:pPr marL="355453" indent="-177725" fontAlgn="auto">
              <a:spcBef>
                <a:spcPts val="0"/>
              </a:spcBef>
              <a:spcAft>
                <a:spcPts val="0"/>
              </a:spcAft>
              <a:buFont typeface="Arial" charset="0"/>
              <a:buChar char="•"/>
            </a:pPr>
            <a:r>
              <a:rPr lang="cs-CZ" sz="1400" dirty="0">
                <a:solidFill>
                  <a:prstClr val="black"/>
                </a:solidFill>
                <a:latin typeface="Calibri"/>
              </a:rPr>
              <a:t>bílou kostní dřeň – tuková tkáň</a:t>
            </a:r>
          </a:p>
          <a:p>
            <a:endParaRPr lang="en-US" sz="1400" dirty="0"/>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3289" y="4050357"/>
            <a:ext cx="4176478" cy="263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64313" y="3793777"/>
            <a:ext cx="2150506" cy="3207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44570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Kostní </a:t>
            </a:r>
            <a:r>
              <a:rPr lang="cs-CZ" dirty="0" smtClean="0"/>
              <a:t>dřeň a věk</a:t>
            </a:r>
            <a:endParaRPr lang="en-US" dirty="0"/>
          </a:p>
        </p:txBody>
      </p:sp>
      <p:sp>
        <p:nvSpPr>
          <p:cNvPr id="3" name="Zástupný symbol pro obsah 2"/>
          <p:cNvSpPr>
            <a:spLocks noGrp="1"/>
          </p:cNvSpPr>
          <p:nvPr>
            <p:ph idx="1"/>
          </p:nvPr>
        </p:nvSpPr>
        <p:spPr>
          <a:xfrm>
            <a:off x="1547817" y="1412780"/>
            <a:ext cx="7488679" cy="4713387"/>
          </a:xfrm>
        </p:spPr>
        <p:txBody>
          <a:bodyPr/>
          <a:lstStyle/>
          <a:p>
            <a:pPr fontAlgn="auto">
              <a:lnSpc>
                <a:spcPct val="120000"/>
              </a:lnSpc>
              <a:spcBef>
                <a:spcPts val="0"/>
              </a:spcBef>
              <a:spcAft>
                <a:spcPts val="0"/>
              </a:spcAft>
            </a:pPr>
            <a:r>
              <a:rPr lang="cs-CZ" sz="1400" b="1" dirty="0">
                <a:solidFill>
                  <a:prstClr val="black"/>
                </a:solidFill>
                <a:latin typeface="Calibri"/>
              </a:rPr>
              <a:t>Převažující aktivita:</a:t>
            </a:r>
          </a:p>
          <a:p>
            <a:pPr marL="355453" indent="-177725" fontAlgn="auto">
              <a:spcBef>
                <a:spcPts val="0"/>
              </a:spcBef>
              <a:spcAft>
                <a:spcPts val="0"/>
              </a:spcAft>
              <a:buFont typeface="Arial" charset="0"/>
              <a:buChar char="•"/>
            </a:pPr>
            <a:r>
              <a:rPr lang="cs-CZ" sz="1400" dirty="0">
                <a:solidFill>
                  <a:prstClr val="black"/>
                </a:solidFill>
                <a:latin typeface="Calibri"/>
              </a:rPr>
              <a:t>mládí – ploché a dlouhé kosti</a:t>
            </a:r>
          </a:p>
          <a:p>
            <a:pPr marL="355453" indent="-177725" fontAlgn="auto">
              <a:spcBef>
                <a:spcPts val="0"/>
              </a:spcBef>
              <a:spcAft>
                <a:spcPts val="0"/>
              </a:spcAft>
              <a:buFont typeface="Arial" charset="0"/>
              <a:buChar char="•"/>
            </a:pPr>
            <a:r>
              <a:rPr lang="cs-CZ" sz="1400" dirty="0">
                <a:solidFill>
                  <a:prstClr val="black"/>
                </a:solidFill>
                <a:latin typeface="Calibri"/>
              </a:rPr>
              <a:t>stáří – ploché kosti a konce dlouhých kostí</a:t>
            </a:r>
          </a:p>
          <a:p>
            <a:pPr fontAlgn="auto">
              <a:lnSpc>
                <a:spcPct val="120000"/>
              </a:lnSpc>
              <a:spcBef>
                <a:spcPts val="0"/>
              </a:spcBef>
              <a:spcAft>
                <a:spcPts val="0"/>
              </a:spcAft>
            </a:pPr>
            <a:endParaRPr lang="cs-CZ" sz="300" dirty="0">
              <a:solidFill>
                <a:prstClr val="black"/>
              </a:solidFill>
              <a:latin typeface="Calibri"/>
            </a:endParaRPr>
          </a:p>
          <a:p>
            <a:pPr fontAlgn="auto">
              <a:lnSpc>
                <a:spcPct val="120000"/>
              </a:lnSpc>
              <a:spcBef>
                <a:spcPts val="0"/>
              </a:spcBef>
              <a:spcAft>
                <a:spcPts val="0"/>
              </a:spcAft>
            </a:pPr>
            <a:r>
              <a:rPr lang="cs-CZ" sz="1400" b="1" dirty="0">
                <a:solidFill>
                  <a:prstClr val="black"/>
                </a:solidFill>
                <a:latin typeface="Calibri"/>
              </a:rPr>
              <a:t>Mladí jedinci: </a:t>
            </a:r>
            <a:r>
              <a:rPr lang="cs-CZ" sz="1400" dirty="0">
                <a:solidFill>
                  <a:prstClr val="black"/>
                </a:solidFill>
                <a:latin typeface="Calibri"/>
              </a:rPr>
              <a:t>kostní dřeň celá červená, hematopoéza probíhá ve všech částech </a:t>
            </a:r>
            <a:endParaRPr lang="cs-CZ" sz="1400" dirty="0" smtClean="0">
              <a:solidFill>
                <a:prstClr val="black"/>
              </a:solidFill>
              <a:latin typeface="Calibri"/>
            </a:endParaRPr>
          </a:p>
          <a:p>
            <a:pPr fontAlgn="auto">
              <a:lnSpc>
                <a:spcPct val="120000"/>
              </a:lnSpc>
              <a:spcBef>
                <a:spcPts val="0"/>
              </a:spcBef>
              <a:spcAft>
                <a:spcPts val="0"/>
              </a:spcAft>
            </a:pPr>
            <a:r>
              <a:rPr lang="cs-CZ" sz="1400" b="1" dirty="0" smtClean="0">
                <a:solidFill>
                  <a:prstClr val="black"/>
                </a:solidFill>
                <a:latin typeface="Calibri"/>
              </a:rPr>
              <a:t>Dospělí </a:t>
            </a:r>
            <a:r>
              <a:rPr lang="cs-CZ" sz="1400" b="1" dirty="0">
                <a:solidFill>
                  <a:prstClr val="black"/>
                </a:solidFill>
                <a:latin typeface="Calibri"/>
              </a:rPr>
              <a:t>jedinci: 	</a:t>
            </a:r>
            <a:r>
              <a:rPr lang="cs-CZ" sz="1400" dirty="0">
                <a:solidFill>
                  <a:prstClr val="black"/>
                </a:solidFill>
                <a:latin typeface="Calibri"/>
              </a:rPr>
              <a:t>středová část kostí se postupně zaplňuje tukem a vytlačuje hematopoetické buňky; hematopoéza v těchto částech probíhá pouze v případě zvýšené potřeby krevních buněk</a:t>
            </a:r>
          </a:p>
          <a:p>
            <a:endParaRPr lang="en-US" sz="1400" dirty="0"/>
          </a:p>
        </p:txBody>
      </p:sp>
      <p:pic>
        <p:nvPicPr>
          <p:cNvPr id="4100" name="Picture 4" descr="Hematopoie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3211016"/>
            <a:ext cx="4429125" cy="34671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3630" y="4077072"/>
            <a:ext cx="2630098" cy="152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62279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solidFill>
                  <a:prstClr val="black"/>
                </a:solidFill>
                <a:latin typeface="Calibri"/>
              </a:rPr>
              <a:t>Hematopoetická kmenová buňka (</a:t>
            </a:r>
            <a:r>
              <a:rPr lang="cs-CZ" sz="2800" dirty="0" smtClean="0">
                <a:solidFill>
                  <a:prstClr val="black"/>
                </a:solidFill>
                <a:latin typeface="Calibri"/>
              </a:rPr>
              <a:t>HSC)</a:t>
            </a:r>
            <a:endParaRPr lang="en-US" dirty="0"/>
          </a:p>
        </p:txBody>
      </p:sp>
      <p:sp>
        <p:nvSpPr>
          <p:cNvPr id="3" name="Zástupný symbol pro obsah 2"/>
          <p:cNvSpPr>
            <a:spLocks noGrp="1"/>
          </p:cNvSpPr>
          <p:nvPr>
            <p:ph idx="1"/>
          </p:nvPr>
        </p:nvSpPr>
        <p:spPr/>
        <p:txBody>
          <a:bodyPr/>
          <a:lstStyle/>
          <a:p>
            <a:r>
              <a:rPr lang="cs-CZ" dirty="0">
                <a:solidFill>
                  <a:prstClr val="black"/>
                </a:solidFill>
                <a:latin typeface="Calibri"/>
              </a:rPr>
              <a:t>Má nejen schopnost </a:t>
            </a:r>
            <a:r>
              <a:rPr lang="cs-CZ" dirty="0" err="1">
                <a:solidFill>
                  <a:prstClr val="black"/>
                </a:solidFill>
                <a:latin typeface="Calibri"/>
              </a:rPr>
              <a:t>sebeobnovy</a:t>
            </a:r>
            <a:r>
              <a:rPr lang="cs-CZ" dirty="0">
                <a:solidFill>
                  <a:prstClr val="black"/>
                </a:solidFill>
                <a:latin typeface="Calibri"/>
              </a:rPr>
              <a:t>, ale dává vznik všem krevním specializovaným </a:t>
            </a:r>
            <a:r>
              <a:rPr lang="cs-CZ" dirty="0" smtClean="0">
                <a:solidFill>
                  <a:prstClr val="black"/>
                </a:solidFill>
                <a:latin typeface="Calibri"/>
              </a:rPr>
              <a:t>buňkám</a:t>
            </a:r>
          </a:p>
          <a:p>
            <a:pPr lvl="1" fontAlgn="auto">
              <a:spcBef>
                <a:spcPts val="0"/>
              </a:spcBef>
              <a:spcAft>
                <a:spcPts val="0"/>
              </a:spcAft>
            </a:pPr>
            <a:r>
              <a:rPr lang="cs-CZ" dirty="0">
                <a:solidFill>
                  <a:prstClr val="black"/>
                </a:solidFill>
                <a:latin typeface="Calibri"/>
              </a:rPr>
              <a:t>Dlouhodobé (LT-HSC): velké množství </a:t>
            </a:r>
            <a:r>
              <a:rPr lang="cs-CZ" dirty="0" err="1">
                <a:solidFill>
                  <a:prstClr val="black"/>
                </a:solidFill>
                <a:latin typeface="Calibri"/>
              </a:rPr>
              <a:t>telomeráz</a:t>
            </a:r>
            <a:endParaRPr lang="cs-CZ" dirty="0">
              <a:solidFill>
                <a:prstClr val="black"/>
              </a:solidFill>
              <a:latin typeface="Calibri"/>
            </a:endParaRPr>
          </a:p>
          <a:p>
            <a:pPr lvl="1" fontAlgn="auto">
              <a:spcBef>
                <a:spcPts val="0"/>
              </a:spcBef>
              <a:spcAft>
                <a:spcPts val="0"/>
              </a:spcAft>
            </a:pPr>
            <a:r>
              <a:rPr lang="cs-CZ" dirty="0">
                <a:solidFill>
                  <a:prstClr val="black"/>
                </a:solidFill>
                <a:latin typeface="Calibri"/>
              </a:rPr>
              <a:t>Krátkodobé (ST-HSC): nižší hladina </a:t>
            </a:r>
            <a:r>
              <a:rPr lang="cs-CZ" dirty="0" err="1">
                <a:solidFill>
                  <a:prstClr val="black"/>
                </a:solidFill>
                <a:latin typeface="Calibri"/>
              </a:rPr>
              <a:t>telomeráz</a:t>
            </a:r>
            <a:r>
              <a:rPr lang="cs-CZ" dirty="0">
                <a:solidFill>
                  <a:prstClr val="black"/>
                </a:solidFill>
                <a:latin typeface="Calibri"/>
              </a:rPr>
              <a:t>  =&gt; životnost 2 týdny</a:t>
            </a:r>
          </a:p>
          <a:p>
            <a:endParaRPr lang="cs-CZ" dirty="0">
              <a:solidFill>
                <a:prstClr val="black"/>
              </a:solidFill>
              <a:latin typeface="Calibri"/>
            </a:endParaRPr>
          </a:p>
          <a:p>
            <a:endParaRPr lang="en-US" dirty="0"/>
          </a:p>
        </p:txBody>
      </p:sp>
      <p:grpSp>
        <p:nvGrpSpPr>
          <p:cNvPr id="4" name="Skupina 3"/>
          <p:cNvGrpSpPr/>
          <p:nvPr/>
        </p:nvGrpSpPr>
        <p:grpSpPr>
          <a:xfrm>
            <a:off x="1231479" y="3255949"/>
            <a:ext cx="7901830" cy="1584176"/>
            <a:chOff x="515169" y="1429710"/>
            <a:chExt cx="7901830" cy="1584176"/>
          </a:xfrm>
        </p:grpSpPr>
        <p:sp>
          <p:nvSpPr>
            <p:cNvPr id="5" name="TextovéPole 4"/>
            <p:cNvSpPr txBox="1"/>
            <p:nvPr/>
          </p:nvSpPr>
          <p:spPr>
            <a:xfrm>
              <a:off x="515169" y="2005774"/>
              <a:ext cx="1440160" cy="369332"/>
            </a:xfrm>
            <a:prstGeom prst="rect">
              <a:avLst/>
            </a:prstGeom>
            <a:noFill/>
          </p:spPr>
          <p:txBody>
            <a:bodyPr wrap="square" rtlCol="0">
              <a:spAutoFit/>
            </a:bodyPr>
            <a:lstStyle/>
            <a:p>
              <a:pPr algn="ctr" eaLnBrk="1" fontAlgn="auto" hangingPunct="1">
                <a:spcBef>
                  <a:spcPts val="0"/>
                </a:spcBef>
                <a:spcAft>
                  <a:spcPts val="0"/>
                </a:spcAft>
              </a:pPr>
              <a:r>
                <a:rPr lang="cs-CZ" dirty="0" err="1">
                  <a:solidFill>
                    <a:prstClr val="black"/>
                  </a:solidFill>
                  <a:latin typeface="Calibri"/>
                </a:rPr>
                <a:t>s</a:t>
              </a:r>
              <a:r>
                <a:rPr lang="cs-CZ" dirty="0" err="1" smtClean="0">
                  <a:solidFill>
                    <a:prstClr val="black"/>
                  </a:solidFill>
                  <a:latin typeface="Calibri"/>
                </a:rPr>
                <a:t>ebeobnova</a:t>
              </a:r>
              <a:endParaRPr lang="cs-CZ" dirty="0">
                <a:solidFill>
                  <a:prstClr val="black"/>
                </a:solidFill>
                <a:latin typeface="Calibri"/>
              </a:endParaRPr>
            </a:p>
          </p:txBody>
        </p:sp>
        <p:sp>
          <p:nvSpPr>
            <p:cNvPr id="6" name="Ovál 5"/>
            <p:cNvSpPr/>
            <p:nvPr/>
          </p:nvSpPr>
          <p:spPr>
            <a:xfrm>
              <a:off x="2045627" y="1468037"/>
              <a:ext cx="2573998" cy="1444806"/>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cs-CZ" smtClean="0">
                  <a:solidFill>
                    <a:srgbClr val="3F1E03"/>
                  </a:solidFill>
                </a:rPr>
                <a:t>Hematopoetická kmenová buňka</a:t>
              </a:r>
              <a:endParaRPr lang="cs-CZ">
                <a:solidFill>
                  <a:srgbClr val="3F1E03"/>
                </a:solidFill>
              </a:endParaRPr>
            </a:p>
          </p:txBody>
        </p:sp>
        <p:sp>
          <p:nvSpPr>
            <p:cNvPr id="7" name="Freeform 16"/>
            <p:cNvSpPr>
              <a:spLocks/>
            </p:cNvSpPr>
            <p:nvPr/>
          </p:nvSpPr>
          <p:spPr bwMode="auto">
            <a:xfrm>
              <a:off x="1235298" y="2437886"/>
              <a:ext cx="1008063" cy="576000"/>
            </a:xfrm>
            <a:custGeom>
              <a:avLst/>
              <a:gdLst/>
              <a:ahLst/>
              <a:cxnLst>
                <a:cxn ang="0">
                  <a:pos x="0" y="0"/>
                </a:cxn>
                <a:cxn ang="0">
                  <a:pos x="136" y="317"/>
                </a:cxn>
                <a:cxn ang="0">
                  <a:pos x="499" y="317"/>
                </a:cxn>
              </a:cxnLst>
              <a:rect l="0" t="0" r="r" b="b"/>
              <a:pathLst>
                <a:path w="499" h="370">
                  <a:moveTo>
                    <a:pt x="0" y="0"/>
                  </a:moveTo>
                  <a:cubicBezTo>
                    <a:pt x="26" y="132"/>
                    <a:pt x="53" y="264"/>
                    <a:pt x="136" y="317"/>
                  </a:cubicBezTo>
                  <a:cubicBezTo>
                    <a:pt x="219" y="370"/>
                    <a:pt x="446" y="317"/>
                    <a:pt x="499" y="317"/>
                  </a:cubicBezTo>
                </a:path>
              </a:pathLst>
            </a:custGeom>
            <a:noFill/>
            <a:ln w="38100">
              <a:solidFill>
                <a:schemeClr val="accent6">
                  <a:lumMod val="75000"/>
                </a:schemeClr>
              </a:solidFill>
              <a:round/>
              <a:headEnd type="triangle" w="med" len="med"/>
              <a:tailEnd type="triangle" w="med" len="med"/>
            </a:ln>
            <a:effectLst/>
          </p:spPr>
          <p:txBody>
            <a:bodyPr/>
            <a:lstStyle/>
            <a:p>
              <a:pPr eaLnBrk="1" fontAlgn="auto" hangingPunct="1">
                <a:spcBef>
                  <a:spcPts val="0"/>
                </a:spcBef>
                <a:spcAft>
                  <a:spcPts val="0"/>
                </a:spcAft>
                <a:defRPr/>
              </a:pPr>
              <a:endParaRPr lang="cs-CZ">
                <a:solidFill>
                  <a:prstClr val="black"/>
                </a:solidFill>
                <a:effectLst>
                  <a:outerShdw blurRad="38100" dist="38100" dir="2700000" algn="tl">
                    <a:srgbClr val="000000">
                      <a:alpha val="43137"/>
                    </a:srgbClr>
                  </a:outerShdw>
                </a:effectLst>
                <a:latin typeface="Calibri"/>
              </a:endParaRPr>
            </a:p>
          </p:txBody>
        </p:sp>
        <p:sp>
          <p:nvSpPr>
            <p:cNvPr id="8" name="Freeform 17"/>
            <p:cNvSpPr>
              <a:spLocks/>
            </p:cNvSpPr>
            <p:nvPr/>
          </p:nvSpPr>
          <p:spPr bwMode="auto">
            <a:xfrm flipV="1">
              <a:off x="1235298" y="1429710"/>
              <a:ext cx="1008000" cy="576436"/>
            </a:xfrm>
            <a:custGeom>
              <a:avLst/>
              <a:gdLst/>
              <a:ahLst/>
              <a:cxnLst>
                <a:cxn ang="0">
                  <a:pos x="0" y="0"/>
                </a:cxn>
                <a:cxn ang="0">
                  <a:pos x="136" y="317"/>
                </a:cxn>
                <a:cxn ang="0">
                  <a:pos x="499" y="317"/>
                </a:cxn>
              </a:cxnLst>
              <a:rect l="0" t="0" r="r" b="b"/>
              <a:pathLst>
                <a:path w="499" h="370">
                  <a:moveTo>
                    <a:pt x="0" y="0"/>
                  </a:moveTo>
                  <a:cubicBezTo>
                    <a:pt x="26" y="132"/>
                    <a:pt x="53" y="264"/>
                    <a:pt x="136" y="317"/>
                  </a:cubicBezTo>
                  <a:cubicBezTo>
                    <a:pt x="219" y="370"/>
                    <a:pt x="446" y="317"/>
                    <a:pt x="499" y="317"/>
                  </a:cubicBezTo>
                </a:path>
              </a:pathLst>
            </a:custGeom>
            <a:noFill/>
            <a:ln w="38100">
              <a:solidFill>
                <a:schemeClr val="accent6">
                  <a:lumMod val="75000"/>
                </a:schemeClr>
              </a:solidFill>
              <a:round/>
              <a:headEnd type="triangle" w="med" len="med"/>
              <a:tailEnd type="triangle" w="med" len="med"/>
            </a:ln>
            <a:effectLst/>
          </p:spPr>
          <p:txBody>
            <a:bodyPr/>
            <a:lstStyle/>
            <a:p>
              <a:pPr eaLnBrk="1" fontAlgn="auto" hangingPunct="1">
                <a:spcBef>
                  <a:spcPts val="0"/>
                </a:spcBef>
                <a:spcAft>
                  <a:spcPts val="0"/>
                </a:spcAft>
                <a:defRPr/>
              </a:pPr>
              <a:endParaRPr lang="cs-CZ">
                <a:solidFill>
                  <a:prstClr val="black"/>
                </a:solidFill>
                <a:effectLst>
                  <a:outerShdw blurRad="38100" dist="38100" dir="2700000" algn="tl">
                    <a:srgbClr val="000000">
                      <a:alpha val="43137"/>
                    </a:srgbClr>
                  </a:outerShdw>
                </a:effectLst>
                <a:latin typeface="Calibri"/>
              </a:endParaRPr>
            </a:p>
          </p:txBody>
        </p:sp>
        <p:sp>
          <p:nvSpPr>
            <p:cNvPr id="9" name="Line 11"/>
            <p:cNvSpPr>
              <a:spLocks noChangeShapeType="1"/>
            </p:cNvSpPr>
            <p:nvPr/>
          </p:nvSpPr>
          <p:spPr bwMode="auto">
            <a:xfrm>
              <a:off x="4864183" y="2190068"/>
              <a:ext cx="360000" cy="0"/>
            </a:xfrm>
            <a:prstGeom prst="line">
              <a:avLst/>
            </a:prstGeom>
            <a:noFill/>
            <a:ln w="38100">
              <a:solidFill>
                <a:schemeClr val="accent6">
                  <a:lumMod val="75000"/>
                </a:schemeClr>
              </a:solidFill>
              <a:round/>
              <a:headEnd/>
              <a:tailEnd type="triangle" w="med" len="med"/>
            </a:ln>
            <a:effectLst/>
          </p:spPr>
          <p:txBody>
            <a:bodyPr/>
            <a:lstStyle/>
            <a:p>
              <a:pPr eaLnBrk="1" fontAlgn="auto" hangingPunct="1">
                <a:spcBef>
                  <a:spcPts val="0"/>
                </a:spcBef>
                <a:spcAft>
                  <a:spcPts val="0"/>
                </a:spcAft>
                <a:defRPr/>
              </a:pPr>
              <a:endParaRPr lang="cs-CZ">
                <a:solidFill>
                  <a:prstClr val="black"/>
                </a:solidFill>
                <a:effectLst>
                  <a:outerShdw blurRad="38100" dist="38100" dir="2700000" algn="tl">
                    <a:srgbClr val="000000">
                      <a:alpha val="43137"/>
                    </a:srgbClr>
                  </a:outerShdw>
                </a:effectLst>
                <a:latin typeface="Calibri"/>
              </a:endParaRPr>
            </a:p>
          </p:txBody>
        </p:sp>
        <p:sp>
          <p:nvSpPr>
            <p:cNvPr id="10" name="TextovéPole 9"/>
            <p:cNvSpPr txBox="1"/>
            <p:nvPr/>
          </p:nvSpPr>
          <p:spPr>
            <a:xfrm>
              <a:off x="5153237" y="2005169"/>
              <a:ext cx="1440160" cy="369332"/>
            </a:xfrm>
            <a:prstGeom prst="rect">
              <a:avLst/>
            </a:prstGeom>
            <a:noFill/>
          </p:spPr>
          <p:txBody>
            <a:bodyPr wrap="square" rtlCol="0">
              <a:spAutoFit/>
            </a:bodyPr>
            <a:lstStyle/>
            <a:p>
              <a:pPr algn="ctr" eaLnBrk="1" fontAlgn="auto" hangingPunct="1">
                <a:spcBef>
                  <a:spcPts val="0"/>
                </a:spcBef>
                <a:spcAft>
                  <a:spcPts val="0"/>
                </a:spcAft>
              </a:pPr>
              <a:r>
                <a:rPr lang="cs-CZ" smtClean="0">
                  <a:solidFill>
                    <a:prstClr val="black"/>
                  </a:solidFill>
                  <a:latin typeface="Calibri"/>
                </a:rPr>
                <a:t>proliferace</a:t>
              </a:r>
              <a:endParaRPr lang="cs-CZ">
                <a:solidFill>
                  <a:prstClr val="black"/>
                </a:solidFill>
                <a:latin typeface="Calibri"/>
              </a:endParaRPr>
            </a:p>
          </p:txBody>
        </p:sp>
        <p:sp>
          <p:nvSpPr>
            <p:cNvPr id="11" name="TextovéPole 10"/>
            <p:cNvSpPr txBox="1"/>
            <p:nvPr/>
          </p:nvSpPr>
          <p:spPr>
            <a:xfrm>
              <a:off x="6976839" y="2000090"/>
              <a:ext cx="1440160" cy="369332"/>
            </a:xfrm>
            <a:prstGeom prst="rect">
              <a:avLst/>
            </a:prstGeom>
            <a:noFill/>
          </p:spPr>
          <p:txBody>
            <a:bodyPr wrap="square" rtlCol="0">
              <a:spAutoFit/>
            </a:bodyPr>
            <a:lstStyle/>
            <a:p>
              <a:pPr algn="ctr" eaLnBrk="1" fontAlgn="auto" hangingPunct="1">
                <a:spcBef>
                  <a:spcPts val="0"/>
                </a:spcBef>
                <a:spcAft>
                  <a:spcPts val="0"/>
                </a:spcAft>
              </a:pPr>
              <a:r>
                <a:rPr lang="cs-CZ" smtClean="0">
                  <a:solidFill>
                    <a:prstClr val="black"/>
                  </a:solidFill>
                  <a:latin typeface="Calibri"/>
                </a:rPr>
                <a:t>diferenciace</a:t>
              </a:r>
              <a:endParaRPr lang="cs-CZ">
                <a:solidFill>
                  <a:prstClr val="black"/>
                </a:solidFill>
                <a:latin typeface="Calibri"/>
              </a:endParaRPr>
            </a:p>
          </p:txBody>
        </p:sp>
        <p:sp>
          <p:nvSpPr>
            <p:cNvPr id="12" name="Line 11"/>
            <p:cNvSpPr>
              <a:spLocks noChangeShapeType="1"/>
            </p:cNvSpPr>
            <p:nvPr/>
          </p:nvSpPr>
          <p:spPr bwMode="auto">
            <a:xfrm>
              <a:off x="6592503" y="2202748"/>
              <a:ext cx="360000" cy="0"/>
            </a:xfrm>
            <a:prstGeom prst="line">
              <a:avLst/>
            </a:prstGeom>
            <a:noFill/>
            <a:ln w="38100">
              <a:solidFill>
                <a:schemeClr val="accent6">
                  <a:lumMod val="75000"/>
                </a:schemeClr>
              </a:solidFill>
              <a:round/>
              <a:headEnd/>
              <a:tailEnd type="triangle" w="med" len="med"/>
            </a:ln>
            <a:effectLst/>
          </p:spPr>
          <p:txBody>
            <a:bodyPr/>
            <a:lstStyle/>
            <a:p>
              <a:pPr eaLnBrk="1" fontAlgn="auto" hangingPunct="1">
                <a:spcBef>
                  <a:spcPts val="0"/>
                </a:spcBef>
                <a:spcAft>
                  <a:spcPts val="0"/>
                </a:spcAft>
                <a:defRPr/>
              </a:pPr>
              <a:endParaRPr lang="cs-CZ">
                <a:solidFill>
                  <a:prstClr val="black"/>
                </a:solidFill>
                <a:effectLst>
                  <a:outerShdw blurRad="38100" dist="38100" dir="2700000" algn="tl">
                    <a:srgbClr val="000000">
                      <a:alpha val="43137"/>
                    </a:srgbClr>
                  </a:outerShdw>
                </a:effectLst>
                <a:latin typeface="Calibri"/>
              </a:endParaRPr>
            </a:p>
          </p:txBody>
        </p:sp>
      </p:grpSp>
      <p:grpSp>
        <p:nvGrpSpPr>
          <p:cNvPr id="13" name="Skupina 12"/>
          <p:cNvGrpSpPr/>
          <p:nvPr/>
        </p:nvGrpSpPr>
        <p:grpSpPr>
          <a:xfrm>
            <a:off x="1951608" y="5228021"/>
            <a:ext cx="6355754" cy="1186035"/>
            <a:chOff x="1384598" y="4666854"/>
            <a:chExt cx="6355754" cy="1186035"/>
          </a:xfrm>
        </p:grpSpPr>
        <p:sp>
          <p:nvSpPr>
            <p:cNvPr id="14" name="Rovnoramenný trojúhelník 13"/>
            <p:cNvSpPr/>
            <p:nvPr/>
          </p:nvSpPr>
          <p:spPr>
            <a:xfrm rot="5400000">
              <a:off x="3995936" y="2108473"/>
              <a:ext cx="1152128" cy="6336704"/>
            </a:xfrm>
            <a:prstGeom prst="triangle">
              <a:avLst>
                <a:gd name="adj" fmla="val 100000"/>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cs-CZ">
                <a:solidFill>
                  <a:prstClr val="white"/>
                </a:solidFill>
              </a:endParaRPr>
            </a:p>
          </p:txBody>
        </p:sp>
        <p:sp>
          <p:nvSpPr>
            <p:cNvPr id="15" name="Rovnoramenný trojúhelník 14"/>
            <p:cNvSpPr/>
            <p:nvPr/>
          </p:nvSpPr>
          <p:spPr>
            <a:xfrm rot="16200000">
              <a:off x="3976534" y="2074918"/>
              <a:ext cx="1152128" cy="6336000"/>
            </a:xfrm>
            <a:prstGeom prst="triangle">
              <a:avLst>
                <a:gd name="adj" fmla="val 10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cs-CZ">
                <a:solidFill>
                  <a:prstClr val="white"/>
                </a:solidFill>
              </a:endParaRPr>
            </a:p>
          </p:txBody>
        </p:sp>
        <p:sp>
          <p:nvSpPr>
            <p:cNvPr id="16" name="TextovéPole 15"/>
            <p:cNvSpPr txBox="1"/>
            <p:nvPr/>
          </p:nvSpPr>
          <p:spPr>
            <a:xfrm>
              <a:off x="1547664" y="5058351"/>
              <a:ext cx="1224136" cy="646331"/>
            </a:xfrm>
            <a:prstGeom prst="rect">
              <a:avLst/>
            </a:prstGeom>
            <a:noFill/>
          </p:spPr>
          <p:txBody>
            <a:bodyPr wrap="square" rtlCol="0">
              <a:spAutoFit/>
            </a:bodyPr>
            <a:lstStyle/>
            <a:p>
              <a:pPr algn="ctr" eaLnBrk="1" fontAlgn="auto" hangingPunct="1">
                <a:spcBef>
                  <a:spcPts val="0"/>
                </a:spcBef>
                <a:spcAft>
                  <a:spcPts val="0"/>
                </a:spcAft>
              </a:pPr>
              <a:r>
                <a:rPr lang="cs-CZ" dirty="0">
                  <a:solidFill>
                    <a:srgbClr val="F79646">
                      <a:lumMod val="20000"/>
                      <a:lumOff val="80000"/>
                    </a:srgbClr>
                  </a:solidFill>
                  <a:latin typeface="Calibri"/>
                </a:rPr>
                <a:t>s</a:t>
              </a:r>
              <a:r>
                <a:rPr lang="cs-CZ" dirty="0" smtClean="0">
                  <a:solidFill>
                    <a:srgbClr val="F79646">
                      <a:lumMod val="20000"/>
                      <a:lumOff val="80000"/>
                    </a:srgbClr>
                  </a:solidFill>
                  <a:latin typeface="Calibri"/>
                </a:rPr>
                <a:t>nižující se proliferace</a:t>
              </a:r>
              <a:endParaRPr lang="cs-CZ" dirty="0">
                <a:solidFill>
                  <a:srgbClr val="F79646">
                    <a:lumMod val="20000"/>
                    <a:lumOff val="80000"/>
                  </a:srgbClr>
                </a:solidFill>
                <a:latin typeface="Calibri"/>
              </a:endParaRPr>
            </a:p>
          </p:txBody>
        </p:sp>
        <p:sp>
          <p:nvSpPr>
            <p:cNvPr id="17" name="TextovéPole 16"/>
            <p:cNvSpPr txBox="1"/>
            <p:nvPr/>
          </p:nvSpPr>
          <p:spPr>
            <a:xfrm>
              <a:off x="6175226" y="4822135"/>
              <a:ext cx="1349102" cy="646331"/>
            </a:xfrm>
            <a:prstGeom prst="rect">
              <a:avLst/>
            </a:prstGeom>
            <a:noFill/>
          </p:spPr>
          <p:txBody>
            <a:bodyPr wrap="square" rtlCol="0">
              <a:spAutoFit/>
            </a:bodyPr>
            <a:lstStyle/>
            <a:p>
              <a:pPr algn="ctr" eaLnBrk="1" fontAlgn="auto" hangingPunct="1">
                <a:spcBef>
                  <a:spcPts val="0"/>
                </a:spcBef>
                <a:spcAft>
                  <a:spcPts val="0"/>
                </a:spcAft>
              </a:pPr>
              <a:r>
                <a:rPr lang="cs-CZ">
                  <a:solidFill>
                    <a:srgbClr val="3F1E03"/>
                  </a:solidFill>
                  <a:latin typeface="Calibri"/>
                </a:rPr>
                <a:t>z</a:t>
              </a:r>
              <a:r>
                <a:rPr lang="cs-CZ" smtClean="0">
                  <a:solidFill>
                    <a:srgbClr val="3F1E03"/>
                  </a:solidFill>
                  <a:latin typeface="Calibri"/>
                </a:rPr>
                <a:t>vyšující se diferenciace</a:t>
              </a:r>
              <a:endParaRPr lang="cs-CZ">
                <a:solidFill>
                  <a:srgbClr val="3F1E03"/>
                </a:solidFill>
                <a:latin typeface="Calibri"/>
              </a:endParaRPr>
            </a:p>
          </p:txBody>
        </p:sp>
      </p:grpSp>
    </p:spTree>
    <p:extLst>
      <p:ext uri="{BB962C8B-B14F-4D97-AF65-F5344CB8AC3E}">
        <p14:creationId xmlns:p14="http://schemas.microsoft.com/office/powerpoint/2010/main" val="34449421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solidFill>
                  <a:prstClr val="black"/>
                </a:solidFill>
                <a:latin typeface="Calibri"/>
              </a:rPr>
              <a:t>Vývojová stádia buněk v kostní dřeni </a:t>
            </a:r>
            <a:endParaRPr lang="en-US" dirty="0"/>
          </a:p>
        </p:txBody>
      </p:sp>
      <p:sp>
        <p:nvSpPr>
          <p:cNvPr id="5" name="Obdélník 4"/>
          <p:cNvSpPr/>
          <p:nvPr/>
        </p:nvSpPr>
        <p:spPr>
          <a:xfrm>
            <a:off x="1732810" y="1124749"/>
            <a:ext cx="6156175" cy="978693"/>
          </a:xfrm>
          <a:prstGeom prst="rect">
            <a:avLst/>
          </a:prstGeom>
        </p:spPr>
        <p:txBody>
          <a:bodyPr wrap="square" lIns="91400" tIns="45702" rIns="91400" bIns="45702">
            <a:spAutoFit/>
          </a:bodyPr>
          <a:lstStyle/>
          <a:p>
            <a:pPr algn="ctr" eaLnBrk="1" fontAlgn="auto" hangingPunct="1">
              <a:lnSpc>
                <a:spcPct val="120000"/>
              </a:lnSpc>
              <a:spcBef>
                <a:spcPts val="0"/>
              </a:spcBef>
              <a:spcAft>
                <a:spcPts val="0"/>
              </a:spcAft>
            </a:pPr>
            <a:r>
              <a:rPr lang="cs-CZ" b="1" dirty="0" smtClean="0">
                <a:solidFill>
                  <a:prstClr val="black"/>
                </a:solidFill>
                <a:latin typeface="Calibri"/>
              </a:rPr>
              <a:t>Hematopoetická </a:t>
            </a:r>
            <a:r>
              <a:rPr lang="cs-CZ" b="1" dirty="0">
                <a:solidFill>
                  <a:prstClr val="black"/>
                </a:solidFill>
                <a:latin typeface="Calibri"/>
              </a:rPr>
              <a:t>kmenová </a:t>
            </a:r>
            <a:r>
              <a:rPr lang="cs-CZ" b="1" dirty="0" smtClean="0">
                <a:solidFill>
                  <a:prstClr val="black"/>
                </a:solidFill>
                <a:latin typeface="Calibri"/>
              </a:rPr>
              <a:t>buňka</a:t>
            </a:r>
            <a:endParaRPr lang="cs-CZ" dirty="0">
              <a:solidFill>
                <a:prstClr val="black"/>
              </a:solidFill>
              <a:latin typeface="Calibri"/>
            </a:endParaRPr>
          </a:p>
          <a:p>
            <a:pPr algn="ctr" eaLnBrk="1" fontAlgn="auto" hangingPunct="1">
              <a:spcBef>
                <a:spcPts val="0"/>
              </a:spcBef>
              <a:spcAft>
                <a:spcPts val="0"/>
              </a:spcAft>
            </a:pPr>
            <a:r>
              <a:rPr lang="cs-CZ" dirty="0" smtClean="0">
                <a:solidFill>
                  <a:prstClr val="black"/>
                </a:solidFill>
                <a:latin typeface="Calibri"/>
              </a:rPr>
              <a:t>je </a:t>
            </a:r>
            <a:r>
              <a:rPr lang="cs-CZ" dirty="0">
                <a:solidFill>
                  <a:prstClr val="black"/>
                </a:solidFill>
                <a:latin typeface="Calibri"/>
              </a:rPr>
              <a:t>základní </a:t>
            </a:r>
            <a:r>
              <a:rPr lang="cs-CZ" dirty="0" err="1">
                <a:solidFill>
                  <a:prstClr val="black"/>
                </a:solidFill>
                <a:latin typeface="Calibri"/>
              </a:rPr>
              <a:t>sebeobnovující</a:t>
            </a:r>
            <a:r>
              <a:rPr lang="cs-CZ" dirty="0">
                <a:solidFill>
                  <a:prstClr val="black"/>
                </a:solidFill>
                <a:latin typeface="Calibri"/>
              </a:rPr>
              <a:t> se buňkou se schopností diferencovat do různých typů krevních buněk (</a:t>
            </a:r>
            <a:r>
              <a:rPr lang="cs-CZ" dirty="0" err="1">
                <a:solidFill>
                  <a:prstClr val="black"/>
                </a:solidFill>
                <a:latin typeface="Calibri"/>
              </a:rPr>
              <a:t>multipotentní</a:t>
            </a:r>
            <a:r>
              <a:rPr lang="cs-CZ" dirty="0" smtClean="0">
                <a:solidFill>
                  <a:prstClr val="black"/>
                </a:solidFill>
                <a:latin typeface="Calibri"/>
              </a:rPr>
              <a:t>).</a:t>
            </a:r>
            <a:endParaRPr lang="cs-CZ" dirty="0">
              <a:solidFill>
                <a:prstClr val="black"/>
              </a:solidFill>
              <a:latin typeface="Calibri"/>
            </a:endParaRPr>
          </a:p>
        </p:txBody>
      </p:sp>
      <p:sp>
        <p:nvSpPr>
          <p:cNvPr id="6" name="Obdélník 5"/>
          <p:cNvSpPr/>
          <p:nvPr/>
        </p:nvSpPr>
        <p:spPr>
          <a:xfrm>
            <a:off x="2398625" y="3284988"/>
            <a:ext cx="4824536" cy="978693"/>
          </a:xfrm>
          <a:prstGeom prst="rect">
            <a:avLst/>
          </a:prstGeom>
        </p:spPr>
        <p:txBody>
          <a:bodyPr wrap="square" lIns="91400" tIns="45702" rIns="91400" bIns="45702">
            <a:spAutoFit/>
          </a:bodyPr>
          <a:lstStyle/>
          <a:p>
            <a:pPr algn="ctr" eaLnBrk="1" fontAlgn="auto" hangingPunct="1">
              <a:lnSpc>
                <a:spcPct val="120000"/>
              </a:lnSpc>
              <a:spcBef>
                <a:spcPts val="0"/>
              </a:spcBef>
              <a:spcAft>
                <a:spcPts val="0"/>
              </a:spcAft>
            </a:pPr>
            <a:r>
              <a:rPr lang="cs-CZ" b="1" smtClean="0">
                <a:solidFill>
                  <a:prstClr val="black"/>
                </a:solidFill>
                <a:latin typeface="Calibri"/>
              </a:rPr>
              <a:t>Progenitorová buňka</a:t>
            </a:r>
            <a:endParaRPr lang="cs-CZ" smtClean="0">
              <a:solidFill>
                <a:prstClr val="black"/>
              </a:solidFill>
              <a:latin typeface="Calibri"/>
            </a:endParaRPr>
          </a:p>
          <a:p>
            <a:pPr algn="ctr" eaLnBrk="1" fontAlgn="auto" hangingPunct="1">
              <a:spcBef>
                <a:spcPts val="0"/>
              </a:spcBef>
              <a:spcAft>
                <a:spcPts val="0"/>
              </a:spcAft>
            </a:pPr>
            <a:r>
              <a:rPr lang="cs-CZ" smtClean="0">
                <a:solidFill>
                  <a:prstClr val="black"/>
                </a:solidFill>
                <a:latin typeface="Calibri"/>
              </a:rPr>
              <a:t>je </a:t>
            </a:r>
            <a:r>
              <a:rPr lang="cs-CZ">
                <a:solidFill>
                  <a:prstClr val="black"/>
                </a:solidFill>
                <a:latin typeface="Calibri"/>
              </a:rPr>
              <a:t>již částečně diferencována a může dávat vznik jen dané buněčné linii (CFU</a:t>
            </a:r>
            <a:r>
              <a:rPr lang="cs-CZ" smtClean="0">
                <a:solidFill>
                  <a:prstClr val="black"/>
                </a:solidFill>
                <a:latin typeface="Calibri"/>
              </a:rPr>
              <a:t>).</a:t>
            </a:r>
            <a:endParaRPr lang="cs-CZ">
              <a:solidFill>
                <a:prstClr val="black"/>
              </a:solidFill>
              <a:latin typeface="Calibri"/>
            </a:endParaRPr>
          </a:p>
        </p:txBody>
      </p:sp>
      <p:sp>
        <p:nvSpPr>
          <p:cNvPr id="7" name="Obdélník 6"/>
          <p:cNvSpPr/>
          <p:nvPr/>
        </p:nvSpPr>
        <p:spPr>
          <a:xfrm>
            <a:off x="3164643" y="5493996"/>
            <a:ext cx="3292424" cy="424695"/>
          </a:xfrm>
          <a:prstGeom prst="rect">
            <a:avLst/>
          </a:prstGeom>
        </p:spPr>
        <p:txBody>
          <a:bodyPr wrap="none" lIns="91400" tIns="45702" rIns="91400" bIns="45702">
            <a:spAutoFit/>
          </a:bodyPr>
          <a:lstStyle/>
          <a:p>
            <a:pPr eaLnBrk="1" fontAlgn="auto" hangingPunct="1">
              <a:lnSpc>
                <a:spcPct val="120000"/>
              </a:lnSpc>
              <a:spcBef>
                <a:spcPts val="0"/>
              </a:spcBef>
              <a:spcAft>
                <a:spcPts val="0"/>
              </a:spcAft>
            </a:pPr>
            <a:r>
              <a:rPr lang="cs-CZ">
                <a:solidFill>
                  <a:prstClr val="black"/>
                </a:solidFill>
                <a:latin typeface="Calibri"/>
              </a:rPr>
              <a:t>Téměř a zcela </a:t>
            </a:r>
            <a:r>
              <a:rPr lang="cs-CZ" b="1">
                <a:solidFill>
                  <a:prstClr val="black"/>
                </a:solidFill>
                <a:latin typeface="Calibri"/>
              </a:rPr>
              <a:t>zralé krevní </a:t>
            </a:r>
            <a:r>
              <a:rPr lang="cs-CZ" b="1" smtClean="0">
                <a:solidFill>
                  <a:prstClr val="black"/>
                </a:solidFill>
                <a:latin typeface="Calibri"/>
              </a:rPr>
              <a:t>buňky.</a:t>
            </a:r>
            <a:endParaRPr lang="cs-CZ" b="1">
              <a:solidFill>
                <a:prstClr val="black"/>
              </a:solidFill>
              <a:latin typeface="Calibri"/>
            </a:endParaRPr>
          </a:p>
        </p:txBody>
      </p:sp>
      <p:sp>
        <p:nvSpPr>
          <p:cNvPr id="8" name="Line 11"/>
          <p:cNvSpPr>
            <a:spLocks noChangeShapeType="1"/>
          </p:cNvSpPr>
          <p:nvPr/>
        </p:nvSpPr>
        <p:spPr bwMode="auto">
          <a:xfrm>
            <a:off x="4810893" y="2420971"/>
            <a:ext cx="0" cy="720000"/>
          </a:xfrm>
          <a:prstGeom prst="line">
            <a:avLst/>
          </a:prstGeom>
          <a:noFill/>
          <a:ln w="38100">
            <a:solidFill>
              <a:schemeClr val="tx1"/>
            </a:solidFill>
            <a:round/>
            <a:headEnd/>
            <a:tailEnd type="triangle" w="med" len="lg"/>
          </a:ln>
          <a:effectLst/>
        </p:spPr>
        <p:txBody>
          <a:bodyPr lIns="91400" tIns="45702" rIns="91400" bIns="45702"/>
          <a:lstStyle/>
          <a:p>
            <a:pPr eaLnBrk="1" fontAlgn="auto" hangingPunct="1">
              <a:spcBef>
                <a:spcPts val="0"/>
              </a:spcBef>
              <a:spcAft>
                <a:spcPts val="0"/>
              </a:spcAft>
              <a:defRPr/>
            </a:pPr>
            <a:endParaRPr lang="cs-CZ">
              <a:solidFill>
                <a:prstClr val="black"/>
              </a:solidFill>
              <a:effectLst>
                <a:outerShdw blurRad="38100" dist="38100" dir="2700000" algn="tl">
                  <a:srgbClr val="000000">
                    <a:alpha val="43137"/>
                  </a:srgbClr>
                </a:outerShdw>
              </a:effectLst>
              <a:latin typeface="Calibri"/>
            </a:endParaRPr>
          </a:p>
        </p:txBody>
      </p:sp>
      <p:sp>
        <p:nvSpPr>
          <p:cNvPr id="9" name="Line 11"/>
          <p:cNvSpPr>
            <a:spLocks noChangeShapeType="1"/>
          </p:cNvSpPr>
          <p:nvPr/>
        </p:nvSpPr>
        <p:spPr bwMode="auto">
          <a:xfrm>
            <a:off x="4810893" y="4581128"/>
            <a:ext cx="0" cy="720000"/>
          </a:xfrm>
          <a:prstGeom prst="line">
            <a:avLst/>
          </a:prstGeom>
          <a:noFill/>
          <a:ln w="38100">
            <a:solidFill>
              <a:schemeClr val="tx1"/>
            </a:solidFill>
            <a:round/>
            <a:headEnd/>
            <a:tailEnd type="triangle" w="med" len="lg"/>
          </a:ln>
          <a:effectLst/>
        </p:spPr>
        <p:txBody>
          <a:bodyPr lIns="91400" tIns="45702" rIns="91400" bIns="45702"/>
          <a:lstStyle/>
          <a:p>
            <a:pPr eaLnBrk="1" fontAlgn="auto" hangingPunct="1">
              <a:spcBef>
                <a:spcPts val="0"/>
              </a:spcBef>
              <a:spcAft>
                <a:spcPts val="0"/>
              </a:spcAft>
              <a:defRPr/>
            </a:pPr>
            <a:endParaRPr lang="cs-CZ">
              <a:solidFill>
                <a:prstClr val="black"/>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19073046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Hematopoetická kmenová buňka (HSC)</a:t>
            </a:r>
            <a:endParaRPr lang="en-US" dirty="0"/>
          </a:p>
        </p:txBody>
      </p:sp>
      <p:sp>
        <p:nvSpPr>
          <p:cNvPr id="3" name="Zástupný symbol pro obsah 2"/>
          <p:cNvSpPr>
            <a:spLocks noGrp="1"/>
          </p:cNvSpPr>
          <p:nvPr>
            <p:ph idx="1"/>
          </p:nvPr>
        </p:nvSpPr>
        <p:spPr>
          <a:xfrm>
            <a:off x="1547817" y="1412780"/>
            <a:ext cx="2952175" cy="4713387"/>
          </a:xfrm>
        </p:spPr>
        <p:txBody>
          <a:bodyPr/>
          <a:lstStyle/>
          <a:p>
            <a:r>
              <a:rPr lang="cs-CZ" sz="1800" dirty="0" err="1" smtClean="0"/>
              <a:t>Osteoblastická</a:t>
            </a:r>
            <a:r>
              <a:rPr lang="cs-CZ" sz="1800" dirty="0" smtClean="0"/>
              <a:t> nika</a:t>
            </a:r>
          </a:p>
          <a:p>
            <a:r>
              <a:rPr lang="cs-CZ" sz="1800" dirty="0" smtClean="0"/>
              <a:t>Vaskulární nika</a:t>
            </a:r>
          </a:p>
          <a:p>
            <a:r>
              <a:rPr lang="cs-CZ" sz="1800" dirty="0" smtClean="0"/>
              <a:t>CXCL12</a:t>
            </a:r>
            <a:r>
              <a:rPr lang="en-US" sz="1800" dirty="0" smtClean="0"/>
              <a:t> (</a:t>
            </a:r>
            <a:r>
              <a:rPr lang="en-US" sz="1800" b="1" dirty="0" smtClean="0"/>
              <a:t>stromal </a:t>
            </a:r>
            <a:r>
              <a:rPr lang="en-US" sz="1800" b="1" dirty="0"/>
              <a:t>cell-derived factor </a:t>
            </a:r>
            <a:r>
              <a:rPr lang="en-US" sz="1800" b="1" dirty="0" smtClean="0"/>
              <a:t>1</a:t>
            </a:r>
            <a:r>
              <a:rPr lang="en-US" sz="1800" dirty="0" smtClean="0"/>
              <a:t>, </a:t>
            </a:r>
            <a:r>
              <a:rPr lang="en-US" sz="1800" b="1" dirty="0" smtClean="0"/>
              <a:t>SDF1</a:t>
            </a:r>
            <a:r>
              <a:rPr lang="en-US" sz="1800" dirty="0" smtClean="0"/>
              <a:t>) </a:t>
            </a:r>
            <a:r>
              <a:rPr lang="cs-CZ" sz="1800" dirty="0" smtClean="0"/>
              <a:t> </a:t>
            </a:r>
            <a:r>
              <a:rPr lang="cs-CZ" sz="1800" dirty="0" smtClean="0"/>
              <a:t>reguluje migraci </a:t>
            </a:r>
            <a:r>
              <a:rPr lang="cs-CZ" sz="1800" dirty="0" err="1" smtClean="0"/>
              <a:t>HSCs</a:t>
            </a:r>
            <a:endParaRPr lang="cs-CZ" sz="1800" dirty="0" smtClean="0"/>
          </a:p>
          <a:p>
            <a:r>
              <a:rPr lang="cs-CZ" sz="1800" dirty="0" err="1" smtClean="0"/>
              <a:t>Stromální</a:t>
            </a:r>
            <a:r>
              <a:rPr lang="cs-CZ" sz="1800" dirty="0" smtClean="0"/>
              <a:t> buňky podporují hematopoézu – např. produkcí c-</a:t>
            </a:r>
            <a:r>
              <a:rPr lang="cs-CZ" sz="1800" dirty="0" err="1" smtClean="0"/>
              <a:t>Kit</a:t>
            </a:r>
            <a:r>
              <a:rPr lang="cs-CZ" sz="1800" dirty="0" smtClean="0"/>
              <a:t> ligandu</a:t>
            </a:r>
          </a:p>
          <a:p>
            <a:r>
              <a:rPr lang="cs-CZ" sz="1800" dirty="0" smtClean="0"/>
              <a:t>Další </a:t>
            </a:r>
            <a:r>
              <a:rPr lang="cs-CZ" sz="1800" dirty="0" err="1" smtClean="0"/>
              <a:t>cytokiny</a:t>
            </a:r>
            <a:r>
              <a:rPr lang="cs-CZ" sz="1800" dirty="0" smtClean="0"/>
              <a:t> – </a:t>
            </a:r>
            <a:r>
              <a:rPr lang="cs-CZ" sz="1800" dirty="0" err="1" smtClean="0"/>
              <a:t>interleukiny</a:t>
            </a:r>
            <a:r>
              <a:rPr lang="cs-CZ" sz="1800" dirty="0" smtClean="0"/>
              <a:t> (IL), </a:t>
            </a:r>
            <a:r>
              <a:rPr lang="cs-CZ" sz="1800" dirty="0" err="1" smtClean="0"/>
              <a:t>trombopoetin</a:t>
            </a:r>
            <a:r>
              <a:rPr lang="cs-CZ" sz="1800" dirty="0" smtClean="0"/>
              <a:t> (</a:t>
            </a:r>
            <a:r>
              <a:rPr lang="cs-CZ" sz="1800" dirty="0" err="1" smtClean="0"/>
              <a:t>Tpo</a:t>
            </a:r>
            <a:r>
              <a:rPr lang="cs-CZ" sz="1800" dirty="0" smtClean="0"/>
              <a:t>), erytropoetin (</a:t>
            </a:r>
            <a:r>
              <a:rPr lang="cs-CZ" sz="1800" dirty="0" err="1" smtClean="0"/>
              <a:t>Epo</a:t>
            </a:r>
            <a:r>
              <a:rPr lang="cs-CZ" sz="1800" dirty="0" smtClean="0"/>
              <a:t>) ovlivňují funkci </a:t>
            </a:r>
            <a:r>
              <a:rPr lang="cs-CZ" sz="1800" dirty="0" err="1" smtClean="0"/>
              <a:t>progenitorů</a:t>
            </a:r>
            <a:endParaRPr lang="en-US" sz="18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1196752"/>
            <a:ext cx="4137025" cy="4984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3"/>
          <p:cNvSpPr txBox="1">
            <a:spLocks noChangeArrowheads="1"/>
          </p:cNvSpPr>
          <p:nvPr/>
        </p:nvSpPr>
        <p:spPr bwMode="auto">
          <a:xfrm>
            <a:off x="5280769" y="6458742"/>
            <a:ext cx="3115444"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5pPr>
            <a:lvl6pPr marL="25146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6pPr>
            <a:lvl7pPr marL="29718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7pPr>
            <a:lvl8pPr marL="34290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8pPr>
            <a:lvl9pPr marL="38862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9pPr>
          </a:lstStyle>
          <a:p>
            <a:r>
              <a:rPr lang="en-US" altLang="en-US" sz="900" i="1" dirty="0">
                <a:solidFill>
                  <a:schemeClr val="tx1"/>
                </a:solidFill>
              </a:rPr>
              <a:t>Cell</a:t>
            </a:r>
            <a:r>
              <a:rPr lang="en-US" altLang="en-US" sz="900" dirty="0">
                <a:solidFill>
                  <a:schemeClr val="tx1"/>
                </a:solidFill>
              </a:rPr>
              <a:t> 2008 132, 631-644DOI: (10.1016/j.cell.2008.01.025) </a:t>
            </a:r>
          </a:p>
        </p:txBody>
      </p:sp>
    </p:spTree>
    <p:extLst>
      <p:ext uri="{BB962C8B-B14F-4D97-AF65-F5344CB8AC3E}">
        <p14:creationId xmlns:p14="http://schemas.microsoft.com/office/powerpoint/2010/main" val="31965362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Hematopoetická kmenová buňka (HSC)</a:t>
            </a:r>
            <a:endParaRPr lang="en-US" dirty="0"/>
          </a:p>
        </p:txBody>
      </p:sp>
      <p:pic>
        <p:nvPicPr>
          <p:cNvPr id="8194" name="Picture 2" descr="https://ebmtonline.forumservice.net/media/04/mda/l/Fig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2293" y="1412776"/>
            <a:ext cx="6559327" cy="4995891"/>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5299129" y="6431408"/>
            <a:ext cx="3839513" cy="369332"/>
          </a:xfrm>
          <a:prstGeom prst="rect">
            <a:avLst/>
          </a:prstGeom>
        </p:spPr>
        <p:txBody>
          <a:bodyPr wrap="none">
            <a:spAutoFit/>
          </a:bodyPr>
          <a:lstStyle/>
          <a:p>
            <a:r>
              <a:rPr lang="en-US" dirty="0"/>
              <a:t>https://ebmtonline.forumservice.net/</a:t>
            </a:r>
          </a:p>
        </p:txBody>
      </p:sp>
    </p:spTree>
    <p:extLst>
      <p:ext uri="{BB962C8B-B14F-4D97-AF65-F5344CB8AC3E}">
        <p14:creationId xmlns:p14="http://schemas.microsoft.com/office/powerpoint/2010/main" val="32032270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Hematopoetická kmenová buňka (HSC)</a:t>
            </a:r>
            <a:endParaRPr lang="en-US" dirty="0"/>
          </a:p>
        </p:txBody>
      </p:sp>
      <p:pic>
        <p:nvPicPr>
          <p:cNvPr id="9218" name="Picture 2" descr="https://ebmtonline.forumservice.net/media/04/mda/l/Fig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268760"/>
            <a:ext cx="6523899" cy="5039892"/>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5304487" y="6465927"/>
            <a:ext cx="3839513" cy="369332"/>
          </a:xfrm>
          <a:prstGeom prst="rect">
            <a:avLst/>
          </a:prstGeom>
        </p:spPr>
        <p:txBody>
          <a:bodyPr wrap="none">
            <a:spAutoFit/>
          </a:bodyPr>
          <a:lstStyle/>
          <a:p>
            <a:r>
              <a:rPr lang="en-US" dirty="0"/>
              <a:t>https://ebmtonline.forumservice.net/</a:t>
            </a:r>
          </a:p>
        </p:txBody>
      </p:sp>
    </p:spTree>
    <p:extLst>
      <p:ext uri="{BB962C8B-B14F-4D97-AF65-F5344CB8AC3E}">
        <p14:creationId xmlns:p14="http://schemas.microsoft.com/office/powerpoint/2010/main" val="2926377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332656"/>
            <a:ext cx="7280597" cy="59363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 Box 3"/>
          <p:cNvSpPr txBox="1">
            <a:spLocks noChangeArrowheads="1"/>
          </p:cNvSpPr>
          <p:nvPr/>
        </p:nvSpPr>
        <p:spPr bwMode="auto">
          <a:xfrm>
            <a:off x="5280769" y="6458742"/>
            <a:ext cx="3115444"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5pPr>
            <a:lvl6pPr marL="25146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6pPr>
            <a:lvl7pPr marL="29718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7pPr>
            <a:lvl8pPr marL="34290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8pPr>
            <a:lvl9pPr marL="38862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9pPr>
          </a:lstStyle>
          <a:p>
            <a:r>
              <a:rPr lang="en-US" altLang="en-US" sz="900" i="1" dirty="0">
                <a:solidFill>
                  <a:schemeClr val="tx1"/>
                </a:solidFill>
              </a:rPr>
              <a:t>Cell</a:t>
            </a:r>
            <a:r>
              <a:rPr lang="en-US" altLang="en-US" sz="900" dirty="0">
                <a:solidFill>
                  <a:schemeClr val="tx1"/>
                </a:solidFill>
              </a:rPr>
              <a:t> 2008 132, 631-644DOI: (10.1016/j.cell.2008.01.025) </a:t>
            </a:r>
          </a:p>
        </p:txBody>
      </p:sp>
    </p:spTree>
    <p:extLst>
      <p:ext uri="{BB962C8B-B14F-4D97-AF65-F5344CB8AC3E}">
        <p14:creationId xmlns:p14="http://schemas.microsoft.com/office/powerpoint/2010/main" val="565287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Cytokiny</a:t>
            </a:r>
            <a:r>
              <a:rPr lang="cs-CZ" dirty="0" smtClean="0"/>
              <a:t> v hematopoéze</a:t>
            </a: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385367"/>
            <a:ext cx="5954427" cy="5292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58518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Cytokiny</a:t>
            </a:r>
            <a:endParaRPr lang="en-US" dirty="0"/>
          </a:p>
        </p:txBody>
      </p:sp>
      <p:sp>
        <p:nvSpPr>
          <p:cNvPr id="3" name="Zástupný symbol pro obsah 2"/>
          <p:cNvSpPr>
            <a:spLocks noGrp="1"/>
          </p:cNvSpPr>
          <p:nvPr>
            <p:ph idx="1"/>
          </p:nvPr>
        </p:nvSpPr>
        <p:spPr>
          <a:xfrm>
            <a:off x="1547817" y="1268760"/>
            <a:ext cx="7138987" cy="4713387"/>
          </a:xfrm>
        </p:spPr>
        <p:txBody>
          <a:bodyPr/>
          <a:lstStyle/>
          <a:p>
            <a:r>
              <a:rPr lang="en-US" sz="2000" dirty="0" err="1" smtClean="0"/>
              <a:t>Nízká</a:t>
            </a:r>
            <a:r>
              <a:rPr lang="en-US" sz="2000" dirty="0" smtClean="0"/>
              <a:t> </a:t>
            </a:r>
            <a:r>
              <a:rPr lang="en-US" sz="2000" dirty="0"/>
              <a:t>MW (&lt; 80 </a:t>
            </a:r>
            <a:r>
              <a:rPr lang="en-US" sz="2000" dirty="0" err="1"/>
              <a:t>kDa</a:t>
            </a:r>
            <a:r>
              <a:rPr lang="en-US" sz="2000" dirty="0"/>
              <a:t>), </a:t>
            </a:r>
            <a:r>
              <a:rPr lang="en-US" sz="2000" dirty="0" err="1"/>
              <a:t>často</a:t>
            </a:r>
            <a:r>
              <a:rPr lang="en-US" sz="2000" dirty="0"/>
              <a:t> </a:t>
            </a:r>
            <a:r>
              <a:rPr lang="en-US" sz="2000" dirty="0" err="1"/>
              <a:t>bývají</a:t>
            </a:r>
            <a:r>
              <a:rPr lang="en-US" sz="2000" dirty="0"/>
              <a:t> </a:t>
            </a:r>
            <a:r>
              <a:rPr lang="en-US" sz="2000" dirty="0" err="1"/>
              <a:t>glykosylovány</a:t>
            </a:r>
            <a:r>
              <a:rPr lang="en-US" sz="2000" dirty="0"/>
              <a:t> (</a:t>
            </a:r>
            <a:r>
              <a:rPr lang="en-US" sz="2000" dirty="0" err="1"/>
              <a:t>glykoproteiny</a:t>
            </a:r>
            <a:r>
              <a:rPr lang="en-US" sz="2000" dirty="0"/>
              <a:t>)</a:t>
            </a:r>
          </a:p>
          <a:p>
            <a:r>
              <a:rPr lang="en-US" sz="2000" dirty="0" err="1" smtClean="0"/>
              <a:t>účastní</a:t>
            </a:r>
            <a:r>
              <a:rPr lang="en-US" sz="2000" dirty="0" smtClean="0"/>
              <a:t> </a:t>
            </a:r>
            <a:r>
              <a:rPr lang="en-US" sz="2000" dirty="0"/>
              <a:t>se </a:t>
            </a:r>
            <a:r>
              <a:rPr lang="en-US" sz="2000" dirty="0" err="1"/>
              <a:t>imunity</a:t>
            </a:r>
            <a:r>
              <a:rPr lang="en-US" sz="2000" dirty="0"/>
              <a:t> a </a:t>
            </a:r>
            <a:r>
              <a:rPr lang="en-US" sz="2000" dirty="0" err="1"/>
              <a:t>zánětu</a:t>
            </a:r>
            <a:r>
              <a:rPr lang="en-US" sz="2000" dirty="0"/>
              <a:t>, </a:t>
            </a:r>
            <a:r>
              <a:rPr lang="en-US" sz="2000" dirty="0" err="1"/>
              <a:t>kde</a:t>
            </a:r>
            <a:r>
              <a:rPr lang="en-US" sz="2000" dirty="0"/>
              <a:t> </a:t>
            </a:r>
            <a:r>
              <a:rPr lang="en-US" sz="2000" dirty="0" err="1"/>
              <a:t>regulují</a:t>
            </a:r>
            <a:r>
              <a:rPr lang="en-US" sz="2000" dirty="0"/>
              <a:t> </a:t>
            </a:r>
            <a:r>
              <a:rPr lang="en-US" sz="2000" dirty="0" err="1"/>
              <a:t>intenzitu</a:t>
            </a:r>
            <a:r>
              <a:rPr lang="en-US" sz="2000" dirty="0"/>
              <a:t> a </a:t>
            </a:r>
            <a:r>
              <a:rPr lang="en-US" sz="2000" dirty="0" err="1"/>
              <a:t>délku</a:t>
            </a:r>
            <a:r>
              <a:rPr lang="en-US" sz="2000" dirty="0"/>
              <a:t> </a:t>
            </a:r>
            <a:r>
              <a:rPr lang="en-US" sz="2000" dirty="0" err="1"/>
              <a:t>trvání</a:t>
            </a:r>
            <a:r>
              <a:rPr lang="en-US" sz="2000" dirty="0"/>
              <a:t> </a:t>
            </a:r>
            <a:r>
              <a:rPr lang="en-US" sz="2000" dirty="0" err="1"/>
              <a:t>odpovědi</a:t>
            </a:r>
            <a:endParaRPr lang="en-US" sz="2000" dirty="0"/>
          </a:p>
          <a:p>
            <a:r>
              <a:rPr lang="en-US" sz="2000" dirty="0" err="1" smtClean="0"/>
              <a:t>jsou</a:t>
            </a:r>
            <a:r>
              <a:rPr lang="en-US" sz="2000" dirty="0" smtClean="0"/>
              <a:t> </a:t>
            </a:r>
            <a:r>
              <a:rPr lang="en-US" sz="2000" dirty="0" err="1"/>
              <a:t>produkovány</a:t>
            </a:r>
            <a:r>
              <a:rPr lang="en-US" sz="2000" dirty="0"/>
              <a:t> - </a:t>
            </a:r>
            <a:r>
              <a:rPr lang="en-US" sz="2000" dirty="0" err="1"/>
              <a:t>lokálně</a:t>
            </a:r>
            <a:r>
              <a:rPr lang="en-US" sz="2000" dirty="0"/>
              <a:t>,  </a:t>
            </a:r>
            <a:r>
              <a:rPr lang="en-US" sz="2000" dirty="0" err="1"/>
              <a:t>po</a:t>
            </a:r>
            <a:r>
              <a:rPr lang="en-US" sz="2000" dirty="0"/>
              <a:t> </a:t>
            </a:r>
            <a:r>
              <a:rPr lang="en-US" sz="2000" dirty="0" err="1"/>
              <a:t>přechodnou</a:t>
            </a:r>
            <a:r>
              <a:rPr lang="en-US" sz="2000" dirty="0"/>
              <a:t> </a:t>
            </a:r>
            <a:r>
              <a:rPr lang="en-US" sz="2000" dirty="0" err="1"/>
              <a:t>dobu</a:t>
            </a:r>
            <a:endParaRPr lang="en-US" sz="2000" dirty="0"/>
          </a:p>
          <a:p>
            <a:r>
              <a:rPr lang="en-US" sz="2000" dirty="0" err="1" smtClean="0"/>
              <a:t>působí</a:t>
            </a:r>
            <a:r>
              <a:rPr lang="en-US" sz="2000" dirty="0" smtClean="0"/>
              <a:t> </a:t>
            </a:r>
            <a:r>
              <a:rPr lang="cs-CZ" sz="2000" dirty="0" smtClean="0"/>
              <a:t>zejména </a:t>
            </a:r>
            <a:r>
              <a:rPr lang="en-US" sz="2000" dirty="0" err="1" smtClean="0"/>
              <a:t>autokrinně</a:t>
            </a:r>
            <a:r>
              <a:rPr lang="en-US" sz="2000" dirty="0" smtClean="0"/>
              <a:t> </a:t>
            </a:r>
            <a:r>
              <a:rPr lang="en-US" sz="2000" dirty="0"/>
              <a:t>a </a:t>
            </a:r>
            <a:r>
              <a:rPr lang="en-US" sz="2000" dirty="0" err="1"/>
              <a:t>parakrinně</a:t>
            </a:r>
            <a:endParaRPr lang="en-US" sz="2000" dirty="0"/>
          </a:p>
          <a:p>
            <a:r>
              <a:rPr lang="en-US" sz="2000" dirty="0" err="1" smtClean="0"/>
              <a:t>jsou</a:t>
            </a:r>
            <a:r>
              <a:rPr lang="en-US" sz="2000" dirty="0" smtClean="0"/>
              <a:t> </a:t>
            </a:r>
            <a:r>
              <a:rPr lang="en-US" sz="2000" dirty="0" err="1"/>
              <a:t>vysoce</a:t>
            </a:r>
            <a:r>
              <a:rPr lang="en-US" sz="2000" dirty="0"/>
              <a:t> </a:t>
            </a:r>
            <a:r>
              <a:rPr lang="en-US" sz="2000" dirty="0" err="1"/>
              <a:t>účinné</a:t>
            </a:r>
            <a:r>
              <a:rPr lang="en-US" sz="2000" dirty="0"/>
              <a:t> (</a:t>
            </a:r>
            <a:r>
              <a:rPr lang="en-US" sz="2000" dirty="0" err="1"/>
              <a:t>pM</a:t>
            </a:r>
            <a:r>
              <a:rPr lang="en-US" sz="2000" dirty="0"/>
              <a:t>)</a:t>
            </a:r>
          </a:p>
          <a:p>
            <a:r>
              <a:rPr lang="en-US" sz="2000" dirty="0" err="1" smtClean="0"/>
              <a:t>interagují</a:t>
            </a:r>
            <a:r>
              <a:rPr lang="en-US" sz="2000" dirty="0" smtClean="0"/>
              <a:t> </a:t>
            </a:r>
            <a:r>
              <a:rPr lang="en-US" sz="2000" dirty="0" err="1"/>
              <a:t>vysoce</a:t>
            </a:r>
            <a:r>
              <a:rPr lang="en-US" sz="2000" dirty="0"/>
              <a:t> </a:t>
            </a:r>
            <a:r>
              <a:rPr lang="en-US" sz="2000" dirty="0" err="1"/>
              <a:t>specificky</a:t>
            </a:r>
            <a:r>
              <a:rPr lang="en-US" sz="2000" dirty="0"/>
              <a:t> s </a:t>
            </a:r>
            <a:r>
              <a:rPr lang="en-US" sz="2000" dirty="0" err="1"/>
              <a:t>povrchovými</a:t>
            </a:r>
            <a:r>
              <a:rPr lang="en-US" sz="2000" dirty="0"/>
              <a:t> </a:t>
            </a:r>
            <a:r>
              <a:rPr lang="en-US" sz="2000" dirty="0" err="1"/>
              <a:t>receptory</a:t>
            </a:r>
            <a:endParaRPr lang="en-US" sz="2000" dirty="0"/>
          </a:p>
          <a:p>
            <a:r>
              <a:rPr lang="en-US" sz="2000" dirty="0" err="1" smtClean="0"/>
              <a:t>po</a:t>
            </a:r>
            <a:r>
              <a:rPr lang="en-US" sz="2000" dirty="0" smtClean="0"/>
              <a:t> </a:t>
            </a:r>
            <a:r>
              <a:rPr lang="en-US" sz="2000" dirty="0" err="1"/>
              <a:t>vazbě</a:t>
            </a:r>
            <a:r>
              <a:rPr lang="en-US" sz="2000" dirty="0"/>
              <a:t> </a:t>
            </a:r>
            <a:r>
              <a:rPr lang="en-US" sz="2000" dirty="0" err="1"/>
              <a:t>na</a:t>
            </a:r>
            <a:r>
              <a:rPr lang="en-US" sz="2000" dirty="0"/>
              <a:t> </a:t>
            </a:r>
            <a:r>
              <a:rPr lang="en-US" sz="2000" dirty="0" err="1"/>
              <a:t>receptory</a:t>
            </a:r>
            <a:r>
              <a:rPr lang="en-US" sz="2000" dirty="0"/>
              <a:t> </a:t>
            </a:r>
            <a:r>
              <a:rPr lang="en-US" sz="2000" dirty="0" err="1"/>
              <a:t>indukují</a:t>
            </a:r>
            <a:r>
              <a:rPr lang="en-US" sz="2000" dirty="0"/>
              <a:t> </a:t>
            </a:r>
            <a:r>
              <a:rPr lang="cs-CZ" sz="2000" dirty="0" err="1" smtClean="0"/>
              <a:t>přenost</a:t>
            </a:r>
            <a:r>
              <a:rPr lang="cs-CZ" sz="2000" dirty="0" smtClean="0"/>
              <a:t> signálu vedoucí k transkripci cílových genů, </a:t>
            </a:r>
            <a:r>
              <a:rPr lang="cs-CZ" sz="2000" b="1" dirty="0" smtClean="0"/>
              <a:t>výsledný efekt je závislý na konkrétním kontextu</a:t>
            </a:r>
            <a:endParaRPr lang="en-US" sz="2000" b="1" dirty="0"/>
          </a:p>
          <a:p>
            <a:r>
              <a:rPr lang="en-US" sz="2000" dirty="0" err="1" smtClean="0"/>
              <a:t>působí</a:t>
            </a:r>
            <a:r>
              <a:rPr lang="en-US" sz="2000" dirty="0" smtClean="0"/>
              <a:t> </a:t>
            </a:r>
            <a:r>
              <a:rPr lang="en-US" sz="2000" dirty="0"/>
              <a:t>v </a:t>
            </a:r>
            <a:r>
              <a:rPr lang="en-US" sz="2000" dirty="0" err="1" smtClean="0"/>
              <a:t>síti</a:t>
            </a:r>
            <a:r>
              <a:rPr lang="en-US" sz="2000" dirty="0" smtClean="0"/>
              <a:t>, </a:t>
            </a:r>
            <a:r>
              <a:rPr lang="en-US" sz="2000" dirty="0" err="1"/>
              <a:t>kde</a:t>
            </a:r>
            <a:r>
              <a:rPr lang="en-US" sz="2000" dirty="0"/>
              <a:t> </a:t>
            </a:r>
            <a:endParaRPr lang="cs-CZ" sz="2000" dirty="0" smtClean="0"/>
          </a:p>
          <a:p>
            <a:pPr lvl="1"/>
            <a:r>
              <a:rPr lang="en-US" sz="1800" dirty="0" err="1"/>
              <a:t>svoje</a:t>
            </a:r>
            <a:r>
              <a:rPr lang="en-US" sz="1800" dirty="0"/>
              <a:t> </a:t>
            </a:r>
            <a:r>
              <a:rPr lang="en-US" sz="1800" dirty="0" err="1"/>
              <a:t>efekty</a:t>
            </a:r>
            <a:r>
              <a:rPr lang="en-US" sz="1800" dirty="0"/>
              <a:t> </a:t>
            </a:r>
            <a:r>
              <a:rPr lang="en-US" sz="1800" dirty="0" err="1"/>
              <a:t>vzájemně</a:t>
            </a:r>
            <a:r>
              <a:rPr lang="en-US" sz="1800" dirty="0"/>
              <a:t> </a:t>
            </a:r>
            <a:r>
              <a:rPr lang="en-US" sz="1800" dirty="0" err="1"/>
              <a:t>ovlivňují</a:t>
            </a:r>
            <a:r>
              <a:rPr lang="en-US" sz="1800" dirty="0"/>
              <a:t> (</a:t>
            </a:r>
            <a:r>
              <a:rPr lang="en-US" sz="1800" dirty="0" err="1"/>
              <a:t>zejm</a:t>
            </a:r>
            <a:r>
              <a:rPr lang="en-US" sz="1800" dirty="0"/>
              <a:t>. </a:t>
            </a:r>
            <a:r>
              <a:rPr lang="en-US" sz="1800" dirty="0" err="1"/>
              <a:t>svoji</a:t>
            </a:r>
            <a:r>
              <a:rPr lang="en-US" sz="1800" dirty="0"/>
              <a:t> </a:t>
            </a:r>
            <a:r>
              <a:rPr lang="en-US" sz="1800" dirty="0" err="1" smtClean="0"/>
              <a:t>produkci</a:t>
            </a:r>
            <a:r>
              <a:rPr lang="en-US" sz="1800" dirty="0" smtClean="0"/>
              <a:t>)</a:t>
            </a:r>
            <a:endParaRPr lang="cs-CZ" sz="1800" dirty="0" smtClean="0"/>
          </a:p>
          <a:p>
            <a:pPr lvl="1"/>
            <a:r>
              <a:rPr lang="en-US" sz="1800" dirty="0" err="1" smtClean="0"/>
              <a:t>indukují</a:t>
            </a:r>
            <a:r>
              <a:rPr lang="en-US" sz="1800" dirty="0" smtClean="0"/>
              <a:t> </a:t>
            </a:r>
            <a:r>
              <a:rPr lang="en-US" sz="1800" dirty="0" err="1"/>
              <a:t>transmodulaci</a:t>
            </a:r>
            <a:r>
              <a:rPr lang="en-US" sz="1800" dirty="0"/>
              <a:t> </a:t>
            </a:r>
            <a:r>
              <a:rPr lang="en-US" sz="1800" dirty="0" err="1"/>
              <a:t>povrchových</a:t>
            </a:r>
            <a:r>
              <a:rPr lang="en-US" sz="1800" dirty="0"/>
              <a:t> </a:t>
            </a:r>
            <a:r>
              <a:rPr lang="en-US" sz="1800" dirty="0" err="1" smtClean="0"/>
              <a:t>receptorů</a:t>
            </a:r>
            <a:endParaRPr lang="cs-CZ" sz="1800" dirty="0" smtClean="0"/>
          </a:p>
          <a:p>
            <a:pPr lvl="1"/>
            <a:r>
              <a:rPr lang="en-US" sz="1800" dirty="0" err="1" smtClean="0"/>
              <a:t>mohou</a:t>
            </a:r>
            <a:r>
              <a:rPr lang="en-US" sz="1800" dirty="0" smtClean="0"/>
              <a:t> </a:t>
            </a:r>
            <a:r>
              <a:rPr lang="en-US" sz="1800" dirty="0" err="1"/>
              <a:t>působit</a:t>
            </a:r>
            <a:r>
              <a:rPr lang="en-US" sz="1800" dirty="0"/>
              <a:t> </a:t>
            </a:r>
            <a:r>
              <a:rPr lang="en-US" sz="1800" dirty="0" err="1"/>
              <a:t>na</a:t>
            </a:r>
            <a:r>
              <a:rPr lang="en-US" sz="1800" dirty="0"/>
              <a:t> </a:t>
            </a:r>
            <a:r>
              <a:rPr lang="en-US" sz="1800" dirty="0" err="1"/>
              <a:t>buněčné</a:t>
            </a:r>
            <a:r>
              <a:rPr lang="en-US" sz="1800" dirty="0"/>
              <a:t> </a:t>
            </a:r>
            <a:r>
              <a:rPr lang="en-US" sz="1800" dirty="0" err="1"/>
              <a:t>funkce</a:t>
            </a:r>
            <a:r>
              <a:rPr lang="en-US" sz="1800" dirty="0"/>
              <a:t> </a:t>
            </a:r>
            <a:r>
              <a:rPr lang="en-US" sz="1800" dirty="0" err="1"/>
              <a:t>aditivně</a:t>
            </a:r>
            <a:r>
              <a:rPr lang="en-US" sz="1800" dirty="0"/>
              <a:t>, </a:t>
            </a:r>
            <a:r>
              <a:rPr lang="en-US" sz="1800" dirty="0" err="1"/>
              <a:t>synergicky</a:t>
            </a:r>
            <a:r>
              <a:rPr lang="en-US" sz="1800" dirty="0"/>
              <a:t> </a:t>
            </a:r>
            <a:r>
              <a:rPr lang="en-US" sz="1800" dirty="0" err="1"/>
              <a:t>anebo</a:t>
            </a:r>
            <a:r>
              <a:rPr lang="en-US" sz="1800" dirty="0"/>
              <a:t>  </a:t>
            </a:r>
            <a:r>
              <a:rPr lang="en-US" sz="1800" dirty="0" err="1"/>
              <a:t>antagonisticky</a:t>
            </a:r>
            <a:r>
              <a:rPr lang="en-US" sz="1800" dirty="0"/>
              <a:t> </a:t>
            </a:r>
          </a:p>
          <a:p>
            <a:endParaRPr lang="en-US" sz="2000" dirty="0" smtClean="0"/>
          </a:p>
          <a:p>
            <a:endParaRPr lang="en-US" sz="2000" dirty="0"/>
          </a:p>
        </p:txBody>
      </p:sp>
    </p:spTree>
    <p:extLst>
      <p:ext uri="{BB962C8B-B14F-4D97-AF65-F5344CB8AC3E}">
        <p14:creationId xmlns:p14="http://schemas.microsoft.com/office/powerpoint/2010/main" val="5118062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Krev – složení a funkce</a:t>
            </a:r>
            <a:endParaRPr lang="en-US" dirty="0"/>
          </a:p>
        </p:txBody>
      </p:sp>
      <p:sp>
        <p:nvSpPr>
          <p:cNvPr id="3" name="Zástupný symbol pro obsah 2"/>
          <p:cNvSpPr>
            <a:spLocks noGrp="1"/>
          </p:cNvSpPr>
          <p:nvPr>
            <p:ph idx="1"/>
          </p:nvPr>
        </p:nvSpPr>
        <p:spPr/>
        <p:txBody>
          <a:bodyPr/>
          <a:lstStyle/>
          <a:p>
            <a:r>
              <a:rPr lang="cs-CZ" dirty="0" smtClean="0"/>
              <a:t>Suspenze buněk v roztoku obsahujícím proteiny a elektrolyty (krevní plazma)</a:t>
            </a:r>
          </a:p>
          <a:p>
            <a:r>
              <a:rPr lang="cs-CZ" dirty="0" smtClean="0"/>
              <a:t>Slouží pro transport plynů, výživných a odpadních látek, hormonů a dalších regulátorů</a:t>
            </a:r>
          </a:p>
          <a:p>
            <a:r>
              <a:rPr lang="cs-CZ" dirty="0" smtClean="0"/>
              <a:t>Množství krve u dospělého člověka je  </a:t>
            </a:r>
            <a:r>
              <a:rPr lang="en-US" dirty="0" smtClean="0"/>
              <a:t>~</a:t>
            </a:r>
            <a:r>
              <a:rPr lang="cs-CZ" dirty="0" smtClean="0"/>
              <a:t> 4,5 - 5 litrů (6-8</a:t>
            </a:r>
            <a:r>
              <a:rPr lang="en-US" dirty="0" smtClean="0"/>
              <a:t>% </a:t>
            </a:r>
            <a:r>
              <a:rPr lang="en-US" dirty="0" err="1" smtClean="0"/>
              <a:t>celkov</a:t>
            </a:r>
            <a:r>
              <a:rPr lang="cs-CZ" dirty="0" smtClean="0"/>
              <a:t>é hmotnosti)</a:t>
            </a:r>
          </a:p>
          <a:p>
            <a:r>
              <a:rPr lang="en-US" dirty="0" smtClean="0"/>
              <a:t>~ 40% </a:t>
            </a:r>
            <a:r>
              <a:rPr lang="en-US" dirty="0" err="1" smtClean="0"/>
              <a:t>objemu</a:t>
            </a:r>
            <a:r>
              <a:rPr lang="en-US" dirty="0" smtClean="0"/>
              <a:t> </a:t>
            </a:r>
            <a:r>
              <a:rPr lang="en-US" dirty="0" err="1" smtClean="0"/>
              <a:t>krve</a:t>
            </a:r>
            <a:r>
              <a:rPr lang="en-US" dirty="0" smtClean="0"/>
              <a:t> </a:t>
            </a:r>
            <a:r>
              <a:rPr lang="cs-CZ" dirty="0" smtClean="0"/>
              <a:t>jsou buňky</a:t>
            </a:r>
          </a:p>
          <a:p>
            <a:pPr lvl="1"/>
            <a:r>
              <a:rPr lang="cs-CZ" dirty="0" smtClean="0"/>
              <a:t>Erytrocyty – transport plynů</a:t>
            </a:r>
          </a:p>
          <a:p>
            <a:pPr lvl="1"/>
            <a:r>
              <a:rPr lang="cs-CZ" dirty="0" smtClean="0"/>
              <a:t>Trombocyty – srážení krve</a:t>
            </a:r>
          </a:p>
          <a:p>
            <a:pPr lvl="1"/>
            <a:r>
              <a:rPr lang="cs-CZ" dirty="0" smtClean="0"/>
              <a:t>Leukocyty (granulocyty, monocyty, lymfocyty) – obranná funkce</a:t>
            </a:r>
          </a:p>
          <a:p>
            <a:r>
              <a:rPr lang="cs-CZ" dirty="0" smtClean="0"/>
              <a:t>Omezené životnost krevních elementů (3-120 dní)</a:t>
            </a:r>
          </a:p>
          <a:p>
            <a:r>
              <a:rPr lang="cs-CZ" dirty="0" smtClean="0"/>
              <a:t>Krvetvorba zajištuje jejich obnovu, hlavní krvetvorný orgán (s výjimkou lymfocytů) je kostní dřeň</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497" y="3284988"/>
            <a:ext cx="1624400" cy="1416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93662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2" name="Nadpis 1"/>
          <p:cNvSpPr>
            <a:spLocks noGrp="1"/>
          </p:cNvSpPr>
          <p:nvPr>
            <p:ph type="title"/>
          </p:nvPr>
        </p:nvSpPr>
        <p:spPr/>
        <p:txBody>
          <a:bodyPr/>
          <a:lstStyle/>
          <a:p>
            <a:r>
              <a:rPr lang="cs-CZ" dirty="0" smtClean="0"/>
              <a:t>C</a:t>
            </a:r>
            <a:r>
              <a:rPr lang="en-US" dirty="0" err="1" smtClean="0"/>
              <a:t>ytokiny</a:t>
            </a:r>
            <a:r>
              <a:rPr lang="en-US" dirty="0" smtClean="0"/>
              <a:t> </a:t>
            </a:r>
            <a:r>
              <a:rPr lang="en-US" dirty="0" err="1"/>
              <a:t>jsou</a:t>
            </a:r>
            <a:r>
              <a:rPr lang="en-US" dirty="0"/>
              <a:t> </a:t>
            </a:r>
            <a:r>
              <a:rPr lang="cs-CZ" dirty="0" err="1" smtClean="0"/>
              <a:t>multi</a:t>
            </a:r>
            <a:r>
              <a:rPr lang="en-US" dirty="0" err="1" smtClean="0"/>
              <a:t>funkční</a:t>
            </a:r>
            <a:r>
              <a:rPr lang="en-US" dirty="0"/>
              <a:t/>
            </a:r>
            <a:br>
              <a:rPr lang="en-US" dirty="0"/>
            </a:br>
            <a:endParaRPr lang="en-US" dirty="0"/>
          </a:p>
        </p:txBody>
      </p:sp>
      <p:sp>
        <p:nvSpPr>
          <p:cNvPr id="4" name="Rectangle 3"/>
          <p:cNvSpPr>
            <a:spLocks noChangeArrowheads="1"/>
          </p:cNvSpPr>
          <p:nvPr/>
        </p:nvSpPr>
        <p:spPr bwMode="auto">
          <a:xfrm>
            <a:off x="609600" y="788987"/>
            <a:ext cx="8077200" cy="5334000"/>
          </a:xfrm>
          <a:prstGeom prst="rect">
            <a:avLst/>
          </a:prstGeom>
          <a:solidFill>
            <a:srgbClr val="DDDDDD"/>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5" name="Rectangle 4"/>
          <p:cNvSpPr>
            <a:spLocks noChangeArrowheads="1"/>
          </p:cNvSpPr>
          <p:nvPr/>
        </p:nvSpPr>
        <p:spPr bwMode="auto">
          <a:xfrm>
            <a:off x="3041650" y="3597274"/>
            <a:ext cx="4572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smtClean="0">
                <a:latin typeface="Arial" pitchFamily="34" charset="0"/>
                <a:cs typeface="Arial" pitchFamily="34" charset="0"/>
              </a:rPr>
              <a:t>+</a:t>
            </a:r>
          </a:p>
        </p:txBody>
      </p:sp>
      <p:grpSp>
        <p:nvGrpSpPr>
          <p:cNvPr id="6" name="Group 5"/>
          <p:cNvGrpSpPr>
            <a:grpSpLocks/>
          </p:cNvGrpSpPr>
          <p:nvPr/>
        </p:nvGrpSpPr>
        <p:grpSpPr bwMode="auto">
          <a:xfrm>
            <a:off x="5480050" y="1844674"/>
            <a:ext cx="609600" cy="609600"/>
            <a:chOff x="3408" y="816"/>
            <a:chExt cx="384" cy="384"/>
          </a:xfrm>
        </p:grpSpPr>
        <p:sp>
          <p:nvSpPr>
            <p:cNvPr id="7" name="Oval 6"/>
            <p:cNvSpPr>
              <a:spLocks noChangeArrowheads="1"/>
            </p:cNvSpPr>
            <p:nvPr/>
          </p:nvSpPr>
          <p:spPr bwMode="auto">
            <a:xfrm>
              <a:off x="3408" y="816"/>
              <a:ext cx="384" cy="384"/>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8" name="Freeform 7"/>
            <p:cNvSpPr>
              <a:spLocks/>
            </p:cNvSpPr>
            <p:nvPr/>
          </p:nvSpPr>
          <p:spPr bwMode="auto">
            <a:xfrm>
              <a:off x="3467" y="864"/>
              <a:ext cx="285" cy="305"/>
            </a:xfrm>
            <a:custGeom>
              <a:avLst/>
              <a:gdLst>
                <a:gd name="T0" fmla="*/ 31 w 285"/>
                <a:gd name="T1" fmla="*/ 26 h 305"/>
                <a:gd name="T2" fmla="*/ 154 w 285"/>
                <a:gd name="T3" fmla="*/ 9 h 305"/>
                <a:gd name="T4" fmla="*/ 269 w 285"/>
                <a:gd name="T5" fmla="*/ 83 h 305"/>
                <a:gd name="T6" fmla="*/ 252 w 285"/>
                <a:gd name="T7" fmla="*/ 259 h 305"/>
                <a:gd name="T8" fmla="*/ 144 w 285"/>
                <a:gd name="T9" fmla="*/ 301 h 305"/>
                <a:gd name="T10" fmla="*/ 63 w 285"/>
                <a:gd name="T11" fmla="*/ 235 h 305"/>
                <a:gd name="T12" fmla="*/ 5 w 285"/>
                <a:gd name="T13" fmla="*/ 153 h 305"/>
                <a:gd name="T14" fmla="*/ 31 w 285"/>
                <a:gd name="T15" fmla="*/ 26 h 305"/>
                <a:gd name="T16" fmla="*/ 0 60000 65536"/>
                <a:gd name="T17" fmla="*/ 0 60000 65536"/>
                <a:gd name="T18" fmla="*/ 0 60000 65536"/>
                <a:gd name="T19" fmla="*/ 0 60000 65536"/>
                <a:gd name="T20" fmla="*/ 0 60000 65536"/>
                <a:gd name="T21" fmla="*/ 0 60000 65536"/>
                <a:gd name="T22" fmla="*/ 0 60000 65536"/>
                <a:gd name="T23" fmla="*/ 0 60000 65536"/>
                <a:gd name="T24" fmla="*/ 0 w 285"/>
                <a:gd name="T25" fmla="*/ 0 h 305"/>
                <a:gd name="T26" fmla="*/ 285 w 285"/>
                <a:gd name="T27" fmla="*/ 305 h 3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5" h="305">
                  <a:moveTo>
                    <a:pt x="31" y="26"/>
                  </a:moveTo>
                  <a:cubicBezTo>
                    <a:pt x="56" y="2"/>
                    <a:pt x="114" y="0"/>
                    <a:pt x="154" y="9"/>
                  </a:cubicBezTo>
                  <a:cubicBezTo>
                    <a:pt x="194" y="18"/>
                    <a:pt x="253" y="41"/>
                    <a:pt x="269" y="83"/>
                  </a:cubicBezTo>
                  <a:cubicBezTo>
                    <a:pt x="285" y="125"/>
                    <a:pt x="273" y="223"/>
                    <a:pt x="252" y="259"/>
                  </a:cubicBezTo>
                  <a:cubicBezTo>
                    <a:pt x="231" y="295"/>
                    <a:pt x="175" y="305"/>
                    <a:pt x="144" y="301"/>
                  </a:cubicBezTo>
                  <a:cubicBezTo>
                    <a:pt x="113" y="297"/>
                    <a:pt x="86" y="260"/>
                    <a:pt x="63" y="235"/>
                  </a:cubicBezTo>
                  <a:cubicBezTo>
                    <a:pt x="40" y="210"/>
                    <a:pt x="10" y="188"/>
                    <a:pt x="5" y="153"/>
                  </a:cubicBezTo>
                  <a:cubicBezTo>
                    <a:pt x="0" y="118"/>
                    <a:pt x="6" y="50"/>
                    <a:pt x="31" y="26"/>
                  </a:cubicBezTo>
                  <a:close/>
                </a:path>
              </a:pathLst>
            </a:custGeom>
            <a:solidFill>
              <a:schemeClr val="tx1"/>
            </a:solidFill>
            <a:ln w="9525">
              <a:solidFill>
                <a:schemeClr val="tx1"/>
              </a:solidFill>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grpSp>
      <p:grpSp>
        <p:nvGrpSpPr>
          <p:cNvPr id="9" name="Group 8"/>
          <p:cNvGrpSpPr>
            <a:grpSpLocks/>
          </p:cNvGrpSpPr>
          <p:nvPr/>
        </p:nvGrpSpPr>
        <p:grpSpPr bwMode="auto">
          <a:xfrm>
            <a:off x="4249738" y="4587874"/>
            <a:ext cx="392112" cy="866775"/>
            <a:chOff x="2400" y="2928"/>
            <a:chExt cx="247" cy="546"/>
          </a:xfrm>
        </p:grpSpPr>
        <p:sp>
          <p:nvSpPr>
            <p:cNvPr id="10" name="Oval 9"/>
            <p:cNvSpPr>
              <a:spLocks noChangeArrowheads="1"/>
            </p:cNvSpPr>
            <p:nvPr/>
          </p:nvSpPr>
          <p:spPr bwMode="auto">
            <a:xfrm>
              <a:off x="2400" y="2928"/>
              <a:ext cx="247" cy="243"/>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1" name="Freeform 10"/>
            <p:cNvSpPr>
              <a:spLocks/>
            </p:cNvSpPr>
            <p:nvPr/>
          </p:nvSpPr>
          <p:spPr bwMode="auto">
            <a:xfrm>
              <a:off x="2441" y="3000"/>
              <a:ext cx="119" cy="151"/>
            </a:xfrm>
            <a:custGeom>
              <a:avLst/>
              <a:gdLst>
                <a:gd name="T0" fmla="*/ 1 w 186"/>
                <a:gd name="T1" fmla="*/ 1 h 240"/>
                <a:gd name="T2" fmla="*/ 1 w 186"/>
                <a:gd name="T3" fmla="*/ 1 h 240"/>
                <a:gd name="T4" fmla="*/ 1 w 186"/>
                <a:gd name="T5" fmla="*/ 1 h 240"/>
                <a:gd name="T6" fmla="*/ 1 w 186"/>
                <a:gd name="T7" fmla="*/ 1 h 240"/>
                <a:gd name="T8" fmla="*/ 1 w 186"/>
                <a:gd name="T9" fmla="*/ 1 h 240"/>
                <a:gd name="T10" fmla="*/ 1 w 186"/>
                <a:gd name="T11" fmla="*/ 1 h 240"/>
                <a:gd name="T12" fmla="*/ 1 w 186"/>
                <a:gd name="T13" fmla="*/ 1 h 240"/>
                <a:gd name="T14" fmla="*/ 1 w 186"/>
                <a:gd name="T15" fmla="*/ 1 h 240"/>
                <a:gd name="T16" fmla="*/ 0 60000 65536"/>
                <a:gd name="T17" fmla="*/ 0 60000 65536"/>
                <a:gd name="T18" fmla="*/ 0 60000 65536"/>
                <a:gd name="T19" fmla="*/ 0 60000 65536"/>
                <a:gd name="T20" fmla="*/ 0 60000 65536"/>
                <a:gd name="T21" fmla="*/ 0 60000 65536"/>
                <a:gd name="T22" fmla="*/ 0 60000 65536"/>
                <a:gd name="T23" fmla="*/ 0 60000 65536"/>
                <a:gd name="T24" fmla="*/ 0 w 186"/>
                <a:gd name="T25" fmla="*/ 0 h 240"/>
                <a:gd name="T26" fmla="*/ 186 w 186"/>
                <a:gd name="T27" fmla="*/ 240 h 2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6" h="240">
                  <a:moveTo>
                    <a:pt x="44" y="8"/>
                  </a:moveTo>
                  <a:cubicBezTo>
                    <a:pt x="64" y="0"/>
                    <a:pt x="99" y="25"/>
                    <a:pt x="118" y="41"/>
                  </a:cubicBezTo>
                  <a:cubicBezTo>
                    <a:pt x="137" y="57"/>
                    <a:pt x="148" y="87"/>
                    <a:pt x="159" y="107"/>
                  </a:cubicBezTo>
                  <a:cubicBezTo>
                    <a:pt x="170" y="127"/>
                    <a:pt x="186" y="143"/>
                    <a:pt x="183" y="164"/>
                  </a:cubicBezTo>
                  <a:cubicBezTo>
                    <a:pt x="180" y="185"/>
                    <a:pt x="162" y="232"/>
                    <a:pt x="140" y="236"/>
                  </a:cubicBezTo>
                  <a:cubicBezTo>
                    <a:pt x="118" y="240"/>
                    <a:pt x="75" y="214"/>
                    <a:pt x="52" y="189"/>
                  </a:cubicBezTo>
                  <a:cubicBezTo>
                    <a:pt x="29" y="164"/>
                    <a:pt x="2" y="118"/>
                    <a:pt x="1" y="88"/>
                  </a:cubicBezTo>
                  <a:cubicBezTo>
                    <a:pt x="0" y="58"/>
                    <a:pt x="24" y="16"/>
                    <a:pt x="44" y="8"/>
                  </a:cubicBezTo>
                  <a:close/>
                </a:path>
              </a:pathLst>
            </a:custGeom>
            <a:solidFill>
              <a:schemeClr val="tx1"/>
            </a:solidFill>
            <a:ln w="9525">
              <a:solidFill>
                <a:schemeClr val="tx1"/>
              </a:solidFill>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12" name="Oval 11"/>
            <p:cNvSpPr>
              <a:spLocks noChangeArrowheads="1"/>
            </p:cNvSpPr>
            <p:nvPr/>
          </p:nvSpPr>
          <p:spPr bwMode="auto">
            <a:xfrm>
              <a:off x="2400" y="3231"/>
              <a:ext cx="247" cy="243"/>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3" name="Freeform 12"/>
            <p:cNvSpPr>
              <a:spLocks/>
            </p:cNvSpPr>
            <p:nvPr/>
          </p:nvSpPr>
          <p:spPr bwMode="auto">
            <a:xfrm>
              <a:off x="2439" y="3267"/>
              <a:ext cx="90" cy="189"/>
            </a:xfrm>
            <a:custGeom>
              <a:avLst/>
              <a:gdLst>
                <a:gd name="T0" fmla="*/ 1 w 141"/>
                <a:gd name="T1" fmla="*/ 1 h 300"/>
                <a:gd name="T2" fmla="*/ 1 w 141"/>
                <a:gd name="T3" fmla="*/ 1 h 300"/>
                <a:gd name="T4" fmla="*/ 1 w 141"/>
                <a:gd name="T5" fmla="*/ 1 h 300"/>
                <a:gd name="T6" fmla="*/ 1 w 141"/>
                <a:gd name="T7" fmla="*/ 1 h 300"/>
                <a:gd name="T8" fmla="*/ 1 w 141"/>
                <a:gd name="T9" fmla="*/ 1 h 300"/>
                <a:gd name="T10" fmla="*/ 1 w 141"/>
                <a:gd name="T11" fmla="*/ 1 h 300"/>
                <a:gd name="T12" fmla="*/ 1 w 141"/>
                <a:gd name="T13" fmla="*/ 1 h 300"/>
                <a:gd name="T14" fmla="*/ 1 w 141"/>
                <a:gd name="T15" fmla="*/ 1 h 300"/>
                <a:gd name="T16" fmla="*/ 0 60000 65536"/>
                <a:gd name="T17" fmla="*/ 0 60000 65536"/>
                <a:gd name="T18" fmla="*/ 0 60000 65536"/>
                <a:gd name="T19" fmla="*/ 0 60000 65536"/>
                <a:gd name="T20" fmla="*/ 0 60000 65536"/>
                <a:gd name="T21" fmla="*/ 0 60000 65536"/>
                <a:gd name="T22" fmla="*/ 0 60000 65536"/>
                <a:gd name="T23" fmla="*/ 0 60000 65536"/>
                <a:gd name="T24" fmla="*/ 0 w 141"/>
                <a:gd name="T25" fmla="*/ 0 h 300"/>
                <a:gd name="T26" fmla="*/ 141 w 141"/>
                <a:gd name="T27" fmla="*/ 300 h 3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1" h="300">
                  <a:moveTo>
                    <a:pt x="30" y="37"/>
                  </a:moveTo>
                  <a:cubicBezTo>
                    <a:pt x="51" y="15"/>
                    <a:pt x="117" y="0"/>
                    <a:pt x="129" y="12"/>
                  </a:cubicBezTo>
                  <a:cubicBezTo>
                    <a:pt x="141" y="24"/>
                    <a:pt x="103" y="80"/>
                    <a:pt x="104" y="111"/>
                  </a:cubicBezTo>
                  <a:cubicBezTo>
                    <a:pt x="105" y="142"/>
                    <a:pt x="136" y="171"/>
                    <a:pt x="137" y="201"/>
                  </a:cubicBezTo>
                  <a:cubicBezTo>
                    <a:pt x="138" y="231"/>
                    <a:pt x="126" y="284"/>
                    <a:pt x="112" y="292"/>
                  </a:cubicBezTo>
                  <a:cubicBezTo>
                    <a:pt x="98" y="300"/>
                    <a:pt x="73" y="270"/>
                    <a:pt x="55" y="246"/>
                  </a:cubicBezTo>
                  <a:cubicBezTo>
                    <a:pt x="37" y="222"/>
                    <a:pt x="8" y="180"/>
                    <a:pt x="4" y="145"/>
                  </a:cubicBezTo>
                  <a:cubicBezTo>
                    <a:pt x="0" y="110"/>
                    <a:pt x="10" y="55"/>
                    <a:pt x="30" y="37"/>
                  </a:cubicBezTo>
                  <a:close/>
                </a:path>
              </a:pathLst>
            </a:custGeom>
            <a:solidFill>
              <a:schemeClr val="tx1"/>
            </a:solidFill>
            <a:ln w="9525">
              <a:solidFill>
                <a:schemeClr val="tx1"/>
              </a:solidFill>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grpSp>
      <p:grpSp>
        <p:nvGrpSpPr>
          <p:cNvPr id="14" name="Group 13"/>
          <p:cNvGrpSpPr>
            <a:grpSpLocks/>
          </p:cNvGrpSpPr>
          <p:nvPr/>
        </p:nvGrpSpPr>
        <p:grpSpPr bwMode="auto">
          <a:xfrm>
            <a:off x="7080250" y="1844674"/>
            <a:ext cx="608013" cy="608013"/>
            <a:chOff x="4800" y="1248"/>
            <a:chExt cx="383" cy="383"/>
          </a:xfrm>
        </p:grpSpPr>
        <p:sp>
          <p:nvSpPr>
            <p:cNvPr id="15" name="Oval 14"/>
            <p:cNvSpPr>
              <a:spLocks noChangeArrowheads="1"/>
            </p:cNvSpPr>
            <p:nvPr/>
          </p:nvSpPr>
          <p:spPr bwMode="auto">
            <a:xfrm>
              <a:off x="4800" y="1248"/>
              <a:ext cx="383" cy="383"/>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grpSp>
          <p:nvGrpSpPr>
            <p:cNvPr id="16" name="Group 15"/>
            <p:cNvGrpSpPr>
              <a:grpSpLocks/>
            </p:cNvGrpSpPr>
            <p:nvPr/>
          </p:nvGrpSpPr>
          <p:grpSpPr bwMode="auto">
            <a:xfrm>
              <a:off x="4848" y="1296"/>
              <a:ext cx="248" cy="291"/>
              <a:chOff x="4656" y="720"/>
              <a:chExt cx="248" cy="291"/>
            </a:xfrm>
          </p:grpSpPr>
          <p:sp>
            <p:nvSpPr>
              <p:cNvPr id="17" name="Oval 16"/>
              <p:cNvSpPr>
                <a:spLocks noChangeArrowheads="1"/>
              </p:cNvSpPr>
              <p:nvPr/>
            </p:nvSpPr>
            <p:spPr bwMode="auto">
              <a:xfrm>
                <a:off x="4691" y="720"/>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8" name="Oval 17"/>
              <p:cNvSpPr>
                <a:spLocks noChangeArrowheads="1"/>
              </p:cNvSpPr>
              <p:nvPr/>
            </p:nvSpPr>
            <p:spPr bwMode="auto">
              <a:xfrm>
                <a:off x="4656" y="829"/>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9" name="Oval 18"/>
              <p:cNvSpPr>
                <a:spLocks noChangeArrowheads="1"/>
              </p:cNvSpPr>
              <p:nvPr/>
            </p:nvSpPr>
            <p:spPr bwMode="auto">
              <a:xfrm>
                <a:off x="4727" y="938"/>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20" name="Oval 19"/>
              <p:cNvSpPr>
                <a:spLocks noChangeArrowheads="1"/>
              </p:cNvSpPr>
              <p:nvPr/>
            </p:nvSpPr>
            <p:spPr bwMode="auto">
              <a:xfrm>
                <a:off x="4833" y="938"/>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21" name="Freeform 20"/>
              <p:cNvSpPr>
                <a:spLocks/>
              </p:cNvSpPr>
              <p:nvPr/>
            </p:nvSpPr>
            <p:spPr bwMode="auto">
              <a:xfrm>
                <a:off x="4686" y="756"/>
                <a:ext cx="47" cy="79"/>
              </a:xfrm>
              <a:custGeom>
                <a:avLst/>
                <a:gdLst>
                  <a:gd name="T0" fmla="*/ 1 w 64"/>
                  <a:gd name="T1" fmla="*/ 2 h 104"/>
                  <a:gd name="T2" fmla="*/ 1 w 64"/>
                  <a:gd name="T3" fmla="*/ 2 h 104"/>
                  <a:gd name="T4" fmla="*/ 1 w 64"/>
                  <a:gd name="T5" fmla="*/ 2 h 104"/>
                  <a:gd name="T6" fmla="*/ 1 w 64"/>
                  <a:gd name="T7" fmla="*/ 2 h 104"/>
                  <a:gd name="T8" fmla="*/ 1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22" name="Freeform 21"/>
              <p:cNvSpPr>
                <a:spLocks/>
              </p:cNvSpPr>
              <p:nvPr/>
            </p:nvSpPr>
            <p:spPr bwMode="auto">
              <a:xfrm>
                <a:off x="4686" y="866"/>
                <a:ext cx="82" cy="115"/>
              </a:xfrm>
              <a:custGeom>
                <a:avLst/>
                <a:gdLst>
                  <a:gd name="T0" fmla="*/ 1 w 112"/>
                  <a:gd name="T1" fmla="*/ 2 h 152"/>
                  <a:gd name="T2" fmla="*/ 1 w 112"/>
                  <a:gd name="T3" fmla="*/ 2 h 152"/>
                  <a:gd name="T4" fmla="*/ 1 w 112"/>
                  <a:gd name="T5" fmla="*/ 2 h 152"/>
                  <a:gd name="T6" fmla="*/ 1 w 112"/>
                  <a:gd name="T7" fmla="*/ 2 h 152"/>
                  <a:gd name="T8" fmla="*/ 1 w 112"/>
                  <a:gd name="T9" fmla="*/ 2 h 152"/>
                  <a:gd name="T10" fmla="*/ 1 w 112"/>
                  <a:gd name="T11" fmla="*/ 2 h 152"/>
                  <a:gd name="T12" fmla="*/ 1 w 112"/>
                  <a:gd name="T13" fmla="*/ 2 h 152"/>
                  <a:gd name="T14" fmla="*/ 1 w 112"/>
                  <a:gd name="T15" fmla="*/ 0 h 152"/>
                  <a:gd name="T16" fmla="*/ 1 w 112"/>
                  <a:gd name="T17" fmla="*/ 2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23" name="Freeform 22"/>
              <p:cNvSpPr>
                <a:spLocks/>
              </p:cNvSpPr>
              <p:nvPr/>
            </p:nvSpPr>
            <p:spPr bwMode="auto">
              <a:xfrm>
                <a:off x="4756" y="966"/>
                <a:ext cx="118" cy="45"/>
              </a:xfrm>
              <a:custGeom>
                <a:avLst/>
                <a:gdLst>
                  <a:gd name="T0" fmla="*/ 1 w 160"/>
                  <a:gd name="T1" fmla="*/ 2 h 60"/>
                  <a:gd name="T2" fmla="*/ 1 w 160"/>
                  <a:gd name="T3" fmla="*/ 0 h 60"/>
                  <a:gd name="T4" fmla="*/ 1 w 160"/>
                  <a:gd name="T5" fmla="*/ 2 h 60"/>
                  <a:gd name="T6" fmla="*/ 1 w 160"/>
                  <a:gd name="T7" fmla="*/ 2 h 60"/>
                  <a:gd name="T8" fmla="*/ 1 w 160"/>
                  <a:gd name="T9" fmla="*/ 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grpSp>
      </p:grpSp>
      <p:grpSp>
        <p:nvGrpSpPr>
          <p:cNvPr id="24" name="Group 23"/>
          <p:cNvGrpSpPr>
            <a:grpSpLocks/>
          </p:cNvGrpSpPr>
          <p:nvPr/>
        </p:nvGrpSpPr>
        <p:grpSpPr bwMode="auto">
          <a:xfrm>
            <a:off x="1517650" y="2149474"/>
            <a:ext cx="609600" cy="609600"/>
            <a:chOff x="816" y="864"/>
            <a:chExt cx="384" cy="384"/>
          </a:xfrm>
        </p:grpSpPr>
        <p:sp>
          <p:nvSpPr>
            <p:cNvPr id="25" name="Oval 24"/>
            <p:cNvSpPr>
              <a:spLocks noChangeArrowheads="1"/>
            </p:cNvSpPr>
            <p:nvPr/>
          </p:nvSpPr>
          <p:spPr bwMode="auto">
            <a:xfrm>
              <a:off x="816" y="864"/>
              <a:ext cx="384" cy="384"/>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26" name="Freeform 25"/>
            <p:cNvSpPr>
              <a:spLocks/>
            </p:cNvSpPr>
            <p:nvPr/>
          </p:nvSpPr>
          <p:spPr bwMode="auto">
            <a:xfrm>
              <a:off x="868" y="892"/>
              <a:ext cx="298" cy="313"/>
            </a:xfrm>
            <a:custGeom>
              <a:avLst/>
              <a:gdLst>
                <a:gd name="T0" fmla="*/ 42 w 298"/>
                <a:gd name="T1" fmla="*/ 26 h 313"/>
                <a:gd name="T2" fmla="*/ 165 w 298"/>
                <a:gd name="T3" fmla="*/ 9 h 313"/>
                <a:gd name="T4" fmla="*/ 280 w 298"/>
                <a:gd name="T5" fmla="*/ 83 h 313"/>
                <a:gd name="T6" fmla="*/ 272 w 298"/>
                <a:gd name="T7" fmla="*/ 264 h 313"/>
                <a:gd name="T8" fmla="*/ 155 w 298"/>
                <a:gd name="T9" fmla="*/ 301 h 313"/>
                <a:gd name="T10" fmla="*/ 139 w 298"/>
                <a:gd name="T11" fmla="*/ 195 h 313"/>
                <a:gd name="T12" fmla="*/ 16 w 298"/>
                <a:gd name="T13" fmla="*/ 153 h 313"/>
                <a:gd name="T14" fmla="*/ 42 w 298"/>
                <a:gd name="T15" fmla="*/ 26 h 313"/>
                <a:gd name="T16" fmla="*/ 0 60000 65536"/>
                <a:gd name="T17" fmla="*/ 0 60000 65536"/>
                <a:gd name="T18" fmla="*/ 0 60000 65536"/>
                <a:gd name="T19" fmla="*/ 0 60000 65536"/>
                <a:gd name="T20" fmla="*/ 0 60000 65536"/>
                <a:gd name="T21" fmla="*/ 0 60000 65536"/>
                <a:gd name="T22" fmla="*/ 0 60000 65536"/>
                <a:gd name="T23" fmla="*/ 0 60000 65536"/>
                <a:gd name="T24" fmla="*/ 0 w 298"/>
                <a:gd name="T25" fmla="*/ 0 h 313"/>
                <a:gd name="T26" fmla="*/ 298 w 298"/>
                <a:gd name="T27" fmla="*/ 313 h 3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8" h="313">
                  <a:moveTo>
                    <a:pt x="42" y="26"/>
                  </a:moveTo>
                  <a:cubicBezTo>
                    <a:pt x="67" y="2"/>
                    <a:pt x="125" y="0"/>
                    <a:pt x="165" y="9"/>
                  </a:cubicBezTo>
                  <a:cubicBezTo>
                    <a:pt x="205" y="18"/>
                    <a:pt x="262" y="40"/>
                    <a:pt x="280" y="83"/>
                  </a:cubicBezTo>
                  <a:cubicBezTo>
                    <a:pt x="298" y="126"/>
                    <a:pt x="293" y="228"/>
                    <a:pt x="272" y="264"/>
                  </a:cubicBezTo>
                  <a:cubicBezTo>
                    <a:pt x="251" y="300"/>
                    <a:pt x="177" y="313"/>
                    <a:pt x="155" y="301"/>
                  </a:cubicBezTo>
                  <a:cubicBezTo>
                    <a:pt x="133" y="289"/>
                    <a:pt x="162" y="220"/>
                    <a:pt x="139" y="195"/>
                  </a:cubicBezTo>
                  <a:cubicBezTo>
                    <a:pt x="116" y="170"/>
                    <a:pt x="32" y="181"/>
                    <a:pt x="16" y="153"/>
                  </a:cubicBezTo>
                  <a:cubicBezTo>
                    <a:pt x="0" y="125"/>
                    <a:pt x="17" y="50"/>
                    <a:pt x="42" y="26"/>
                  </a:cubicBezTo>
                  <a:close/>
                </a:path>
              </a:pathLst>
            </a:custGeom>
            <a:solidFill>
              <a:schemeClr val="tx2"/>
            </a:solidFill>
            <a:ln w="9525">
              <a:solidFill>
                <a:schemeClr val="tx1"/>
              </a:solidFill>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grpSp>
      <p:grpSp>
        <p:nvGrpSpPr>
          <p:cNvPr id="27" name="Group 26"/>
          <p:cNvGrpSpPr>
            <a:grpSpLocks/>
          </p:cNvGrpSpPr>
          <p:nvPr/>
        </p:nvGrpSpPr>
        <p:grpSpPr bwMode="auto">
          <a:xfrm>
            <a:off x="5480050" y="2911474"/>
            <a:ext cx="609600" cy="609600"/>
            <a:chOff x="3312" y="1680"/>
            <a:chExt cx="384" cy="384"/>
          </a:xfrm>
        </p:grpSpPr>
        <p:sp>
          <p:nvSpPr>
            <p:cNvPr id="28" name="Oval 27"/>
            <p:cNvSpPr>
              <a:spLocks noChangeArrowheads="1"/>
            </p:cNvSpPr>
            <p:nvPr/>
          </p:nvSpPr>
          <p:spPr bwMode="auto">
            <a:xfrm>
              <a:off x="3312" y="1680"/>
              <a:ext cx="384" cy="384"/>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29" name="Oval 28"/>
            <p:cNvSpPr>
              <a:spLocks noChangeArrowheads="1"/>
            </p:cNvSpPr>
            <p:nvPr/>
          </p:nvSpPr>
          <p:spPr bwMode="auto">
            <a:xfrm>
              <a:off x="3360" y="1728"/>
              <a:ext cx="288" cy="288"/>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30" name="Oval 29"/>
            <p:cNvSpPr>
              <a:spLocks noChangeArrowheads="1"/>
            </p:cNvSpPr>
            <p:nvPr/>
          </p:nvSpPr>
          <p:spPr bwMode="auto">
            <a:xfrm>
              <a:off x="3456" y="1824"/>
              <a:ext cx="96" cy="96"/>
            </a:xfrm>
            <a:prstGeom prst="ellipse">
              <a:avLst/>
            </a:prstGeom>
            <a:solidFill>
              <a:srgbClr val="FFCC66"/>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grpSp>
      <p:grpSp>
        <p:nvGrpSpPr>
          <p:cNvPr id="31" name="Group 30"/>
          <p:cNvGrpSpPr>
            <a:grpSpLocks/>
          </p:cNvGrpSpPr>
          <p:nvPr/>
        </p:nvGrpSpPr>
        <p:grpSpPr bwMode="auto">
          <a:xfrm>
            <a:off x="3498850" y="2149474"/>
            <a:ext cx="609600" cy="609600"/>
            <a:chOff x="2156" y="788"/>
            <a:chExt cx="384" cy="384"/>
          </a:xfrm>
        </p:grpSpPr>
        <p:sp>
          <p:nvSpPr>
            <p:cNvPr id="32" name="Oval 31"/>
            <p:cNvSpPr>
              <a:spLocks noChangeArrowheads="1"/>
            </p:cNvSpPr>
            <p:nvPr/>
          </p:nvSpPr>
          <p:spPr bwMode="auto">
            <a:xfrm>
              <a:off x="2156" y="788"/>
              <a:ext cx="384" cy="384"/>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33" name="Freeform 32"/>
            <p:cNvSpPr>
              <a:spLocks/>
            </p:cNvSpPr>
            <p:nvPr/>
          </p:nvSpPr>
          <p:spPr bwMode="auto">
            <a:xfrm>
              <a:off x="2208" y="816"/>
              <a:ext cx="298" cy="313"/>
            </a:xfrm>
            <a:custGeom>
              <a:avLst/>
              <a:gdLst>
                <a:gd name="T0" fmla="*/ 42 w 298"/>
                <a:gd name="T1" fmla="*/ 26 h 313"/>
                <a:gd name="T2" fmla="*/ 165 w 298"/>
                <a:gd name="T3" fmla="*/ 9 h 313"/>
                <a:gd name="T4" fmla="*/ 280 w 298"/>
                <a:gd name="T5" fmla="*/ 83 h 313"/>
                <a:gd name="T6" fmla="*/ 272 w 298"/>
                <a:gd name="T7" fmla="*/ 264 h 313"/>
                <a:gd name="T8" fmla="*/ 155 w 298"/>
                <a:gd name="T9" fmla="*/ 301 h 313"/>
                <a:gd name="T10" fmla="*/ 139 w 298"/>
                <a:gd name="T11" fmla="*/ 195 h 313"/>
                <a:gd name="T12" fmla="*/ 16 w 298"/>
                <a:gd name="T13" fmla="*/ 153 h 313"/>
                <a:gd name="T14" fmla="*/ 42 w 298"/>
                <a:gd name="T15" fmla="*/ 26 h 313"/>
                <a:gd name="T16" fmla="*/ 0 60000 65536"/>
                <a:gd name="T17" fmla="*/ 0 60000 65536"/>
                <a:gd name="T18" fmla="*/ 0 60000 65536"/>
                <a:gd name="T19" fmla="*/ 0 60000 65536"/>
                <a:gd name="T20" fmla="*/ 0 60000 65536"/>
                <a:gd name="T21" fmla="*/ 0 60000 65536"/>
                <a:gd name="T22" fmla="*/ 0 60000 65536"/>
                <a:gd name="T23" fmla="*/ 0 60000 65536"/>
                <a:gd name="T24" fmla="*/ 0 w 298"/>
                <a:gd name="T25" fmla="*/ 0 h 313"/>
                <a:gd name="T26" fmla="*/ 298 w 298"/>
                <a:gd name="T27" fmla="*/ 313 h 3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8" h="313">
                  <a:moveTo>
                    <a:pt x="42" y="26"/>
                  </a:moveTo>
                  <a:cubicBezTo>
                    <a:pt x="67" y="2"/>
                    <a:pt x="125" y="0"/>
                    <a:pt x="165" y="9"/>
                  </a:cubicBezTo>
                  <a:cubicBezTo>
                    <a:pt x="205" y="18"/>
                    <a:pt x="262" y="40"/>
                    <a:pt x="280" y="83"/>
                  </a:cubicBezTo>
                  <a:cubicBezTo>
                    <a:pt x="298" y="126"/>
                    <a:pt x="293" y="228"/>
                    <a:pt x="272" y="264"/>
                  </a:cubicBezTo>
                  <a:cubicBezTo>
                    <a:pt x="251" y="300"/>
                    <a:pt x="177" y="313"/>
                    <a:pt x="155" y="301"/>
                  </a:cubicBezTo>
                  <a:cubicBezTo>
                    <a:pt x="133" y="289"/>
                    <a:pt x="162" y="220"/>
                    <a:pt x="139" y="195"/>
                  </a:cubicBezTo>
                  <a:cubicBezTo>
                    <a:pt x="116" y="170"/>
                    <a:pt x="32" y="181"/>
                    <a:pt x="16" y="153"/>
                  </a:cubicBezTo>
                  <a:cubicBezTo>
                    <a:pt x="0" y="125"/>
                    <a:pt x="17" y="50"/>
                    <a:pt x="42" y="26"/>
                  </a:cubicBezTo>
                  <a:close/>
                </a:path>
              </a:pathLst>
            </a:custGeom>
            <a:solidFill>
              <a:schemeClr val="tx2"/>
            </a:solidFill>
            <a:ln w="9525">
              <a:solidFill>
                <a:schemeClr val="tx1"/>
              </a:solidFill>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grpSp>
      <p:grpSp>
        <p:nvGrpSpPr>
          <p:cNvPr id="34" name="Group 33"/>
          <p:cNvGrpSpPr>
            <a:grpSpLocks/>
          </p:cNvGrpSpPr>
          <p:nvPr/>
        </p:nvGrpSpPr>
        <p:grpSpPr bwMode="auto">
          <a:xfrm>
            <a:off x="5480050" y="3978274"/>
            <a:ext cx="608013" cy="608013"/>
            <a:chOff x="3744" y="2784"/>
            <a:chExt cx="383" cy="383"/>
          </a:xfrm>
        </p:grpSpPr>
        <p:sp>
          <p:nvSpPr>
            <p:cNvPr id="35" name="Oval 34"/>
            <p:cNvSpPr>
              <a:spLocks noChangeArrowheads="1"/>
            </p:cNvSpPr>
            <p:nvPr/>
          </p:nvSpPr>
          <p:spPr bwMode="auto">
            <a:xfrm>
              <a:off x="3744" y="2784"/>
              <a:ext cx="383" cy="383"/>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36" name="Freeform 35"/>
            <p:cNvSpPr>
              <a:spLocks/>
            </p:cNvSpPr>
            <p:nvPr/>
          </p:nvSpPr>
          <p:spPr bwMode="auto">
            <a:xfrm>
              <a:off x="3792" y="2832"/>
              <a:ext cx="240" cy="279"/>
            </a:xfrm>
            <a:custGeom>
              <a:avLst/>
              <a:gdLst>
                <a:gd name="T0" fmla="*/ 204 w 240"/>
                <a:gd name="T1" fmla="*/ 274 h 279"/>
                <a:gd name="T2" fmla="*/ 58 w 240"/>
                <a:gd name="T3" fmla="*/ 233 h 279"/>
                <a:gd name="T4" fmla="*/ 15 w 240"/>
                <a:gd name="T5" fmla="*/ 103 h 279"/>
                <a:gd name="T6" fmla="*/ 147 w 240"/>
                <a:gd name="T7" fmla="*/ 11 h 279"/>
                <a:gd name="T8" fmla="*/ 229 w 240"/>
                <a:gd name="T9" fmla="*/ 36 h 279"/>
                <a:gd name="T10" fmla="*/ 81 w 240"/>
                <a:gd name="T11" fmla="*/ 143 h 279"/>
                <a:gd name="T12" fmla="*/ 204 w 240"/>
                <a:gd name="T13" fmla="*/ 200 h 279"/>
                <a:gd name="T14" fmla="*/ 204 w 240"/>
                <a:gd name="T15" fmla="*/ 274 h 279"/>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279"/>
                <a:gd name="T26" fmla="*/ 240 w 240"/>
                <a:gd name="T27" fmla="*/ 279 h 2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279">
                  <a:moveTo>
                    <a:pt x="204" y="274"/>
                  </a:moveTo>
                  <a:cubicBezTo>
                    <a:pt x="180" y="279"/>
                    <a:pt x="89" y="261"/>
                    <a:pt x="58" y="233"/>
                  </a:cubicBezTo>
                  <a:cubicBezTo>
                    <a:pt x="27" y="205"/>
                    <a:pt x="0" y="140"/>
                    <a:pt x="15" y="103"/>
                  </a:cubicBezTo>
                  <a:cubicBezTo>
                    <a:pt x="30" y="66"/>
                    <a:pt x="111" y="22"/>
                    <a:pt x="147" y="11"/>
                  </a:cubicBezTo>
                  <a:cubicBezTo>
                    <a:pt x="183" y="0"/>
                    <a:pt x="240" y="14"/>
                    <a:pt x="229" y="36"/>
                  </a:cubicBezTo>
                  <a:cubicBezTo>
                    <a:pt x="218" y="58"/>
                    <a:pt x="85" y="116"/>
                    <a:pt x="81" y="143"/>
                  </a:cubicBezTo>
                  <a:cubicBezTo>
                    <a:pt x="77" y="170"/>
                    <a:pt x="184" y="178"/>
                    <a:pt x="204" y="200"/>
                  </a:cubicBezTo>
                  <a:cubicBezTo>
                    <a:pt x="224" y="222"/>
                    <a:pt x="228" y="269"/>
                    <a:pt x="204" y="274"/>
                  </a:cubicBezTo>
                  <a:close/>
                </a:path>
              </a:pathLst>
            </a:custGeom>
            <a:solidFill>
              <a:schemeClr val="tx1"/>
            </a:solidFill>
            <a:ln w="9525">
              <a:solidFill>
                <a:schemeClr val="tx1"/>
              </a:solidFill>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grpSp>
      <p:grpSp>
        <p:nvGrpSpPr>
          <p:cNvPr id="37" name="Group 36"/>
          <p:cNvGrpSpPr>
            <a:grpSpLocks/>
          </p:cNvGrpSpPr>
          <p:nvPr/>
        </p:nvGrpSpPr>
        <p:grpSpPr bwMode="auto">
          <a:xfrm>
            <a:off x="5480050" y="5045074"/>
            <a:ext cx="608013" cy="608013"/>
            <a:chOff x="3792" y="3120"/>
            <a:chExt cx="383" cy="383"/>
          </a:xfrm>
        </p:grpSpPr>
        <p:sp>
          <p:nvSpPr>
            <p:cNvPr id="38" name="Oval 37"/>
            <p:cNvSpPr>
              <a:spLocks noChangeArrowheads="1"/>
            </p:cNvSpPr>
            <p:nvPr/>
          </p:nvSpPr>
          <p:spPr bwMode="auto">
            <a:xfrm>
              <a:off x="3792" y="3120"/>
              <a:ext cx="383" cy="383"/>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grpSp>
          <p:nvGrpSpPr>
            <p:cNvPr id="39" name="Group 38"/>
            <p:cNvGrpSpPr>
              <a:grpSpLocks/>
            </p:cNvGrpSpPr>
            <p:nvPr/>
          </p:nvGrpSpPr>
          <p:grpSpPr bwMode="auto">
            <a:xfrm>
              <a:off x="3840" y="3168"/>
              <a:ext cx="192" cy="317"/>
              <a:chOff x="3936" y="3504"/>
              <a:chExt cx="192" cy="336"/>
            </a:xfrm>
          </p:grpSpPr>
          <p:sp>
            <p:nvSpPr>
              <p:cNvPr id="40" name="Oval 39"/>
              <p:cNvSpPr>
                <a:spLocks noChangeArrowheads="1"/>
              </p:cNvSpPr>
              <p:nvPr/>
            </p:nvSpPr>
            <p:spPr bwMode="auto">
              <a:xfrm>
                <a:off x="4080" y="3504"/>
                <a:ext cx="48"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41" name="Oval 40"/>
              <p:cNvSpPr>
                <a:spLocks noChangeArrowheads="1"/>
              </p:cNvSpPr>
              <p:nvPr/>
            </p:nvSpPr>
            <p:spPr bwMode="auto">
              <a:xfrm>
                <a:off x="3936" y="3648"/>
                <a:ext cx="144" cy="48"/>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42" name="Oval 41"/>
              <p:cNvSpPr>
                <a:spLocks noChangeArrowheads="1"/>
              </p:cNvSpPr>
              <p:nvPr/>
            </p:nvSpPr>
            <p:spPr bwMode="auto">
              <a:xfrm>
                <a:off x="4080" y="3744"/>
                <a:ext cx="48"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43" name="Freeform 42"/>
              <p:cNvSpPr>
                <a:spLocks/>
              </p:cNvSpPr>
              <p:nvPr/>
            </p:nvSpPr>
            <p:spPr bwMode="auto">
              <a:xfrm>
                <a:off x="3976" y="3544"/>
                <a:ext cx="112" cy="112"/>
              </a:xfrm>
              <a:custGeom>
                <a:avLst/>
                <a:gdLst>
                  <a:gd name="T0" fmla="*/ 104 w 112"/>
                  <a:gd name="T1" fmla="*/ 8 h 112"/>
                  <a:gd name="T2" fmla="*/ 56 w 112"/>
                  <a:gd name="T3" fmla="*/ 8 h 112"/>
                  <a:gd name="T4" fmla="*/ 8 w 112"/>
                  <a:gd name="T5" fmla="*/ 56 h 112"/>
                  <a:gd name="T6" fmla="*/ 8 w 112"/>
                  <a:gd name="T7" fmla="*/ 104 h 112"/>
                  <a:gd name="T8" fmla="*/ 56 w 112"/>
                  <a:gd name="T9" fmla="*/ 104 h 112"/>
                  <a:gd name="T10" fmla="*/ 56 w 112"/>
                  <a:gd name="T11" fmla="*/ 56 h 112"/>
                  <a:gd name="T12" fmla="*/ 104 w 112"/>
                  <a:gd name="T13" fmla="*/ 56 h 112"/>
                  <a:gd name="T14" fmla="*/ 104 w 11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12"/>
                  <a:gd name="T25" fmla="*/ 0 h 112"/>
                  <a:gd name="T26" fmla="*/ 112 w 11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2" h="112">
                    <a:moveTo>
                      <a:pt x="104" y="8"/>
                    </a:moveTo>
                    <a:cubicBezTo>
                      <a:pt x="96" y="0"/>
                      <a:pt x="72" y="0"/>
                      <a:pt x="56" y="8"/>
                    </a:cubicBezTo>
                    <a:cubicBezTo>
                      <a:pt x="40" y="16"/>
                      <a:pt x="16" y="40"/>
                      <a:pt x="8" y="56"/>
                    </a:cubicBezTo>
                    <a:cubicBezTo>
                      <a:pt x="0" y="72"/>
                      <a:pt x="0" y="96"/>
                      <a:pt x="8" y="104"/>
                    </a:cubicBezTo>
                    <a:cubicBezTo>
                      <a:pt x="16" y="112"/>
                      <a:pt x="48" y="112"/>
                      <a:pt x="56" y="104"/>
                    </a:cubicBezTo>
                    <a:cubicBezTo>
                      <a:pt x="64" y="96"/>
                      <a:pt x="48" y="64"/>
                      <a:pt x="56" y="56"/>
                    </a:cubicBezTo>
                    <a:cubicBezTo>
                      <a:pt x="64" y="48"/>
                      <a:pt x="96" y="64"/>
                      <a:pt x="104" y="56"/>
                    </a:cubicBezTo>
                    <a:cubicBezTo>
                      <a:pt x="112" y="48"/>
                      <a:pt x="112" y="16"/>
                      <a:pt x="104" y="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44" name="Freeform 43"/>
              <p:cNvSpPr>
                <a:spLocks/>
              </p:cNvSpPr>
              <p:nvPr/>
            </p:nvSpPr>
            <p:spPr bwMode="auto">
              <a:xfrm>
                <a:off x="3968" y="3688"/>
                <a:ext cx="128" cy="112"/>
              </a:xfrm>
              <a:custGeom>
                <a:avLst/>
                <a:gdLst>
                  <a:gd name="T0" fmla="*/ 16 w 128"/>
                  <a:gd name="T1" fmla="*/ 8 h 112"/>
                  <a:gd name="T2" fmla="*/ 16 w 128"/>
                  <a:gd name="T3" fmla="*/ 56 h 112"/>
                  <a:gd name="T4" fmla="*/ 16 w 128"/>
                  <a:gd name="T5" fmla="*/ 104 h 112"/>
                  <a:gd name="T6" fmla="*/ 112 w 128"/>
                  <a:gd name="T7" fmla="*/ 104 h 112"/>
                  <a:gd name="T8" fmla="*/ 112 w 128"/>
                  <a:gd name="T9" fmla="*/ 56 h 112"/>
                  <a:gd name="T10" fmla="*/ 64 w 128"/>
                  <a:gd name="T11" fmla="*/ 56 h 112"/>
                  <a:gd name="T12" fmla="*/ 64 w 128"/>
                  <a:gd name="T13" fmla="*/ 8 h 112"/>
                  <a:gd name="T14" fmla="*/ 16 w 128"/>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28"/>
                  <a:gd name="T25" fmla="*/ 0 h 112"/>
                  <a:gd name="T26" fmla="*/ 128 w 128"/>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8" h="112">
                    <a:moveTo>
                      <a:pt x="16" y="8"/>
                    </a:moveTo>
                    <a:cubicBezTo>
                      <a:pt x="8" y="16"/>
                      <a:pt x="16" y="40"/>
                      <a:pt x="16" y="56"/>
                    </a:cubicBezTo>
                    <a:cubicBezTo>
                      <a:pt x="16" y="72"/>
                      <a:pt x="0" y="96"/>
                      <a:pt x="16" y="104"/>
                    </a:cubicBezTo>
                    <a:cubicBezTo>
                      <a:pt x="32" y="112"/>
                      <a:pt x="96" y="112"/>
                      <a:pt x="112" y="104"/>
                    </a:cubicBezTo>
                    <a:cubicBezTo>
                      <a:pt x="128" y="96"/>
                      <a:pt x="120" y="64"/>
                      <a:pt x="112" y="56"/>
                    </a:cubicBezTo>
                    <a:cubicBezTo>
                      <a:pt x="104" y="48"/>
                      <a:pt x="72" y="64"/>
                      <a:pt x="64" y="56"/>
                    </a:cubicBezTo>
                    <a:cubicBezTo>
                      <a:pt x="56" y="48"/>
                      <a:pt x="72" y="16"/>
                      <a:pt x="64" y="8"/>
                    </a:cubicBezTo>
                    <a:cubicBezTo>
                      <a:pt x="56" y="0"/>
                      <a:pt x="24" y="0"/>
                      <a:pt x="16" y="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grpSp>
      </p:grpSp>
      <p:grpSp>
        <p:nvGrpSpPr>
          <p:cNvPr id="45" name="Group 44"/>
          <p:cNvGrpSpPr>
            <a:grpSpLocks/>
          </p:cNvGrpSpPr>
          <p:nvPr/>
        </p:nvGrpSpPr>
        <p:grpSpPr bwMode="auto">
          <a:xfrm>
            <a:off x="7080250" y="3444874"/>
            <a:ext cx="608013" cy="608013"/>
            <a:chOff x="4800" y="1248"/>
            <a:chExt cx="383" cy="383"/>
          </a:xfrm>
        </p:grpSpPr>
        <p:sp>
          <p:nvSpPr>
            <p:cNvPr id="46" name="Oval 45"/>
            <p:cNvSpPr>
              <a:spLocks noChangeArrowheads="1"/>
            </p:cNvSpPr>
            <p:nvPr/>
          </p:nvSpPr>
          <p:spPr bwMode="auto">
            <a:xfrm>
              <a:off x="4800" y="1248"/>
              <a:ext cx="383" cy="383"/>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grpSp>
          <p:nvGrpSpPr>
            <p:cNvPr id="47" name="Group 46"/>
            <p:cNvGrpSpPr>
              <a:grpSpLocks/>
            </p:cNvGrpSpPr>
            <p:nvPr/>
          </p:nvGrpSpPr>
          <p:grpSpPr bwMode="auto">
            <a:xfrm>
              <a:off x="4848" y="1296"/>
              <a:ext cx="248" cy="291"/>
              <a:chOff x="4656" y="720"/>
              <a:chExt cx="248" cy="291"/>
            </a:xfrm>
          </p:grpSpPr>
          <p:sp>
            <p:nvSpPr>
              <p:cNvPr id="48" name="Oval 47"/>
              <p:cNvSpPr>
                <a:spLocks noChangeArrowheads="1"/>
              </p:cNvSpPr>
              <p:nvPr/>
            </p:nvSpPr>
            <p:spPr bwMode="auto">
              <a:xfrm>
                <a:off x="4691" y="720"/>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49" name="Oval 48"/>
              <p:cNvSpPr>
                <a:spLocks noChangeArrowheads="1"/>
              </p:cNvSpPr>
              <p:nvPr/>
            </p:nvSpPr>
            <p:spPr bwMode="auto">
              <a:xfrm>
                <a:off x="4656" y="829"/>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50" name="Oval 49"/>
              <p:cNvSpPr>
                <a:spLocks noChangeArrowheads="1"/>
              </p:cNvSpPr>
              <p:nvPr/>
            </p:nvSpPr>
            <p:spPr bwMode="auto">
              <a:xfrm>
                <a:off x="4727" y="938"/>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51" name="Oval 50"/>
              <p:cNvSpPr>
                <a:spLocks noChangeArrowheads="1"/>
              </p:cNvSpPr>
              <p:nvPr/>
            </p:nvSpPr>
            <p:spPr bwMode="auto">
              <a:xfrm>
                <a:off x="4833" y="938"/>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52" name="Freeform 51"/>
              <p:cNvSpPr>
                <a:spLocks/>
              </p:cNvSpPr>
              <p:nvPr/>
            </p:nvSpPr>
            <p:spPr bwMode="auto">
              <a:xfrm>
                <a:off x="4686" y="756"/>
                <a:ext cx="47" cy="79"/>
              </a:xfrm>
              <a:custGeom>
                <a:avLst/>
                <a:gdLst>
                  <a:gd name="T0" fmla="*/ 1 w 64"/>
                  <a:gd name="T1" fmla="*/ 2 h 104"/>
                  <a:gd name="T2" fmla="*/ 1 w 64"/>
                  <a:gd name="T3" fmla="*/ 2 h 104"/>
                  <a:gd name="T4" fmla="*/ 1 w 64"/>
                  <a:gd name="T5" fmla="*/ 2 h 104"/>
                  <a:gd name="T6" fmla="*/ 1 w 64"/>
                  <a:gd name="T7" fmla="*/ 2 h 104"/>
                  <a:gd name="T8" fmla="*/ 1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53" name="Freeform 52"/>
              <p:cNvSpPr>
                <a:spLocks/>
              </p:cNvSpPr>
              <p:nvPr/>
            </p:nvSpPr>
            <p:spPr bwMode="auto">
              <a:xfrm>
                <a:off x="4686" y="866"/>
                <a:ext cx="82" cy="115"/>
              </a:xfrm>
              <a:custGeom>
                <a:avLst/>
                <a:gdLst>
                  <a:gd name="T0" fmla="*/ 1 w 112"/>
                  <a:gd name="T1" fmla="*/ 2 h 152"/>
                  <a:gd name="T2" fmla="*/ 1 w 112"/>
                  <a:gd name="T3" fmla="*/ 2 h 152"/>
                  <a:gd name="T4" fmla="*/ 1 w 112"/>
                  <a:gd name="T5" fmla="*/ 2 h 152"/>
                  <a:gd name="T6" fmla="*/ 1 w 112"/>
                  <a:gd name="T7" fmla="*/ 2 h 152"/>
                  <a:gd name="T8" fmla="*/ 1 w 112"/>
                  <a:gd name="T9" fmla="*/ 2 h 152"/>
                  <a:gd name="T10" fmla="*/ 1 w 112"/>
                  <a:gd name="T11" fmla="*/ 2 h 152"/>
                  <a:gd name="T12" fmla="*/ 1 w 112"/>
                  <a:gd name="T13" fmla="*/ 2 h 152"/>
                  <a:gd name="T14" fmla="*/ 1 w 112"/>
                  <a:gd name="T15" fmla="*/ 0 h 152"/>
                  <a:gd name="T16" fmla="*/ 1 w 112"/>
                  <a:gd name="T17" fmla="*/ 2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54" name="Freeform 53"/>
              <p:cNvSpPr>
                <a:spLocks/>
              </p:cNvSpPr>
              <p:nvPr/>
            </p:nvSpPr>
            <p:spPr bwMode="auto">
              <a:xfrm>
                <a:off x="4756" y="966"/>
                <a:ext cx="118" cy="45"/>
              </a:xfrm>
              <a:custGeom>
                <a:avLst/>
                <a:gdLst>
                  <a:gd name="T0" fmla="*/ 1 w 160"/>
                  <a:gd name="T1" fmla="*/ 2 h 60"/>
                  <a:gd name="T2" fmla="*/ 1 w 160"/>
                  <a:gd name="T3" fmla="*/ 0 h 60"/>
                  <a:gd name="T4" fmla="*/ 1 w 160"/>
                  <a:gd name="T5" fmla="*/ 2 h 60"/>
                  <a:gd name="T6" fmla="*/ 1 w 160"/>
                  <a:gd name="T7" fmla="*/ 2 h 60"/>
                  <a:gd name="T8" fmla="*/ 1 w 160"/>
                  <a:gd name="T9" fmla="*/ 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grpSp>
      </p:grpSp>
      <p:grpSp>
        <p:nvGrpSpPr>
          <p:cNvPr id="55" name="Group 54"/>
          <p:cNvGrpSpPr>
            <a:grpSpLocks/>
          </p:cNvGrpSpPr>
          <p:nvPr/>
        </p:nvGrpSpPr>
        <p:grpSpPr bwMode="auto">
          <a:xfrm>
            <a:off x="2965450" y="4587874"/>
            <a:ext cx="817563" cy="588963"/>
            <a:chOff x="1680" y="2496"/>
            <a:chExt cx="515" cy="371"/>
          </a:xfrm>
        </p:grpSpPr>
        <p:grpSp>
          <p:nvGrpSpPr>
            <p:cNvPr id="56" name="Group 55"/>
            <p:cNvGrpSpPr>
              <a:grpSpLocks/>
            </p:cNvGrpSpPr>
            <p:nvPr/>
          </p:nvGrpSpPr>
          <p:grpSpPr bwMode="auto">
            <a:xfrm>
              <a:off x="1680" y="2496"/>
              <a:ext cx="179" cy="179"/>
              <a:chOff x="1680" y="2496"/>
              <a:chExt cx="179" cy="179"/>
            </a:xfrm>
          </p:grpSpPr>
          <p:sp>
            <p:nvSpPr>
              <p:cNvPr id="87" name="Oval 56"/>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grpSp>
            <p:nvGrpSpPr>
              <p:cNvPr id="88" name="Group 57"/>
              <p:cNvGrpSpPr>
                <a:grpSpLocks/>
              </p:cNvGrpSpPr>
              <p:nvPr/>
            </p:nvGrpSpPr>
            <p:grpSpPr bwMode="auto">
              <a:xfrm>
                <a:off x="1702" y="2518"/>
                <a:ext cx="116" cy="136"/>
                <a:chOff x="672" y="3456"/>
                <a:chExt cx="336" cy="384"/>
              </a:xfrm>
            </p:grpSpPr>
            <p:sp>
              <p:nvSpPr>
                <p:cNvPr id="89" name="Oval 58"/>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90" name="Oval 59"/>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91" name="Oval 60"/>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92" name="Oval 61"/>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93" name="Freeform 62"/>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94" name="Freeform 63"/>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95" name="Freeform 64"/>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grpSp>
        </p:grpSp>
        <p:grpSp>
          <p:nvGrpSpPr>
            <p:cNvPr id="57" name="Group 65"/>
            <p:cNvGrpSpPr>
              <a:grpSpLocks/>
            </p:cNvGrpSpPr>
            <p:nvPr/>
          </p:nvGrpSpPr>
          <p:grpSpPr bwMode="auto">
            <a:xfrm>
              <a:off x="1920" y="2496"/>
              <a:ext cx="179" cy="179"/>
              <a:chOff x="1680" y="2496"/>
              <a:chExt cx="179" cy="179"/>
            </a:xfrm>
          </p:grpSpPr>
          <p:sp>
            <p:nvSpPr>
              <p:cNvPr id="78" name="Oval 66"/>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grpSp>
            <p:nvGrpSpPr>
              <p:cNvPr id="79" name="Group 67"/>
              <p:cNvGrpSpPr>
                <a:grpSpLocks/>
              </p:cNvGrpSpPr>
              <p:nvPr/>
            </p:nvGrpSpPr>
            <p:grpSpPr bwMode="auto">
              <a:xfrm>
                <a:off x="1702" y="2518"/>
                <a:ext cx="116" cy="136"/>
                <a:chOff x="672" y="3456"/>
                <a:chExt cx="336" cy="384"/>
              </a:xfrm>
            </p:grpSpPr>
            <p:sp>
              <p:nvSpPr>
                <p:cNvPr id="80" name="Oval 68"/>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81" name="Oval 69"/>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82" name="Oval 70"/>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83" name="Oval 71"/>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84" name="Freeform 72"/>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85" name="Freeform 73"/>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86" name="Freeform 74"/>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grpSp>
        </p:grpSp>
        <p:grpSp>
          <p:nvGrpSpPr>
            <p:cNvPr id="58" name="Group 75"/>
            <p:cNvGrpSpPr>
              <a:grpSpLocks/>
            </p:cNvGrpSpPr>
            <p:nvPr/>
          </p:nvGrpSpPr>
          <p:grpSpPr bwMode="auto">
            <a:xfrm>
              <a:off x="1776" y="2688"/>
              <a:ext cx="179" cy="179"/>
              <a:chOff x="1680" y="2496"/>
              <a:chExt cx="179" cy="179"/>
            </a:xfrm>
          </p:grpSpPr>
          <p:sp>
            <p:nvSpPr>
              <p:cNvPr id="69" name="Oval 76"/>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grpSp>
            <p:nvGrpSpPr>
              <p:cNvPr id="70" name="Group 77"/>
              <p:cNvGrpSpPr>
                <a:grpSpLocks/>
              </p:cNvGrpSpPr>
              <p:nvPr/>
            </p:nvGrpSpPr>
            <p:grpSpPr bwMode="auto">
              <a:xfrm>
                <a:off x="1702" y="2518"/>
                <a:ext cx="116" cy="136"/>
                <a:chOff x="672" y="3456"/>
                <a:chExt cx="336" cy="384"/>
              </a:xfrm>
            </p:grpSpPr>
            <p:sp>
              <p:nvSpPr>
                <p:cNvPr id="71" name="Oval 78"/>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72" name="Oval 79"/>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73" name="Oval 80"/>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74" name="Oval 81"/>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75" name="Freeform 82"/>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76" name="Freeform 83"/>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77" name="Freeform 84"/>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grpSp>
        </p:grpSp>
        <p:grpSp>
          <p:nvGrpSpPr>
            <p:cNvPr id="59" name="Group 85"/>
            <p:cNvGrpSpPr>
              <a:grpSpLocks/>
            </p:cNvGrpSpPr>
            <p:nvPr/>
          </p:nvGrpSpPr>
          <p:grpSpPr bwMode="auto">
            <a:xfrm>
              <a:off x="2016" y="2688"/>
              <a:ext cx="179" cy="179"/>
              <a:chOff x="1680" y="2496"/>
              <a:chExt cx="179" cy="179"/>
            </a:xfrm>
          </p:grpSpPr>
          <p:sp>
            <p:nvSpPr>
              <p:cNvPr id="60" name="Oval 86"/>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grpSp>
            <p:nvGrpSpPr>
              <p:cNvPr id="61" name="Group 87"/>
              <p:cNvGrpSpPr>
                <a:grpSpLocks/>
              </p:cNvGrpSpPr>
              <p:nvPr/>
            </p:nvGrpSpPr>
            <p:grpSpPr bwMode="auto">
              <a:xfrm>
                <a:off x="1702" y="2518"/>
                <a:ext cx="116" cy="136"/>
                <a:chOff x="672" y="3456"/>
                <a:chExt cx="336" cy="384"/>
              </a:xfrm>
            </p:grpSpPr>
            <p:sp>
              <p:nvSpPr>
                <p:cNvPr id="62" name="Oval 88"/>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63" name="Oval 89"/>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64" name="Oval 90"/>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65" name="Oval 91"/>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66" name="Freeform 92"/>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67" name="Freeform 93"/>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68" name="Freeform 94"/>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grpSp>
        </p:grpSp>
      </p:grpSp>
      <p:grpSp>
        <p:nvGrpSpPr>
          <p:cNvPr id="96" name="Group 95"/>
          <p:cNvGrpSpPr>
            <a:grpSpLocks/>
          </p:cNvGrpSpPr>
          <p:nvPr/>
        </p:nvGrpSpPr>
        <p:grpSpPr bwMode="auto">
          <a:xfrm>
            <a:off x="1136650" y="4511674"/>
            <a:ext cx="1274763" cy="893763"/>
            <a:chOff x="1248" y="3264"/>
            <a:chExt cx="803" cy="563"/>
          </a:xfrm>
        </p:grpSpPr>
        <p:grpSp>
          <p:nvGrpSpPr>
            <p:cNvPr id="97" name="Group 96"/>
            <p:cNvGrpSpPr>
              <a:grpSpLocks/>
            </p:cNvGrpSpPr>
            <p:nvPr/>
          </p:nvGrpSpPr>
          <p:grpSpPr bwMode="auto">
            <a:xfrm>
              <a:off x="1392" y="3264"/>
              <a:ext cx="179" cy="179"/>
              <a:chOff x="1680" y="2496"/>
              <a:chExt cx="179" cy="179"/>
            </a:xfrm>
          </p:grpSpPr>
          <p:sp>
            <p:nvSpPr>
              <p:cNvPr id="168" name="Oval 9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grpSp>
            <p:nvGrpSpPr>
              <p:cNvPr id="169" name="Group 98"/>
              <p:cNvGrpSpPr>
                <a:grpSpLocks/>
              </p:cNvGrpSpPr>
              <p:nvPr/>
            </p:nvGrpSpPr>
            <p:grpSpPr bwMode="auto">
              <a:xfrm>
                <a:off x="1702" y="2518"/>
                <a:ext cx="116" cy="136"/>
                <a:chOff x="672" y="3456"/>
                <a:chExt cx="336" cy="384"/>
              </a:xfrm>
            </p:grpSpPr>
            <p:sp>
              <p:nvSpPr>
                <p:cNvPr id="170" name="Oval 9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71" name="Oval 10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72" name="Oval 10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73" name="Oval 10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74" name="Freeform 10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175" name="Freeform 10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176" name="Freeform 10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grpSp>
        </p:grpSp>
        <p:grpSp>
          <p:nvGrpSpPr>
            <p:cNvPr id="98" name="Group 106"/>
            <p:cNvGrpSpPr>
              <a:grpSpLocks/>
            </p:cNvGrpSpPr>
            <p:nvPr/>
          </p:nvGrpSpPr>
          <p:grpSpPr bwMode="auto">
            <a:xfrm>
              <a:off x="1632" y="3264"/>
              <a:ext cx="179" cy="179"/>
              <a:chOff x="1680" y="2496"/>
              <a:chExt cx="179" cy="179"/>
            </a:xfrm>
          </p:grpSpPr>
          <p:sp>
            <p:nvSpPr>
              <p:cNvPr id="159" name="Oval 10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grpSp>
            <p:nvGrpSpPr>
              <p:cNvPr id="160" name="Group 108"/>
              <p:cNvGrpSpPr>
                <a:grpSpLocks/>
              </p:cNvGrpSpPr>
              <p:nvPr/>
            </p:nvGrpSpPr>
            <p:grpSpPr bwMode="auto">
              <a:xfrm>
                <a:off x="1702" y="2518"/>
                <a:ext cx="116" cy="136"/>
                <a:chOff x="672" y="3456"/>
                <a:chExt cx="336" cy="384"/>
              </a:xfrm>
            </p:grpSpPr>
            <p:sp>
              <p:nvSpPr>
                <p:cNvPr id="161" name="Oval 10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62" name="Oval 11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63" name="Oval 11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64" name="Oval 11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65" name="Freeform 11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166" name="Freeform 11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167" name="Freeform 11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grpSp>
        </p:grpSp>
        <p:grpSp>
          <p:nvGrpSpPr>
            <p:cNvPr id="99" name="Group 116"/>
            <p:cNvGrpSpPr>
              <a:grpSpLocks/>
            </p:cNvGrpSpPr>
            <p:nvPr/>
          </p:nvGrpSpPr>
          <p:grpSpPr bwMode="auto">
            <a:xfrm>
              <a:off x="1872" y="3264"/>
              <a:ext cx="179" cy="179"/>
              <a:chOff x="1680" y="2496"/>
              <a:chExt cx="179" cy="179"/>
            </a:xfrm>
          </p:grpSpPr>
          <p:sp>
            <p:nvSpPr>
              <p:cNvPr id="150" name="Oval 11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grpSp>
            <p:nvGrpSpPr>
              <p:cNvPr id="151" name="Group 118"/>
              <p:cNvGrpSpPr>
                <a:grpSpLocks/>
              </p:cNvGrpSpPr>
              <p:nvPr/>
            </p:nvGrpSpPr>
            <p:grpSpPr bwMode="auto">
              <a:xfrm>
                <a:off x="1702" y="2518"/>
                <a:ext cx="116" cy="136"/>
                <a:chOff x="672" y="3456"/>
                <a:chExt cx="336" cy="384"/>
              </a:xfrm>
            </p:grpSpPr>
            <p:sp>
              <p:nvSpPr>
                <p:cNvPr id="152" name="Oval 11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53" name="Oval 12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54" name="Oval 12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55" name="Oval 12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56" name="Freeform 12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157" name="Freeform 12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158" name="Freeform 12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grpSp>
        </p:grpSp>
        <p:grpSp>
          <p:nvGrpSpPr>
            <p:cNvPr id="100" name="Group 126"/>
            <p:cNvGrpSpPr>
              <a:grpSpLocks/>
            </p:cNvGrpSpPr>
            <p:nvPr/>
          </p:nvGrpSpPr>
          <p:grpSpPr bwMode="auto">
            <a:xfrm>
              <a:off x="1248" y="3456"/>
              <a:ext cx="179" cy="179"/>
              <a:chOff x="1680" y="2496"/>
              <a:chExt cx="179" cy="179"/>
            </a:xfrm>
          </p:grpSpPr>
          <p:sp>
            <p:nvSpPr>
              <p:cNvPr id="141" name="Oval 12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grpSp>
            <p:nvGrpSpPr>
              <p:cNvPr id="142" name="Group 128"/>
              <p:cNvGrpSpPr>
                <a:grpSpLocks/>
              </p:cNvGrpSpPr>
              <p:nvPr/>
            </p:nvGrpSpPr>
            <p:grpSpPr bwMode="auto">
              <a:xfrm>
                <a:off x="1702" y="2518"/>
                <a:ext cx="116" cy="136"/>
                <a:chOff x="672" y="3456"/>
                <a:chExt cx="336" cy="384"/>
              </a:xfrm>
            </p:grpSpPr>
            <p:sp>
              <p:nvSpPr>
                <p:cNvPr id="143" name="Oval 12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44" name="Oval 13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45" name="Oval 13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46" name="Oval 13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47" name="Freeform 13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148" name="Freeform 13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149" name="Freeform 13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grpSp>
        </p:grpSp>
        <p:grpSp>
          <p:nvGrpSpPr>
            <p:cNvPr id="101" name="Group 136"/>
            <p:cNvGrpSpPr>
              <a:grpSpLocks/>
            </p:cNvGrpSpPr>
            <p:nvPr/>
          </p:nvGrpSpPr>
          <p:grpSpPr bwMode="auto">
            <a:xfrm>
              <a:off x="1488" y="3456"/>
              <a:ext cx="179" cy="179"/>
              <a:chOff x="1680" y="2496"/>
              <a:chExt cx="179" cy="179"/>
            </a:xfrm>
          </p:grpSpPr>
          <p:sp>
            <p:nvSpPr>
              <p:cNvPr id="132" name="Oval 13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grpSp>
            <p:nvGrpSpPr>
              <p:cNvPr id="133" name="Group 138"/>
              <p:cNvGrpSpPr>
                <a:grpSpLocks/>
              </p:cNvGrpSpPr>
              <p:nvPr/>
            </p:nvGrpSpPr>
            <p:grpSpPr bwMode="auto">
              <a:xfrm>
                <a:off x="1702" y="2518"/>
                <a:ext cx="116" cy="136"/>
                <a:chOff x="672" y="3456"/>
                <a:chExt cx="336" cy="384"/>
              </a:xfrm>
            </p:grpSpPr>
            <p:sp>
              <p:nvSpPr>
                <p:cNvPr id="134" name="Oval 13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35" name="Oval 14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36" name="Oval 14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37" name="Oval 14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38" name="Freeform 14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139" name="Freeform 14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140" name="Freeform 14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grpSp>
        </p:grpSp>
        <p:grpSp>
          <p:nvGrpSpPr>
            <p:cNvPr id="102" name="Group 146"/>
            <p:cNvGrpSpPr>
              <a:grpSpLocks/>
            </p:cNvGrpSpPr>
            <p:nvPr/>
          </p:nvGrpSpPr>
          <p:grpSpPr bwMode="auto">
            <a:xfrm>
              <a:off x="1728" y="3456"/>
              <a:ext cx="179" cy="179"/>
              <a:chOff x="1680" y="2496"/>
              <a:chExt cx="179" cy="179"/>
            </a:xfrm>
          </p:grpSpPr>
          <p:sp>
            <p:nvSpPr>
              <p:cNvPr id="123" name="Oval 14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grpSp>
            <p:nvGrpSpPr>
              <p:cNvPr id="124" name="Group 148"/>
              <p:cNvGrpSpPr>
                <a:grpSpLocks/>
              </p:cNvGrpSpPr>
              <p:nvPr/>
            </p:nvGrpSpPr>
            <p:grpSpPr bwMode="auto">
              <a:xfrm>
                <a:off x="1702" y="2518"/>
                <a:ext cx="116" cy="136"/>
                <a:chOff x="672" y="3456"/>
                <a:chExt cx="336" cy="384"/>
              </a:xfrm>
            </p:grpSpPr>
            <p:sp>
              <p:nvSpPr>
                <p:cNvPr id="125" name="Oval 14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26" name="Oval 15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27" name="Oval 15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28" name="Oval 15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29" name="Freeform 15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130" name="Freeform 15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131" name="Freeform 15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grpSp>
        </p:grpSp>
        <p:grpSp>
          <p:nvGrpSpPr>
            <p:cNvPr id="103" name="Group 156"/>
            <p:cNvGrpSpPr>
              <a:grpSpLocks/>
            </p:cNvGrpSpPr>
            <p:nvPr/>
          </p:nvGrpSpPr>
          <p:grpSpPr bwMode="auto">
            <a:xfrm>
              <a:off x="1344" y="3648"/>
              <a:ext cx="179" cy="179"/>
              <a:chOff x="1680" y="2496"/>
              <a:chExt cx="179" cy="179"/>
            </a:xfrm>
          </p:grpSpPr>
          <p:sp>
            <p:nvSpPr>
              <p:cNvPr id="114" name="Oval 15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grpSp>
            <p:nvGrpSpPr>
              <p:cNvPr id="115" name="Group 158"/>
              <p:cNvGrpSpPr>
                <a:grpSpLocks/>
              </p:cNvGrpSpPr>
              <p:nvPr/>
            </p:nvGrpSpPr>
            <p:grpSpPr bwMode="auto">
              <a:xfrm>
                <a:off x="1702" y="2518"/>
                <a:ext cx="116" cy="136"/>
                <a:chOff x="672" y="3456"/>
                <a:chExt cx="336" cy="384"/>
              </a:xfrm>
            </p:grpSpPr>
            <p:sp>
              <p:nvSpPr>
                <p:cNvPr id="116" name="Oval 15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17" name="Oval 16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18" name="Oval 16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19" name="Oval 16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20" name="Freeform 16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121" name="Freeform 16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122" name="Freeform 16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grpSp>
        </p:grpSp>
        <p:grpSp>
          <p:nvGrpSpPr>
            <p:cNvPr id="104" name="Group 166"/>
            <p:cNvGrpSpPr>
              <a:grpSpLocks/>
            </p:cNvGrpSpPr>
            <p:nvPr/>
          </p:nvGrpSpPr>
          <p:grpSpPr bwMode="auto">
            <a:xfrm>
              <a:off x="1584" y="3648"/>
              <a:ext cx="179" cy="179"/>
              <a:chOff x="1680" y="2496"/>
              <a:chExt cx="179" cy="179"/>
            </a:xfrm>
          </p:grpSpPr>
          <p:sp>
            <p:nvSpPr>
              <p:cNvPr id="105" name="Oval 16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grpSp>
            <p:nvGrpSpPr>
              <p:cNvPr id="106" name="Group 168"/>
              <p:cNvGrpSpPr>
                <a:grpSpLocks/>
              </p:cNvGrpSpPr>
              <p:nvPr/>
            </p:nvGrpSpPr>
            <p:grpSpPr bwMode="auto">
              <a:xfrm>
                <a:off x="1702" y="2518"/>
                <a:ext cx="116" cy="136"/>
                <a:chOff x="672" y="3456"/>
                <a:chExt cx="336" cy="384"/>
              </a:xfrm>
            </p:grpSpPr>
            <p:sp>
              <p:nvSpPr>
                <p:cNvPr id="107" name="Oval 16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08" name="Oval 17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09" name="Oval 17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10" name="Oval 17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11" name="Freeform 17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112" name="Freeform 17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sp>
              <p:nvSpPr>
                <p:cNvPr id="113" name="Freeform 17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smtClean="0">
                    <a:solidFill>
                      <a:schemeClr val="tx1"/>
                    </a:solidFill>
                    <a:latin typeface="Times New Roman" pitchFamily="18" charset="0"/>
                    <a:cs typeface="Arial" pitchFamily="34" charset="0"/>
                  </a:endParaRPr>
                </a:p>
              </p:txBody>
            </p:sp>
          </p:grpSp>
        </p:grpSp>
      </p:grpSp>
      <p:sp>
        <p:nvSpPr>
          <p:cNvPr id="177" name="Rectangle 176"/>
          <p:cNvSpPr>
            <a:spLocks noChangeArrowheads="1"/>
          </p:cNvSpPr>
          <p:nvPr/>
        </p:nvSpPr>
        <p:spPr bwMode="auto">
          <a:xfrm>
            <a:off x="3346450" y="1082674"/>
            <a:ext cx="990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smtClean="0">
                <a:latin typeface="Arial" pitchFamily="34" charset="0"/>
                <a:cs typeface="Arial" pitchFamily="34" charset="0"/>
              </a:rPr>
              <a:t>G-CSF</a:t>
            </a:r>
          </a:p>
        </p:txBody>
      </p:sp>
      <p:sp>
        <p:nvSpPr>
          <p:cNvPr id="178" name="Rectangle 177"/>
          <p:cNvSpPr>
            <a:spLocks noChangeArrowheads="1"/>
          </p:cNvSpPr>
          <p:nvPr/>
        </p:nvSpPr>
        <p:spPr bwMode="auto">
          <a:xfrm>
            <a:off x="1060450" y="3597274"/>
            <a:ext cx="5334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smtClean="0">
                <a:latin typeface="Arial" pitchFamily="34" charset="0"/>
                <a:cs typeface="Arial" pitchFamily="34" charset="0"/>
              </a:rPr>
              <a:t>++</a:t>
            </a:r>
          </a:p>
        </p:txBody>
      </p:sp>
      <p:sp>
        <p:nvSpPr>
          <p:cNvPr id="179" name="Rectangle 178"/>
          <p:cNvSpPr>
            <a:spLocks noChangeArrowheads="1"/>
          </p:cNvSpPr>
          <p:nvPr/>
        </p:nvSpPr>
        <p:spPr bwMode="auto">
          <a:xfrm>
            <a:off x="755650" y="2606674"/>
            <a:ext cx="1143000" cy="64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smtClean="0">
                <a:latin typeface="Arial" pitchFamily="34" charset="0"/>
                <a:cs typeface="Arial" pitchFamily="34" charset="0"/>
              </a:rPr>
              <a:t>GM progenitor cell</a:t>
            </a:r>
            <a:endParaRPr lang="cs-CZ" altLang="cs-CZ" sz="1400" b="1" smtClean="0">
              <a:latin typeface="Arial" pitchFamily="34" charset="0"/>
              <a:cs typeface="Arial" pitchFamily="34" charset="0"/>
            </a:endParaRPr>
          </a:p>
        </p:txBody>
      </p:sp>
      <p:sp>
        <p:nvSpPr>
          <p:cNvPr id="180" name="Rectangle 179"/>
          <p:cNvSpPr>
            <a:spLocks noChangeArrowheads="1"/>
          </p:cNvSpPr>
          <p:nvPr/>
        </p:nvSpPr>
        <p:spPr bwMode="auto">
          <a:xfrm>
            <a:off x="908050" y="5426074"/>
            <a:ext cx="12954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smtClean="0">
                <a:latin typeface="Arial" pitchFamily="34" charset="0"/>
                <a:cs typeface="Arial" pitchFamily="34" charset="0"/>
              </a:rPr>
              <a:t>mature granulocytes</a:t>
            </a:r>
          </a:p>
        </p:txBody>
      </p:sp>
      <p:grpSp>
        <p:nvGrpSpPr>
          <p:cNvPr id="181" name="Group 180"/>
          <p:cNvGrpSpPr>
            <a:grpSpLocks/>
          </p:cNvGrpSpPr>
          <p:nvPr/>
        </p:nvGrpSpPr>
        <p:grpSpPr bwMode="auto">
          <a:xfrm>
            <a:off x="1517650" y="2835274"/>
            <a:ext cx="533400" cy="1520825"/>
            <a:chOff x="912" y="1824"/>
            <a:chExt cx="336" cy="958"/>
          </a:xfrm>
        </p:grpSpPr>
        <p:sp>
          <p:nvSpPr>
            <p:cNvPr id="182" name="AutoShape 181"/>
            <p:cNvSpPr>
              <a:spLocks noChangeArrowheads="1"/>
            </p:cNvSpPr>
            <p:nvPr/>
          </p:nvSpPr>
          <p:spPr bwMode="auto">
            <a:xfrm flipV="1">
              <a:off x="912" y="2640"/>
              <a:ext cx="336" cy="142"/>
            </a:xfrm>
            <a:prstGeom prst="triangle">
              <a:avLst>
                <a:gd name="adj" fmla="val 50000"/>
              </a:avLst>
            </a:prstGeom>
            <a:solidFill>
              <a:schemeClr val="tx2"/>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83" name="AutoShape 182"/>
            <p:cNvSpPr>
              <a:spLocks noChangeArrowheads="1"/>
            </p:cNvSpPr>
            <p:nvPr/>
          </p:nvSpPr>
          <p:spPr bwMode="auto">
            <a:xfrm>
              <a:off x="1008" y="1824"/>
              <a:ext cx="144" cy="816"/>
            </a:xfrm>
            <a:prstGeom prst="triangle">
              <a:avLst>
                <a:gd name="adj" fmla="val 50000"/>
              </a:avLst>
            </a:prstGeom>
            <a:solidFill>
              <a:schemeClr val="tx2"/>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grpSp>
      <p:grpSp>
        <p:nvGrpSpPr>
          <p:cNvPr id="184" name="Group 183"/>
          <p:cNvGrpSpPr>
            <a:grpSpLocks/>
          </p:cNvGrpSpPr>
          <p:nvPr/>
        </p:nvGrpSpPr>
        <p:grpSpPr bwMode="auto">
          <a:xfrm rot="887922">
            <a:off x="3411538" y="2833687"/>
            <a:ext cx="304800" cy="1600200"/>
            <a:chOff x="912" y="1824"/>
            <a:chExt cx="336" cy="958"/>
          </a:xfrm>
        </p:grpSpPr>
        <p:sp>
          <p:nvSpPr>
            <p:cNvPr id="185" name="AutoShape 184"/>
            <p:cNvSpPr>
              <a:spLocks noChangeArrowheads="1"/>
            </p:cNvSpPr>
            <p:nvPr/>
          </p:nvSpPr>
          <p:spPr bwMode="auto">
            <a:xfrm flipV="1">
              <a:off x="912" y="2640"/>
              <a:ext cx="336" cy="142"/>
            </a:xfrm>
            <a:prstGeom prst="triangle">
              <a:avLst>
                <a:gd name="adj" fmla="val 50000"/>
              </a:avLst>
            </a:prstGeom>
            <a:solidFill>
              <a:schemeClr val="tx2"/>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186" name="AutoShape 185"/>
            <p:cNvSpPr>
              <a:spLocks noChangeArrowheads="1"/>
            </p:cNvSpPr>
            <p:nvPr/>
          </p:nvSpPr>
          <p:spPr bwMode="auto">
            <a:xfrm>
              <a:off x="1008" y="1824"/>
              <a:ext cx="144" cy="816"/>
            </a:xfrm>
            <a:prstGeom prst="triangle">
              <a:avLst>
                <a:gd name="adj" fmla="val 50000"/>
              </a:avLst>
            </a:prstGeom>
            <a:solidFill>
              <a:schemeClr val="tx2"/>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grpSp>
      <p:sp>
        <p:nvSpPr>
          <p:cNvPr id="187" name="Line 186"/>
          <p:cNvSpPr>
            <a:spLocks noChangeShapeType="1"/>
          </p:cNvSpPr>
          <p:nvPr/>
        </p:nvSpPr>
        <p:spPr bwMode="auto">
          <a:xfrm>
            <a:off x="3879850" y="2911474"/>
            <a:ext cx="381000" cy="14478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schemeClr val="tx1"/>
              </a:solidFill>
              <a:latin typeface="Times New Roman" pitchFamily="18" charset="0"/>
              <a:cs typeface="Arial" pitchFamily="34" charset="0"/>
            </a:endParaRPr>
          </a:p>
        </p:txBody>
      </p:sp>
      <p:sp>
        <p:nvSpPr>
          <p:cNvPr id="188" name="Line 187"/>
          <p:cNvSpPr>
            <a:spLocks noChangeShapeType="1"/>
          </p:cNvSpPr>
          <p:nvPr/>
        </p:nvSpPr>
        <p:spPr bwMode="auto">
          <a:xfrm flipV="1">
            <a:off x="3879850" y="3444874"/>
            <a:ext cx="304800" cy="76200"/>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2800" smtClean="0">
              <a:solidFill>
                <a:schemeClr val="tx1"/>
              </a:solidFill>
              <a:latin typeface="Times New Roman" pitchFamily="18" charset="0"/>
              <a:cs typeface="Arial" pitchFamily="34" charset="0"/>
            </a:endParaRPr>
          </a:p>
        </p:txBody>
      </p:sp>
      <p:sp>
        <p:nvSpPr>
          <p:cNvPr id="189" name="Line 188"/>
          <p:cNvSpPr>
            <a:spLocks noChangeShapeType="1"/>
          </p:cNvSpPr>
          <p:nvPr/>
        </p:nvSpPr>
        <p:spPr bwMode="auto">
          <a:xfrm flipV="1">
            <a:off x="3879850" y="3521074"/>
            <a:ext cx="304800" cy="76200"/>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2800" smtClean="0">
              <a:solidFill>
                <a:schemeClr val="tx1"/>
              </a:solidFill>
              <a:latin typeface="Times New Roman" pitchFamily="18" charset="0"/>
              <a:cs typeface="Arial" pitchFamily="34" charset="0"/>
            </a:endParaRPr>
          </a:p>
        </p:txBody>
      </p:sp>
      <p:sp>
        <p:nvSpPr>
          <p:cNvPr id="190" name="Rectangle 189"/>
          <p:cNvSpPr>
            <a:spLocks noChangeArrowheads="1"/>
          </p:cNvSpPr>
          <p:nvPr/>
        </p:nvSpPr>
        <p:spPr bwMode="auto">
          <a:xfrm>
            <a:off x="3803650" y="2530474"/>
            <a:ext cx="1143000" cy="64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smtClean="0">
                <a:latin typeface="Arial" pitchFamily="34" charset="0"/>
                <a:cs typeface="Arial" pitchFamily="34" charset="0"/>
              </a:rPr>
              <a:t>GM progenitor cell</a:t>
            </a:r>
            <a:endParaRPr lang="cs-CZ" altLang="cs-CZ" sz="1400" b="1" smtClean="0">
              <a:latin typeface="Arial" pitchFamily="34" charset="0"/>
              <a:cs typeface="Arial" pitchFamily="34" charset="0"/>
            </a:endParaRPr>
          </a:p>
        </p:txBody>
      </p:sp>
      <p:sp>
        <p:nvSpPr>
          <p:cNvPr id="191" name="Rectangle 190"/>
          <p:cNvSpPr>
            <a:spLocks noChangeArrowheads="1"/>
          </p:cNvSpPr>
          <p:nvPr/>
        </p:nvSpPr>
        <p:spPr bwMode="auto">
          <a:xfrm>
            <a:off x="3727450" y="5502274"/>
            <a:ext cx="14478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smtClean="0">
                <a:latin typeface="Arial" pitchFamily="34" charset="0"/>
                <a:cs typeface="Arial" pitchFamily="34" charset="0"/>
              </a:rPr>
              <a:t>mature macrophages</a:t>
            </a:r>
          </a:p>
        </p:txBody>
      </p:sp>
      <p:sp>
        <p:nvSpPr>
          <p:cNvPr id="192" name="Rectangle 191"/>
          <p:cNvSpPr>
            <a:spLocks noChangeArrowheads="1"/>
          </p:cNvSpPr>
          <p:nvPr/>
        </p:nvSpPr>
        <p:spPr bwMode="auto">
          <a:xfrm>
            <a:off x="2508250" y="5273674"/>
            <a:ext cx="12954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smtClean="0">
                <a:latin typeface="Arial" pitchFamily="34" charset="0"/>
                <a:cs typeface="Arial" pitchFamily="34" charset="0"/>
              </a:rPr>
              <a:t>mature granulocytes</a:t>
            </a:r>
          </a:p>
        </p:txBody>
      </p:sp>
      <p:sp>
        <p:nvSpPr>
          <p:cNvPr id="193" name="Rectangle 192"/>
          <p:cNvSpPr>
            <a:spLocks noChangeArrowheads="1"/>
          </p:cNvSpPr>
          <p:nvPr/>
        </p:nvSpPr>
        <p:spPr bwMode="auto">
          <a:xfrm>
            <a:off x="5175250" y="5654674"/>
            <a:ext cx="12954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smtClean="0">
                <a:latin typeface="Arial" pitchFamily="34" charset="0"/>
                <a:cs typeface="Arial" pitchFamily="34" charset="0"/>
              </a:rPr>
              <a:t>mature granulocyte</a:t>
            </a:r>
          </a:p>
        </p:txBody>
      </p:sp>
      <p:sp>
        <p:nvSpPr>
          <p:cNvPr id="194" name="Line 193"/>
          <p:cNvSpPr>
            <a:spLocks noChangeShapeType="1"/>
          </p:cNvSpPr>
          <p:nvPr/>
        </p:nvSpPr>
        <p:spPr bwMode="auto">
          <a:xfrm>
            <a:off x="5784850" y="4664074"/>
            <a:ext cx="0" cy="3048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schemeClr val="tx1"/>
              </a:solidFill>
              <a:latin typeface="Times New Roman" pitchFamily="18" charset="0"/>
              <a:cs typeface="Arial" pitchFamily="34" charset="0"/>
            </a:endParaRPr>
          </a:p>
        </p:txBody>
      </p:sp>
      <p:sp>
        <p:nvSpPr>
          <p:cNvPr id="195" name="Line 194"/>
          <p:cNvSpPr>
            <a:spLocks noChangeShapeType="1"/>
          </p:cNvSpPr>
          <p:nvPr/>
        </p:nvSpPr>
        <p:spPr bwMode="auto">
          <a:xfrm>
            <a:off x="5784850" y="3597274"/>
            <a:ext cx="0" cy="3048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schemeClr val="tx1"/>
              </a:solidFill>
              <a:latin typeface="Times New Roman" pitchFamily="18" charset="0"/>
              <a:cs typeface="Arial" pitchFamily="34" charset="0"/>
            </a:endParaRPr>
          </a:p>
        </p:txBody>
      </p:sp>
      <p:sp>
        <p:nvSpPr>
          <p:cNvPr id="196" name="Line 195"/>
          <p:cNvSpPr>
            <a:spLocks noChangeShapeType="1"/>
          </p:cNvSpPr>
          <p:nvPr/>
        </p:nvSpPr>
        <p:spPr bwMode="auto">
          <a:xfrm>
            <a:off x="5784850" y="2530474"/>
            <a:ext cx="0" cy="3048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schemeClr val="tx1"/>
              </a:solidFill>
              <a:latin typeface="Times New Roman" pitchFamily="18" charset="0"/>
              <a:cs typeface="Arial" pitchFamily="34" charset="0"/>
            </a:endParaRPr>
          </a:p>
        </p:txBody>
      </p:sp>
      <p:sp>
        <p:nvSpPr>
          <p:cNvPr id="197" name="Rectangle 196"/>
          <p:cNvSpPr>
            <a:spLocks noChangeArrowheads="1"/>
          </p:cNvSpPr>
          <p:nvPr/>
        </p:nvSpPr>
        <p:spPr bwMode="auto">
          <a:xfrm>
            <a:off x="5784850" y="2378074"/>
            <a:ext cx="1295400" cy="27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smtClean="0">
                <a:latin typeface="Arial" pitchFamily="34" charset="0"/>
                <a:cs typeface="Arial" pitchFamily="34" charset="0"/>
              </a:rPr>
              <a:t>myeloblast</a:t>
            </a:r>
          </a:p>
        </p:txBody>
      </p:sp>
      <p:sp>
        <p:nvSpPr>
          <p:cNvPr id="198" name="Line 197"/>
          <p:cNvSpPr>
            <a:spLocks noChangeShapeType="1"/>
          </p:cNvSpPr>
          <p:nvPr/>
        </p:nvSpPr>
        <p:spPr bwMode="auto">
          <a:xfrm>
            <a:off x="7385050" y="2530474"/>
            <a:ext cx="0" cy="8382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schemeClr val="tx1"/>
              </a:solidFill>
              <a:latin typeface="Times New Roman" pitchFamily="18" charset="0"/>
              <a:cs typeface="Arial" pitchFamily="34" charset="0"/>
            </a:endParaRPr>
          </a:p>
        </p:txBody>
      </p:sp>
      <p:sp>
        <p:nvSpPr>
          <p:cNvPr id="199" name="Rectangle 198"/>
          <p:cNvSpPr>
            <a:spLocks noChangeArrowheads="1"/>
          </p:cNvSpPr>
          <p:nvPr/>
        </p:nvSpPr>
        <p:spPr bwMode="auto">
          <a:xfrm>
            <a:off x="7308850" y="2301874"/>
            <a:ext cx="12954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smtClean="0">
                <a:latin typeface="Arial" pitchFamily="34" charset="0"/>
                <a:cs typeface="Arial" pitchFamily="34" charset="0"/>
              </a:rPr>
              <a:t>mature granulocyte</a:t>
            </a:r>
          </a:p>
        </p:txBody>
      </p:sp>
      <p:sp>
        <p:nvSpPr>
          <p:cNvPr id="200" name="Rectangle 199"/>
          <p:cNvSpPr>
            <a:spLocks noChangeArrowheads="1"/>
          </p:cNvSpPr>
          <p:nvPr/>
        </p:nvSpPr>
        <p:spPr bwMode="auto">
          <a:xfrm>
            <a:off x="7385050" y="4054474"/>
            <a:ext cx="1295400" cy="27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smtClean="0">
                <a:latin typeface="Arial" pitchFamily="34" charset="0"/>
                <a:cs typeface="Arial" pitchFamily="34" charset="0"/>
              </a:rPr>
              <a:t>phagocytosis</a:t>
            </a:r>
          </a:p>
        </p:txBody>
      </p:sp>
      <p:sp>
        <p:nvSpPr>
          <p:cNvPr id="201" name="Rectangle 200"/>
          <p:cNvSpPr>
            <a:spLocks noChangeArrowheads="1"/>
          </p:cNvSpPr>
          <p:nvPr/>
        </p:nvSpPr>
        <p:spPr bwMode="auto">
          <a:xfrm>
            <a:off x="7689850" y="3170237"/>
            <a:ext cx="1066800" cy="27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smtClean="0">
                <a:latin typeface="Arial" pitchFamily="34" charset="0"/>
                <a:cs typeface="Arial" pitchFamily="34" charset="0"/>
              </a:rPr>
              <a:t>superoxide</a:t>
            </a:r>
          </a:p>
        </p:txBody>
      </p:sp>
      <p:sp>
        <p:nvSpPr>
          <p:cNvPr id="202" name="Line 201"/>
          <p:cNvSpPr>
            <a:spLocks noChangeShapeType="1"/>
          </p:cNvSpPr>
          <p:nvPr/>
        </p:nvSpPr>
        <p:spPr bwMode="auto">
          <a:xfrm>
            <a:off x="7613650" y="3902074"/>
            <a:ext cx="152400" cy="152400"/>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2800" smtClean="0">
              <a:solidFill>
                <a:schemeClr val="tx1"/>
              </a:solidFill>
              <a:latin typeface="Times New Roman" pitchFamily="18" charset="0"/>
              <a:cs typeface="Arial" pitchFamily="34" charset="0"/>
            </a:endParaRPr>
          </a:p>
        </p:txBody>
      </p:sp>
      <p:grpSp>
        <p:nvGrpSpPr>
          <p:cNvPr id="203" name="Group 202"/>
          <p:cNvGrpSpPr>
            <a:grpSpLocks/>
          </p:cNvGrpSpPr>
          <p:nvPr/>
        </p:nvGrpSpPr>
        <p:grpSpPr bwMode="auto">
          <a:xfrm>
            <a:off x="7308850" y="3521074"/>
            <a:ext cx="282575" cy="358775"/>
            <a:chOff x="4800" y="2880"/>
            <a:chExt cx="178" cy="226"/>
          </a:xfrm>
        </p:grpSpPr>
        <p:sp>
          <p:nvSpPr>
            <p:cNvPr id="204" name="Oval 203"/>
            <p:cNvSpPr>
              <a:spLocks noChangeArrowheads="1"/>
            </p:cNvSpPr>
            <p:nvPr/>
          </p:nvSpPr>
          <p:spPr bwMode="auto">
            <a:xfrm>
              <a:off x="4848" y="2880"/>
              <a:ext cx="34" cy="34"/>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205" name="Oval 204"/>
            <p:cNvSpPr>
              <a:spLocks noChangeArrowheads="1"/>
            </p:cNvSpPr>
            <p:nvPr/>
          </p:nvSpPr>
          <p:spPr bwMode="auto">
            <a:xfrm>
              <a:off x="4848" y="2976"/>
              <a:ext cx="34" cy="34"/>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206" name="Oval 205"/>
            <p:cNvSpPr>
              <a:spLocks noChangeArrowheads="1"/>
            </p:cNvSpPr>
            <p:nvPr/>
          </p:nvSpPr>
          <p:spPr bwMode="auto">
            <a:xfrm>
              <a:off x="4896" y="3024"/>
              <a:ext cx="34" cy="34"/>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207" name="Oval 206"/>
            <p:cNvSpPr>
              <a:spLocks noChangeArrowheads="1"/>
            </p:cNvSpPr>
            <p:nvPr/>
          </p:nvSpPr>
          <p:spPr bwMode="auto">
            <a:xfrm>
              <a:off x="4896" y="2928"/>
              <a:ext cx="34" cy="34"/>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208" name="Oval 207"/>
            <p:cNvSpPr>
              <a:spLocks noChangeArrowheads="1"/>
            </p:cNvSpPr>
            <p:nvPr/>
          </p:nvSpPr>
          <p:spPr bwMode="auto">
            <a:xfrm>
              <a:off x="4800" y="3024"/>
              <a:ext cx="34" cy="34"/>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209" name="Oval 208"/>
            <p:cNvSpPr>
              <a:spLocks noChangeArrowheads="1"/>
            </p:cNvSpPr>
            <p:nvPr/>
          </p:nvSpPr>
          <p:spPr bwMode="auto">
            <a:xfrm>
              <a:off x="4944" y="2976"/>
              <a:ext cx="34" cy="34"/>
            </a:xfrm>
            <a:prstGeom prst="ellipse">
              <a:avLst/>
            </a:prstGeom>
            <a:solidFill>
              <a:srgbClr val="000000"/>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sp>
          <p:nvSpPr>
            <p:cNvPr id="210" name="Oval 209"/>
            <p:cNvSpPr>
              <a:spLocks noChangeArrowheads="1"/>
            </p:cNvSpPr>
            <p:nvPr/>
          </p:nvSpPr>
          <p:spPr bwMode="auto">
            <a:xfrm>
              <a:off x="4944" y="3072"/>
              <a:ext cx="34" cy="34"/>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latin typeface="Times New Roman" pitchFamily="18" charset="0"/>
                <a:cs typeface="Arial" pitchFamily="34" charset="0"/>
              </a:endParaRPr>
            </a:p>
          </p:txBody>
        </p:sp>
      </p:grpSp>
      <p:sp>
        <p:nvSpPr>
          <p:cNvPr id="211" name="Line 210"/>
          <p:cNvSpPr>
            <a:spLocks noChangeShapeType="1"/>
          </p:cNvSpPr>
          <p:nvPr/>
        </p:nvSpPr>
        <p:spPr bwMode="auto">
          <a:xfrm flipV="1">
            <a:off x="7537450" y="3292474"/>
            <a:ext cx="152400" cy="2286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schemeClr val="tx1"/>
              </a:solidFill>
              <a:latin typeface="Times New Roman" pitchFamily="18" charset="0"/>
              <a:cs typeface="Arial" pitchFamily="34" charset="0"/>
            </a:endParaRPr>
          </a:p>
        </p:txBody>
      </p:sp>
      <p:sp>
        <p:nvSpPr>
          <p:cNvPr id="212" name="Line 211"/>
          <p:cNvSpPr>
            <a:spLocks noChangeShapeType="1"/>
          </p:cNvSpPr>
          <p:nvPr/>
        </p:nvSpPr>
        <p:spPr bwMode="auto">
          <a:xfrm flipV="1">
            <a:off x="7537450" y="3444874"/>
            <a:ext cx="304800" cy="1524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schemeClr val="tx1"/>
              </a:solidFill>
              <a:latin typeface="Times New Roman" pitchFamily="18" charset="0"/>
              <a:cs typeface="Arial" pitchFamily="34" charset="0"/>
            </a:endParaRPr>
          </a:p>
        </p:txBody>
      </p:sp>
      <p:sp>
        <p:nvSpPr>
          <p:cNvPr id="213" name="Rectangle 212"/>
          <p:cNvSpPr>
            <a:spLocks noChangeArrowheads="1"/>
          </p:cNvSpPr>
          <p:nvPr/>
        </p:nvSpPr>
        <p:spPr bwMode="auto">
          <a:xfrm>
            <a:off x="6851650" y="1082674"/>
            <a:ext cx="990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smtClean="0">
                <a:latin typeface="Arial" pitchFamily="34" charset="0"/>
                <a:cs typeface="Arial" pitchFamily="34" charset="0"/>
              </a:rPr>
              <a:t>G-CSF</a:t>
            </a:r>
          </a:p>
        </p:txBody>
      </p:sp>
      <p:sp>
        <p:nvSpPr>
          <p:cNvPr id="214" name="Rectangle 213"/>
          <p:cNvSpPr>
            <a:spLocks noChangeArrowheads="1"/>
          </p:cNvSpPr>
          <p:nvPr/>
        </p:nvSpPr>
        <p:spPr bwMode="auto">
          <a:xfrm>
            <a:off x="5327650" y="1082674"/>
            <a:ext cx="990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smtClean="0">
                <a:latin typeface="Arial" pitchFamily="34" charset="0"/>
                <a:cs typeface="Arial" pitchFamily="34" charset="0"/>
              </a:rPr>
              <a:t>G-CSF</a:t>
            </a:r>
          </a:p>
        </p:txBody>
      </p:sp>
      <p:sp>
        <p:nvSpPr>
          <p:cNvPr id="215" name="Rectangle 214"/>
          <p:cNvSpPr>
            <a:spLocks noChangeArrowheads="1"/>
          </p:cNvSpPr>
          <p:nvPr/>
        </p:nvSpPr>
        <p:spPr bwMode="auto">
          <a:xfrm>
            <a:off x="1365250" y="1082674"/>
            <a:ext cx="990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smtClean="0">
                <a:latin typeface="Arial" pitchFamily="34" charset="0"/>
                <a:cs typeface="Arial" pitchFamily="34" charset="0"/>
              </a:rPr>
              <a:t>G-CSF</a:t>
            </a:r>
          </a:p>
        </p:txBody>
      </p:sp>
      <p:sp>
        <p:nvSpPr>
          <p:cNvPr id="216" name="Line 215"/>
          <p:cNvSpPr>
            <a:spLocks noChangeShapeType="1"/>
          </p:cNvSpPr>
          <p:nvPr/>
        </p:nvSpPr>
        <p:spPr bwMode="auto">
          <a:xfrm>
            <a:off x="5784850" y="1463674"/>
            <a:ext cx="0" cy="3048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schemeClr val="tx1"/>
              </a:solidFill>
              <a:latin typeface="Times New Roman" pitchFamily="18" charset="0"/>
              <a:cs typeface="Arial" pitchFamily="34" charset="0"/>
            </a:endParaRPr>
          </a:p>
        </p:txBody>
      </p:sp>
      <p:sp>
        <p:nvSpPr>
          <p:cNvPr id="217" name="Line 216"/>
          <p:cNvSpPr>
            <a:spLocks noChangeShapeType="1"/>
          </p:cNvSpPr>
          <p:nvPr/>
        </p:nvSpPr>
        <p:spPr bwMode="auto">
          <a:xfrm>
            <a:off x="7385050" y="1463674"/>
            <a:ext cx="0" cy="3048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schemeClr val="tx1"/>
              </a:solidFill>
              <a:latin typeface="Times New Roman" pitchFamily="18" charset="0"/>
              <a:cs typeface="Arial" pitchFamily="34" charset="0"/>
            </a:endParaRPr>
          </a:p>
        </p:txBody>
      </p:sp>
      <p:sp>
        <p:nvSpPr>
          <p:cNvPr id="218" name="Line 217"/>
          <p:cNvSpPr>
            <a:spLocks noChangeShapeType="1"/>
          </p:cNvSpPr>
          <p:nvPr/>
        </p:nvSpPr>
        <p:spPr bwMode="auto">
          <a:xfrm>
            <a:off x="3803650" y="1463674"/>
            <a:ext cx="0" cy="6096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schemeClr val="tx1"/>
              </a:solidFill>
              <a:latin typeface="Times New Roman" pitchFamily="18" charset="0"/>
              <a:cs typeface="Arial" pitchFamily="34" charset="0"/>
            </a:endParaRPr>
          </a:p>
        </p:txBody>
      </p:sp>
      <p:sp>
        <p:nvSpPr>
          <p:cNvPr id="219" name="Line 218"/>
          <p:cNvSpPr>
            <a:spLocks noChangeShapeType="1"/>
          </p:cNvSpPr>
          <p:nvPr/>
        </p:nvSpPr>
        <p:spPr bwMode="auto">
          <a:xfrm>
            <a:off x="1822450" y="1463674"/>
            <a:ext cx="0" cy="6096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schemeClr val="tx1"/>
              </a:solidFill>
              <a:latin typeface="Times New Roman" pitchFamily="18" charset="0"/>
              <a:cs typeface="Arial" pitchFamily="34" charset="0"/>
            </a:endParaRPr>
          </a:p>
        </p:txBody>
      </p:sp>
      <p:sp>
        <p:nvSpPr>
          <p:cNvPr id="220" name="Line 219"/>
          <p:cNvSpPr>
            <a:spLocks noChangeShapeType="1"/>
          </p:cNvSpPr>
          <p:nvPr/>
        </p:nvSpPr>
        <p:spPr bwMode="auto">
          <a:xfrm rot="2477276">
            <a:off x="2279650" y="1616074"/>
            <a:ext cx="1588" cy="6096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schemeClr val="tx1"/>
              </a:solidFill>
              <a:latin typeface="Times New Roman" pitchFamily="18" charset="0"/>
              <a:cs typeface="Arial" pitchFamily="34" charset="0"/>
            </a:endParaRPr>
          </a:p>
        </p:txBody>
      </p:sp>
      <p:sp>
        <p:nvSpPr>
          <p:cNvPr id="221" name="Rectangle 220"/>
          <p:cNvSpPr>
            <a:spLocks noChangeArrowheads="1"/>
          </p:cNvSpPr>
          <p:nvPr/>
        </p:nvSpPr>
        <p:spPr bwMode="auto">
          <a:xfrm>
            <a:off x="2203450" y="1387474"/>
            <a:ext cx="990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smtClean="0">
                <a:latin typeface="Arial" pitchFamily="34" charset="0"/>
                <a:cs typeface="Arial" pitchFamily="34" charset="0"/>
              </a:rPr>
              <a:t>GM-CSF</a:t>
            </a:r>
          </a:p>
        </p:txBody>
      </p:sp>
      <p:sp>
        <p:nvSpPr>
          <p:cNvPr id="222" name="Rectangle 221"/>
          <p:cNvSpPr>
            <a:spLocks noChangeArrowheads="1"/>
          </p:cNvSpPr>
          <p:nvPr/>
        </p:nvSpPr>
        <p:spPr bwMode="auto">
          <a:xfrm>
            <a:off x="2432050" y="1997074"/>
            <a:ext cx="8382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smtClean="0">
                <a:latin typeface="Arial" pitchFamily="34" charset="0"/>
                <a:cs typeface="Arial" pitchFamily="34" charset="0"/>
              </a:rPr>
              <a:t>M-CSF</a:t>
            </a:r>
          </a:p>
        </p:txBody>
      </p:sp>
      <p:sp>
        <p:nvSpPr>
          <p:cNvPr id="223" name="Rectangle 222"/>
          <p:cNvSpPr>
            <a:spLocks noChangeArrowheads="1"/>
          </p:cNvSpPr>
          <p:nvPr/>
        </p:nvSpPr>
        <p:spPr bwMode="auto">
          <a:xfrm>
            <a:off x="2279650" y="2682874"/>
            <a:ext cx="76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smtClean="0">
                <a:latin typeface="Arial" pitchFamily="34" charset="0"/>
                <a:cs typeface="Arial" pitchFamily="34" charset="0"/>
              </a:rPr>
              <a:t>IL-6</a:t>
            </a:r>
          </a:p>
        </p:txBody>
      </p:sp>
      <p:sp>
        <p:nvSpPr>
          <p:cNvPr id="224" name="Rectangle 223"/>
          <p:cNvSpPr>
            <a:spLocks noChangeArrowheads="1"/>
          </p:cNvSpPr>
          <p:nvPr/>
        </p:nvSpPr>
        <p:spPr bwMode="auto">
          <a:xfrm>
            <a:off x="527050" y="1387474"/>
            <a:ext cx="10668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smtClean="0">
                <a:latin typeface="Arial" pitchFamily="34" charset="0"/>
                <a:cs typeface="Arial" pitchFamily="34" charset="0"/>
              </a:rPr>
              <a:t>multi-CSF</a:t>
            </a:r>
          </a:p>
        </p:txBody>
      </p:sp>
      <p:sp>
        <p:nvSpPr>
          <p:cNvPr id="225" name="Rectangle 224"/>
          <p:cNvSpPr>
            <a:spLocks noChangeArrowheads="1"/>
          </p:cNvSpPr>
          <p:nvPr/>
        </p:nvSpPr>
        <p:spPr bwMode="auto">
          <a:xfrm>
            <a:off x="527050" y="2301874"/>
            <a:ext cx="76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smtClean="0">
                <a:latin typeface="Arial" pitchFamily="34" charset="0"/>
                <a:cs typeface="Arial" pitchFamily="34" charset="0"/>
              </a:rPr>
              <a:t>SCF</a:t>
            </a:r>
          </a:p>
        </p:txBody>
      </p:sp>
      <p:sp>
        <p:nvSpPr>
          <p:cNvPr id="226" name="Line 225"/>
          <p:cNvSpPr>
            <a:spLocks noChangeShapeType="1"/>
          </p:cNvSpPr>
          <p:nvPr/>
        </p:nvSpPr>
        <p:spPr bwMode="auto">
          <a:xfrm rot="19122724" flipH="1">
            <a:off x="1365250" y="1616074"/>
            <a:ext cx="1588" cy="6096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schemeClr val="tx1"/>
              </a:solidFill>
              <a:latin typeface="Times New Roman" pitchFamily="18" charset="0"/>
              <a:cs typeface="Arial" pitchFamily="34" charset="0"/>
            </a:endParaRPr>
          </a:p>
        </p:txBody>
      </p:sp>
      <p:sp>
        <p:nvSpPr>
          <p:cNvPr id="227" name="Line 226"/>
          <p:cNvSpPr>
            <a:spLocks noChangeShapeType="1"/>
          </p:cNvSpPr>
          <p:nvPr/>
        </p:nvSpPr>
        <p:spPr bwMode="auto">
          <a:xfrm rot="-5400000">
            <a:off x="1289050" y="2301874"/>
            <a:ext cx="0" cy="304800"/>
          </a:xfrm>
          <a:prstGeom prst="line">
            <a:avLst/>
          </a:prstGeom>
          <a:noFill/>
          <a:ln w="19050">
            <a:solidFill>
              <a:schemeClr val="tx1"/>
            </a:solidFill>
            <a:prstDash val="sysDot"/>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schemeClr val="tx1"/>
              </a:solidFill>
              <a:latin typeface="Times New Roman" pitchFamily="18" charset="0"/>
              <a:cs typeface="Arial" pitchFamily="34" charset="0"/>
            </a:endParaRPr>
          </a:p>
        </p:txBody>
      </p:sp>
      <p:sp>
        <p:nvSpPr>
          <p:cNvPr id="228" name="Line 227"/>
          <p:cNvSpPr>
            <a:spLocks noChangeShapeType="1"/>
          </p:cNvSpPr>
          <p:nvPr/>
        </p:nvSpPr>
        <p:spPr bwMode="auto">
          <a:xfrm rot="4386064">
            <a:off x="2355056" y="2150268"/>
            <a:ext cx="1588" cy="304800"/>
          </a:xfrm>
          <a:prstGeom prst="line">
            <a:avLst/>
          </a:prstGeom>
          <a:noFill/>
          <a:ln w="19050">
            <a:solidFill>
              <a:schemeClr val="tx1"/>
            </a:solidFill>
            <a:prstDash val="sysDot"/>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schemeClr val="tx1"/>
              </a:solidFill>
              <a:latin typeface="Times New Roman" pitchFamily="18" charset="0"/>
              <a:cs typeface="Arial" pitchFamily="34" charset="0"/>
            </a:endParaRPr>
          </a:p>
        </p:txBody>
      </p:sp>
      <p:sp>
        <p:nvSpPr>
          <p:cNvPr id="229" name="Line 228"/>
          <p:cNvSpPr>
            <a:spLocks noChangeShapeType="1"/>
          </p:cNvSpPr>
          <p:nvPr/>
        </p:nvSpPr>
        <p:spPr bwMode="auto">
          <a:xfrm rot="6981969">
            <a:off x="2278856" y="2531268"/>
            <a:ext cx="1588" cy="304800"/>
          </a:xfrm>
          <a:prstGeom prst="line">
            <a:avLst/>
          </a:prstGeom>
          <a:noFill/>
          <a:ln w="19050">
            <a:solidFill>
              <a:schemeClr val="tx1"/>
            </a:solidFill>
            <a:prstDash val="sysDot"/>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schemeClr val="tx1"/>
              </a:solidFill>
              <a:latin typeface="Times New Roman" pitchFamily="18" charset="0"/>
              <a:cs typeface="Arial" pitchFamily="34" charset="0"/>
            </a:endParaRPr>
          </a:p>
        </p:txBody>
      </p:sp>
      <p:sp>
        <p:nvSpPr>
          <p:cNvPr id="230" name="Rectangle 229"/>
          <p:cNvSpPr>
            <a:spLocks noChangeArrowheads="1"/>
          </p:cNvSpPr>
          <p:nvPr/>
        </p:nvSpPr>
        <p:spPr bwMode="auto">
          <a:xfrm>
            <a:off x="1441450" y="777874"/>
            <a:ext cx="8382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smtClean="0">
                <a:latin typeface="Arial" pitchFamily="34" charset="0"/>
                <a:cs typeface="Arial" pitchFamily="34" charset="0"/>
              </a:rPr>
              <a:t>(a)</a:t>
            </a:r>
          </a:p>
        </p:txBody>
      </p:sp>
      <p:sp>
        <p:nvSpPr>
          <p:cNvPr id="231" name="Rectangle 230"/>
          <p:cNvSpPr>
            <a:spLocks noChangeArrowheads="1"/>
          </p:cNvSpPr>
          <p:nvPr/>
        </p:nvSpPr>
        <p:spPr bwMode="auto">
          <a:xfrm>
            <a:off x="6927850" y="777874"/>
            <a:ext cx="8382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smtClean="0">
                <a:latin typeface="Arial" pitchFamily="34" charset="0"/>
                <a:cs typeface="Arial" pitchFamily="34" charset="0"/>
              </a:rPr>
              <a:t>(d)</a:t>
            </a:r>
          </a:p>
        </p:txBody>
      </p:sp>
      <p:sp>
        <p:nvSpPr>
          <p:cNvPr id="232" name="Rectangle 231"/>
          <p:cNvSpPr>
            <a:spLocks noChangeArrowheads="1"/>
          </p:cNvSpPr>
          <p:nvPr/>
        </p:nvSpPr>
        <p:spPr bwMode="auto">
          <a:xfrm>
            <a:off x="5403850" y="777874"/>
            <a:ext cx="8382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smtClean="0">
                <a:latin typeface="Arial" pitchFamily="34" charset="0"/>
                <a:cs typeface="Arial" pitchFamily="34" charset="0"/>
              </a:rPr>
              <a:t>(c)</a:t>
            </a:r>
          </a:p>
        </p:txBody>
      </p:sp>
      <p:sp>
        <p:nvSpPr>
          <p:cNvPr id="233" name="Rectangle 232"/>
          <p:cNvSpPr>
            <a:spLocks noChangeArrowheads="1"/>
          </p:cNvSpPr>
          <p:nvPr/>
        </p:nvSpPr>
        <p:spPr bwMode="auto">
          <a:xfrm>
            <a:off x="3422650" y="777874"/>
            <a:ext cx="8382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smtClean="0">
                <a:latin typeface="Arial" pitchFamily="34" charset="0"/>
                <a:cs typeface="Arial" pitchFamily="34" charset="0"/>
              </a:rPr>
              <a:t>(b)</a:t>
            </a:r>
          </a:p>
        </p:txBody>
      </p:sp>
      <p:sp>
        <p:nvSpPr>
          <p:cNvPr id="234" name="Rectangle 233"/>
          <p:cNvSpPr>
            <a:spLocks noChangeArrowheads="1"/>
          </p:cNvSpPr>
          <p:nvPr/>
        </p:nvSpPr>
        <p:spPr bwMode="auto">
          <a:xfrm>
            <a:off x="298450" y="6188074"/>
            <a:ext cx="5181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smtClean="0">
                <a:latin typeface="Arial" pitchFamily="34" charset="0"/>
                <a:cs typeface="Arial" pitchFamily="34" charset="0"/>
              </a:rPr>
              <a:t>(a) cell production is dependent on regulator stimulation</a:t>
            </a:r>
          </a:p>
        </p:txBody>
      </p:sp>
      <p:sp>
        <p:nvSpPr>
          <p:cNvPr id="235" name="Rectangle 234"/>
          <p:cNvSpPr>
            <a:spLocks noChangeArrowheads="1"/>
          </p:cNvSpPr>
          <p:nvPr/>
        </p:nvSpPr>
        <p:spPr bwMode="auto">
          <a:xfrm>
            <a:off x="298450" y="6569074"/>
            <a:ext cx="5562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smtClean="0">
                <a:latin typeface="Arial" pitchFamily="34" charset="0"/>
                <a:cs typeface="Arial" pitchFamily="34" charset="0"/>
              </a:rPr>
              <a:t>(b) induction of commitment to form cells in a restricted lineage</a:t>
            </a:r>
          </a:p>
        </p:txBody>
      </p:sp>
      <p:sp>
        <p:nvSpPr>
          <p:cNvPr id="236" name="Rectangle 235"/>
          <p:cNvSpPr>
            <a:spLocks noChangeArrowheads="1"/>
          </p:cNvSpPr>
          <p:nvPr/>
        </p:nvSpPr>
        <p:spPr bwMode="auto">
          <a:xfrm>
            <a:off x="6297613" y="5468937"/>
            <a:ext cx="2373312"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smtClean="0">
                <a:latin typeface="Arial" pitchFamily="34" charset="0"/>
                <a:cs typeface="Arial" pitchFamily="34" charset="0"/>
              </a:rPr>
              <a:t>(c) initiation of maturation</a:t>
            </a:r>
          </a:p>
        </p:txBody>
      </p:sp>
      <p:sp>
        <p:nvSpPr>
          <p:cNvPr id="237" name="Rectangle 236"/>
          <p:cNvSpPr>
            <a:spLocks noChangeArrowheads="1"/>
          </p:cNvSpPr>
          <p:nvPr/>
        </p:nvSpPr>
        <p:spPr bwMode="auto">
          <a:xfrm>
            <a:off x="6513513" y="4460874"/>
            <a:ext cx="3200400" cy="63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dirty="0" smtClean="0">
                <a:latin typeface="Arial" pitchFamily="34" charset="0"/>
                <a:cs typeface="Arial" pitchFamily="34" charset="0"/>
              </a:rPr>
              <a:t>(d) </a:t>
            </a:r>
            <a:r>
              <a:rPr lang="cs-CZ" altLang="cs-CZ" sz="1400" b="1" dirty="0" err="1" smtClean="0">
                <a:latin typeface="Arial" pitchFamily="34" charset="0"/>
                <a:cs typeface="Arial" pitchFamily="34" charset="0"/>
              </a:rPr>
              <a:t>stimulation</a:t>
            </a:r>
            <a:r>
              <a:rPr lang="cs-CZ" altLang="cs-CZ" sz="1400" b="1" dirty="0" smtClean="0">
                <a:latin typeface="Arial" pitchFamily="34" charset="0"/>
                <a:cs typeface="Arial" pitchFamily="34" charset="0"/>
              </a:rPr>
              <a:t> </a:t>
            </a:r>
          </a:p>
          <a:p>
            <a:pPr eaLnBrk="1" hangingPunct="1">
              <a:spcBef>
                <a:spcPct val="50000"/>
              </a:spcBef>
              <a:buClrTx/>
              <a:buSzTx/>
              <a:buFontTx/>
              <a:buNone/>
            </a:pPr>
            <a:r>
              <a:rPr lang="cs-CZ" altLang="cs-CZ" sz="1400" b="1" dirty="0" smtClean="0">
                <a:latin typeface="Arial" pitchFamily="34" charset="0"/>
                <a:cs typeface="Arial" pitchFamily="34" charset="0"/>
              </a:rPr>
              <a:t>of </a:t>
            </a:r>
            <a:r>
              <a:rPr lang="cs-CZ" altLang="cs-CZ" sz="1400" b="1" dirty="0" err="1" smtClean="0">
                <a:latin typeface="Arial" pitchFamily="34" charset="0"/>
                <a:cs typeface="Arial" pitchFamily="34" charset="0"/>
              </a:rPr>
              <a:t>functional</a:t>
            </a:r>
            <a:r>
              <a:rPr lang="cs-CZ" altLang="cs-CZ" sz="1400" b="1" dirty="0" smtClean="0">
                <a:latin typeface="Arial" pitchFamily="34" charset="0"/>
                <a:cs typeface="Arial" pitchFamily="34" charset="0"/>
              </a:rPr>
              <a:t> </a:t>
            </a:r>
            <a:r>
              <a:rPr lang="cs-CZ" altLang="cs-CZ" sz="1400" b="1" dirty="0" err="1" smtClean="0">
                <a:latin typeface="Arial" pitchFamily="34" charset="0"/>
                <a:cs typeface="Arial" pitchFamily="34" charset="0"/>
              </a:rPr>
              <a:t>activity</a:t>
            </a:r>
            <a:endParaRPr lang="cs-CZ" altLang="cs-CZ" sz="1400" b="1" dirty="0" smtClean="0">
              <a:latin typeface="Arial" pitchFamily="34" charset="0"/>
              <a:cs typeface="Arial" pitchFamily="34" charset="0"/>
            </a:endParaRPr>
          </a:p>
        </p:txBody>
      </p:sp>
    </p:spTree>
    <p:extLst>
      <p:ext uri="{BB962C8B-B14F-4D97-AF65-F5344CB8AC3E}">
        <p14:creationId xmlns:p14="http://schemas.microsoft.com/office/powerpoint/2010/main" val="11022066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it-IT" dirty="0"/>
              <a:t>Úloha IL – 1 v </a:t>
            </a:r>
            <a:r>
              <a:rPr lang="it-IT" dirty="0" smtClean="0"/>
              <a:t>hematopoéze</a:t>
            </a:r>
            <a:endParaRPr lang="en-US" dirty="0"/>
          </a:p>
        </p:txBody>
      </p:sp>
      <p:sp>
        <p:nvSpPr>
          <p:cNvPr id="4" name="Rectangle 3"/>
          <p:cNvSpPr>
            <a:spLocks noChangeArrowheads="1"/>
          </p:cNvSpPr>
          <p:nvPr/>
        </p:nvSpPr>
        <p:spPr bwMode="auto">
          <a:xfrm>
            <a:off x="1547664" y="1400001"/>
            <a:ext cx="7391400" cy="4876800"/>
          </a:xfrm>
          <a:prstGeom prst="rect">
            <a:avLst/>
          </a:prstGeom>
          <a:solidFill>
            <a:srgbClr val="DDDDDD"/>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solidFill>
                <a:prstClr val="black"/>
              </a:solidFill>
              <a:latin typeface="Times New Roman" pitchFamily="18" charset="0"/>
              <a:cs typeface="Arial" pitchFamily="34" charset="0"/>
            </a:endParaRPr>
          </a:p>
        </p:txBody>
      </p:sp>
      <p:sp>
        <p:nvSpPr>
          <p:cNvPr id="5" name="Rectangle 4"/>
          <p:cNvSpPr>
            <a:spLocks noChangeArrowheads="1"/>
          </p:cNvSpPr>
          <p:nvPr/>
        </p:nvSpPr>
        <p:spPr bwMode="auto">
          <a:xfrm>
            <a:off x="4443264" y="3305001"/>
            <a:ext cx="1524000" cy="990600"/>
          </a:xfrm>
          <a:prstGeom prst="rect">
            <a:avLst/>
          </a:prstGeom>
          <a:solidFill>
            <a:srgbClr val="FFCC66"/>
          </a:solidFill>
          <a:ln w="25400">
            <a:solidFill>
              <a:schemeClr val="tx1"/>
            </a:solidFill>
            <a:miter lim="800000"/>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smtClean="0">
                <a:solidFill>
                  <a:prstClr val="black"/>
                </a:solidFill>
                <a:latin typeface="Arial" pitchFamily="34" charset="0"/>
                <a:cs typeface="Arial" pitchFamily="34" charset="0"/>
              </a:rPr>
              <a:t>T-cells</a:t>
            </a:r>
          </a:p>
          <a:p>
            <a:pPr algn="ctr" eaLnBrk="1" hangingPunct="1">
              <a:spcBef>
                <a:spcPct val="0"/>
              </a:spcBef>
              <a:buClrTx/>
              <a:buSzTx/>
              <a:buFontTx/>
              <a:buNone/>
            </a:pPr>
            <a:r>
              <a:rPr lang="cs-CZ" altLang="cs-CZ" sz="1400" b="1" smtClean="0">
                <a:solidFill>
                  <a:prstClr val="black"/>
                </a:solidFill>
                <a:latin typeface="Arial" pitchFamily="34" charset="0"/>
                <a:cs typeface="Arial" pitchFamily="34" charset="0"/>
              </a:rPr>
              <a:t>endothelial cells</a:t>
            </a:r>
          </a:p>
          <a:p>
            <a:pPr algn="ctr" eaLnBrk="1" hangingPunct="1">
              <a:spcBef>
                <a:spcPct val="0"/>
              </a:spcBef>
              <a:buClrTx/>
              <a:buSzTx/>
              <a:buFontTx/>
              <a:buNone/>
            </a:pPr>
            <a:r>
              <a:rPr lang="cs-CZ" altLang="cs-CZ" sz="1400" b="1" smtClean="0">
                <a:solidFill>
                  <a:prstClr val="black"/>
                </a:solidFill>
                <a:latin typeface="Arial" pitchFamily="34" charset="0"/>
                <a:cs typeface="Arial" pitchFamily="34" charset="0"/>
              </a:rPr>
              <a:t>fibroblasts</a:t>
            </a:r>
          </a:p>
          <a:p>
            <a:pPr algn="ctr" eaLnBrk="1" hangingPunct="1">
              <a:spcBef>
                <a:spcPct val="0"/>
              </a:spcBef>
              <a:buClrTx/>
              <a:buSzTx/>
              <a:buFontTx/>
              <a:buNone/>
            </a:pPr>
            <a:r>
              <a:rPr lang="cs-CZ" altLang="cs-CZ" sz="1400" b="1" smtClean="0">
                <a:solidFill>
                  <a:prstClr val="black"/>
                </a:solidFill>
                <a:latin typeface="Arial" pitchFamily="34" charset="0"/>
                <a:cs typeface="Arial" pitchFamily="34" charset="0"/>
              </a:rPr>
              <a:t>epithelial cells</a:t>
            </a:r>
            <a:endParaRPr lang="cs-CZ" altLang="cs-CZ" sz="1400" smtClean="0">
              <a:solidFill>
                <a:prstClr val="black"/>
              </a:solidFill>
              <a:latin typeface="Arial" pitchFamily="34" charset="0"/>
              <a:cs typeface="Arial" pitchFamily="34" charset="0"/>
            </a:endParaRPr>
          </a:p>
        </p:txBody>
      </p:sp>
      <p:sp>
        <p:nvSpPr>
          <p:cNvPr id="6" name="Rectangle 5"/>
          <p:cNvSpPr>
            <a:spLocks noChangeArrowheads="1"/>
          </p:cNvSpPr>
          <p:nvPr/>
        </p:nvSpPr>
        <p:spPr bwMode="auto">
          <a:xfrm>
            <a:off x="4900464" y="2466801"/>
            <a:ext cx="609600" cy="381000"/>
          </a:xfrm>
          <a:prstGeom prst="rect">
            <a:avLst/>
          </a:prstGeom>
          <a:solidFill>
            <a:srgbClr val="FF7C80"/>
          </a:solidFill>
          <a:ln w="25400">
            <a:solidFill>
              <a:schemeClr val="tx1"/>
            </a:solidFill>
            <a:miter lim="800000"/>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smtClean="0">
                <a:solidFill>
                  <a:prstClr val="black"/>
                </a:solidFill>
                <a:latin typeface="Arial" pitchFamily="34" charset="0"/>
                <a:cs typeface="Arial" pitchFamily="34" charset="0"/>
              </a:rPr>
              <a:t>IL-1</a:t>
            </a:r>
            <a:endParaRPr lang="cs-CZ" altLang="cs-CZ" sz="1400" smtClean="0">
              <a:solidFill>
                <a:prstClr val="black"/>
              </a:solidFill>
              <a:latin typeface="Arial" pitchFamily="34" charset="0"/>
              <a:cs typeface="Arial" pitchFamily="34" charset="0"/>
            </a:endParaRPr>
          </a:p>
        </p:txBody>
      </p:sp>
      <p:sp>
        <p:nvSpPr>
          <p:cNvPr id="7" name="Line 6"/>
          <p:cNvSpPr>
            <a:spLocks noChangeShapeType="1"/>
          </p:cNvSpPr>
          <p:nvPr/>
        </p:nvSpPr>
        <p:spPr bwMode="auto">
          <a:xfrm>
            <a:off x="5205264" y="2924001"/>
            <a:ext cx="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8" name="Oval 7"/>
          <p:cNvSpPr>
            <a:spLocks noChangeArrowheads="1"/>
          </p:cNvSpPr>
          <p:nvPr/>
        </p:nvSpPr>
        <p:spPr bwMode="auto">
          <a:xfrm>
            <a:off x="2919264" y="2924001"/>
            <a:ext cx="1066800" cy="381000"/>
          </a:xfrm>
          <a:prstGeom prst="ellipse">
            <a:avLst/>
          </a:prstGeom>
          <a:solidFill>
            <a:srgbClr val="99CCFF"/>
          </a:solidFill>
          <a:ln w="28575">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smtClean="0">
                <a:solidFill>
                  <a:prstClr val="black"/>
                </a:solidFill>
                <a:latin typeface="Arial" pitchFamily="34" charset="0"/>
                <a:cs typeface="Arial" pitchFamily="34" charset="0"/>
              </a:rPr>
              <a:t>GM - CSF</a:t>
            </a:r>
          </a:p>
        </p:txBody>
      </p:sp>
      <p:sp>
        <p:nvSpPr>
          <p:cNvPr id="9" name="Oval 8"/>
          <p:cNvSpPr>
            <a:spLocks noChangeArrowheads="1"/>
          </p:cNvSpPr>
          <p:nvPr/>
        </p:nvSpPr>
        <p:spPr bwMode="auto">
          <a:xfrm>
            <a:off x="6500664" y="4219401"/>
            <a:ext cx="1066800" cy="609600"/>
          </a:xfrm>
          <a:prstGeom prst="ellipse">
            <a:avLst/>
          </a:prstGeom>
          <a:solidFill>
            <a:srgbClr val="99CCFF"/>
          </a:solidFill>
          <a:ln w="28575">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smtClean="0">
                <a:solidFill>
                  <a:prstClr val="black"/>
                </a:solidFill>
                <a:latin typeface="Arial" pitchFamily="34" charset="0"/>
                <a:cs typeface="Arial" pitchFamily="34" charset="0"/>
              </a:rPr>
              <a:t>ELAM - 1</a:t>
            </a:r>
          </a:p>
          <a:p>
            <a:pPr algn="ctr" eaLnBrk="1" hangingPunct="1">
              <a:spcBef>
                <a:spcPct val="0"/>
              </a:spcBef>
              <a:buClrTx/>
              <a:buSzTx/>
              <a:buFontTx/>
              <a:buNone/>
            </a:pPr>
            <a:r>
              <a:rPr lang="cs-CZ" altLang="cs-CZ" sz="1400" b="1" smtClean="0">
                <a:solidFill>
                  <a:prstClr val="black"/>
                </a:solidFill>
                <a:latin typeface="Arial" pitchFamily="34" charset="0"/>
                <a:cs typeface="Arial" pitchFamily="34" charset="0"/>
              </a:rPr>
              <a:t>ICAM - 1</a:t>
            </a:r>
          </a:p>
        </p:txBody>
      </p:sp>
      <p:sp>
        <p:nvSpPr>
          <p:cNvPr id="10" name="Oval 9"/>
          <p:cNvSpPr>
            <a:spLocks noChangeArrowheads="1"/>
          </p:cNvSpPr>
          <p:nvPr/>
        </p:nvSpPr>
        <p:spPr bwMode="auto">
          <a:xfrm>
            <a:off x="4671864" y="4752801"/>
            <a:ext cx="1066800" cy="381000"/>
          </a:xfrm>
          <a:prstGeom prst="ellipse">
            <a:avLst/>
          </a:prstGeom>
          <a:solidFill>
            <a:srgbClr val="99CCFF"/>
          </a:solidFill>
          <a:ln w="28575">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smtClean="0">
                <a:solidFill>
                  <a:prstClr val="black"/>
                </a:solidFill>
                <a:latin typeface="Arial" pitchFamily="34" charset="0"/>
                <a:cs typeface="Arial" pitchFamily="34" charset="0"/>
              </a:rPr>
              <a:t>IL - 2</a:t>
            </a:r>
          </a:p>
        </p:txBody>
      </p:sp>
      <p:sp>
        <p:nvSpPr>
          <p:cNvPr id="11" name="Oval 10"/>
          <p:cNvSpPr>
            <a:spLocks noChangeArrowheads="1"/>
          </p:cNvSpPr>
          <p:nvPr/>
        </p:nvSpPr>
        <p:spPr bwMode="auto">
          <a:xfrm>
            <a:off x="2919264" y="4295601"/>
            <a:ext cx="1066800" cy="381000"/>
          </a:xfrm>
          <a:prstGeom prst="ellipse">
            <a:avLst/>
          </a:prstGeom>
          <a:solidFill>
            <a:srgbClr val="99CCFF"/>
          </a:solidFill>
          <a:ln w="28575">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smtClean="0">
                <a:solidFill>
                  <a:prstClr val="black"/>
                </a:solidFill>
                <a:latin typeface="Arial" pitchFamily="34" charset="0"/>
                <a:cs typeface="Arial" pitchFamily="34" charset="0"/>
              </a:rPr>
              <a:t>IL - 6</a:t>
            </a:r>
          </a:p>
        </p:txBody>
      </p:sp>
      <p:sp>
        <p:nvSpPr>
          <p:cNvPr id="12" name="Oval 11"/>
          <p:cNvSpPr>
            <a:spLocks noChangeArrowheads="1"/>
          </p:cNvSpPr>
          <p:nvPr/>
        </p:nvSpPr>
        <p:spPr bwMode="auto">
          <a:xfrm>
            <a:off x="6424464" y="2924001"/>
            <a:ext cx="1066800" cy="381000"/>
          </a:xfrm>
          <a:prstGeom prst="ellipse">
            <a:avLst/>
          </a:prstGeom>
          <a:solidFill>
            <a:srgbClr val="99CCFF"/>
          </a:solidFill>
          <a:ln w="28575">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smtClean="0">
                <a:solidFill>
                  <a:prstClr val="black"/>
                </a:solidFill>
                <a:latin typeface="Arial" pitchFamily="34" charset="0"/>
                <a:cs typeface="Arial" pitchFamily="34" charset="0"/>
              </a:rPr>
              <a:t>G - CSF</a:t>
            </a:r>
          </a:p>
        </p:txBody>
      </p:sp>
      <p:sp>
        <p:nvSpPr>
          <p:cNvPr id="13" name="Line 12"/>
          <p:cNvSpPr>
            <a:spLocks noChangeShapeType="1"/>
          </p:cNvSpPr>
          <p:nvPr/>
        </p:nvSpPr>
        <p:spPr bwMode="auto">
          <a:xfrm>
            <a:off x="5205264" y="4371801"/>
            <a:ext cx="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14" name="Line 13"/>
          <p:cNvSpPr>
            <a:spLocks noChangeShapeType="1"/>
          </p:cNvSpPr>
          <p:nvPr/>
        </p:nvSpPr>
        <p:spPr bwMode="auto">
          <a:xfrm flipH="1" flipV="1">
            <a:off x="2995464" y="2466801"/>
            <a:ext cx="381000" cy="3810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15" name="Line 14"/>
          <p:cNvSpPr>
            <a:spLocks noChangeShapeType="1"/>
          </p:cNvSpPr>
          <p:nvPr/>
        </p:nvSpPr>
        <p:spPr bwMode="auto">
          <a:xfrm flipH="1" flipV="1">
            <a:off x="3909864" y="3305001"/>
            <a:ext cx="38100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16" name="Text Box 15"/>
          <p:cNvSpPr txBox="1">
            <a:spLocks noChangeArrowheads="1"/>
          </p:cNvSpPr>
          <p:nvPr/>
        </p:nvSpPr>
        <p:spPr bwMode="auto">
          <a:xfrm>
            <a:off x="1623864" y="1476201"/>
            <a:ext cx="342900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190500" indent="-190500"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smtClean="0">
                <a:solidFill>
                  <a:prstClr val="black"/>
                </a:solidFill>
                <a:latin typeface="Arial" pitchFamily="34" charset="0"/>
                <a:cs typeface="Arial" pitchFamily="34" charset="0"/>
              </a:rPr>
              <a:t>1. monocyte production and activation</a:t>
            </a:r>
          </a:p>
          <a:p>
            <a:pPr eaLnBrk="1" hangingPunct="1">
              <a:spcBef>
                <a:spcPct val="50000"/>
              </a:spcBef>
              <a:buClrTx/>
              <a:buSzTx/>
              <a:buFontTx/>
              <a:buNone/>
            </a:pPr>
            <a:r>
              <a:rPr lang="cs-CZ" altLang="cs-CZ" sz="1400" b="1" smtClean="0">
                <a:solidFill>
                  <a:prstClr val="black"/>
                </a:solidFill>
                <a:latin typeface="Arial" pitchFamily="34" charset="0"/>
                <a:cs typeface="Arial" pitchFamily="34" charset="0"/>
              </a:rPr>
              <a:t>2. proliferation of committed progenitor cells (BFU-E, CFU-GM)</a:t>
            </a:r>
          </a:p>
        </p:txBody>
      </p:sp>
      <p:sp>
        <p:nvSpPr>
          <p:cNvPr id="17" name="Text Box 16"/>
          <p:cNvSpPr txBox="1">
            <a:spLocks noChangeArrowheads="1"/>
          </p:cNvSpPr>
          <p:nvPr/>
        </p:nvSpPr>
        <p:spPr bwMode="auto">
          <a:xfrm>
            <a:off x="6500664" y="1476201"/>
            <a:ext cx="2286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190500" indent="-190500"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smtClean="0">
                <a:solidFill>
                  <a:prstClr val="black"/>
                </a:solidFill>
                <a:latin typeface="Arial" pitchFamily="34" charset="0"/>
                <a:cs typeface="Arial" pitchFamily="34" charset="0"/>
              </a:rPr>
              <a:t>1. neutrophil activation</a:t>
            </a:r>
          </a:p>
          <a:p>
            <a:pPr eaLnBrk="1" hangingPunct="1">
              <a:spcBef>
                <a:spcPct val="50000"/>
              </a:spcBef>
              <a:buClrTx/>
              <a:buSzTx/>
              <a:buFontTx/>
              <a:buNone/>
            </a:pPr>
            <a:r>
              <a:rPr lang="cs-CZ" altLang="cs-CZ" sz="1400" b="1" smtClean="0">
                <a:solidFill>
                  <a:prstClr val="black"/>
                </a:solidFill>
                <a:latin typeface="Arial" pitchFamily="34" charset="0"/>
                <a:cs typeface="Arial" pitchFamily="34" charset="0"/>
              </a:rPr>
              <a:t>2. neutrophil production</a:t>
            </a:r>
          </a:p>
          <a:p>
            <a:pPr eaLnBrk="1" hangingPunct="1">
              <a:spcBef>
                <a:spcPct val="50000"/>
              </a:spcBef>
              <a:buClrTx/>
              <a:buSzTx/>
              <a:buFontTx/>
              <a:buNone/>
            </a:pPr>
            <a:r>
              <a:rPr lang="cs-CZ" altLang="cs-CZ" sz="1400" b="1" smtClean="0">
                <a:solidFill>
                  <a:prstClr val="black"/>
                </a:solidFill>
                <a:latin typeface="Arial" pitchFamily="34" charset="0"/>
                <a:cs typeface="Arial" pitchFamily="34" charset="0"/>
              </a:rPr>
              <a:t>3. stem cell activation</a:t>
            </a:r>
          </a:p>
        </p:txBody>
      </p:sp>
      <p:sp>
        <p:nvSpPr>
          <p:cNvPr id="18" name="Line 17"/>
          <p:cNvSpPr>
            <a:spLocks noChangeShapeType="1"/>
          </p:cNvSpPr>
          <p:nvPr/>
        </p:nvSpPr>
        <p:spPr bwMode="auto">
          <a:xfrm flipV="1">
            <a:off x="6119664" y="3305001"/>
            <a:ext cx="38100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19" name="Line 18"/>
          <p:cNvSpPr>
            <a:spLocks noChangeShapeType="1"/>
          </p:cNvSpPr>
          <p:nvPr/>
        </p:nvSpPr>
        <p:spPr bwMode="auto">
          <a:xfrm flipV="1">
            <a:off x="7110264" y="2466801"/>
            <a:ext cx="381000" cy="3810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20" name="Line 19"/>
          <p:cNvSpPr>
            <a:spLocks noChangeShapeType="1"/>
          </p:cNvSpPr>
          <p:nvPr/>
        </p:nvSpPr>
        <p:spPr bwMode="auto">
          <a:xfrm flipH="1">
            <a:off x="3909864" y="3914601"/>
            <a:ext cx="38100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21" name="Line 20"/>
          <p:cNvSpPr>
            <a:spLocks noChangeShapeType="1"/>
          </p:cNvSpPr>
          <p:nvPr/>
        </p:nvSpPr>
        <p:spPr bwMode="auto">
          <a:xfrm flipH="1">
            <a:off x="2919264" y="4752801"/>
            <a:ext cx="381000" cy="3810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22" name="Line 21"/>
          <p:cNvSpPr>
            <a:spLocks noChangeShapeType="1"/>
          </p:cNvSpPr>
          <p:nvPr/>
        </p:nvSpPr>
        <p:spPr bwMode="auto">
          <a:xfrm>
            <a:off x="6119664" y="3914601"/>
            <a:ext cx="38100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23" name="Line 22"/>
          <p:cNvSpPr>
            <a:spLocks noChangeShapeType="1"/>
          </p:cNvSpPr>
          <p:nvPr/>
        </p:nvSpPr>
        <p:spPr bwMode="auto">
          <a:xfrm>
            <a:off x="7186464" y="4905201"/>
            <a:ext cx="381000" cy="3810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24" name="Line 23"/>
          <p:cNvSpPr>
            <a:spLocks noChangeShapeType="1"/>
          </p:cNvSpPr>
          <p:nvPr/>
        </p:nvSpPr>
        <p:spPr bwMode="auto">
          <a:xfrm>
            <a:off x="5205264" y="5210001"/>
            <a:ext cx="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25" name="Text Box 24"/>
          <p:cNvSpPr txBox="1">
            <a:spLocks noChangeArrowheads="1"/>
          </p:cNvSpPr>
          <p:nvPr/>
        </p:nvSpPr>
        <p:spPr bwMode="auto">
          <a:xfrm>
            <a:off x="4443264" y="5591001"/>
            <a:ext cx="167640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190500" indent="-190500"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smtClean="0">
                <a:solidFill>
                  <a:prstClr val="black"/>
                </a:solidFill>
                <a:latin typeface="Arial" pitchFamily="34" charset="0"/>
                <a:cs typeface="Arial" pitchFamily="34" charset="0"/>
              </a:rPr>
              <a:t>1. T - cell growth</a:t>
            </a:r>
          </a:p>
          <a:p>
            <a:pPr eaLnBrk="1" hangingPunct="1">
              <a:spcBef>
                <a:spcPct val="50000"/>
              </a:spcBef>
              <a:buClrTx/>
              <a:buSzTx/>
              <a:buFontTx/>
              <a:buNone/>
            </a:pPr>
            <a:r>
              <a:rPr lang="cs-CZ" altLang="cs-CZ" sz="1400" b="1" smtClean="0">
                <a:solidFill>
                  <a:prstClr val="black"/>
                </a:solidFill>
                <a:latin typeface="Arial" pitchFamily="34" charset="0"/>
                <a:cs typeface="Arial" pitchFamily="34" charset="0"/>
              </a:rPr>
              <a:t>2. Ig secretion</a:t>
            </a:r>
          </a:p>
        </p:txBody>
      </p:sp>
      <p:sp>
        <p:nvSpPr>
          <p:cNvPr id="26" name="Text Box 25"/>
          <p:cNvSpPr txBox="1">
            <a:spLocks noChangeArrowheads="1"/>
          </p:cNvSpPr>
          <p:nvPr/>
        </p:nvSpPr>
        <p:spPr bwMode="auto">
          <a:xfrm>
            <a:off x="7034064" y="5362401"/>
            <a:ext cx="16764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smtClean="0">
                <a:solidFill>
                  <a:prstClr val="black"/>
                </a:solidFill>
                <a:latin typeface="Arial" pitchFamily="34" charset="0"/>
                <a:cs typeface="Arial" pitchFamily="34" charset="0"/>
              </a:rPr>
              <a:t>adhesion of leukocytes to other cells</a:t>
            </a:r>
          </a:p>
        </p:txBody>
      </p:sp>
      <p:sp>
        <p:nvSpPr>
          <p:cNvPr id="27" name="Text Box 26"/>
          <p:cNvSpPr txBox="1">
            <a:spLocks noChangeArrowheads="1"/>
          </p:cNvSpPr>
          <p:nvPr/>
        </p:nvSpPr>
        <p:spPr bwMode="auto">
          <a:xfrm>
            <a:off x="2004864" y="5210001"/>
            <a:ext cx="1447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smtClean="0">
                <a:solidFill>
                  <a:prstClr val="black"/>
                </a:solidFill>
                <a:latin typeface="Arial" pitchFamily="34" charset="0"/>
                <a:cs typeface="Arial" pitchFamily="34" charset="0"/>
              </a:rPr>
              <a:t>clonal expansion of differentiated B - cells</a:t>
            </a:r>
          </a:p>
        </p:txBody>
      </p:sp>
    </p:spTree>
    <p:extLst>
      <p:ext uri="{BB962C8B-B14F-4D97-AF65-F5344CB8AC3E}">
        <p14:creationId xmlns:p14="http://schemas.microsoft.com/office/powerpoint/2010/main" val="1251641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3521" y="6074558"/>
            <a:ext cx="1893600" cy="522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1180924"/>
            <a:ext cx="5693760"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1763688" y="6236144"/>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r>
              <a:rPr lang="en-GB" altLang="en-US" sz="1100" b="1" dirty="0">
                <a:latin typeface="Arial" charset="0"/>
              </a:rPr>
              <a:t>Nicolas O. </a:t>
            </a:r>
            <a:r>
              <a:rPr lang="en-GB" altLang="en-US" sz="1100" b="1" dirty="0" err="1">
                <a:latin typeface="Arial" charset="0"/>
              </a:rPr>
              <a:t>Fortunel</a:t>
            </a:r>
            <a:r>
              <a:rPr lang="en-GB" altLang="en-US" sz="1100" b="1" dirty="0">
                <a:latin typeface="Arial" charset="0"/>
              </a:rPr>
              <a:t> et al. Blood 2000;96:2022-2036</a:t>
            </a:r>
          </a:p>
        </p:txBody>
      </p:sp>
      <p:sp>
        <p:nvSpPr>
          <p:cNvPr id="7" name="Nadpis 1"/>
          <p:cNvSpPr txBox="1">
            <a:spLocks/>
          </p:cNvSpPr>
          <p:nvPr/>
        </p:nvSpPr>
        <p:spPr>
          <a:xfrm>
            <a:off x="1547816" y="188640"/>
            <a:ext cx="7138987" cy="627063"/>
          </a:xfrm>
          <a:prstGeom prst="rect">
            <a:avLst/>
          </a:prstGeom>
        </p:spPr>
        <p:txBody>
          <a:bodyPr/>
          <a:lst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011"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021"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032"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041"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a:lstStyle>
          <a:p>
            <a:r>
              <a:rPr lang="it-IT" dirty="0"/>
              <a:t>Úloha TGF-</a:t>
            </a:r>
            <a:r>
              <a:rPr lang="el-GR" dirty="0" smtClean="0"/>
              <a:t>β</a:t>
            </a:r>
            <a:r>
              <a:rPr lang="cs-CZ" dirty="0" smtClean="0"/>
              <a:t> </a:t>
            </a:r>
            <a:r>
              <a:rPr lang="it-IT" dirty="0" smtClean="0"/>
              <a:t>v hematopoéze</a:t>
            </a:r>
            <a:endParaRPr lang="en-US" dirty="0"/>
          </a:p>
        </p:txBody>
      </p:sp>
    </p:spTree>
    <p:extLst>
      <p:ext uri="{BB962C8B-B14F-4D97-AF65-F5344CB8AC3E}">
        <p14:creationId xmlns:p14="http://schemas.microsoft.com/office/powerpoint/2010/main" val="21297852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Cytokiny</a:t>
            </a:r>
            <a:r>
              <a:rPr lang="cs-CZ" dirty="0" smtClean="0"/>
              <a:t> působí v síti vzájemných interakcí</a:t>
            </a:r>
            <a:endParaRPr lang="en-US" dirty="0"/>
          </a:p>
        </p:txBody>
      </p:sp>
      <p:sp>
        <p:nvSpPr>
          <p:cNvPr id="5" name="Rectangle 3"/>
          <p:cNvSpPr>
            <a:spLocks noChangeArrowheads="1"/>
          </p:cNvSpPr>
          <p:nvPr/>
        </p:nvSpPr>
        <p:spPr bwMode="auto">
          <a:xfrm>
            <a:off x="1562100" y="1402557"/>
            <a:ext cx="7391400" cy="5257800"/>
          </a:xfrm>
          <a:prstGeom prst="rect">
            <a:avLst/>
          </a:prstGeom>
          <a:solidFill>
            <a:srgbClr val="DDDDDD"/>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smtClean="0">
              <a:solidFill>
                <a:prstClr val="black"/>
              </a:solidFill>
              <a:latin typeface="Times New Roman" pitchFamily="18" charset="0"/>
              <a:cs typeface="Arial" pitchFamily="34" charset="0"/>
            </a:endParaRPr>
          </a:p>
        </p:txBody>
      </p:sp>
      <p:sp>
        <p:nvSpPr>
          <p:cNvPr id="6" name="Rectangle 4"/>
          <p:cNvSpPr>
            <a:spLocks noChangeArrowheads="1"/>
          </p:cNvSpPr>
          <p:nvPr/>
        </p:nvSpPr>
        <p:spPr bwMode="auto">
          <a:xfrm>
            <a:off x="3009900" y="4221957"/>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smtClean="0">
                <a:solidFill>
                  <a:prstClr val="black"/>
                </a:solidFill>
                <a:latin typeface="Arial" pitchFamily="34" charset="0"/>
                <a:cs typeface="Arial" pitchFamily="34" charset="0"/>
              </a:rPr>
              <a:t>GM - CSF</a:t>
            </a:r>
          </a:p>
        </p:txBody>
      </p:sp>
      <p:sp>
        <p:nvSpPr>
          <p:cNvPr id="7" name="Oval 5"/>
          <p:cNvSpPr>
            <a:spLocks noChangeArrowheads="1"/>
          </p:cNvSpPr>
          <p:nvPr/>
        </p:nvSpPr>
        <p:spPr bwMode="auto">
          <a:xfrm>
            <a:off x="3238500" y="2240757"/>
            <a:ext cx="1143000" cy="1143000"/>
          </a:xfrm>
          <a:prstGeom prst="ellipse">
            <a:avLst/>
          </a:prstGeom>
          <a:solidFill>
            <a:srgbClr val="FFCC66"/>
          </a:solidFill>
          <a:ln w="25400">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smtClean="0">
                <a:solidFill>
                  <a:prstClr val="black"/>
                </a:solidFill>
                <a:latin typeface="Arial" pitchFamily="34" charset="0"/>
                <a:cs typeface="Arial" pitchFamily="34" charset="0"/>
              </a:rPr>
              <a:t>T cell</a:t>
            </a:r>
          </a:p>
        </p:txBody>
      </p:sp>
      <p:sp>
        <p:nvSpPr>
          <p:cNvPr id="8" name="Oval 6"/>
          <p:cNvSpPr>
            <a:spLocks noChangeArrowheads="1"/>
          </p:cNvSpPr>
          <p:nvPr/>
        </p:nvSpPr>
        <p:spPr bwMode="auto">
          <a:xfrm>
            <a:off x="5905500" y="2240757"/>
            <a:ext cx="1143000" cy="1143000"/>
          </a:xfrm>
          <a:prstGeom prst="ellipse">
            <a:avLst/>
          </a:prstGeom>
          <a:solidFill>
            <a:srgbClr val="FFCC66"/>
          </a:solidFill>
          <a:ln w="25400">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smtClean="0">
                <a:solidFill>
                  <a:prstClr val="black"/>
                </a:solidFill>
                <a:latin typeface="Arial" pitchFamily="34" charset="0"/>
                <a:cs typeface="Arial" pitchFamily="34" charset="0"/>
              </a:rPr>
              <a:t>B cell</a:t>
            </a:r>
          </a:p>
        </p:txBody>
      </p:sp>
      <p:sp>
        <p:nvSpPr>
          <p:cNvPr id="9" name="Oval 7"/>
          <p:cNvSpPr>
            <a:spLocks noChangeArrowheads="1"/>
          </p:cNvSpPr>
          <p:nvPr/>
        </p:nvSpPr>
        <p:spPr bwMode="auto">
          <a:xfrm>
            <a:off x="4610100" y="3993357"/>
            <a:ext cx="1143000" cy="1143000"/>
          </a:xfrm>
          <a:prstGeom prst="ellipse">
            <a:avLst/>
          </a:prstGeom>
          <a:solidFill>
            <a:srgbClr val="FFCC66"/>
          </a:solidFill>
          <a:ln w="25400">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smtClean="0">
                <a:solidFill>
                  <a:prstClr val="black"/>
                </a:solidFill>
                <a:latin typeface="Arial" pitchFamily="34" charset="0"/>
                <a:cs typeface="Arial" pitchFamily="34" charset="0"/>
              </a:rPr>
              <a:t>macrophage</a:t>
            </a:r>
          </a:p>
        </p:txBody>
      </p:sp>
      <p:sp>
        <p:nvSpPr>
          <p:cNvPr id="10" name="Line 8"/>
          <p:cNvSpPr>
            <a:spLocks noChangeShapeType="1"/>
          </p:cNvSpPr>
          <p:nvPr/>
        </p:nvSpPr>
        <p:spPr bwMode="auto">
          <a:xfrm>
            <a:off x="3009900" y="5593557"/>
            <a:ext cx="45720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11" name="Line 9"/>
          <p:cNvSpPr>
            <a:spLocks noChangeShapeType="1"/>
          </p:cNvSpPr>
          <p:nvPr/>
        </p:nvSpPr>
        <p:spPr bwMode="auto">
          <a:xfrm>
            <a:off x="3009900" y="5974557"/>
            <a:ext cx="45720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12" name="Text Box 10"/>
          <p:cNvSpPr txBox="1">
            <a:spLocks noChangeArrowheads="1"/>
          </p:cNvSpPr>
          <p:nvPr/>
        </p:nvSpPr>
        <p:spPr bwMode="auto">
          <a:xfrm>
            <a:off x="4229100" y="5593557"/>
            <a:ext cx="1981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600" b="1" smtClean="0">
                <a:solidFill>
                  <a:prstClr val="black"/>
                </a:solidFill>
                <a:latin typeface="Arial" pitchFamily="34" charset="0"/>
                <a:cs typeface="Arial" pitchFamily="34" charset="0"/>
              </a:rPr>
              <a:t>Bone marrow</a:t>
            </a:r>
          </a:p>
        </p:txBody>
      </p:sp>
      <p:sp>
        <p:nvSpPr>
          <p:cNvPr id="13" name="Arc 11"/>
          <p:cNvSpPr>
            <a:spLocks/>
          </p:cNvSpPr>
          <p:nvPr/>
        </p:nvSpPr>
        <p:spPr bwMode="auto">
          <a:xfrm rot="2535216">
            <a:off x="5448300" y="4831557"/>
            <a:ext cx="603250" cy="598488"/>
          </a:xfrm>
          <a:custGeom>
            <a:avLst/>
            <a:gdLst>
              <a:gd name="T0" fmla="*/ 2147483646 w 21389"/>
              <a:gd name="T1" fmla="*/ 0 h 21207"/>
              <a:gd name="T2" fmla="*/ 2147483646 w 21389"/>
              <a:gd name="T3" fmla="*/ 2147483646 h 21207"/>
              <a:gd name="T4" fmla="*/ 0 w 21389"/>
              <a:gd name="T5" fmla="*/ 2147483646 h 21207"/>
              <a:gd name="T6" fmla="*/ 0 60000 65536"/>
              <a:gd name="T7" fmla="*/ 0 60000 65536"/>
              <a:gd name="T8" fmla="*/ 0 60000 65536"/>
              <a:gd name="T9" fmla="*/ 0 w 21389"/>
              <a:gd name="T10" fmla="*/ 0 h 21207"/>
              <a:gd name="T11" fmla="*/ 21389 w 21389"/>
              <a:gd name="T12" fmla="*/ 21207 h 21207"/>
            </a:gdLst>
            <a:ahLst/>
            <a:cxnLst>
              <a:cxn ang="T6">
                <a:pos x="T0" y="T1"/>
              </a:cxn>
              <a:cxn ang="T7">
                <a:pos x="T2" y="T3"/>
              </a:cxn>
              <a:cxn ang="T8">
                <a:pos x="T4" y="T5"/>
              </a:cxn>
            </a:cxnLst>
            <a:rect l="T9" t="T10" r="T11" b="T12"/>
            <a:pathLst>
              <a:path w="21389" h="21207" fill="none" extrusionOk="0">
                <a:moveTo>
                  <a:pt x="4102" y="0"/>
                </a:moveTo>
                <a:cubicBezTo>
                  <a:pt x="13158" y="1752"/>
                  <a:pt x="20101" y="9060"/>
                  <a:pt x="21388" y="18193"/>
                </a:cubicBezTo>
              </a:path>
              <a:path w="21389" h="21207" stroke="0" extrusionOk="0">
                <a:moveTo>
                  <a:pt x="4102" y="0"/>
                </a:moveTo>
                <a:cubicBezTo>
                  <a:pt x="13158" y="1752"/>
                  <a:pt x="20101" y="9060"/>
                  <a:pt x="21388" y="18193"/>
                </a:cubicBezTo>
                <a:lnTo>
                  <a:pt x="0" y="21207"/>
                </a:lnTo>
                <a:lnTo>
                  <a:pt x="4102" y="0"/>
                </a:lnTo>
                <a:close/>
              </a:path>
            </a:pathLst>
          </a:custGeom>
          <a:noFill/>
          <a:ln w="28575">
            <a:solidFill>
              <a:schemeClr val="tx1"/>
            </a:solidFill>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14" name="Arc 12"/>
          <p:cNvSpPr>
            <a:spLocks/>
          </p:cNvSpPr>
          <p:nvPr/>
        </p:nvSpPr>
        <p:spPr bwMode="auto">
          <a:xfrm rot="3122611" flipH="1">
            <a:off x="4242594" y="1562101"/>
            <a:ext cx="2281237" cy="1990725"/>
          </a:xfrm>
          <a:custGeom>
            <a:avLst/>
            <a:gdLst>
              <a:gd name="T0" fmla="*/ 2147483646 w 21563"/>
              <a:gd name="T1" fmla="*/ 0 h 20139"/>
              <a:gd name="T2" fmla="*/ 2147483646 w 21563"/>
              <a:gd name="T3" fmla="*/ 2147483646 h 20139"/>
              <a:gd name="T4" fmla="*/ 0 w 21563"/>
              <a:gd name="T5" fmla="*/ 2147483646 h 20139"/>
              <a:gd name="T6" fmla="*/ 0 60000 65536"/>
              <a:gd name="T7" fmla="*/ 0 60000 65536"/>
              <a:gd name="T8" fmla="*/ 0 60000 65536"/>
              <a:gd name="T9" fmla="*/ 0 w 21563"/>
              <a:gd name="T10" fmla="*/ 0 h 20139"/>
              <a:gd name="T11" fmla="*/ 21563 w 21563"/>
              <a:gd name="T12" fmla="*/ 20139 h 20139"/>
            </a:gdLst>
            <a:ahLst/>
            <a:cxnLst>
              <a:cxn ang="T6">
                <a:pos x="T0" y="T1"/>
              </a:cxn>
              <a:cxn ang="T7">
                <a:pos x="T2" y="T3"/>
              </a:cxn>
              <a:cxn ang="T8">
                <a:pos x="T4" y="T5"/>
              </a:cxn>
            </a:cxnLst>
            <a:rect l="T9" t="T10" r="T11" b="T12"/>
            <a:pathLst>
              <a:path w="21563" h="20139" fill="none" extrusionOk="0">
                <a:moveTo>
                  <a:pt x="7809" y="-1"/>
                </a:moveTo>
                <a:cubicBezTo>
                  <a:pt x="15693" y="3057"/>
                  <a:pt x="21068" y="10433"/>
                  <a:pt x="21562" y="18875"/>
                </a:cubicBezTo>
              </a:path>
              <a:path w="21563" h="20139" stroke="0" extrusionOk="0">
                <a:moveTo>
                  <a:pt x="7809" y="-1"/>
                </a:moveTo>
                <a:cubicBezTo>
                  <a:pt x="15693" y="3057"/>
                  <a:pt x="21068" y="10433"/>
                  <a:pt x="21562" y="18875"/>
                </a:cubicBezTo>
                <a:lnTo>
                  <a:pt x="0" y="20139"/>
                </a:lnTo>
                <a:lnTo>
                  <a:pt x="7809" y="-1"/>
                </a:lnTo>
                <a:close/>
              </a:path>
            </a:pathLst>
          </a:custGeom>
          <a:noFill/>
          <a:ln w="2857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15" name="Arc 13"/>
          <p:cNvSpPr>
            <a:spLocks/>
          </p:cNvSpPr>
          <p:nvPr/>
        </p:nvSpPr>
        <p:spPr bwMode="auto">
          <a:xfrm rot="17784885" flipH="1">
            <a:off x="2614613" y="3344069"/>
            <a:ext cx="2166938" cy="2132013"/>
          </a:xfrm>
          <a:custGeom>
            <a:avLst/>
            <a:gdLst>
              <a:gd name="T0" fmla="*/ 2147483646 w 20468"/>
              <a:gd name="T1" fmla="*/ 0 h 21590"/>
              <a:gd name="T2" fmla="*/ 2147483646 w 20468"/>
              <a:gd name="T3" fmla="*/ 2147483646 h 21590"/>
              <a:gd name="T4" fmla="*/ 0 w 20468"/>
              <a:gd name="T5" fmla="*/ 2147483646 h 21590"/>
              <a:gd name="T6" fmla="*/ 0 60000 65536"/>
              <a:gd name="T7" fmla="*/ 0 60000 65536"/>
              <a:gd name="T8" fmla="*/ 0 60000 65536"/>
              <a:gd name="T9" fmla="*/ 0 w 20468"/>
              <a:gd name="T10" fmla="*/ 0 h 21590"/>
              <a:gd name="T11" fmla="*/ 20468 w 20468"/>
              <a:gd name="T12" fmla="*/ 21590 h 21590"/>
            </a:gdLst>
            <a:ahLst/>
            <a:cxnLst>
              <a:cxn ang="T6">
                <a:pos x="T0" y="T1"/>
              </a:cxn>
              <a:cxn ang="T7">
                <a:pos x="T2" y="T3"/>
              </a:cxn>
              <a:cxn ang="T8">
                <a:pos x="T4" y="T5"/>
              </a:cxn>
            </a:cxnLst>
            <a:rect l="T9" t="T10" r="T11" b="T12"/>
            <a:pathLst>
              <a:path w="20468" h="21590" fill="none" extrusionOk="0">
                <a:moveTo>
                  <a:pt x="651" y="-1"/>
                </a:moveTo>
                <a:cubicBezTo>
                  <a:pt x="9677" y="271"/>
                  <a:pt x="17582" y="6130"/>
                  <a:pt x="20467" y="14688"/>
                </a:cubicBezTo>
              </a:path>
              <a:path w="20468" h="21590" stroke="0" extrusionOk="0">
                <a:moveTo>
                  <a:pt x="651" y="-1"/>
                </a:moveTo>
                <a:cubicBezTo>
                  <a:pt x="9677" y="271"/>
                  <a:pt x="17582" y="6130"/>
                  <a:pt x="20467" y="14688"/>
                </a:cubicBezTo>
                <a:lnTo>
                  <a:pt x="0" y="21590"/>
                </a:lnTo>
                <a:lnTo>
                  <a:pt x="651" y="-1"/>
                </a:lnTo>
                <a:close/>
              </a:path>
            </a:pathLst>
          </a:custGeom>
          <a:noFill/>
          <a:ln w="28575">
            <a:solidFill>
              <a:schemeClr val="tx1"/>
            </a:solidFill>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16" name="Arc 14"/>
          <p:cNvSpPr>
            <a:spLocks/>
          </p:cNvSpPr>
          <p:nvPr/>
        </p:nvSpPr>
        <p:spPr bwMode="auto">
          <a:xfrm rot="7450182" flipH="1">
            <a:off x="3111500" y="3453608"/>
            <a:ext cx="2281237" cy="1293812"/>
          </a:xfrm>
          <a:custGeom>
            <a:avLst/>
            <a:gdLst>
              <a:gd name="T0" fmla="*/ 2147483646 w 21563"/>
              <a:gd name="T1" fmla="*/ 0 h 13084"/>
              <a:gd name="T2" fmla="*/ 2147483646 w 21563"/>
              <a:gd name="T3" fmla="*/ 2147483646 h 13084"/>
              <a:gd name="T4" fmla="*/ 0 w 21563"/>
              <a:gd name="T5" fmla="*/ 2147483646 h 13084"/>
              <a:gd name="T6" fmla="*/ 0 60000 65536"/>
              <a:gd name="T7" fmla="*/ 0 60000 65536"/>
              <a:gd name="T8" fmla="*/ 0 60000 65536"/>
              <a:gd name="T9" fmla="*/ 0 w 21563"/>
              <a:gd name="T10" fmla="*/ 0 h 13084"/>
              <a:gd name="T11" fmla="*/ 21563 w 21563"/>
              <a:gd name="T12" fmla="*/ 13084 h 13084"/>
            </a:gdLst>
            <a:ahLst/>
            <a:cxnLst>
              <a:cxn ang="T6">
                <a:pos x="T0" y="T1"/>
              </a:cxn>
              <a:cxn ang="T7">
                <a:pos x="T2" y="T3"/>
              </a:cxn>
              <a:cxn ang="T8">
                <a:pos x="T4" y="T5"/>
              </a:cxn>
            </a:cxnLst>
            <a:rect l="T9" t="T10" r="T11" b="T12"/>
            <a:pathLst>
              <a:path w="21563" h="13084" fill="none" extrusionOk="0">
                <a:moveTo>
                  <a:pt x="17186" y="-1"/>
                </a:moveTo>
                <a:cubicBezTo>
                  <a:pt x="19787" y="3417"/>
                  <a:pt x="21311" y="7532"/>
                  <a:pt x="21562" y="11820"/>
                </a:cubicBezTo>
              </a:path>
              <a:path w="21563" h="13084" stroke="0" extrusionOk="0">
                <a:moveTo>
                  <a:pt x="17186" y="-1"/>
                </a:moveTo>
                <a:cubicBezTo>
                  <a:pt x="19787" y="3417"/>
                  <a:pt x="21311" y="7532"/>
                  <a:pt x="21562" y="11820"/>
                </a:cubicBezTo>
                <a:lnTo>
                  <a:pt x="0" y="13084"/>
                </a:lnTo>
                <a:lnTo>
                  <a:pt x="17186" y="-1"/>
                </a:lnTo>
                <a:close/>
              </a:path>
            </a:pathLst>
          </a:custGeom>
          <a:noFill/>
          <a:ln w="2857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17" name="Arc 15"/>
          <p:cNvSpPr>
            <a:spLocks/>
          </p:cNvSpPr>
          <p:nvPr/>
        </p:nvSpPr>
        <p:spPr bwMode="auto">
          <a:xfrm rot="9767742">
            <a:off x="3848100" y="3002757"/>
            <a:ext cx="2281238" cy="1293813"/>
          </a:xfrm>
          <a:custGeom>
            <a:avLst/>
            <a:gdLst>
              <a:gd name="T0" fmla="*/ 2147483646 w 21563"/>
              <a:gd name="T1" fmla="*/ 0 h 13084"/>
              <a:gd name="T2" fmla="*/ 2147483646 w 21563"/>
              <a:gd name="T3" fmla="*/ 2147483646 h 13084"/>
              <a:gd name="T4" fmla="*/ 0 w 21563"/>
              <a:gd name="T5" fmla="*/ 2147483646 h 13084"/>
              <a:gd name="T6" fmla="*/ 0 60000 65536"/>
              <a:gd name="T7" fmla="*/ 0 60000 65536"/>
              <a:gd name="T8" fmla="*/ 0 60000 65536"/>
              <a:gd name="T9" fmla="*/ 0 w 21563"/>
              <a:gd name="T10" fmla="*/ 0 h 13084"/>
              <a:gd name="T11" fmla="*/ 21563 w 21563"/>
              <a:gd name="T12" fmla="*/ 13084 h 13084"/>
            </a:gdLst>
            <a:ahLst/>
            <a:cxnLst>
              <a:cxn ang="T6">
                <a:pos x="T0" y="T1"/>
              </a:cxn>
              <a:cxn ang="T7">
                <a:pos x="T2" y="T3"/>
              </a:cxn>
              <a:cxn ang="T8">
                <a:pos x="T4" y="T5"/>
              </a:cxn>
            </a:cxnLst>
            <a:rect l="T9" t="T10" r="T11" b="T12"/>
            <a:pathLst>
              <a:path w="21563" h="13084" fill="none" extrusionOk="0">
                <a:moveTo>
                  <a:pt x="17186" y="-1"/>
                </a:moveTo>
                <a:cubicBezTo>
                  <a:pt x="19787" y="3417"/>
                  <a:pt x="21311" y="7532"/>
                  <a:pt x="21562" y="11820"/>
                </a:cubicBezTo>
              </a:path>
              <a:path w="21563" h="13084" stroke="0" extrusionOk="0">
                <a:moveTo>
                  <a:pt x="17186" y="-1"/>
                </a:moveTo>
                <a:cubicBezTo>
                  <a:pt x="19787" y="3417"/>
                  <a:pt x="21311" y="7532"/>
                  <a:pt x="21562" y="11820"/>
                </a:cubicBezTo>
                <a:lnTo>
                  <a:pt x="0" y="13084"/>
                </a:lnTo>
                <a:lnTo>
                  <a:pt x="17186" y="-1"/>
                </a:lnTo>
                <a:close/>
              </a:path>
            </a:pathLst>
          </a:custGeom>
          <a:noFill/>
          <a:ln w="2857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18" name="Arc 16"/>
          <p:cNvSpPr>
            <a:spLocks/>
          </p:cNvSpPr>
          <p:nvPr/>
        </p:nvSpPr>
        <p:spPr bwMode="auto">
          <a:xfrm rot="-3884889">
            <a:off x="4125913" y="2051845"/>
            <a:ext cx="685800" cy="762000"/>
          </a:xfrm>
          <a:custGeom>
            <a:avLst/>
            <a:gdLst>
              <a:gd name="T0" fmla="*/ 2147483646 w 42027"/>
              <a:gd name="T1" fmla="*/ 0 h 43200"/>
              <a:gd name="T2" fmla="*/ 0 w 42027"/>
              <a:gd name="T3" fmla="*/ 2147483646 h 43200"/>
              <a:gd name="T4" fmla="*/ 2147483646 w 42027"/>
              <a:gd name="T5" fmla="*/ 2147483646 h 43200"/>
              <a:gd name="T6" fmla="*/ 0 60000 65536"/>
              <a:gd name="T7" fmla="*/ 0 60000 65536"/>
              <a:gd name="T8" fmla="*/ 0 60000 65536"/>
              <a:gd name="T9" fmla="*/ 0 w 42027"/>
              <a:gd name="T10" fmla="*/ 0 h 43200"/>
              <a:gd name="T11" fmla="*/ 42027 w 42027"/>
              <a:gd name="T12" fmla="*/ 43200 h 43200"/>
            </a:gdLst>
            <a:ahLst/>
            <a:cxnLst>
              <a:cxn ang="T6">
                <a:pos x="T0" y="T1"/>
              </a:cxn>
              <a:cxn ang="T7">
                <a:pos x="T2" y="T3"/>
              </a:cxn>
              <a:cxn ang="T8">
                <a:pos x="T4" y="T5"/>
              </a:cxn>
            </a:cxnLst>
            <a:rect l="T9" t="T10" r="T11" b="T12"/>
            <a:pathLst>
              <a:path w="42027" h="43200" fill="none" extrusionOk="0">
                <a:moveTo>
                  <a:pt x="20426" y="0"/>
                </a:moveTo>
                <a:cubicBezTo>
                  <a:pt x="32356" y="0"/>
                  <a:pt x="42027" y="9670"/>
                  <a:pt x="42027" y="21600"/>
                </a:cubicBezTo>
                <a:cubicBezTo>
                  <a:pt x="42027" y="33529"/>
                  <a:pt x="32356" y="43200"/>
                  <a:pt x="20427" y="43200"/>
                </a:cubicBezTo>
                <a:cubicBezTo>
                  <a:pt x="11204" y="43200"/>
                  <a:pt x="2998" y="37343"/>
                  <a:pt x="0" y="28621"/>
                </a:cubicBezTo>
              </a:path>
              <a:path w="42027" h="43200" stroke="0" extrusionOk="0">
                <a:moveTo>
                  <a:pt x="20426" y="0"/>
                </a:moveTo>
                <a:cubicBezTo>
                  <a:pt x="32356" y="0"/>
                  <a:pt x="42027" y="9670"/>
                  <a:pt x="42027" y="21600"/>
                </a:cubicBezTo>
                <a:cubicBezTo>
                  <a:pt x="42027" y="33529"/>
                  <a:pt x="32356" y="43200"/>
                  <a:pt x="20427" y="43200"/>
                </a:cubicBezTo>
                <a:cubicBezTo>
                  <a:pt x="11204" y="43200"/>
                  <a:pt x="2998" y="37343"/>
                  <a:pt x="0" y="28621"/>
                </a:cubicBezTo>
                <a:lnTo>
                  <a:pt x="20427" y="21600"/>
                </a:lnTo>
                <a:lnTo>
                  <a:pt x="20426" y="0"/>
                </a:lnTo>
                <a:close/>
              </a:path>
            </a:pathLst>
          </a:custGeom>
          <a:noFill/>
          <a:ln w="2857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19" name="Arc 17"/>
          <p:cNvSpPr>
            <a:spLocks/>
          </p:cNvSpPr>
          <p:nvPr/>
        </p:nvSpPr>
        <p:spPr bwMode="auto">
          <a:xfrm rot="6294846">
            <a:off x="4267200" y="4717257"/>
            <a:ext cx="685800" cy="762000"/>
          </a:xfrm>
          <a:custGeom>
            <a:avLst/>
            <a:gdLst>
              <a:gd name="T0" fmla="*/ 2147483646 w 42027"/>
              <a:gd name="T1" fmla="*/ 0 h 43200"/>
              <a:gd name="T2" fmla="*/ 0 w 42027"/>
              <a:gd name="T3" fmla="*/ 2147483646 h 43200"/>
              <a:gd name="T4" fmla="*/ 2147483646 w 42027"/>
              <a:gd name="T5" fmla="*/ 2147483646 h 43200"/>
              <a:gd name="T6" fmla="*/ 0 60000 65536"/>
              <a:gd name="T7" fmla="*/ 0 60000 65536"/>
              <a:gd name="T8" fmla="*/ 0 60000 65536"/>
              <a:gd name="T9" fmla="*/ 0 w 42027"/>
              <a:gd name="T10" fmla="*/ 0 h 43200"/>
              <a:gd name="T11" fmla="*/ 42027 w 42027"/>
              <a:gd name="T12" fmla="*/ 43200 h 43200"/>
            </a:gdLst>
            <a:ahLst/>
            <a:cxnLst>
              <a:cxn ang="T6">
                <a:pos x="T0" y="T1"/>
              </a:cxn>
              <a:cxn ang="T7">
                <a:pos x="T2" y="T3"/>
              </a:cxn>
              <a:cxn ang="T8">
                <a:pos x="T4" y="T5"/>
              </a:cxn>
            </a:cxnLst>
            <a:rect l="T9" t="T10" r="T11" b="T12"/>
            <a:pathLst>
              <a:path w="42027" h="43200" fill="none" extrusionOk="0">
                <a:moveTo>
                  <a:pt x="20426" y="0"/>
                </a:moveTo>
                <a:cubicBezTo>
                  <a:pt x="32356" y="0"/>
                  <a:pt x="42027" y="9670"/>
                  <a:pt x="42027" y="21600"/>
                </a:cubicBezTo>
                <a:cubicBezTo>
                  <a:pt x="42027" y="33529"/>
                  <a:pt x="32356" y="43200"/>
                  <a:pt x="20427" y="43200"/>
                </a:cubicBezTo>
                <a:cubicBezTo>
                  <a:pt x="11204" y="43200"/>
                  <a:pt x="2998" y="37343"/>
                  <a:pt x="0" y="28621"/>
                </a:cubicBezTo>
              </a:path>
              <a:path w="42027" h="43200" stroke="0" extrusionOk="0">
                <a:moveTo>
                  <a:pt x="20426" y="0"/>
                </a:moveTo>
                <a:cubicBezTo>
                  <a:pt x="32356" y="0"/>
                  <a:pt x="42027" y="9670"/>
                  <a:pt x="42027" y="21600"/>
                </a:cubicBezTo>
                <a:cubicBezTo>
                  <a:pt x="42027" y="33529"/>
                  <a:pt x="32356" y="43200"/>
                  <a:pt x="20427" y="43200"/>
                </a:cubicBezTo>
                <a:cubicBezTo>
                  <a:pt x="11204" y="43200"/>
                  <a:pt x="2998" y="37343"/>
                  <a:pt x="0" y="28621"/>
                </a:cubicBezTo>
                <a:lnTo>
                  <a:pt x="20427" y="21600"/>
                </a:lnTo>
                <a:lnTo>
                  <a:pt x="20426" y="0"/>
                </a:lnTo>
                <a:close/>
              </a:path>
            </a:pathLst>
          </a:custGeom>
          <a:noFill/>
          <a:ln w="2857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20" name="Line 18"/>
          <p:cNvSpPr>
            <a:spLocks noChangeShapeType="1"/>
          </p:cNvSpPr>
          <p:nvPr/>
        </p:nvSpPr>
        <p:spPr bwMode="auto">
          <a:xfrm>
            <a:off x="5067300" y="5212557"/>
            <a:ext cx="0" cy="30480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21" name="Line 19"/>
          <p:cNvSpPr>
            <a:spLocks noChangeShapeType="1"/>
          </p:cNvSpPr>
          <p:nvPr/>
        </p:nvSpPr>
        <p:spPr bwMode="auto">
          <a:xfrm>
            <a:off x="5829300" y="4526757"/>
            <a:ext cx="533400" cy="0"/>
          </a:xfrm>
          <a:prstGeom prst="line">
            <a:avLst/>
          </a:prstGeom>
          <a:noFill/>
          <a:ln w="28575">
            <a:solidFill>
              <a:schemeClr val="tx1"/>
            </a:solidFill>
            <a:round/>
            <a:headEnd type="arrow" w="med" len="med"/>
            <a:tailEnd type="none" w="sm" len="sm"/>
          </a:ln>
          <a:extLst>
            <a:ext uri="{909E8E84-426E-40DD-AFC4-6F175D3DCCD1}">
              <a14:hiddenFill xmlns:a14="http://schemas.microsoft.com/office/drawing/2010/main">
                <a:no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22" name="Arc 20"/>
          <p:cNvSpPr>
            <a:spLocks/>
          </p:cNvSpPr>
          <p:nvPr/>
        </p:nvSpPr>
        <p:spPr bwMode="auto">
          <a:xfrm rot="11664115" flipH="1">
            <a:off x="3929063" y="2699545"/>
            <a:ext cx="2246312" cy="1252537"/>
          </a:xfrm>
          <a:custGeom>
            <a:avLst/>
            <a:gdLst>
              <a:gd name="T0" fmla="*/ 2147483646 w 21232"/>
              <a:gd name="T1" fmla="*/ 0 h 12661"/>
              <a:gd name="T2" fmla="*/ 2147483646 w 21232"/>
              <a:gd name="T3" fmla="*/ 2147483646 h 12661"/>
              <a:gd name="T4" fmla="*/ 0 w 21232"/>
              <a:gd name="T5" fmla="*/ 2147483646 h 12661"/>
              <a:gd name="T6" fmla="*/ 0 60000 65536"/>
              <a:gd name="T7" fmla="*/ 0 60000 65536"/>
              <a:gd name="T8" fmla="*/ 0 60000 65536"/>
              <a:gd name="T9" fmla="*/ 0 w 21232"/>
              <a:gd name="T10" fmla="*/ 0 h 12661"/>
              <a:gd name="T11" fmla="*/ 21232 w 21232"/>
              <a:gd name="T12" fmla="*/ 12661 h 12661"/>
            </a:gdLst>
            <a:ahLst/>
            <a:cxnLst>
              <a:cxn ang="T6">
                <a:pos x="T0" y="T1"/>
              </a:cxn>
              <a:cxn ang="T7">
                <a:pos x="T2" y="T3"/>
              </a:cxn>
              <a:cxn ang="T8">
                <a:pos x="T4" y="T5"/>
              </a:cxn>
            </a:cxnLst>
            <a:rect l="T9" t="T10" r="T11" b="T12"/>
            <a:pathLst>
              <a:path w="21232" h="12661" fill="none" extrusionOk="0">
                <a:moveTo>
                  <a:pt x="17500" y="-1"/>
                </a:moveTo>
                <a:cubicBezTo>
                  <a:pt x="19371" y="2586"/>
                  <a:pt x="20645" y="5555"/>
                  <a:pt x="21232" y="8692"/>
                </a:cubicBezTo>
              </a:path>
              <a:path w="21232" h="12661" stroke="0" extrusionOk="0">
                <a:moveTo>
                  <a:pt x="17500" y="-1"/>
                </a:moveTo>
                <a:cubicBezTo>
                  <a:pt x="19371" y="2586"/>
                  <a:pt x="20645" y="5555"/>
                  <a:pt x="21232" y="8692"/>
                </a:cubicBezTo>
                <a:lnTo>
                  <a:pt x="0" y="12661"/>
                </a:lnTo>
                <a:lnTo>
                  <a:pt x="17500" y="-1"/>
                </a:lnTo>
                <a:close/>
              </a:path>
            </a:pathLst>
          </a:custGeom>
          <a:noFill/>
          <a:ln w="2857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23" name="Rectangle 21"/>
          <p:cNvSpPr>
            <a:spLocks noChangeArrowheads="1"/>
          </p:cNvSpPr>
          <p:nvPr/>
        </p:nvSpPr>
        <p:spPr bwMode="auto">
          <a:xfrm>
            <a:off x="3162300" y="45267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smtClean="0">
                <a:solidFill>
                  <a:prstClr val="black"/>
                </a:solidFill>
                <a:latin typeface="Arial" pitchFamily="34" charset="0"/>
                <a:cs typeface="Arial" pitchFamily="34" charset="0"/>
              </a:rPr>
              <a:t>IL - 3</a:t>
            </a:r>
          </a:p>
        </p:txBody>
      </p:sp>
      <p:sp>
        <p:nvSpPr>
          <p:cNvPr id="24" name="Line 22"/>
          <p:cNvSpPr>
            <a:spLocks noChangeShapeType="1"/>
          </p:cNvSpPr>
          <p:nvPr/>
        </p:nvSpPr>
        <p:spPr bwMode="auto">
          <a:xfrm rot="16200000" flipH="1">
            <a:off x="7277100" y="2697957"/>
            <a:ext cx="0" cy="30480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sz="2800" smtClean="0">
              <a:solidFill>
                <a:prstClr val="black"/>
              </a:solidFill>
              <a:latin typeface="Times New Roman" pitchFamily="18" charset="0"/>
              <a:cs typeface="Arial" pitchFamily="34" charset="0"/>
            </a:endParaRPr>
          </a:p>
        </p:txBody>
      </p:sp>
      <p:sp>
        <p:nvSpPr>
          <p:cNvPr id="25" name="Rectangle 23"/>
          <p:cNvSpPr>
            <a:spLocks noChangeArrowheads="1"/>
          </p:cNvSpPr>
          <p:nvPr/>
        </p:nvSpPr>
        <p:spPr bwMode="auto">
          <a:xfrm>
            <a:off x="4000500" y="36885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smtClean="0">
                <a:solidFill>
                  <a:prstClr val="black"/>
                </a:solidFill>
                <a:latin typeface="Arial" pitchFamily="34" charset="0"/>
                <a:cs typeface="Arial" pitchFamily="34" charset="0"/>
              </a:rPr>
              <a:t>IL - 1</a:t>
            </a:r>
          </a:p>
        </p:txBody>
      </p:sp>
      <p:sp>
        <p:nvSpPr>
          <p:cNvPr id="26" name="Rectangle 24"/>
          <p:cNvSpPr>
            <a:spLocks noChangeArrowheads="1"/>
          </p:cNvSpPr>
          <p:nvPr/>
        </p:nvSpPr>
        <p:spPr bwMode="auto">
          <a:xfrm>
            <a:off x="4914900" y="31551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smtClean="0">
                <a:solidFill>
                  <a:prstClr val="black"/>
                </a:solidFill>
                <a:latin typeface="Arial" pitchFamily="34" charset="0"/>
                <a:cs typeface="Arial" pitchFamily="34" charset="0"/>
              </a:rPr>
              <a:t>IFN - </a:t>
            </a:r>
            <a:r>
              <a:rPr lang="cs-CZ" altLang="cs-CZ" sz="1400" b="1" smtClean="0">
                <a:solidFill>
                  <a:prstClr val="black"/>
                </a:solidFill>
                <a:latin typeface="Symbol" pitchFamily="18" charset="2"/>
                <a:cs typeface="Arial" pitchFamily="34" charset="0"/>
              </a:rPr>
              <a:t>g</a:t>
            </a:r>
            <a:endParaRPr lang="cs-CZ" altLang="cs-CZ" sz="1400" b="1" smtClean="0">
              <a:solidFill>
                <a:prstClr val="black"/>
              </a:solidFill>
              <a:latin typeface="Arial" pitchFamily="34" charset="0"/>
              <a:cs typeface="Arial" pitchFamily="34" charset="0"/>
            </a:endParaRPr>
          </a:p>
        </p:txBody>
      </p:sp>
      <p:sp>
        <p:nvSpPr>
          <p:cNvPr id="27" name="Rectangle 25"/>
          <p:cNvSpPr>
            <a:spLocks noChangeArrowheads="1"/>
          </p:cNvSpPr>
          <p:nvPr/>
        </p:nvSpPr>
        <p:spPr bwMode="auto">
          <a:xfrm>
            <a:off x="4838700" y="22407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smtClean="0">
                <a:solidFill>
                  <a:prstClr val="black"/>
                </a:solidFill>
                <a:latin typeface="Arial" pitchFamily="34" charset="0"/>
                <a:cs typeface="Arial" pitchFamily="34" charset="0"/>
              </a:rPr>
              <a:t>IL - 2</a:t>
            </a:r>
          </a:p>
        </p:txBody>
      </p:sp>
      <p:sp>
        <p:nvSpPr>
          <p:cNvPr id="28" name="Rectangle 26"/>
          <p:cNvSpPr>
            <a:spLocks noChangeArrowheads="1"/>
          </p:cNvSpPr>
          <p:nvPr/>
        </p:nvSpPr>
        <p:spPr bwMode="auto">
          <a:xfrm>
            <a:off x="4838700" y="15549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smtClean="0">
                <a:solidFill>
                  <a:prstClr val="black"/>
                </a:solidFill>
                <a:latin typeface="Arial" pitchFamily="34" charset="0"/>
                <a:cs typeface="Arial" pitchFamily="34" charset="0"/>
              </a:rPr>
              <a:t>IL - 4</a:t>
            </a:r>
          </a:p>
        </p:txBody>
      </p:sp>
      <p:sp>
        <p:nvSpPr>
          <p:cNvPr id="29" name="Rectangle 27"/>
          <p:cNvSpPr>
            <a:spLocks noChangeArrowheads="1"/>
          </p:cNvSpPr>
          <p:nvPr/>
        </p:nvSpPr>
        <p:spPr bwMode="auto">
          <a:xfrm>
            <a:off x="5981700" y="36885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smtClean="0">
                <a:solidFill>
                  <a:prstClr val="black"/>
                </a:solidFill>
                <a:latin typeface="Arial" pitchFamily="34" charset="0"/>
                <a:cs typeface="Arial" pitchFamily="34" charset="0"/>
              </a:rPr>
              <a:t>IL - 1</a:t>
            </a:r>
          </a:p>
        </p:txBody>
      </p:sp>
      <p:sp>
        <p:nvSpPr>
          <p:cNvPr id="30" name="Rectangle 28"/>
          <p:cNvSpPr>
            <a:spLocks noChangeArrowheads="1"/>
          </p:cNvSpPr>
          <p:nvPr/>
        </p:nvSpPr>
        <p:spPr bwMode="auto">
          <a:xfrm>
            <a:off x="6362700" y="4374357"/>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smtClean="0">
                <a:solidFill>
                  <a:prstClr val="black"/>
                </a:solidFill>
                <a:latin typeface="Arial" pitchFamily="34" charset="0"/>
                <a:cs typeface="Arial" pitchFamily="34" charset="0"/>
              </a:rPr>
              <a:t>LPS</a:t>
            </a:r>
          </a:p>
        </p:txBody>
      </p:sp>
      <p:sp>
        <p:nvSpPr>
          <p:cNvPr id="31" name="Rectangle 29"/>
          <p:cNvSpPr>
            <a:spLocks noChangeArrowheads="1"/>
          </p:cNvSpPr>
          <p:nvPr/>
        </p:nvSpPr>
        <p:spPr bwMode="auto">
          <a:xfrm>
            <a:off x="4305300" y="49839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smtClean="0">
                <a:solidFill>
                  <a:prstClr val="black"/>
                </a:solidFill>
                <a:latin typeface="Arial" pitchFamily="34" charset="0"/>
                <a:cs typeface="Arial" pitchFamily="34" charset="0"/>
              </a:rPr>
              <a:t>TNF</a:t>
            </a:r>
          </a:p>
        </p:txBody>
      </p:sp>
      <p:sp>
        <p:nvSpPr>
          <p:cNvPr id="32" name="Rectangle 30"/>
          <p:cNvSpPr>
            <a:spLocks noChangeArrowheads="1"/>
          </p:cNvSpPr>
          <p:nvPr/>
        </p:nvSpPr>
        <p:spPr bwMode="auto">
          <a:xfrm>
            <a:off x="5219700" y="51363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smtClean="0">
                <a:solidFill>
                  <a:prstClr val="black"/>
                </a:solidFill>
                <a:latin typeface="Arial" pitchFamily="34" charset="0"/>
                <a:cs typeface="Arial" pitchFamily="34" charset="0"/>
              </a:rPr>
              <a:t>(-)TNF</a:t>
            </a:r>
          </a:p>
        </p:txBody>
      </p:sp>
      <p:sp>
        <p:nvSpPr>
          <p:cNvPr id="33" name="Rectangle 31"/>
          <p:cNvSpPr>
            <a:spLocks noChangeArrowheads="1"/>
          </p:cNvSpPr>
          <p:nvPr/>
        </p:nvSpPr>
        <p:spPr bwMode="auto">
          <a:xfrm>
            <a:off x="6057900" y="4983957"/>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smtClean="0">
                <a:solidFill>
                  <a:prstClr val="black"/>
                </a:solidFill>
                <a:latin typeface="Arial" pitchFamily="34" charset="0"/>
                <a:cs typeface="Arial" pitchFamily="34" charset="0"/>
              </a:rPr>
              <a:t>G - CSF</a:t>
            </a:r>
          </a:p>
        </p:txBody>
      </p:sp>
      <p:sp>
        <p:nvSpPr>
          <p:cNvPr id="34" name="Rectangle 32"/>
          <p:cNvSpPr>
            <a:spLocks noChangeArrowheads="1"/>
          </p:cNvSpPr>
          <p:nvPr/>
        </p:nvSpPr>
        <p:spPr bwMode="auto">
          <a:xfrm>
            <a:off x="7429500" y="2697957"/>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smtClean="0">
                <a:solidFill>
                  <a:prstClr val="black"/>
                </a:solidFill>
                <a:latin typeface="Arial" pitchFamily="34" charset="0"/>
                <a:cs typeface="Arial" pitchFamily="34" charset="0"/>
              </a:rPr>
              <a:t>Antibody</a:t>
            </a:r>
          </a:p>
        </p:txBody>
      </p:sp>
    </p:spTree>
    <p:extLst>
      <p:ext uri="{BB962C8B-B14F-4D97-AF65-F5344CB8AC3E}">
        <p14:creationId xmlns:p14="http://schemas.microsoft.com/office/powerpoint/2010/main" val="34552175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1800" dirty="0" smtClean="0"/>
              <a:t>Antagonismus transkripčních faktorů v liniové determinaci </a:t>
            </a:r>
            <a:endParaRPr lang="en-US" sz="18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728" y="1844824"/>
            <a:ext cx="6350000" cy="4284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ovéPole 2"/>
          <p:cNvSpPr txBox="1"/>
          <p:nvPr/>
        </p:nvSpPr>
        <p:spPr>
          <a:xfrm>
            <a:off x="5940152" y="1198493"/>
            <a:ext cx="3203848" cy="646331"/>
          </a:xfrm>
          <a:prstGeom prst="rect">
            <a:avLst/>
          </a:prstGeom>
          <a:noFill/>
        </p:spPr>
        <p:txBody>
          <a:bodyPr wrap="square" rtlCol="0">
            <a:spAutoFit/>
          </a:bodyPr>
          <a:lstStyle/>
          <a:p>
            <a:r>
              <a:rPr lang="en-US" sz="1200" dirty="0" smtClean="0">
                <a:solidFill>
                  <a:schemeClr val="tx1"/>
                </a:solidFill>
              </a:rPr>
              <a:t>Common myeloid progenitor (CMP)</a:t>
            </a:r>
          </a:p>
          <a:p>
            <a:r>
              <a:rPr lang="en-US" sz="1200" dirty="0">
                <a:solidFill>
                  <a:schemeClr val="tx1"/>
                </a:solidFill>
              </a:rPr>
              <a:t>Megakaryocyte-erythroid progenitor (MEP</a:t>
            </a:r>
            <a:r>
              <a:rPr lang="en-US" sz="1200" dirty="0" smtClean="0">
                <a:solidFill>
                  <a:schemeClr val="tx1"/>
                </a:solidFill>
              </a:rPr>
              <a:t>)</a:t>
            </a:r>
          </a:p>
          <a:p>
            <a:r>
              <a:rPr lang="en-US" sz="1200" dirty="0">
                <a:solidFill>
                  <a:schemeClr val="tx1"/>
                </a:solidFill>
              </a:rPr>
              <a:t>Granulocyte-macrophage progenitor (GMP)</a:t>
            </a:r>
          </a:p>
        </p:txBody>
      </p:sp>
    </p:spTree>
    <p:extLst>
      <p:ext uri="{BB962C8B-B14F-4D97-AF65-F5344CB8AC3E}">
        <p14:creationId xmlns:p14="http://schemas.microsoft.com/office/powerpoint/2010/main" val="25272626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Reprogramace</a:t>
            </a:r>
            <a:r>
              <a:rPr lang="cs-CZ" dirty="0" smtClean="0"/>
              <a:t> </a:t>
            </a:r>
            <a:r>
              <a:rPr lang="cs-CZ" dirty="0" err="1" smtClean="0"/>
              <a:t>hematopoietických</a:t>
            </a:r>
            <a:r>
              <a:rPr lang="cs-CZ" dirty="0" smtClean="0"/>
              <a:t> linií</a:t>
            </a:r>
            <a:endParaRPr lang="en-US"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1628800"/>
            <a:ext cx="5330825" cy="4984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254963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err="1" smtClean="0">
                <a:solidFill>
                  <a:prstClr val="black"/>
                </a:solidFill>
                <a:latin typeface="Calibri"/>
              </a:rPr>
              <a:t>Imunofenotypizace</a:t>
            </a:r>
            <a:endParaRPr lang="en-US" dirty="0"/>
          </a:p>
        </p:txBody>
      </p:sp>
      <p:sp>
        <p:nvSpPr>
          <p:cNvPr id="3" name="Zástupný symbol pro obsah 2"/>
          <p:cNvSpPr>
            <a:spLocks noGrp="1"/>
          </p:cNvSpPr>
          <p:nvPr>
            <p:ph idx="1"/>
          </p:nvPr>
        </p:nvSpPr>
        <p:spPr/>
        <p:txBody>
          <a:bodyPr/>
          <a:lstStyle/>
          <a:p>
            <a:r>
              <a:rPr lang="cs-CZ" sz="1800" b="1" dirty="0" smtClean="0">
                <a:solidFill>
                  <a:prstClr val="black"/>
                </a:solidFill>
                <a:latin typeface="Calibri"/>
              </a:rPr>
              <a:t>stanovení </a:t>
            </a:r>
            <a:r>
              <a:rPr lang="cs-CZ" sz="1800" b="1" dirty="0">
                <a:solidFill>
                  <a:prstClr val="black"/>
                </a:solidFill>
                <a:latin typeface="Calibri"/>
              </a:rPr>
              <a:t>zastoupení jednotlivých subpopulací krevních elementů </a:t>
            </a:r>
            <a:r>
              <a:rPr lang="cs-CZ" sz="1800" dirty="0">
                <a:solidFill>
                  <a:prstClr val="black"/>
                </a:solidFill>
                <a:latin typeface="Calibri"/>
              </a:rPr>
              <a:t>(primárně leukocytů) na základě exprese vybraných </a:t>
            </a:r>
            <a:r>
              <a:rPr lang="cs-CZ" sz="1800" b="1" dirty="0">
                <a:solidFill>
                  <a:prstClr val="black"/>
                </a:solidFill>
                <a:latin typeface="Calibri"/>
              </a:rPr>
              <a:t>povrchových antigenů</a:t>
            </a:r>
            <a:r>
              <a:rPr lang="cs-CZ" sz="1800" dirty="0">
                <a:solidFill>
                  <a:prstClr val="black"/>
                </a:solidFill>
                <a:latin typeface="Calibri"/>
              </a:rPr>
              <a:t>, případně v kombinaci s intracelulární produkcí </a:t>
            </a:r>
            <a:r>
              <a:rPr lang="cs-CZ" sz="1800" dirty="0" err="1">
                <a:solidFill>
                  <a:prstClr val="black"/>
                </a:solidFill>
                <a:latin typeface="Calibri"/>
              </a:rPr>
              <a:t>cytokinů</a:t>
            </a:r>
            <a:r>
              <a:rPr lang="cs-CZ" sz="1800" dirty="0">
                <a:solidFill>
                  <a:prstClr val="black"/>
                </a:solidFill>
                <a:latin typeface="Calibri"/>
              </a:rPr>
              <a:t> a expresí intracelulárních antigenů</a:t>
            </a:r>
            <a:r>
              <a:rPr lang="cs-CZ" sz="1800" dirty="0" smtClean="0">
                <a:solidFill>
                  <a:prstClr val="black"/>
                </a:solidFill>
                <a:latin typeface="Calibri"/>
              </a:rPr>
              <a:t>.</a:t>
            </a:r>
          </a:p>
          <a:p>
            <a:pPr marL="0" indent="0">
              <a:buNone/>
            </a:pPr>
            <a:endParaRPr lang="cs-CZ" sz="1600" b="1" dirty="0" smtClean="0">
              <a:solidFill>
                <a:prstClr val="black"/>
              </a:solidFill>
              <a:latin typeface="Calibri"/>
            </a:endParaRPr>
          </a:p>
          <a:p>
            <a:pPr marL="0" indent="0">
              <a:buNone/>
            </a:pPr>
            <a:r>
              <a:rPr lang="cs-CZ" sz="1600" b="1" dirty="0" smtClean="0">
                <a:solidFill>
                  <a:prstClr val="black"/>
                </a:solidFill>
                <a:latin typeface="Calibri"/>
              </a:rPr>
              <a:t>CD </a:t>
            </a:r>
            <a:r>
              <a:rPr lang="cs-CZ" sz="1600" b="1" dirty="0">
                <a:solidFill>
                  <a:prstClr val="black"/>
                </a:solidFill>
                <a:latin typeface="Calibri"/>
              </a:rPr>
              <a:t>(„Cluster of </a:t>
            </a:r>
            <a:r>
              <a:rPr lang="cs-CZ" sz="1600" b="1" dirty="0" err="1">
                <a:solidFill>
                  <a:prstClr val="black"/>
                </a:solidFill>
                <a:latin typeface="Calibri"/>
              </a:rPr>
              <a:t>Differentiation</a:t>
            </a:r>
            <a:r>
              <a:rPr lang="cs-CZ" sz="1600" b="1" dirty="0">
                <a:solidFill>
                  <a:prstClr val="black"/>
                </a:solidFill>
                <a:latin typeface="Calibri"/>
              </a:rPr>
              <a:t>“)</a:t>
            </a:r>
          </a:p>
          <a:p>
            <a:pPr fontAlgn="auto">
              <a:spcBef>
                <a:spcPts val="0"/>
              </a:spcBef>
              <a:spcAft>
                <a:spcPts val="0"/>
              </a:spcAft>
            </a:pPr>
            <a:r>
              <a:rPr lang="cs-CZ" sz="1800" b="1" dirty="0" smtClean="0">
                <a:solidFill>
                  <a:prstClr val="black"/>
                </a:solidFill>
                <a:latin typeface="Calibri"/>
              </a:rPr>
              <a:t>systém </a:t>
            </a:r>
            <a:r>
              <a:rPr lang="cs-CZ" sz="1800" b="1" dirty="0">
                <a:solidFill>
                  <a:prstClr val="black"/>
                </a:solidFill>
                <a:latin typeface="Calibri"/>
              </a:rPr>
              <a:t>označení povrchových molekul leukocytů. </a:t>
            </a:r>
            <a:r>
              <a:rPr lang="cs-CZ" sz="1800" dirty="0">
                <a:solidFill>
                  <a:prstClr val="black"/>
                </a:solidFill>
                <a:latin typeface="Calibri"/>
              </a:rPr>
              <a:t>Soubor povrchových molekul (znaků, antigenů) buněk mající stejný epitop, který lze identifikovat stejnou protilátkou.</a:t>
            </a:r>
          </a:p>
          <a:p>
            <a:pPr fontAlgn="auto">
              <a:lnSpc>
                <a:spcPct val="120000"/>
              </a:lnSpc>
              <a:spcBef>
                <a:spcPts val="0"/>
              </a:spcBef>
              <a:spcAft>
                <a:spcPts val="0"/>
              </a:spcAft>
            </a:pPr>
            <a:endParaRPr lang="cs-CZ" sz="500" dirty="0">
              <a:solidFill>
                <a:prstClr val="black"/>
              </a:solidFill>
              <a:latin typeface="Calibri"/>
            </a:endParaRPr>
          </a:p>
          <a:p>
            <a:pPr fontAlgn="auto">
              <a:spcBef>
                <a:spcPts val="0"/>
              </a:spcBef>
              <a:spcAft>
                <a:spcPts val="0"/>
              </a:spcAft>
            </a:pPr>
            <a:r>
              <a:rPr lang="cs-CZ" sz="1800" dirty="0">
                <a:solidFill>
                  <a:prstClr val="black"/>
                </a:solidFill>
                <a:latin typeface="Calibri"/>
              </a:rPr>
              <a:t>Pojí se s určitými funkcemi a vlastnostmi buňky. Většina CD má proto alternativní názvy vztahující se k jejich funkci nebo struktuře.</a:t>
            </a:r>
          </a:p>
          <a:p>
            <a:pPr fontAlgn="auto">
              <a:lnSpc>
                <a:spcPct val="120000"/>
              </a:lnSpc>
              <a:spcBef>
                <a:spcPts val="0"/>
              </a:spcBef>
              <a:spcAft>
                <a:spcPts val="0"/>
              </a:spcAft>
            </a:pPr>
            <a:endParaRPr lang="cs-CZ" sz="500" dirty="0">
              <a:solidFill>
                <a:prstClr val="black"/>
              </a:solidFill>
              <a:latin typeface="Calibri"/>
            </a:endParaRPr>
          </a:p>
          <a:p>
            <a:pPr fontAlgn="auto">
              <a:lnSpc>
                <a:spcPct val="120000"/>
              </a:lnSpc>
              <a:spcBef>
                <a:spcPts val="0"/>
              </a:spcBef>
              <a:spcAft>
                <a:spcPts val="0"/>
              </a:spcAft>
            </a:pPr>
            <a:r>
              <a:rPr lang="cs-CZ" sz="1800" dirty="0">
                <a:solidFill>
                  <a:prstClr val="black"/>
                </a:solidFill>
                <a:latin typeface="Calibri"/>
              </a:rPr>
              <a:t>Využívají se pro rozpoznávání buněčných populací při </a:t>
            </a:r>
            <a:r>
              <a:rPr lang="cs-CZ" sz="1800" dirty="0" err="1">
                <a:solidFill>
                  <a:prstClr val="black"/>
                </a:solidFill>
                <a:latin typeface="Calibri"/>
              </a:rPr>
              <a:t>imunofenotypizaci</a:t>
            </a:r>
            <a:r>
              <a:rPr lang="cs-CZ" sz="1800" dirty="0">
                <a:solidFill>
                  <a:prstClr val="black"/>
                </a:solidFill>
                <a:latin typeface="Calibri"/>
              </a:rPr>
              <a:t>.</a:t>
            </a:r>
          </a:p>
          <a:p>
            <a:pPr fontAlgn="auto">
              <a:lnSpc>
                <a:spcPct val="120000"/>
              </a:lnSpc>
              <a:spcBef>
                <a:spcPts val="0"/>
              </a:spcBef>
              <a:spcAft>
                <a:spcPts val="0"/>
              </a:spcAft>
            </a:pPr>
            <a:endParaRPr lang="cs-CZ" sz="500" dirty="0">
              <a:solidFill>
                <a:prstClr val="black"/>
              </a:solidFill>
              <a:latin typeface="Calibri"/>
            </a:endParaRPr>
          </a:p>
          <a:p>
            <a:pPr fontAlgn="auto">
              <a:spcBef>
                <a:spcPts val="0"/>
              </a:spcBef>
              <a:spcAft>
                <a:spcPts val="0"/>
              </a:spcAft>
            </a:pPr>
            <a:r>
              <a:rPr lang="cs-CZ" sz="1800" dirty="0">
                <a:solidFill>
                  <a:prstClr val="black"/>
                </a:solidFill>
                <a:latin typeface="Calibri"/>
              </a:rPr>
              <a:t>Dodnes definovány CD1 až CD350. Některá CD jsou </a:t>
            </a:r>
            <a:br>
              <a:rPr lang="cs-CZ" sz="1800" dirty="0">
                <a:solidFill>
                  <a:prstClr val="black"/>
                </a:solidFill>
                <a:latin typeface="Calibri"/>
              </a:rPr>
            </a:br>
            <a:r>
              <a:rPr lang="cs-CZ" sz="1800" dirty="0">
                <a:solidFill>
                  <a:prstClr val="black"/>
                </a:solidFill>
                <a:latin typeface="Calibri"/>
              </a:rPr>
              <a:t>skupinami příbuzných molekul – jednotlivé molekuly </a:t>
            </a:r>
            <a:br>
              <a:rPr lang="cs-CZ" sz="1800" dirty="0">
                <a:solidFill>
                  <a:prstClr val="black"/>
                </a:solidFill>
                <a:latin typeface="Calibri"/>
              </a:rPr>
            </a:br>
            <a:r>
              <a:rPr lang="cs-CZ" sz="1800" dirty="0">
                <a:solidFill>
                  <a:prstClr val="black"/>
                </a:solidFill>
                <a:latin typeface="Calibri"/>
              </a:rPr>
              <a:t>se pak označují písmeny (např. CD62L, CD62P, CD62E</a:t>
            </a:r>
            <a:r>
              <a:rPr lang="cs-CZ" sz="1800" dirty="0" smtClean="0">
                <a:solidFill>
                  <a:prstClr val="black"/>
                </a:solidFill>
                <a:latin typeface="Calibri"/>
              </a:rPr>
              <a:t>)</a:t>
            </a:r>
            <a:endParaRPr lang="cs-CZ" sz="1800" dirty="0">
              <a:solidFill>
                <a:prstClr val="black"/>
              </a:solidFill>
              <a:latin typeface="Calibri"/>
            </a:endParaRPr>
          </a:p>
          <a:p>
            <a:endParaRPr lang="en-US" sz="1800" dirty="0"/>
          </a:p>
        </p:txBody>
      </p:sp>
    </p:spTree>
    <p:extLst>
      <p:ext uri="{BB962C8B-B14F-4D97-AF65-F5344CB8AC3E}">
        <p14:creationId xmlns:p14="http://schemas.microsoft.com/office/powerpoint/2010/main" val="10564320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CD molekuly</a:t>
            </a:r>
            <a:endParaRPr lang="en-US" dirty="0"/>
          </a:p>
        </p:txBody>
      </p:sp>
      <p:sp>
        <p:nvSpPr>
          <p:cNvPr id="3" name="Zástupný symbol pro obsah 2"/>
          <p:cNvSpPr>
            <a:spLocks noGrp="1"/>
          </p:cNvSpPr>
          <p:nvPr>
            <p:ph idx="1"/>
          </p:nvPr>
        </p:nvSpPr>
        <p:spPr/>
        <p:txBody>
          <a:bodyPr/>
          <a:lstStyle/>
          <a:p>
            <a:r>
              <a:rPr lang="en-US" dirty="0">
                <a:hlinkClick r:id="rId2"/>
              </a:rPr>
              <a:t>https://</a:t>
            </a:r>
            <a:r>
              <a:rPr lang="en-US" dirty="0" smtClean="0">
                <a:hlinkClick r:id="rId2"/>
              </a:rPr>
              <a:t>www.biolegend.com/cell_markers</a:t>
            </a:r>
            <a:endParaRPr lang="cs-CZ" dirty="0" smtClean="0"/>
          </a:p>
          <a:p>
            <a:r>
              <a:rPr lang="en-US" dirty="0"/>
              <a:t>http://www.hcdm.org/</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2348879"/>
            <a:ext cx="2948442" cy="4369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2348879"/>
            <a:ext cx="2977298" cy="4369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72017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sz="2000" dirty="0" smtClean="0"/>
              <a:t>The hematopoietic hierarchy – novel approaches</a:t>
            </a:r>
            <a:endParaRPr lang="en-US" sz="2000" dirty="0"/>
          </a:p>
        </p:txBody>
      </p:sp>
      <p:pic>
        <p:nvPicPr>
          <p:cNvPr id="14338" name="Picture 2" descr="https://kiedit.ki.se/sites/default/files/styles/adaptive/public/celler_niklas.jpg?itok=DjHEP8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2196" y="3366684"/>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3501008"/>
            <a:ext cx="3346835" cy="2747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descr="Výsledek obrázku pro hematopoiesis ma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864" y="1215560"/>
            <a:ext cx="2606118" cy="2063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7690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Erytrocyty</a:t>
            </a:r>
            <a:endParaRPr lang="en-US" dirty="0"/>
          </a:p>
        </p:txBody>
      </p:sp>
      <p:sp>
        <p:nvSpPr>
          <p:cNvPr id="3" name="Zástupný symbol pro obsah 2"/>
          <p:cNvSpPr>
            <a:spLocks noGrp="1"/>
          </p:cNvSpPr>
          <p:nvPr>
            <p:ph idx="1"/>
          </p:nvPr>
        </p:nvSpPr>
        <p:spPr/>
        <p:txBody>
          <a:bodyPr/>
          <a:lstStyle/>
          <a:p>
            <a:r>
              <a:rPr lang="en-US" dirty="0" smtClean="0"/>
              <a:t>Bu</a:t>
            </a:r>
            <a:r>
              <a:rPr lang="cs-CZ" dirty="0" err="1" smtClean="0"/>
              <a:t>ňky</a:t>
            </a:r>
            <a:r>
              <a:rPr lang="cs-CZ" dirty="0" smtClean="0"/>
              <a:t> </a:t>
            </a:r>
            <a:r>
              <a:rPr lang="cs-CZ" dirty="0"/>
              <a:t>(bikonkávní disky, 7,5 </a:t>
            </a:r>
            <a:r>
              <a:rPr lang="cs-CZ" dirty="0" smtClean="0"/>
              <a:t>µm) bez jádra a dalších organel (u savců), malé kondenzované jádro a organely u ptáků plazů, obojživelníků a ryb</a:t>
            </a:r>
          </a:p>
          <a:p>
            <a:r>
              <a:rPr lang="cs-CZ" dirty="0" smtClean="0"/>
              <a:t>Vnikají z jaderných </a:t>
            </a:r>
            <a:r>
              <a:rPr lang="cs-CZ" dirty="0" err="1" smtClean="0"/>
              <a:t>prekurzorových</a:t>
            </a:r>
            <a:r>
              <a:rPr lang="cs-CZ" dirty="0" smtClean="0"/>
              <a:t> buněk</a:t>
            </a:r>
          </a:p>
          <a:p>
            <a:r>
              <a:rPr lang="cs-CZ" dirty="0" smtClean="0"/>
              <a:t>Obsahují hemoglobin, 95</a:t>
            </a:r>
            <a:r>
              <a:rPr lang="en-US" dirty="0" smtClean="0"/>
              <a:t>%</a:t>
            </a:r>
            <a:r>
              <a:rPr lang="cs-CZ" dirty="0" smtClean="0"/>
              <a:t> všech proteinů erytrocytu</a:t>
            </a:r>
          </a:p>
          <a:p>
            <a:r>
              <a:rPr lang="cs-CZ" dirty="0" smtClean="0"/>
              <a:t>Vývoj v kostní dřeni cca 8 dní</a:t>
            </a:r>
          </a:p>
          <a:p>
            <a:r>
              <a:rPr lang="cs-CZ" dirty="0" smtClean="0"/>
              <a:t>Doba života cca 120 dní</a:t>
            </a:r>
          </a:p>
          <a:p>
            <a:r>
              <a:rPr lang="cs-CZ" dirty="0" smtClean="0"/>
              <a:t>Staré erytrocyty likvidovány makrofágy v kostní dřeni, v játrech a slezině </a:t>
            </a:r>
            <a:endParaRPr lang="en-US" dirty="0"/>
          </a:p>
        </p:txBody>
      </p:sp>
      <p:pic>
        <p:nvPicPr>
          <p:cNvPr id="4" name="Picture 5" descr="scheme of erythropoesis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90596" y="4536741"/>
            <a:ext cx="3088110" cy="219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3" y="5139261"/>
            <a:ext cx="2324100" cy="122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87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Rychlost obnovy buněk</a:t>
            </a:r>
            <a:endParaRPr lang="en-US" dirty="0"/>
          </a:p>
        </p:txBody>
      </p:sp>
      <p:pic>
        <p:nvPicPr>
          <p:cNvPr id="2050" name="Picture 2" descr="http://book.bionumbers.org/wp-content/uploads/2014/08/490-t1-CellsBodyReplacementRate-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6" y="1259527"/>
            <a:ext cx="5030365" cy="5321474"/>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7082572" y="6581005"/>
            <a:ext cx="2053767" cy="276999"/>
          </a:xfrm>
          <a:prstGeom prst="rect">
            <a:avLst/>
          </a:prstGeom>
        </p:spPr>
        <p:txBody>
          <a:bodyPr wrap="none" lIns="91400" tIns="45702" rIns="91400" bIns="45702">
            <a:spAutoFit/>
          </a:bodyPr>
          <a:lstStyle/>
          <a:p>
            <a:r>
              <a:rPr lang="en-US" sz="1200" dirty="0">
                <a:solidFill>
                  <a:srgbClr val="FF0000"/>
                </a:solidFill>
              </a:rPr>
              <a:t>http://book.bionumbers.org/</a:t>
            </a:r>
          </a:p>
        </p:txBody>
      </p:sp>
      <p:sp>
        <p:nvSpPr>
          <p:cNvPr id="5" name="Obdélník 4"/>
          <p:cNvSpPr/>
          <p:nvPr/>
        </p:nvSpPr>
        <p:spPr>
          <a:xfrm>
            <a:off x="2267744" y="1916836"/>
            <a:ext cx="3240360" cy="36004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
        <p:nvSpPr>
          <p:cNvPr id="7" name="Obdélník 6"/>
          <p:cNvSpPr/>
          <p:nvPr/>
        </p:nvSpPr>
        <p:spPr>
          <a:xfrm>
            <a:off x="2267744" y="3104967"/>
            <a:ext cx="3240360" cy="18002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
        <p:nvSpPr>
          <p:cNvPr id="8" name="Obdélník 7"/>
          <p:cNvSpPr/>
          <p:nvPr/>
        </p:nvSpPr>
        <p:spPr>
          <a:xfrm>
            <a:off x="2267744" y="4005064"/>
            <a:ext cx="3240360" cy="180020"/>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
        <p:nvSpPr>
          <p:cNvPr id="9" name="Obdélník 8"/>
          <p:cNvSpPr/>
          <p:nvPr/>
        </p:nvSpPr>
        <p:spPr>
          <a:xfrm>
            <a:off x="2294806" y="4437112"/>
            <a:ext cx="3240360" cy="180020"/>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
        <p:nvSpPr>
          <p:cNvPr id="10" name="Obdélník 9"/>
          <p:cNvSpPr/>
          <p:nvPr/>
        </p:nvSpPr>
        <p:spPr>
          <a:xfrm>
            <a:off x="2294806" y="5013176"/>
            <a:ext cx="3240360" cy="180020"/>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Tree>
    <p:extLst>
      <p:ext uri="{BB962C8B-B14F-4D97-AF65-F5344CB8AC3E}">
        <p14:creationId xmlns:p14="http://schemas.microsoft.com/office/powerpoint/2010/main" val="284760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Membránová organizace erytrocytu</a:t>
            </a:r>
            <a:endParaRPr lang="en-US" dirty="0"/>
          </a:p>
        </p:txBody>
      </p:sp>
      <p:sp>
        <p:nvSpPr>
          <p:cNvPr id="3" name="Zástupný symbol pro obsah 2"/>
          <p:cNvSpPr>
            <a:spLocks noGrp="1"/>
          </p:cNvSpPr>
          <p:nvPr>
            <p:ph idx="1"/>
          </p:nvPr>
        </p:nvSpPr>
        <p:spPr>
          <a:xfrm>
            <a:off x="1547813" y="1412777"/>
            <a:ext cx="6120531" cy="2304256"/>
          </a:xfrm>
        </p:spPr>
        <p:txBody>
          <a:bodyPr/>
          <a:lstStyle/>
          <a:p>
            <a:r>
              <a:rPr lang="cs-CZ" sz="1800" dirty="0" smtClean="0"/>
              <a:t>Plochá síť filament </a:t>
            </a:r>
            <a:r>
              <a:rPr lang="cs-CZ" sz="1800" dirty="0" err="1" smtClean="0"/>
              <a:t>spektrinu</a:t>
            </a:r>
            <a:r>
              <a:rPr lang="cs-CZ" sz="1800" dirty="0" smtClean="0"/>
              <a:t> propojena krátkými filamenty aktinu je ukotvena pomocí adaptorových proteinů k membráně</a:t>
            </a:r>
          </a:p>
          <a:p>
            <a:r>
              <a:rPr lang="cs-CZ" sz="1800" dirty="0" smtClean="0"/>
              <a:t>Jsou pasivně tvarovatelné, důležité pro prostupnost kapilárami, stárnoucí buňky ztrácí flexibilitu</a:t>
            </a:r>
          </a:p>
          <a:p>
            <a:pPr marL="0" indent="0">
              <a:buNone/>
            </a:pPr>
            <a:endParaRPr lang="en-US" sz="2000"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3319982"/>
            <a:ext cx="4815605" cy="3401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5" y="3717032"/>
            <a:ext cx="2554868" cy="2619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2778" y="2852940"/>
            <a:ext cx="2151881" cy="1267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91936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400" dirty="0">
                <a:solidFill>
                  <a:prstClr val="black"/>
                </a:solidFill>
                <a:latin typeface="Calibri"/>
              </a:rPr>
              <a:t>Vývojová stádia erytrocytů</a:t>
            </a:r>
            <a:endParaRPr lang="en-US" sz="2400" dirty="0"/>
          </a:p>
        </p:txBody>
      </p:sp>
      <p:sp>
        <p:nvSpPr>
          <p:cNvPr id="25" name="Obdélník 24"/>
          <p:cNvSpPr/>
          <p:nvPr/>
        </p:nvSpPr>
        <p:spPr>
          <a:xfrm>
            <a:off x="7380313" y="6559252"/>
            <a:ext cx="1745910" cy="253879"/>
          </a:xfrm>
          <a:prstGeom prst="rect">
            <a:avLst/>
          </a:prstGeom>
        </p:spPr>
        <p:txBody>
          <a:bodyPr wrap="none" lIns="91400" tIns="45702" rIns="91400" bIns="45702">
            <a:spAutoFit/>
          </a:bodyPr>
          <a:lstStyle/>
          <a:p>
            <a:pPr eaLnBrk="1" fontAlgn="auto" hangingPunct="1">
              <a:spcBef>
                <a:spcPts val="0"/>
              </a:spcBef>
              <a:spcAft>
                <a:spcPts val="0"/>
              </a:spcAft>
            </a:pPr>
            <a:r>
              <a:rPr lang="cs-CZ" sz="1050">
                <a:solidFill>
                  <a:prstClr val="black"/>
                </a:solidFill>
                <a:latin typeface="Calibri"/>
              </a:rPr>
              <a:t>http://www.mcl.tulane.edu/</a:t>
            </a:r>
          </a:p>
        </p:txBody>
      </p:sp>
      <p:grpSp>
        <p:nvGrpSpPr>
          <p:cNvPr id="26" name="Skupina 25"/>
          <p:cNvGrpSpPr/>
          <p:nvPr/>
        </p:nvGrpSpPr>
        <p:grpSpPr>
          <a:xfrm>
            <a:off x="1403648" y="1340768"/>
            <a:ext cx="7021636" cy="2002507"/>
            <a:chOff x="323851" y="823739"/>
            <a:chExt cx="8101433" cy="2519536"/>
          </a:xfrm>
        </p:grpSpPr>
        <p:pic>
          <p:nvPicPr>
            <p:cNvPr id="27" name="Picture 24" descr="StemC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1" y="1530350"/>
              <a:ext cx="1690967" cy="18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3" descr="EP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3003" y="1530350"/>
              <a:ext cx="2016125" cy="181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5" descr="EP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9159" y="1530350"/>
              <a:ext cx="2016125"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4" descr="EP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3693" y="1530350"/>
              <a:ext cx="1634750" cy="18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ovéPole 30"/>
            <p:cNvSpPr txBox="1"/>
            <p:nvPr/>
          </p:nvSpPr>
          <p:spPr>
            <a:xfrm>
              <a:off x="341242" y="823739"/>
              <a:ext cx="1656183" cy="735759"/>
            </a:xfrm>
            <a:prstGeom prst="rect">
              <a:avLst/>
            </a:prstGeom>
            <a:noFill/>
          </p:spPr>
          <p:txBody>
            <a:bodyPr wrap="square" rtlCol="0">
              <a:spAutoFit/>
            </a:bodyPr>
            <a:lstStyle/>
            <a:p>
              <a:pPr algn="ctr" eaLnBrk="1" fontAlgn="auto" hangingPunct="1">
                <a:spcBef>
                  <a:spcPts val="0"/>
                </a:spcBef>
                <a:spcAft>
                  <a:spcPts val="0"/>
                </a:spcAft>
              </a:pPr>
              <a:r>
                <a:rPr lang="cs-CZ" sz="1600" b="1" dirty="0">
                  <a:solidFill>
                    <a:prstClr val="black"/>
                  </a:solidFill>
                  <a:latin typeface="Calibri"/>
                </a:rPr>
                <a:t>kmenová buňka</a:t>
              </a:r>
            </a:p>
          </p:txBody>
        </p:sp>
        <p:sp>
          <p:nvSpPr>
            <p:cNvPr id="32" name="Obdélník 31"/>
            <p:cNvSpPr/>
            <p:nvPr/>
          </p:nvSpPr>
          <p:spPr>
            <a:xfrm>
              <a:off x="2136304" y="859850"/>
              <a:ext cx="1889527" cy="735759"/>
            </a:xfrm>
            <a:prstGeom prst="rect">
              <a:avLst/>
            </a:prstGeom>
          </p:spPr>
          <p:txBody>
            <a:bodyPr wrap="square">
              <a:spAutoFit/>
            </a:bodyPr>
            <a:lstStyle/>
            <a:p>
              <a:pPr algn="ctr" eaLnBrk="1" fontAlgn="auto" hangingPunct="1">
                <a:spcBef>
                  <a:spcPts val="0"/>
                </a:spcBef>
                <a:spcAft>
                  <a:spcPts val="0"/>
                </a:spcAft>
              </a:pPr>
              <a:r>
                <a:rPr lang="cs-CZ" sz="1600" b="1" dirty="0" err="1">
                  <a:solidFill>
                    <a:prstClr val="black"/>
                  </a:solidFill>
                  <a:latin typeface="Calibri"/>
                </a:rPr>
                <a:t>proerytroblast</a:t>
              </a:r>
              <a:r>
                <a:rPr lang="cs-CZ" sz="1600" b="1" dirty="0">
                  <a:solidFill>
                    <a:prstClr val="black"/>
                  </a:solidFill>
                  <a:latin typeface="Calibri"/>
                </a:rPr>
                <a:t/>
              </a:r>
              <a:br>
                <a:rPr lang="cs-CZ" sz="1600" b="1" dirty="0">
                  <a:solidFill>
                    <a:prstClr val="black"/>
                  </a:solidFill>
                  <a:latin typeface="Calibri"/>
                </a:rPr>
              </a:br>
              <a:r>
                <a:rPr lang="cs-CZ" sz="1600" b="1" dirty="0">
                  <a:solidFill>
                    <a:prstClr val="black"/>
                  </a:solidFill>
                  <a:latin typeface="Calibri"/>
                </a:rPr>
                <a:t>(</a:t>
              </a:r>
              <a:r>
                <a:rPr lang="cs-CZ" sz="1600" b="1" dirty="0" err="1">
                  <a:solidFill>
                    <a:prstClr val="black"/>
                  </a:solidFill>
                  <a:latin typeface="Calibri"/>
                </a:rPr>
                <a:t>pronormoblast</a:t>
              </a:r>
              <a:r>
                <a:rPr lang="cs-CZ" sz="1600" b="1" dirty="0">
                  <a:solidFill>
                    <a:prstClr val="black"/>
                  </a:solidFill>
                  <a:latin typeface="Calibri"/>
                </a:rPr>
                <a:t>) </a:t>
              </a:r>
            </a:p>
          </p:txBody>
        </p:sp>
        <p:sp>
          <p:nvSpPr>
            <p:cNvPr id="33" name="Obdélník 32"/>
            <p:cNvSpPr/>
            <p:nvPr/>
          </p:nvSpPr>
          <p:spPr>
            <a:xfrm>
              <a:off x="4054858" y="1106070"/>
              <a:ext cx="2192415" cy="425966"/>
            </a:xfrm>
            <a:prstGeom prst="rect">
              <a:avLst/>
            </a:prstGeom>
          </p:spPr>
          <p:txBody>
            <a:bodyPr wrap="none">
              <a:spAutoFit/>
            </a:bodyPr>
            <a:lstStyle/>
            <a:p>
              <a:pPr algn="ctr" eaLnBrk="1" fontAlgn="auto" hangingPunct="1">
                <a:spcBef>
                  <a:spcPts val="0"/>
                </a:spcBef>
                <a:spcAft>
                  <a:spcPts val="0"/>
                </a:spcAft>
              </a:pPr>
              <a:r>
                <a:rPr lang="cs-CZ" sz="1600" b="1">
                  <a:solidFill>
                    <a:prstClr val="black"/>
                  </a:solidFill>
                  <a:latin typeface="Calibri"/>
                </a:rPr>
                <a:t>basofilní erytroblast</a:t>
              </a:r>
            </a:p>
          </p:txBody>
        </p:sp>
        <p:sp>
          <p:nvSpPr>
            <p:cNvPr id="34" name="Obdélník 33"/>
            <p:cNvSpPr/>
            <p:nvPr/>
          </p:nvSpPr>
          <p:spPr>
            <a:xfrm>
              <a:off x="6498153" y="859850"/>
              <a:ext cx="1838136" cy="735759"/>
            </a:xfrm>
            <a:prstGeom prst="rect">
              <a:avLst/>
            </a:prstGeom>
          </p:spPr>
          <p:txBody>
            <a:bodyPr wrap="square">
              <a:spAutoFit/>
            </a:bodyPr>
            <a:lstStyle/>
            <a:p>
              <a:pPr algn="ctr" eaLnBrk="1" fontAlgn="auto" hangingPunct="1">
                <a:spcBef>
                  <a:spcPts val="0"/>
                </a:spcBef>
                <a:spcAft>
                  <a:spcPts val="0"/>
                </a:spcAft>
              </a:pPr>
              <a:r>
                <a:rPr lang="cs-CZ" sz="1600" b="1">
                  <a:solidFill>
                    <a:prstClr val="black"/>
                  </a:solidFill>
                  <a:latin typeface="Calibri"/>
                </a:rPr>
                <a:t>polychromatofilní erytroblast</a:t>
              </a:r>
            </a:p>
          </p:txBody>
        </p:sp>
      </p:grpSp>
      <p:grpSp>
        <p:nvGrpSpPr>
          <p:cNvPr id="35" name="Skupina 34"/>
          <p:cNvGrpSpPr/>
          <p:nvPr/>
        </p:nvGrpSpPr>
        <p:grpSpPr>
          <a:xfrm>
            <a:off x="1658628" y="3645028"/>
            <a:ext cx="6437397" cy="2725157"/>
            <a:chOff x="568114" y="3549774"/>
            <a:chExt cx="7505663" cy="2971378"/>
          </a:xfrm>
        </p:grpSpPr>
        <p:pic>
          <p:nvPicPr>
            <p:cNvPr id="36" name="Picture 16" descr="EP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1838" y="4710352"/>
              <a:ext cx="1690998" cy="18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7" descr="EP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63197" y="4710352"/>
              <a:ext cx="1691089" cy="18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8" descr="EP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0494" y="4710352"/>
              <a:ext cx="1690998" cy="18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9" descr="BL6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42543" y="4710352"/>
              <a:ext cx="1012727" cy="18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Obdélník 39"/>
            <p:cNvSpPr/>
            <p:nvPr/>
          </p:nvSpPr>
          <p:spPr>
            <a:xfrm>
              <a:off x="568114" y="3549774"/>
              <a:ext cx="2398448" cy="1174546"/>
            </a:xfrm>
            <a:prstGeom prst="rect">
              <a:avLst/>
            </a:prstGeom>
          </p:spPr>
          <p:txBody>
            <a:bodyPr wrap="square">
              <a:spAutoFit/>
            </a:bodyPr>
            <a:lstStyle/>
            <a:p>
              <a:pPr algn="ctr" eaLnBrk="1" fontAlgn="auto" hangingPunct="1">
                <a:spcBef>
                  <a:spcPts val="0"/>
                </a:spcBef>
                <a:spcAft>
                  <a:spcPts val="0"/>
                </a:spcAft>
              </a:pPr>
              <a:r>
                <a:rPr lang="cs-CZ" sz="1600" b="1" dirty="0" err="1">
                  <a:solidFill>
                    <a:prstClr val="black"/>
                  </a:solidFill>
                  <a:latin typeface="Calibri"/>
                </a:rPr>
                <a:t>ortochromatofilní</a:t>
              </a:r>
              <a:r>
                <a:rPr lang="cs-CZ" sz="1600" b="1" dirty="0">
                  <a:solidFill>
                    <a:prstClr val="black"/>
                  </a:solidFill>
                  <a:latin typeface="Calibri"/>
                </a:rPr>
                <a:t> erytroblast</a:t>
              </a:r>
              <a:br>
                <a:rPr lang="cs-CZ" sz="1600" b="1" dirty="0">
                  <a:solidFill>
                    <a:prstClr val="black"/>
                  </a:solidFill>
                  <a:latin typeface="Calibri"/>
                </a:rPr>
              </a:br>
              <a:r>
                <a:rPr lang="cs-CZ" sz="1600" b="1" dirty="0">
                  <a:solidFill>
                    <a:prstClr val="black"/>
                  </a:solidFill>
                  <a:latin typeface="Calibri"/>
                </a:rPr>
                <a:t>(normoblast, </a:t>
              </a:r>
              <a:r>
                <a:rPr lang="cs-CZ" sz="1600" b="1" dirty="0" err="1">
                  <a:solidFill>
                    <a:prstClr val="black"/>
                  </a:solidFill>
                  <a:latin typeface="Calibri"/>
                </a:rPr>
                <a:t>metaerytroblast</a:t>
              </a:r>
              <a:r>
                <a:rPr lang="cs-CZ" sz="1600" b="1" dirty="0">
                  <a:solidFill>
                    <a:prstClr val="black"/>
                  </a:solidFill>
                  <a:latin typeface="Calibri"/>
                </a:rPr>
                <a:t>) </a:t>
              </a:r>
            </a:p>
          </p:txBody>
        </p:sp>
        <p:sp>
          <p:nvSpPr>
            <p:cNvPr id="41" name="Obdélník 40"/>
            <p:cNvSpPr/>
            <p:nvPr/>
          </p:nvSpPr>
          <p:spPr>
            <a:xfrm>
              <a:off x="2700630" y="3795995"/>
              <a:ext cx="2016223" cy="906079"/>
            </a:xfrm>
            <a:prstGeom prst="rect">
              <a:avLst/>
            </a:prstGeom>
          </p:spPr>
          <p:txBody>
            <a:bodyPr wrap="square">
              <a:spAutoFit/>
            </a:bodyPr>
            <a:lstStyle/>
            <a:p>
              <a:pPr algn="ctr" eaLnBrk="1" fontAlgn="auto" hangingPunct="1">
                <a:spcBef>
                  <a:spcPts val="0"/>
                </a:spcBef>
                <a:spcAft>
                  <a:spcPts val="0"/>
                </a:spcAft>
              </a:pPr>
              <a:r>
                <a:rPr lang="en-US" sz="1600" b="1">
                  <a:solidFill>
                    <a:prstClr val="black"/>
                  </a:solidFill>
                  <a:latin typeface="Calibri"/>
                </a:rPr>
                <a:t>ortochroma</a:t>
              </a:r>
              <a:r>
                <a:rPr lang="cs-CZ" sz="1600" b="1">
                  <a:solidFill>
                    <a:prstClr val="black"/>
                  </a:solidFill>
                  <a:latin typeface="Calibri"/>
                </a:rPr>
                <a:t>tofilní</a:t>
              </a:r>
              <a:r>
                <a:rPr lang="en-US" sz="1600" b="1">
                  <a:solidFill>
                    <a:prstClr val="black"/>
                  </a:solidFill>
                  <a:latin typeface="Calibri"/>
                </a:rPr>
                <a:t> erytroblast </a:t>
              </a:r>
              <a:r>
                <a:rPr lang="cs-CZ" sz="1600" b="1">
                  <a:solidFill>
                    <a:prstClr val="black"/>
                  </a:solidFill>
                  <a:latin typeface="Calibri"/>
                </a:rPr>
                <a:t>extrudující jádro</a:t>
              </a:r>
              <a:endParaRPr lang="en-US" sz="1600" b="1">
                <a:solidFill>
                  <a:prstClr val="black"/>
                </a:solidFill>
                <a:latin typeface="Calibri"/>
              </a:endParaRPr>
            </a:p>
          </p:txBody>
        </p:sp>
        <p:sp>
          <p:nvSpPr>
            <p:cNvPr id="42" name="Obdélník 41"/>
            <p:cNvSpPr/>
            <p:nvPr/>
          </p:nvSpPr>
          <p:spPr>
            <a:xfrm>
              <a:off x="4525211" y="3795995"/>
              <a:ext cx="2241561" cy="906079"/>
            </a:xfrm>
            <a:prstGeom prst="rect">
              <a:avLst/>
            </a:prstGeom>
          </p:spPr>
          <p:txBody>
            <a:bodyPr wrap="square">
              <a:spAutoFit/>
            </a:bodyPr>
            <a:lstStyle/>
            <a:p>
              <a:pPr algn="ctr" eaLnBrk="1" fontAlgn="auto" hangingPunct="1">
                <a:spcBef>
                  <a:spcPts val="0"/>
                </a:spcBef>
                <a:spcAft>
                  <a:spcPts val="0"/>
                </a:spcAft>
              </a:pPr>
              <a:r>
                <a:rPr lang="cs-CZ" sz="1600" b="1">
                  <a:solidFill>
                    <a:prstClr val="black"/>
                  </a:solidFill>
                  <a:latin typeface="Calibri"/>
                </a:rPr>
                <a:t>reticulocyt</a:t>
              </a:r>
              <a:br>
                <a:rPr lang="cs-CZ" sz="1600" b="1">
                  <a:solidFill>
                    <a:prstClr val="black"/>
                  </a:solidFill>
                  <a:latin typeface="Calibri"/>
                </a:rPr>
              </a:br>
              <a:r>
                <a:rPr lang="cs-CZ" sz="1600" b="1">
                  <a:solidFill>
                    <a:prstClr val="black"/>
                  </a:solidFill>
                  <a:latin typeface="Calibri"/>
                </a:rPr>
                <a:t>(polychromatofilní erytrocyt)</a:t>
              </a:r>
            </a:p>
          </p:txBody>
        </p:sp>
        <p:sp>
          <p:nvSpPr>
            <p:cNvPr id="43" name="Obdélník 42"/>
            <p:cNvSpPr/>
            <p:nvPr/>
          </p:nvSpPr>
          <p:spPr>
            <a:xfrm>
              <a:off x="6424033" y="4288438"/>
              <a:ext cx="1649744" cy="369143"/>
            </a:xfrm>
            <a:prstGeom prst="rect">
              <a:avLst/>
            </a:prstGeom>
          </p:spPr>
          <p:txBody>
            <a:bodyPr wrap="none">
              <a:spAutoFit/>
            </a:bodyPr>
            <a:lstStyle/>
            <a:p>
              <a:pPr algn="ctr" eaLnBrk="1" fontAlgn="auto" hangingPunct="1">
                <a:spcBef>
                  <a:spcPts val="0"/>
                </a:spcBef>
                <a:spcAft>
                  <a:spcPts val="0"/>
                </a:spcAft>
              </a:pPr>
              <a:r>
                <a:rPr lang="cs-CZ" sz="1600" b="1">
                  <a:solidFill>
                    <a:prstClr val="black"/>
                  </a:solidFill>
                  <a:latin typeface="Calibri"/>
                </a:rPr>
                <a:t>zralý erytrocyt</a:t>
              </a:r>
            </a:p>
          </p:txBody>
        </p:sp>
      </p:grpSp>
    </p:spTree>
    <p:extLst>
      <p:ext uri="{BB962C8B-B14F-4D97-AF65-F5344CB8AC3E}">
        <p14:creationId xmlns:p14="http://schemas.microsoft.com/office/powerpoint/2010/main" val="29973458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Regulace erytropoézy</a:t>
            </a:r>
            <a:endParaRPr lang="en-US" dirty="0"/>
          </a:p>
        </p:txBody>
      </p:sp>
      <p:sp>
        <p:nvSpPr>
          <p:cNvPr id="3" name="Zástupný symbol pro obsah 2"/>
          <p:cNvSpPr>
            <a:spLocks noGrp="1"/>
          </p:cNvSpPr>
          <p:nvPr>
            <p:ph idx="1"/>
          </p:nvPr>
        </p:nvSpPr>
        <p:spPr/>
        <p:txBody>
          <a:bodyPr/>
          <a:lstStyle/>
          <a:p>
            <a:r>
              <a:rPr lang="cs-CZ" dirty="0" smtClean="0"/>
              <a:t>Obecné faktory</a:t>
            </a:r>
            <a:endParaRPr lang="en-US" dirty="0"/>
          </a:p>
          <a:p>
            <a:pPr lvl="1"/>
            <a:r>
              <a:rPr lang="cs-CZ" dirty="0" smtClean="0"/>
              <a:t>hypoxie –</a:t>
            </a:r>
            <a:r>
              <a:rPr lang="en-US" dirty="0" smtClean="0"/>
              <a:t>&gt; erythropoietin</a:t>
            </a:r>
            <a:r>
              <a:rPr lang="cs-CZ" dirty="0"/>
              <a:t> </a:t>
            </a:r>
            <a:r>
              <a:rPr lang="cs-CZ" dirty="0" smtClean="0"/>
              <a:t>(embryogeneze - játra, </a:t>
            </a:r>
            <a:r>
              <a:rPr lang="cs-CZ" dirty="0"/>
              <a:t>po narození v </a:t>
            </a:r>
            <a:r>
              <a:rPr lang="cs-CZ" dirty="0" err="1"/>
              <a:t>peritubulárních</a:t>
            </a:r>
            <a:r>
              <a:rPr lang="cs-CZ" dirty="0"/>
              <a:t> buňkách kortexu </a:t>
            </a:r>
            <a:r>
              <a:rPr lang="cs-CZ" dirty="0" smtClean="0"/>
              <a:t>ledvin)</a:t>
            </a:r>
            <a:endParaRPr lang="en-US" dirty="0"/>
          </a:p>
          <a:p>
            <a:pPr lvl="1"/>
            <a:r>
              <a:rPr lang="cs-CZ" dirty="0" smtClean="0"/>
              <a:t>růstové faktory</a:t>
            </a:r>
            <a:r>
              <a:rPr lang="en-US" dirty="0" smtClean="0"/>
              <a:t>, </a:t>
            </a:r>
            <a:r>
              <a:rPr lang="en-US" dirty="0" err="1" smtClean="0"/>
              <a:t>hormony</a:t>
            </a:r>
            <a:r>
              <a:rPr lang="en-US" dirty="0" smtClean="0"/>
              <a:t> (</a:t>
            </a:r>
            <a:r>
              <a:rPr lang="en-US" dirty="0" err="1" smtClean="0"/>
              <a:t>testosteron</a:t>
            </a:r>
            <a:r>
              <a:rPr lang="en-US" dirty="0" smtClean="0"/>
              <a:t> vs. </a:t>
            </a:r>
            <a:r>
              <a:rPr lang="en-US" dirty="0" err="1" smtClean="0"/>
              <a:t>estrogeny</a:t>
            </a:r>
            <a:r>
              <a:rPr lang="en-US" dirty="0"/>
              <a:t>)</a:t>
            </a:r>
          </a:p>
          <a:p>
            <a:pPr lvl="1"/>
            <a:r>
              <a:rPr lang="cs-CZ" dirty="0" smtClean="0"/>
              <a:t>vitamíny</a:t>
            </a:r>
            <a:endParaRPr lang="en-US" dirty="0"/>
          </a:p>
          <a:p>
            <a:r>
              <a:rPr lang="cs-CZ" dirty="0" smtClean="0"/>
              <a:t>Maturační faktory</a:t>
            </a:r>
            <a:endParaRPr lang="en-US" dirty="0"/>
          </a:p>
          <a:p>
            <a:pPr lvl="1"/>
            <a:r>
              <a:rPr lang="en-US" dirty="0" smtClean="0"/>
              <a:t>Vitamin </a:t>
            </a:r>
            <a:r>
              <a:rPr lang="en-US" dirty="0"/>
              <a:t>B 12</a:t>
            </a:r>
          </a:p>
          <a:p>
            <a:pPr lvl="1"/>
            <a:r>
              <a:rPr lang="en-US" dirty="0" smtClean="0"/>
              <a:t>Folic </a:t>
            </a:r>
            <a:r>
              <a:rPr lang="en-US" dirty="0"/>
              <a:t>acid</a:t>
            </a:r>
          </a:p>
          <a:p>
            <a:r>
              <a:rPr lang="cs-CZ" dirty="0" smtClean="0"/>
              <a:t>Faktory nezbytné pro produkci hemoglobinu</a:t>
            </a:r>
            <a:endParaRPr lang="en-US" dirty="0"/>
          </a:p>
          <a:p>
            <a:pPr lvl="1"/>
            <a:r>
              <a:rPr lang="en-US" dirty="0" smtClean="0"/>
              <a:t>Vitamin </a:t>
            </a:r>
            <a:r>
              <a:rPr lang="en-US" dirty="0"/>
              <a:t>C </a:t>
            </a:r>
            <a:r>
              <a:rPr lang="cs-CZ" dirty="0" smtClean="0"/>
              <a:t>– napomáhá </a:t>
            </a:r>
            <a:r>
              <a:rPr lang="cs-CZ" dirty="0" err="1" smtClean="0"/>
              <a:t>absorbci</a:t>
            </a:r>
            <a:r>
              <a:rPr lang="cs-CZ" dirty="0" smtClean="0"/>
              <a:t> železa</a:t>
            </a:r>
            <a:r>
              <a:rPr lang="en-US" dirty="0" smtClean="0"/>
              <a:t> </a:t>
            </a:r>
            <a:r>
              <a:rPr lang="en-US" dirty="0"/>
              <a:t>(Fe+++ </a:t>
            </a:r>
            <a:r>
              <a:rPr lang="cs-CZ" dirty="0" smtClean="0"/>
              <a:t>-</a:t>
            </a:r>
            <a:r>
              <a:rPr lang="en-US" dirty="0" smtClean="0"/>
              <a:t> </a:t>
            </a:r>
            <a:r>
              <a:rPr lang="en-US" dirty="0"/>
              <a:t>Fe++)</a:t>
            </a:r>
          </a:p>
          <a:p>
            <a:pPr lvl="1"/>
            <a:r>
              <a:rPr lang="cs-CZ" dirty="0" smtClean="0"/>
              <a:t>Proteiny – aminokyseliny pro syntézu globinu</a:t>
            </a:r>
            <a:endParaRPr lang="en-US" dirty="0"/>
          </a:p>
          <a:p>
            <a:pPr lvl="1"/>
            <a:r>
              <a:rPr lang="cs-CZ" dirty="0" smtClean="0"/>
              <a:t>Železo a měď pro syntézu hemu</a:t>
            </a:r>
            <a:endParaRPr lang="en-US" dirty="0"/>
          </a:p>
          <a:p>
            <a:pPr lvl="1"/>
            <a:r>
              <a:rPr lang="cs-CZ" dirty="0" smtClean="0"/>
              <a:t>Vápník, kobalt, nikl</a:t>
            </a:r>
            <a:endParaRPr lang="en-US" dirty="0"/>
          </a:p>
          <a:p>
            <a:endParaRPr lang="en-US" dirty="0"/>
          </a:p>
        </p:txBody>
      </p:sp>
    </p:spTree>
    <p:extLst>
      <p:ext uri="{BB962C8B-B14F-4D97-AF65-F5344CB8AC3E}">
        <p14:creationId xmlns:p14="http://schemas.microsoft.com/office/powerpoint/2010/main" val="8007763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Regulace erytropoézy</a:t>
            </a:r>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149" y="6236175"/>
            <a:ext cx="1752855" cy="4838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588" y="1395065"/>
            <a:ext cx="7224694" cy="42268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 Box 4"/>
          <p:cNvSpPr txBox="1">
            <a:spLocks noChangeArrowheads="1"/>
          </p:cNvSpPr>
          <p:nvPr/>
        </p:nvSpPr>
        <p:spPr bwMode="auto">
          <a:xfrm>
            <a:off x="1753112" y="6333122"/>
            <a:ext cx="4027518" cy="2899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9pPr>
          </a:lstStyle>
          <a:p>
            <a:r>
              <a:rPr lang="en-GB" altLang="en-US" sz="1200" b="1" dirty="0" err="1">
                <a:latin typeface="Arial" charset="0"/>
              </a:rPr>
              <a:t>Shilpa</a:t>
            </a:r>
            <a:r>
              <a:rPr lang="en-GB" altLang="en-US" sz="1200" b="1" dirty="0">
                <a:latin typeface="Arial" charset="0"/>
              </a:rPr>
              <a:t> M. </a:t>
            </a:r>
            <a:r>
              <a:rPr lang="en-GB" altLang="en-US" sz="1200" b="1" dirty="0" err="1">
                <a:latin typeface="Arial" charset="0"/>
              </a:rPr>
              <a:t>Hattangadi</a:t>
            </a:r>
            <a:r>
              <a:rPr lang="en-GB" altLang="en-US" sz="1200" b="1" dirty="0">
                <a:latin typeface="Arial" charset="0"/>
              </a:rPr>
              <a:t> et al. Blood 2011;118:6258-6268</a:t>
            </a:r>
          </a:p>
        </p:txBody>
      </p:sp>
    </p:spTree>
    <p:extLst>
      <p:ext uri="{BB962C8B-B14F-4D97-AF65-F5344CB8AC3E}">
        <p14:creationId xmlns:p14="http://schemas.microsoft.com/office/powerpoint/2010/main" val="21414065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Erytropoéza a </a:t>
            </a:r>
            <a:r>
              <a:rPr lang="cs-CZ" dirty="0" err="1" smtClean="0"/>
              <a:t>EpoR</a:t>
            </a:r>
            <a:endParaRPr lang="en-US" dirty="0"/>
          </a:p>
        </p:txBody>
      </p:sp>
      <p:pic>
        <p:nvPicPr>
          <p:cNvPr id="1126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556792"/>
            <a:ext cx="7272808" cy="5023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76152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Regulace erytropoézy</a:t>
            </a: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620612"/>
            <a:ext cx="7069038" cy="497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98801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9pPr>
          </a:lstStyle>
          <a:p>
            <a:pPr algn="ctr" defTabSz="414683" eaLnBrk="1">
              <a:lnSpc>
                <a:spcPct val="93000"/>
              </a:lnSpc>
              <a:buClr>
                <a:srgbClr val="000000"/>
              </a:buClr>
              <a:buSzPct val="45000"/>
            </a:pPr>
            <a:r>
              <a:rPr lang="en-GB" altLang="en-US" sz="1500" b="1" dirty="0" err="1" smtClean="0">
                <a:latin typeface="Arial" charset="0"/>
              </a:rPr>
              <a:t>Hypoxi</a:t>
            </a:r>
            <a:r>
              <a:rPr lang="cs-CZ" altLang="en-US" sz="1500" b="1" dirty="0" smtClean="0">
                <a:latin typeface="Arial" charset="0"/>
              </a:rPr>
              <a:t>e koordinuje syntézu EPO s metabolismem železa</a:t>
            </a:r>
            <a:r>
              <a:rPr lang="en-GB" altLang="en-US" sz="1500" b="1" dirty="0" smtClean="0">
                <a:latin typeface="Arial" charset="0"/>
              </a:rPr>
              <a:t> </a:t>
            </a:r>
            <a:endParaRPr lang="en-GB" altLang="en-US" sz="1500" b="1" dirty="0">
              <a:latin typeface="Arial"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1265" y="6277378"/>
            <a:ext cx="3191462" cy="509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040" y="1306218"/>
            <a:ext cx="7804800" cy="42383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671040" y="5972307"/>
            <a:ext cx="4188992" cy="309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9pPr>
          </a:lstStyle>
          <a:p>
            <a:pPr defTabSz="414683" eaLnBrk="1">
              <a:lnSpc>
                <a:spcPct val="93000"/>
              </a:lnSpc>
              <a:buClr>
                <a:srgbClr val="000000"/>
              </a:buClr>
              <a:buSzPct val="45000"/>
            </a:pPr>
            <a:r>
              <a:rPr lang="en-GB" altLang="en-US" sz="1100" b="1" dirty="0">
                <a:latin typeface="Arial" charset="0"/>
              </a:rPr>
              <a:t>Volker H. </a:t>
            </a:r>
            <a:r>
              <a:rPr lang="en-GB" altLang="en-US" sz="1100" b="1" dirty="0" err="1">
                <a:latin typeface="Arial" charset="0"/>
              </a:rPr>
              <a:t>Haase</a:t>
            </a:r>
            <a:r>
              <a:rPr lang="en-GB" altLang="en-US" sz="1100" b="1" dirty="0">
                <a:latin typeface="Arial" charset="0"/>
              </a:rPr>
              <a:t> Am J </a:t>
            </a:r>
            <a:r>
              <a:rPr lang="en-GB" altLang="en-US" sz="1100" b="1" dirty="0" err="1">
                <a:latin typeface="Arial" charset="0"/>
              </a:rPr>
              <a:t>Physiol</a:t>
            </a:r>
            <a:r>
              <a:rPr lang="en-GB" altLang="en-US" sz="1100" b="1" dirty="0">
                <a:latin typeface="Arial" charset="0"/>
              </a:rPr>
              <a:t> Renal </a:t>
            </a:r>
            <a:r>
              <a:rPr lang="en-GB" altLang="en-US" sz="1100" b="1" dirty="0" err="1">
                <a:latin typeface="Arial" charset="0"/>
              </a:rPr>
              <a:t>Physiol</a:t>
            </a:r>
            <a:r>
              <a:rPr lang="en-GB" altLang="en-US" sz="1100" b="1" dirty="0">
                <a:latin typeface="Arial" charset="0"/>
              </a:rPr>
              <a:t> 2010;299:F1-F13</a:t>
            </a:r>
          </a:p>
        </p:txBody>
      </p:sp>
      <p:sp>
        <p:nvSpPr>
          <p:cNvPr id="3077" name="Text Box 5"/>
          <p:cNvSpPr txBox="1">
            <a:spLocks noChangeArrowheads="1"/>
          </p:cNvSpPr>
          <p:nvPr/>
        </p:nvSpPr>
        <p:spPr bwMode="auto">
          <a:xfrm>
            <a:off x="97920" y="6613176"/>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9pPr>
          </a:lstStyle>
          <a:p>
            <a:pPr defTabSz="414683" eaLnBrk="1">
              <a:lnSpc>
                <a:spcPct val="93000"/>
              </a:lnSpc>
              <a:buClr>
                <a:srgbClr val="000000"/>
              </a:buClr>
              <a:buSzPct val="45000"/>
            </a:pPr>
            <a:r>
              <a:rPr lang="en-GB" altLang="en-US" sz="900">
                <a:latin typeface="Arial" charset="0"/>
              </a:rPr>
              <a:t>©2010 by American Physiological Society</a:t>
            </a:r>
          </a:p>
        </p:txBody>
      </p:sp>
    </p:spTree>
    <p:extLst>
      <p:ext uri="{BB962C8B-B14F-4D97-AF65-F5344CB8AC3E}">
        <p14:creationId xmlns:p14="http://schemas.microsoft.com/office/powerpoint/2010/main" val="10678872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Trombocyty</a:t>
            </a:r>
            <a:endParaRPr lang="en-US" dirty="0"/>
          </a:p>
        </p:txBody>
      </p:sp>
      <p:sp>
        <p:nvSpPr>
          <p:cNvPr id="3" name="Zástupný symbol pro obsah 2"/>
          <p:cNvSpPr>
            <a:spLocks noGrp="1"/>
          </p:cNvSpPr>
          <p:nvPr>
            <p:ph idx="1"/>
          </p:nvPr>
        </p:nvSpPr>
        <p:spPr>
          <a:xfrm>
            <a:off x="1547817" y="1412781"/>
            <a:ext cx="7138987" cy="2017438"/>
          </a:xfrm>
        </p:spPr>
        <p:txBody>
          <a:bodyPr/>
          <a:lstStyle/>
          <a:p>
            <a:r>
              <a:rPr lang="cs-CZ" sz="1200" dirty="0" smtClean="0"/>
              <a:t>Krevní destičky, 250 tis./</a:t>
            </a:r>
            <a:r>
              <a:rPr lang="cs-CZ" sz="1200" dirty="0" err="1" smtClean="0"/>
              <a:t>ul</a:t>
            </a:r>
            <a:r>
              <a:rPr lang="cs-CZ" sz="1200" dirty="0" smtClean="0"/>
              <a:t> </a:t>
            </a:r>
          </a:p>
          <a:p>
            <a:r>
              <a:rPr lang="cs-CZ" sz="1200" dirty="0" smtClean="0"/>
              <a:t>Klíčová role při srážení krve</a:t>
            </a:r>
          </a:p>
          <a:p>
            <a:r>
              <a:rPr lang="cs-CZ" sz="1200" dirty="0" err="1" smtClean="0"/>
              <a:t>Bejzaderné</a:t>
            </a:r>
            <a:r>
              <a:rPr lang="cs-CZ" sz="1200" dirty="0" smtClean="0"/>
              <a:t> fragmenty megakaryocytů</a:t>
            </a:r>
          </a:p>
          <a:p>
            <a:r>
              <a:rPr lang="cs-CZ" sz="1200" dirty="0"/>
              <a:t>postupné zvětšování buňky jako výsledek tzv. endomitóz (replikace chromosomů bez rozdělení jádra)</a:t>
            </a:r>
          </a:p>
          <a:p>
            <a:r>
              <a:rPr lang="cs-CZ" sz="1200" dirty="0"/>
              <a:t>vznik obrovské polyploidní buňky (až 64 sad chromosomů) – megakaryocytu (až </a:t>
            </a:r>
            <a:r>
              <a:rPr lang="cs-CZ" sz="1200" b="1" dirty="0"/>
              <a:t>150 µm</a:t>
            </a:r>
            <a:r>
              <a:rPr lang="cs-CZ" sz="1200" dirty="0"/>
              <a:t>)</a:t>
            </a:r>
          </a:p>
          <a:p>
            <a:r>
              <a:rPr lang="cs-CZ" sz="1200" dirty="0"/>
              <a:t>vznik cytoplazmatických granul</a:t>
            </a:r>
          </a:p>
          <a:p>
            <a:r>
              <a:rPr lang="cs-CZ" sz="1200" dirty="0"/>
              <a:t>odštěpování fragmentů (trombocytů) z periferie (až 8 000 z jedné buňky)</a:t>
            </a:r>
          </a:p>
          <a:p>
            <a:r>
              <a:rPr lang="cs-CZ" sz="1200" dirty="0"/>
              <a:t>stadia: </a:t>
            </a:r>
            <a:r>
              <a:rPr lang="cs-CZ" sz="1200" dirty="0" err="1"/>
              <a:t>megakaryoblast</a:t>
            </a:r>
            <a:r>
              <a:rPr lang="cs-CZ" sz="1200" dirty="0"/>
              <a:t>, </a:t>
            </a:r>
            <a:r>
              <a:rPr lang="cs-CZ" sz="1200" dirty="0" err="1"/>
              <a:t>promegakaryocyt</a:t>
            </a:r>
            <a:r>
              <a:rPr lang="cs-CZ" sz="1200" dirty="0"/>
              <a:t>, megakaryocyt</a:t>
            </a:r>
          </a:p>
          <a:p>
            <a:endParaRPr lang="cs-CZ" sz="1200" dirty="0" smtClean="0"/>
          </a:p>
          <a:p>
            <a:r>
              <a:rPr lang="cs-CZ" sz="1200" dirty="0" smtClean="0"/>
              <a:t>V cirkulaci cca 10 dní, likvidace </a:t>
            </a:r>
            <a:r>
              <a:rPr lang="cs-CZ" sz="1200" dirty="0" err="1" smtClean="0"/>
              <a:t>makrofáfy</a:t>
            </a:r>
            <a:r>
              <a:rPr lang="cs-CZ" sz="1200" dirty="0" smtClean="0"/>
              <a:t> sleziny a jater</a:t>
            </a:r>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0170" y="3430218"/>
            <a:ext cx="3864222" cy="1654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1886" y="5034580"/>
            <a:ext cx="3682506" cy="1796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1619672" y="4099484"/>
            <a:ext cx="3610498" cy="2209836"/>
          </a:xfrm>
          <a:prstGeom prst="rect">
            <a:avLst/>
          </a:prstGeom>
        </p:spPr>
        <p:txBody>
          <a:bodyPr wrap="square">
            <a:spAutoFit/>
          </a:bodyPr>
          <a:lstStyle/>
          <a:p>
            <a:pPr marL="266590" lvl="0" indent="-266590" eaLnBrk="1" hangingPunct="1">
              <a:spcBef>
                <a:spcPct val="20000"/>
              </a:spcBef>
              <a:buBlip>
                <a:blip r:embed="rId4"/>
              </a:buBlip>
            </a:pPr>
            <a:r>
              <a:rPr lang="cs-CZ" sz="1600" dirty="0">
                <a:solidFill>
                  <a:prstClr val="black"/>
                </a:solidFill>
                <a:cs typeface="Arial" pitchFamily="34" charset="0"/>
              </a:rPr>
              <a:t>Tvar bikonvexního disku, </a:t>
            </a:r>
            <a:r>
              <a:rPr lang="cs-CZ" sz="1600" dirty="0" smtClean="0">
                <a:solidFill>
                  <a:prstClr val="black"/>
                </a:solidFill>
                <a:cs typeface="Arial" pitchFamily="34" charset="0"/>
              </a:rPr>
              <a:t>2,5µm</a:t>
            </a:r>
            <a:endParaRPr lang="en-US" sz="1600" dirty="0" smtClean="0">
              <a:solidFill>
                <a:prstClr val="black"/>
              </a:solidFill>
              <a:cs typeface="Arial" pitchFamily="34" charset="0"/>
            </a:endParaRPr>
          </a:p>
          <a:p>
            <a:pPr marL="266590" lvl="0" indent="-266590" eaLnBrk="1" hangingPunct="1">
              <a:spcBef>
                <a:spcPct val="20000"/>
              </a:spcBef>
              <a:buBlip>
                <a:blip r:embed="rId4"/>
              </a:buBlip>
            </a:pPr>
            <a:r>
              <a:rPr lang="cs-CZ" sz="1600" dirty="0" smtClean="0">
                <a:solidFill>
                  <a:prstClr val="black"/>
                </a:solidFill>
                <a:cs typeface="Arial" pitchFamily="34" charset="0"/>
              </a:rPr>
              <a:t>Tvar </a:t>
            </a:r>
            <a:r>
              <a:rPr lang="cs-CZ" sz="1600" dirty="0">
                <a:solidFill>
                  <a:prstClr val="black"/>
                </a:solidFill>
                <a:cs typeface="Arial" pitchFamily="34" charset="0"/>
              </a:rPr>
              <a:t>udržován mikrotubuly</a:t>
            </a:r>
          </a:p>
          <a:p>
            <a:pPr marL="266590" lvl="0" indent="-266590" eaLnBrk="1" hangingPunct="1">
              <a:spcBef>
                <a:spcPct val="20000"/>
              </a:spcBef>
              <a:buBlip>
                <a:blip r:embed="rId4"/>
              </a:buBlip>
            </a:pPr>
            <a:r>
              <a:rPr lang="cs-CZ" sz="1600" dirty="0" smtClean="0">
                <a:solidFill>
                  <a:prstClr val="black"/>
                </a:solidFill>
                <a:cs typeface="Arial" pitchFamily="34" charset="0"/>
              </a:rPr>
              <a:t>Na membráně receptory pro adhezi</a:t>
            </a:r>
          </a:p>
          <a:p>
            <a:pPr marL="266590" lvl="0" indent="-266590" eaLnBrk="1" hangingPunct="1">
              <a:spcBef>
                <a:spcPct val="20000"/>
              </a:spcBef>
              <a:buBlip>
                <a:blip r:embed="rId4"/>
              </a:buBlip>
            </a:pPr>
            <a:r>
              <a:rPr lang="cs-CZ" sz="1600" dirty="0" smtClean="0">
                <a:solidFill>
                  <a:prstClr val="black"/>
                </a:solidFill>
                <a:cs typeface="Arial" pitchFamily="34" charset="0"/>
              </a:rPr>
              <a:t>Obnažený kolagen</a:t>
            </a:r>
            <a:r>
              <a:rPr lang="en-US" sz="1600" dirty="0" smtClean="0">
                <a:solidFill>
                  <a:prstClr val="black"/>
                </a:solidFill>
                <a:cs typeface="Arial" pitchFamily="34" charset="0"/>
              </a:rPr>
              <a:t> </a:t>
            </a:r>
            <a:r>
              <a:rPr lang="cs-CZ" sz="1600" dirty="0" smtClean="0">
                <a:solidFill>
                  <a:prstClr val="black"/>
                </a:solidFill>
                <a:cs typeface="Arial" pitchFamily="34" charset="0"/>
              </a:rPr>
              <a:t>při poranění</a:t>
            </a:r>
            <a:r>
              <a:rPr lang="en-US" sz="1600" dirty="0" smtClean="0">
                <a:solidFill>
                  <a:prstClr val="black"/>
                </a:solidFill>
                <a:cs typeface="Arial" pitchFamily="34" charset="0"/>
              </a:rPr>
              <a:t> c</a:t>
            </a:r>
            <a:r>
              <a:rPr lang="cs-CZ" sz="1600" dirty="0" err="1" smtClean="0">
                <a:solidFill>
                  <a:prstClr val="black"/>
                </a:solidFill>
                <a:cs typeface="Arial" pitchFamily="34" charset="0"/>
              </a:rPr>
              <a:t>évy</a:t>
            </a:r>
            <a:r>
              <a:rPr lang="cs-CZ" sz="1600" dirty="0" smtClean="0">
                <a:solidFill>
                  <a:prstClr val="black"/>
                </a:solidFill>
                <a:cs typeface="Arial" pitchFamily="34" charset="0"/>
              </a:rPr>
              <a:t> vyvolá adhezi - </a:t>
            </a:r>
            <a:r>
              <a:rPr lang="en-US" sz="1600" dirty="0" smtClean="0">
                <a:solidFill>
                  <a:prstClr val="black"/>
                </a:solidFill>
                <a:cs typeface="Arial" pitchFamily="34" charset="0"/>
              </a:rPr>
              <a:t>&gt;</a:t>
            </a:r>
            <a:r>
              <a:rPr lang="cs-CZ" sz="1600" dirty="0" smtClean="0">
                <a:solidFill>
                  <a:prstClr val="black"/>
                </a:solidFill>
                <a:cs typeface="Arial" pitchFamily="34" charset="0"/>
              </a:rPr>
              <a:t> aktivace, vytvoření </a:t>
            </a:r>
            <a:r>
              <a:rPr lang="cs-CZ" sz="1600" dirty="0" err="1" smtClean="0">
                <a:solidFill>
                  <a:prstClr val="black"/>
                </a:solidFill>
                <a:cs typeface="Arial" pitchFamily="34" charset="0"/>
              </a:rPr>
              <a:t>pseudopodií</a:t>
            </a:r>
            <a:r>
              <a:rPr lang="cs-CZ" sz="1600" dirty="0" smtClean="0">
                <a:solidFill>
                  <a:prstClr val="black"/>
                </a:solidFill>
                <a:cs typeface="Arial" pitchFamily="34" charset="0"/>
              </a:rPr>
              <a:t> a uvolnění granul</a:t>
            </a:r>
            <a:endParaRPr lang="en-US" sz="1600" dirty="0">
              <a:solidFill>
                <a:prstClr val="black"/>
              </a:solidFill>
              <a:cs typeface="Arial" pitchFamily="34" charset="0"/>
            </a:endParaRPr>
          </a:p>
        </p:txBody>
      </p:sp>
    </p:spTree>
    <p:extLst>
      <p:ext uri="{BB962C8B-B14F-4D97-AF65-F5344CB8AC3E}">
        <p14:creationId xmlns:p14="http://schemas.microsoft.com/office/powerpoint/2010/main" val="33294304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Trombocyty</a:t>
            </a:r>
            <a:endParaRPr lang="en-US" dirty="0"/>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5284" y="1340768"/>
            <a:ext cx="6840760" cy="5287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04559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Aktivace a adheze trombocytů</a:t>
            </a:r>
            <a:endParaRPr lang="en-US" dirty="0"/>
          </a:p>
        </p:txBody>
      </p:sp>
      <p:sp>
        <p:nvSpPr>
          <p:cNvPr id="8" name="Text Box 5"/>
          <p:cNvSpPr txBox="1">
            <a:spLocks noChangeArrowheads="1"/>
          </p:cNvSpPr>
          <p:nvPr/>
        </p:nvSpPr>
        <p:spPr bwMode="auto">
          <a:xfrm>
            <a:off x="6224588" y="7300913"/>
            <a:ext cx="3995738" cy="3825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9pPr>
          </a:lstStyle>
          <a:p>
            <a:r>
              <a:rPr lang="en-GB" altLang="en-US" sz="1000">
                <a:latin typeface="Arial" pitchFamily="34" charset="0"/>
              </a:rPr>
              <a:t>Copyright © American Heart Association, Inc. All rights reserved.</a:t>
            </a: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6145213"/>
            <a:ext cx="4467225" cy="7127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176" y="1558786"/>
            <a:ext cx="7397824" cy="4427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 Box 4"/>
          <p:cNvSpPr txBox="1">
            <a:spLocks noChangeArrowheads="1"/>
          </p:cNvSpPr>
          <p:nvPr/>
        </p:nvSpPr>
        <p:spPr bwMode="auto">
          <a:xfrm>
            <a:off x="1763688" y="6111082"/>
            <a:ext cx="4319588"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defPPr>
              <a:defRPr lang="en-GB"/>
            </a:defPPr>
            <a:lvl1pPr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1pPr>
            <a:lvl2pPr marL="4318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2pPr>
            <a:lvl3pPr marL="6477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3pPr>
            <a:lvl4pPr marL="8636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4pPr>
            <a:lvl5pPr marL="10795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5pPr>
            <a:lvl6pPr marL="2286000" algn="l" defTabSz="914400" rtl="0" eaLnBrk="1" latinLnBrk="0" hangingPunct="1">
              <a:defRPr sz="2400" kern="1200">
                <a:solidFill>
                  <a:schemeClr val="tx1"/>
                </a:solidFill>
                <a:latin typeface="Times New Roman" pitchFamily="16" charset="0"/>
                <a:ea typeface="+mn-ea"/>
                <a:cs typeface="+mn-cs"/>
              </a:defRPr>
            </a:lvl6pPr>
            <a:lvl7pPr marL="2743200" algn="l" defTabSz="914400" rtl="0" eaLnBrk="1" latinLnBrk="0" hangingPunct="1">
              <a:defRPr sz="2400" kern="1200">
                <a:solidFill>
                  <a:schemeClr val="tx1"/>
                </a:solidFill>
                <a:latin typeface="Times New Roman" pitchFamily="16" charset="0"/>
                <a:ea typeface="+mn-ea"/>
                <a:cs typeface="+mn-cs"/>
              </a:defRPr>
            </a:lvl7pPr>
            <a:lvl8pPr marL="3200400" algn="l" defTabSz="914400" rtl="0" eaLnBrk="1" latinLnBrk="0" hangingPunct="1">
              <a:defRPr sz="2400" kern="1200">
                <a:solidFill>
                  <a:schemeClr val="tx1"/>
                </a:solidFill>
                <a:latin typeface="Times New Roman" pitchFamily="16" charset="0"/>
                <a:ea typeface="+mn-ea"/>
                <a:cs typeface="+mn-cs"/>
              </a:defRPr>
            </a:lvl8pPr>
            <a:lvl9pPr marL="3657600" algn="l" defTabSz="914400" rtl="0" eaLnBrk="1" latinLnBrk="0" hangingPunct="1">
              <a:defRPr sz="2400" kern="1200">
                <a:solidFill>
                  <a:schemeClr val="tx1"/>
                </a:solidFill>
                <a:latin typeface="Times New Roman" pitchFamily="16" charset="0"/>
                <a:ea typeface="+mn-ea"/>
                <a:cs typeface="+mn-cs"/>
              </a:defRPr>
            </a:lvl9pPr>
          </a:lstStyle>
          <a:p>
            <a:r>
              <a:rPr lang="en-GB" altLang="en-US" sz="1200" b="1" dirty="0">
                <a:latin typeface="Arial" charset="0"/>
              </a:rPr>
              <a:t>Henri H. </a:t>
            </a:r>
            <a:r>
              <a:rPr lang="en-GB" altLang="en-US" sz="1200" b="1" dirty="0" err="1">
                <a:latin typeface="Arial" charset="0"/>
              </a:rPr>
              <a:t>Versteeg</a:t>
            </a:r>
            <a:r>
              <a:rPr lang="en-GB" altLang="en-US" sz="1200" b="1" dirty="0">
                <a:latin typeface="Arial" charset="0"/>
              </a:rPr>
              <a:t> et al. </a:t>
            </a:r>
            <a:r>
              <a:rPr lang="en-GB" altLang="en-US" sz="1200" b="1" dirty="0" err="1">
                <a:latin typeface="Arial" charset="0"/>
              </a:rPr>
              <a:t>Physiol</a:t>
            </a:r>
            <a:r>
              <a:rPr lang="en-GB" altLang="en-US" sz="1200" b="1" dirty="0">
                <a:latin typeface="Arial" charset="0"/>
              </a:rPr>
              <a:t> Rev 2013;93:327-358</a:t>
            </a:r>
          </a:p>
        </p:txBody>
      </p:sp>
      <p:sp>
        <p:nvSpPr>
          <p:cNvPr id="13" name="Text Box 5"/>
          <p:cNvSpPr txBox="1">
            <a:spLocks noChangeArrowheads="1"/>
          </p:cNvSpPr>
          <p:nvPr/>
        </p:nvSpPr>
        <p:spPr bwMode="auto">
          <a:xfrm>
            <a:off x="1763688" y="6453336"/>
            <a:ext cx="2592288" cy="2880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defPPr>
              <a:defRPr lang="en-GB"/>
            </a:defPPr>
            <a:lvl1pPr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1pPr>
            <a:lvl2pPr marL="4318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2pPr>
            <a:lvl3pPr marL="6477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3pPr>
            <a:lvl4pPr marL="8636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4pPr>
            <a:lvl5pPr marL="10795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5pPr>
            <a:lvl6pPr marL="2286000" algn="l" defTabSz="914400" rtl="0" eaLnBrk="1" latinLnBrk="0" hangingPunct="1">
              <a:defRPr sz="2400" kern="1200">
                <a:solidFill>
                  <a:schemeClr val="tx1"/>
                </a:solidFill>
                <a:latin typeface="Times New Roman" pitchFamily="16" charset="0"/>
                <a:ea typeface="+mn-ea"/>
                <a:cs typeface="+mn-cs"/>
              </a:defRPr>
            </a:lvl6pPr>
            <a:lvl7pPr marL="2743200" algn="l" defTabSz="914400" rtl="0" eaLnBrk="1" latinLnBrk="0" hangingPunct="1">
              <a:defRPr sz="2400" kern="1200">
                <a:solidFill>
                  <a:schemeClr val="tx1"/>
                </a:solidFill>
                <a:latin typeface="Times New Roman" pitchFamily="16" charset="0"/>
                <a:ea typeface="+mn-ea"/>
                <a:cs typeface="+mn-cs"/>
              </a:defRPr>
            </a:lvl7pPr>
            <a:lvl8pPr marL="3200400" algn="l" defTabSz="914400" rtl="0" eaLnBrk="1" latinLnBrk="0" hangingPunct="1">
              <a:defRPr sz="2400" kern="1200">
                <a:solidFill>
                  <a:schemeClr val="tx1"/>
                </a:solidFill>
                <a:latin typeface="Times New Roman" pitchFamily="16" charset="0"/>
                <a:ea typeface="+mn-ea"/>
                <a:cs typeface="+mn-cs"/>
              </a:defRPr>
            </a:lvl8pPr>
            <a:lvl9pPr marL="3657600" algn="l" defTabSz="914400" rtl="0" eaLnBrk="1" latinLnBrk="0" hangingPunct="1">
              <a:defRPr sz="2400" kern="1200">
                <a:solidFill>
                  <a:schemeClr val="tx1"/>
                </a:solidFill>
                <a:latin typeface="Times New Roman" pitchFamily="16" charset="0"/>
                <a:ea typeface="+mn-ea"/>
                <a:cs typeface="+mn-cs"/>
              </a:defRPr>
            </a:lvl9pPr>
          </a:lstStyle>
          <a:p>
            <a:r>
              <a:rPr lang="en-GB" altLang="en-US" sz="1000" dirty="0">
                <a:latin typeface="Arial" charset="0"/>
              </a:rPr>
              <a:t>©2013 by American Physiological Society</a:t>
            </a:r>
          </a:p>
        </p:txBody>
      </p:sp>
    </p:spTree>
    <p:extLst>
      <p:ext uri="{BB962C8B-B14F-4D97-AF65-F5344CB8AC3E}">
        <p14:creationId xmlns:p14="http://schemas.microsoft.com/office/powerpoint/2010/main" val="39578136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Jaký podíl našeho těla tvoří krevní buňky</a:t>
            </a:r>
            <a:r>
              <a:rPr lang="en-US" dirty="0" smtClean="0"/>
              <a:t>?</a:t>
            </a:r>
            <a:endParaRPr lang="en-US" dirty="0"/>
          </a:p>
        </p:txBody>
      </p:sp>
      <p:pic>
        <p:nvPicPr>
          <p:cNvPr id="3074" name="Picture 2" descr="http://book.bionumbers.org/wp-content/uploads/2014/08/610-f1-CellsHumanBodyCalc-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637556"/>
            <a:ext cx="5767882" cy="3384376"/>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7082572" y="6581005"/>
            <a:ext cx="2053767" cy="276999"/>
          </a:xfrm>
          <a:prstGeom prst="rect">
            <a:avLst/>
          </a:prstGeom>
        </p:spPr>
        <p:txBody>
          <a:bodyPr wrap="none" lIns="91400" tIns="45702" rIns="91400" bIns="45702">
            <a:spAutoFit/>
          </a:bodyPr>
          <a:lstStyle/>
          <a:p>
            <a:r>
              <a:rPr lang="en-US" sz="1200" dirty="0">
                <a:solidFill>
                  <a:srgbClr val="FF0000"/>
                </a:solidFill>
              </a:rPr>
              <a:t>http://book.bionumbers.org/</a:t>
            </a:r>
          </a:p>
        </p:txBody>
      </p:sp>
    </p:spTree>
    <p:extLst>
      <p:ext uri="{BB962C8B-B14F-4D97-AF65-F5344CB8AC3E}">
        <p14:creationId xmlns:p14="http://schemas.microsoft.com/office/powerpoint/2010/main" val="324669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smtClean="0"/>
              <a:t>Trombolýza</a:t>
            </a:r>
            <a:endParaRPr lang="en-US" dirty="0"/>
          </a:p>
        </p:txBody>
      </p:sp>
      <p:sp>
        <p:nvSpPr>
          <p:cNvPr id="3" name="Zástupný symbol pro obsah 2"/>
          <p:cNvSpPr>
            <a:spLocks noGrp="1"/>
          </p:cNvSpPr>
          <p:nvPr>
            <p:ph idx="1"/>
          </p:nvPr>
        </p:nvSpPr>
        <p:spPr>
          <a:xfrm>
            <a:off x="1547817" y="1412781"/>
            <a:ext cx="7138987" cy="1800196"/>
          </a:xfrm>
        </p:spPr>
        <p:txBody>
          <a:bodyPr/>
          <a:lstStyle/>
          <a:p>
            <a:r>
              <a:rPr lang="en-US" sz="1600" dirty="0" err="1" smtClean="0"/>
              <a:t>léčebný</a:t>
            </a:r>
            <a:r>
              <a:rPr lang="en-US" sz="1600" dirty="0" smtClean="0"/>
              <a:t> </a:t>
            </a:r>
            <a:r>
              <a:rPr lang="en-US" sz="1600" dirty="0" err="1"/>
              <a:t>proces</a:t>
            </a:r>
            <a:r>
              <a:rPr lang="en-US" sz="1600" dirty="0"/>
              <a:t>, </a:t>
            </a:r>
            <a:r>
              <a:rPr lang="en-US" sz="1600" dirty="0" err="1"/>
              <a:t>který</a:t>
            </a:r>
            <a:r>
              <a:rPr lang="en-US" sz="1600" dirty="0"/>
              <a:t> </a:t>
            </a:r>
            <a:r>
              <a:rPr lang="en-US" sz="1600" dirty="0" err="1"/>
              <a:t>má</a:t>
            </a:r>
            <a:r>
              <a:rPr lang="en-US" sz="1600" dirty="0"/>
              <a:t> </a:t>
            </a:r>
            <a:r>
              <a:rPr lang="en-US" sz="1600" dirty="0" err="1"/>
              <a:t>za</a:t>
            </a:r>
            <a:r>
              <a:rPr lang="en-US" sz="1600" dirty="0"/>
              <a:t> </a:t>
            </a:r>
            <a:r>
              <a:rPr lang="en-US" sz="1600" dirty="0" err="1"/>
              <a:t>cíl</a:t>
            </a:r>
            <a:r>
              <a:rPr lang="en-US" sz="1600" dirty="0"/>
              <a:t> </a:t>
            </a:r>
            <a:r>
              <a:rPr lang="en-US" sz="1600" dirty="0" err="1"/>
              <a:t>rozpuštění</a:t>
            </a:r>
            <a:r>
              <a:rPr lang="en-US" sz="1600" dirty="0"/>
              <a:t> </a:t>
            </a:r>
            <a:r>
              <a:rPr lang="en-US" sz="1600" dirty="0" err="1"/>
              <a:t>krevní</a:t>
            </a:r>
            <a:r>
              <a:rPr lang="en-US" sz="1600" dirty="0"/>
              <a:t> </a:t>
            </a:r>
            <a:r>
              <a:rPr lang="en-US" sz="1600" dirty="0" err="1"/>
              <a:t>sraženiny</a:t>
            </a:r>
            <a:r>
              <a:rPr lang="en-US" sz="1600" dirty="0"/>
              <a:t> </a:t>
            </a:r>
            <a:r>
              <a:rPr lang="en-US" sz="1600" dirty="0" err="1"/>
              <a:t>vzniklé</a:t>
            </a:r>
            <a:r>
              <a:rPr lang="en-US" sz="1600" dirty="0"/>
              <a:t> v </a:t>
            </a:r>
            <a:r>
              <a:rPr lang="en-US" sz="1600" dirty="0" err="1"/>
              <a:t>některé</a:t>
            </a:r>
            <a:r>
              <a:rPr lang="en-US" sz="1600" dirty="0"/>
              <a:t> </a:t>
            </a:r>
            <a:r>
              <a:rPr lang="en-US" sz="1600" dirty="0" err="1"/>
              <a:t>cévě</a:t>
            </a:r>
            <a:r>
              <a:rPr lang="en-US" sz="1600" dirty="0"/>
              <a:t> (</a:t>
            </a:r>
            <a:r>
              <a:rPr lang="en-US" sz="1600" dirty="0" err="1"/>
              <a:t>trombus</a:t>
            </a:r>
            <a:r>
              <a:rPr lang="en-US" sz="1600" dirty="0"/>
              <a:t>), </a:t>
            </a:r>
            <a:r>
              <a:rPr lang="en-US" sz="1600" dirty="0" err="1"/>
              <a:t>nebo</a:t>
            </a:r>
            <a:r>
              <a:rPr lang="en-US" sz="1600" dirty="0"/>
              <a:t> </a:t>
            </a:r>
            <a:r>
              <a:rPr lang="en-US" sz="1600" dirty="0" err="1"/>
              <a:t>zanesené</a:t>
            </a:r>
            <a:r>
              <a:rPr lang="en-US" sz="1600" dirty="0"/>
              <a:t> do </a:t>
            </a:r>
            <a:r>
              <a:rPr lang="en-US" sz="1600" dirty="0" err="1"/>
              <a:t>místa</a:t>
            </a:r>
            <a:r>
              <a:rPr lang="en-US" sz="1600" dirty="0"/>
              <a:t> </a:t>
            </a:r>
            <a:r>
              <a:rPr lang="en-US" sz="1600" dirty="0" err="1"/>
              <a:t>uzávěru</a:t>
            </a:r>
            <a:r>
              <a:rPr lang="en-US" sz="1600" dirty="0"/>
              <a:t> </a:t>
            </a:r>
            <a:r>
              <a:rPr lang="en-US" sz="1600" dirty="0" err="1"/>
              <a:t>krevním</a:t>
            </a:r>
            <a:r>
              <a:rPr lang="en-US" sz="1600" dirty="0"/>
              <a:t> </a:t>
            </a:r>
            <a:r>
              <a:rPr lang="en-US" sz="1600" dirty="0" err="1"/>
              <a:t>tokem</a:t>
            </a:r>
            <a:r>
              <a:rPr lang="en-US" sz="1600" dirty="0"/>
              <a:t> z </a:t>
            </a:r>
            <a:r>
              <a:rPr lang="en-US" sz="1600" dirty="0" err="1"/>
              <a:t>jiného</a:t>
            </a:r>
            <a:r>
              <a:rPr lang="en-US" sz="1600" dirty="0"/>
              <a:t> </a:t>
            </a:r>
            <a:r>
              <a:rPr lang="en-US" sz="1600" dirty="0" err="1"/>
              <a:t>místa</a:t>
            </a:r>
            <a:r>
              <a:rPr lang="en-US" sz="1600" dirty="0"/>
              <a:t> (embolus</a:t>
            </a:r>
            <a:r>
              <a:rPr lang="en-US" sz="1600" dirty="0" smtClean="0"/>
              <a:t>)</a:t>
            </a:r>
            <a:endParaRPr lang="cs-CZ" sz="1600" dirty="0" smtClean="0"/>
          </a:p>
          <a:p>
            <a:r>
              <a:rPr lang="cs-CZ" sz="1600" dirty="0" smtClean="0"/>
              <a:t>Aplikace látek která </a:t>
            </a:r>
            <a:r>
              <a:rPr lang="en-US" sz="1600" dirty="0" err="1" smtClean="0"/>
              <a:t>rozpouští</a:t>
            </a:r>
            <a:r>
              <a:rPr lang="en-US" sz="1600" dirty="0" smtClean="0"/>
              <a:t> </a:t>
            </a:r>
            <a:r>
              <a:rPr lang="en-US" sz="1600" dirty="0" err="1"/>
              <a:t>krevní</a:t>
            </a:r>
            <a:r>
              <a:rPr lang="en-US" sz="1600" dirty="0"/>
              <a:t> </a:t>
            </a:r>
            <a:r>
              <a:rPr lang="en-US" sz="1600" dirty="0" err="1" smtClean="0"/>
              <a:t>sraženiny</a:t>
            </a:r>
            <a:r>
              <a:rPr lang="cs-CZ" sz="1600" dirty="0" smtClean="0"/>
              <a:t>, např.</a:t>
            </a:r>
            <a:r>
              <a:rPr lang="en-US" sz="1600" dirty="0" smtClean="0"/>
              <a:t> </a:t>
            </a:r>
            <a:r>
              <a:rPr lang="en-US" sz="1600" dirty="0" err="1"/>
              <a:t>rekombinantních</a:t>
            </a:r>
            <a:r>
              <a:rPr lang="en-US" sz="1600" dirty="0"/>
              <a:t> </a:t>
            </a:r>
            <a:r>
              <a:rPr lang="en-US" sz="1600" dirty="0" err="1"/>
              <a:t>aktivátorů</a:t>
            </a:r>
            <a:r>
              <a:rPr lang="en-US" sz="1600" dirty="0"/>
              <a:t> </a:t>
            </a:r>
            <a:r>
              <a:rPr lang="en-US" sz="1600" dirty="0" err="1" smtClean="0"/>
              <a:t>plazminogenu</a:t>
            </a:r>
            <a:endParaRPr lang="cs-CZ" sz="1600" dirty="0" smtClean="0"/>
          </a:p>
          <a:p>
            <a:r>
              <a:rPr lang="en-US" sz="1600" dirty="0" err="1"/>
              <a:t>používá</a:t>
            </a:r>
            <a:r>
              <a:rPr lang="en-US" sz="1600" dirty="0"/>
              <a:t> v </a:t>
            </a:r>
            <a:r>
              <a:rPr lang="en-US" sz="1600" dirty="0" err="1"/>
              <a:t>akutních</a:t>
            </a:r>
            <a:r>
              <a:rPr lang="en-US" sz="1600" dirty="0"/>
              <a:t> </a:t>
            </a:r>
            <a:r>
              <a:rPr lang="en-US" sz="1600" dirty="0" err="1"/>
              <a:t>stavech</a:t>
            </a:r>
            <a:r>
              <a:rPr lang="en-US" sz="1600" dirty="0"/>
              <a:t>, </a:t>
            </a:r>
            <a:r>
              <a:rPr lang="en-US" sz="1600" dirty="0" err="1"/>
              <a:t>kdy</a:t>
            </a:r>
            <a:r>
              <a:rPr lang="en-US" sz="1600" dirty="0"/>
              <a:t> je </a:t>
            </a:r>
            <a:r>
              <a:rPr lang="en-US" sz="1600" dirty="0" err="1"/>
              <a:t>nutné</a:t>
            </a:r>
            <a:r>
              <a:rPr lang="en-US" sz="1600" dirty="0"/>
              <a:t> </a:t>
            </a:r>
            <a:r>
              <a:rPr lang="en-US" sz="1600" dirty="0" err="1"/>
              <a:t>sraženinu</a:t>
            </a:r>
            <a:r>
              <a:rPr lang="en-US" sz="1600" dirty="0"/>
              <a:t> </a:t>
            </a:r>
            <a:r>
              <a:rPr lang="en-US" sz="1600" dirty="0" err="1"/>
              <a:t>rozpustit</a:t>
            </a:r>
            <a:r>
              <a:rPr lang="en-US" sz="1600" dirty="0"/>
              <a:t> </a:t>
            </a:r>
            <a:r>
              <a:rPr lang="en-US" sz="1600" dirty="0" err="1"/>
              <a:t>rychle</a:t>
            </a:r>
            <a:r>
              <a:rPr lang="en-US" sz="1600" dirty="0"/>
              <a:t> a </a:t>
            </a:r>
            <a:r>
              <a:rPr lang="en-US" sz="1600" dirty="0" err="1" smtClean="0"/>
              <a:t>účinně</a:t>
            </a:r>
            <a:r>
              <a:rPr lang="cs-CZ" sz="1600" dirty="0" smtClean="0"/>
              <a:t> - </a:t>
            </a:r>
            <a:r>
              <a:rPr lang="en-US" sz="1600" dirty="0" err="1" smtClean="0"/>
              <a:t>ischemická</a:t>
            </a:r>
            <a:r>
              <a:rPr lang="en-US" sz="1600" dirty="0" smtClean="0"/>
              <a:t> </a:t>
            </a:r>
            <a:r>
              <a:rPr lang="en-US" sz="1600" dirty="0" err="1"/>
              <a:t>mozková</a:t>
            </a:r>
            <a:r>
              <a:rPr lang="en-US" sz="1600" dirty="0"/>
              <a:t> </a:t>
            </a:r>
            <a:r>
              <a:rPr lang="en-US" sz="1600" dirty="0" err="1"/>
              <a:t>mrtvice</a:t>
            </a:r>
            <a:r>
              <a:rPr lang="en-US" sz="1600" dirty="0"/>
              <a:t>, </a:t>
            </a:r>
            <a:r>
              <a:rPr lang="en-US" sz="1600" dirty="0" err="1"/>
              <a:t>tepenný</a:t>
            </a:r>
            <a:r>
              <a:rPr lang="en-US" sz="1600" dirty="0"/>
              <a:t> </a:t>
            </a:r>
            <a:r>
              <a:rPr lang="en-US" sz="1600" dirty="0" err="1"/>
              <a:t>uzávěr</a:t>
            </a:r>
            <a:r>
              <a:rPr lang="en-US" sz="1600" dirty="0"/>
              <a:t> </a:t>
            </a:r>
            <a:r>
              <a:rPr lang="en-US" sz="1600" dirty="0" err="1"/>
              <a:t>na</a:t>
            </a:r>
            <a:r>
              <a:rPr lang="en-US" sz="1600" dirty="0"/>
              <a:t> </a:t>
            </a:r>
            <a:r>
              <a:rPr lang="en-US" sz="1600" dirty="0" err="1"/>
              <a:t>dolní</a:t>
            </a:r>
            <a:r>
              <a:rPr lang="en-US" sz="1600" dirty="0"/>
              <a:t> </a:t>
            </a:r>
            <a:r>
              <a:rPr lang="en-US" sz="1600" dirty="0" err="1"/>
              <a:t>končetině</a:t>
            </a:r>
            <a:r>
              <a:rPr lang="en-US" sz="1600" dirty="0"/>
              <a:t> a </a:t>
            </a:r>
            <a:r>
              <a:rPr lang="en-US" sz="1600" dirty="0" err="1"/>
              <a:t>klinicky</a:t>
            </a:r>
            <a:r>
              <a:rPr lang="en-US" sz="1600" dirty="0"/>
              <a:t> se </a:t>
            </a:r>
            <a:r>
              <a:rPr lang="en-US" sz="1600" dirty="0" err="1"/>
              <a:t>projevující</a:t>
            </a:r>
            <a:r>
              <a:rPr lang="en-US" sz="1600" dirty="0"/>
              <a:t> </a:t>
            </a:r>
            <a:r>
              <a:rPr lang="en-US" sz="1600" dirty="0" err="1"/>
              <a:t>masivní</a:t>
            </a:r>
            <a:r>
              <a:rPr lang="en-US" sz="1600" dirty="0"/>
              <a:t> </a:t>
            </a:r>
            <a:r>
              <a:rPr lang="en-US" sz="1600" dirty="0" err="1"/>
              <a:t>plicní</a:t>
            </a:r>
            <a:r>
              <a:rPr lang="en-US" sz="1600" dirty="0"/>
              <a:t> </a:t>
            </a:r>
            <a:r>
              <a:rPr lang="en-US" sz="1600" dirty="0" err="1"/>
              <a:t>embolie</a:t>
            </a:r>
            <a:endParaRPr lang="en-US" sz="1600" dirty="0"/>
          </a:p>
        </p:txBody>
      </p:sp>
      <p:pic>
        <p:nvPicPr>
          <p:cNvPr id="26626" name="Picture 2" descr="Figure 1 : Selective inhibition of integrin α2bβ3 in thrombo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4005064"/>
            <a:ext cx="4211960" cy="2620776"/>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Výsledek obrázku pro tromboza p&amp;rcaron;ízna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3888984"/>
            <a:ext cx="2800428" cy="2852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1802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Leukocyty</a:t>
            </a:r>
            <a:endParaRPr lang="en-US" dirty="0"/>
          </a:p>
        </p:txBody>
      </p:sp>
      <p:sp>
        <p:nvSpPr>
          <p:cNvPr id="3" name="Zástupný symbol pro obsah 2"/>
          <p:cNvSpPr>
            <a:spLocks noGrp="1"/>
          </p:cNvSpPr>
          <p:nvPr>
            <p:ph idx="1"/>
          </p:nvPr>
        </p:nvSpPr>
        <p:spPr/>
        <p:txBody>
          <a:bodyPr/>
          <a:lstStyle/>
          <a:p>
            <a:r>
              <a:rPr lang="cs-CZ" sz="1800" dirty="0" smtClean="0"/>
              <a:t>Slouží k obraně organismu v </a:t>
            </a:r>
            <a:r>
              <a:rPr lang="cs-CZ" sz="1800" b="1" dirty="0" err="1" smtClean="0"/>
              <a:t>intersticiu</a:t>
            </a:r>
            <a:r>
              <a:rPr lang="cs-CZ" sz="1800" dirty="0" smtClean="0"/>
              <a:t>, 5 tis./</a:t>
            </a:r>
            <a:r>
              <a:rPr lang="cs-CZ" sz="1800" dirty="0" err="1" smtClean="0"/>
              <a:t>ul</a:t>
            </a:r>
            <a:r>
              <a:rPr lang="cs-CZ" sz="1800" dirty="0" smtClean="0"/>
              <a:t> krve</a:t>
            </a:r>
          </a:p>
          <a:p>
            <a:r>
              <a:rPr lang="cs-CZ" sz="1800" dirty="0" smtClean="0"/>
              <a:t>Granulocyty, monocyty, lymfocyty</a:t>
            </a:r>
          </a:p>
          <a:p>
            <a:r>
              <a:rPr lang="cs-CZ" sz="1800" dirty="0" smtClean="0"/>
              <a:t>Cirkulaci opouštějí po krátké době (kromě lymfocytů) a zůstávají v </a:t>
            </a:r>
            <a:r>
              <a:rPr lang="cs-CZ" sz="1800" dirty="0" err="1" smtClean="0"/>
              <a:t>extravasálním</a:t>
            </a:r>
            <a:r>
              <a:rPr lang="cs-CZ" sz="1800" dirty="0" smtClean="0"/>
              <a:t> prostoru</a:t>
            </a:r>
          </a:p>
          <a:p>
            <a:endParaRPr lang="en-US" sz="1800"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924944"/>
            <a:ext cx="6336704" cy="3705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32337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err="1"/>
              <a:t>Granulopoéza</a:t>
            </a:r>
            <a:endParaRPr lang="en-US" dirty="0"/>
          </a:p>
        </p:txBody>
      </p:sp>
      <p:sp>
        <p:nvSpPr>
          <p:cNvPr id="3" name="Zástupný symbol pro obsah 2"/>
          <p:cNvSpPr>
            <a:spLocks noGrp="1"/>
          </p:cNvSpPr>
          <p:nvPr>
            <p:ph idx="1"/>
          </p:nvPr>
        </p:nvSpPr>
        <p:spPr/>
        <p:txBody>
          <a:bodyPr/>
          <a:lstStyle/>
          <a:p>
            <a:r>
              <a:rPr lang="cs-CZ" sz="1600" b="1" dirty="0" smtClean="0"/>
              <a:t>označení </a:t>
            </a:r>
            <a:r>
              <a:rPr lang="cs-CZ" sz="1600" b="1" dirty="0"/>
              <a:t>pro vývoj všech granulocytů (neutrofilních, eosinofilních a basofilních) nebo někdy jen vývoj neutrofilních granulocytů.</a:t>
            </a:r>
            <a:endParaRPr lang="cs-CZ" sz="1600" dirty="0"/>
          </a:p>
          <a:p>
            <a:pPr>
              <a:lnSpc>
                <a:spcPct val="120000"/>
              </a:lnSpc>
            </a:pPr>
            <a:endParaRPr lang="cs-CZ" sz="400" dirty="0"/>
          </a:p>
          <a:p>
            <a:r>
              <a:rPr lang="cs-CZ" sz="1600" dirty="0"/>
              <a:t>Počáteční prekurzory neutrofilních granulocytů jsou společné s monocyty. Na úrovni </a:t>
            </a:r>
            <a:r>
              <a:rPr lang="cs-CZ" sz="1600" dirty="0" err="1"/>
              <a:t>progenitorů</a:t>
            </a:r>
            <a:r>
              <a:rPr lang="cs-CZ" sz="1600" dirty="0"/>
              <a:t> GM-CFU se linie rozdělují.</a:t>
            </a:r>
            <a:br>
              <a:rPr lang="cs-CZ" sz="1600" dirty="0"/>
            </a:br>
            <a:endParaRPr lang="cs-CZ" sz="400" dirty="0"/>
          </a:p>
          <a:p>
            <a:r>
              <a:rPr lang="cs-CZ" sz="1600" dirty="0"/>
              <a:t>Granulocyty po dokončení diferenciace zrají v kostní dřeni a potom jsou uvolňovány do krevního řečiště. V případě zvýšené potřeby </a:t>
            </a:r>
            <a:r>
              <a:rPr lang="cs-CZ" sz="1600" dirty="0" err="1"/>
              <a:t>neutrofilů</a:t>
            </a:r>
            <a:r>
              <a:rPr lang="cs-CZ" sz="1600" dirty="0"/>
              <a:t> se uvolňují do krevního řečiště nezralé </a:t>
            </a:r>
            <a:r>
              <a:rPr lang="cs-CZ" sz="1600" dirty="0" err="1"/>
              <a:t>neutrofily</a:t>
            </a:r>
            <a:r>
              <a:rPr lang="cs-CZ" sz="1600" dirty="0"/>
              <a:t> – tyčky.</a:t>
            </a:r>
            <a:br>
              <a:rPr lang="cs-CZ" sz="1600" dirty="0"/>
            </a:br>
            <a:endParaRPr lang="cs-CZ" sz="400" dirty="0"/>
          </a:p>
          <a:p>
            <a:r>
              <a:rPr lang="cs-CZ" sz="1600" dirty="0"/>
              <a:t>Z krve migrují do různých tkání na základě stimulace chemotaktickými faktory.</a:t>
            </a:r>
          </a:p>
          <a:p>
            <a:endParaRPr lang="en-US" sz="160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2" y="4144863"/>
            <a:ext cx="6207249" cy="264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46740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Monocytopoéza</a:t>
            </a:r>
            <a:endParaRPr lang="en-US" dirty="0"/>
          </a:p>
        </p:txBody>
      </p:sp>
      <p:sp>
        <p:nvSpPr>
          <p:cNvPr id="3" name="Zástupný symbol pro obsah 2"/>
          <p:cNvSpPr>
            <a:spLocks noGrp="1"/>
          </p:cNvSpPr>
          <p:nvPr>
            <p:ph idx="1"/>
          </p:nvPr>
        </p:nvSpPr>
        <p:spPr/>
        <p:txBody>
          <a:bodyPr/>
          <a:lstStyle/>
          <a:p>
            <a:r>
              <a:rPr lang="en-US" dirty="0" err="1"/>
              <a:t>obtížná</a:t>
            </a:r>
            <a:r>
              <a:rPr lang="en-US" dirty="0"/>
              <a:t> </a:t>
            </a:r>
            <a:r>
              <a:rPr lang="en-US" dirty="0" err="1"/>
              <a:t>identifikace</a:t>
            </a:r>
            <a:r>
              <a:rPr lang="en-US" dirty="0"/>
              <a:t> </a:t>
            </a:r>
            <a:r>
              <a:rPr lang="en-US" dirty="0" err="1"/>
              <a:t>stadií</a:t>
            </a:r>
            <a:r>
              <a:rPr lang="en-US" dirty="0"/>
              <a:t> v </a:t>
            </a:r>
            <a:r>
              <a:rPr lang="en-US" dirty="0" err="1"/>
              <a:t>běžném</a:t>
            </a:r>
            <a:r>
              <a:rPr lang="en-US" dirty="0"/>
              <a:t> </a:t>
            </a:r>
            <a:r>
              <a:rPr lang="en-US" dirty="0" err="1"/>
              <a:t>krevním</a:t>
            </a:r>
            <a:r>
              <a:rPr lang="en-US" dirty="0"/>
              <a:t> </a:t>
            </a:r>
            <a:r>
              <a:rPr lang="en-US" dirty="0" err="1"/>
              <a:t>nátěru</a:t>
            </a:r>
            <a:endParaRPr lang="en-US" dirty="0"/>
          </a:p>
          <a:p>
            <a:r>
              <a:rPr lang="en-US" dirty="0" err="1"/>
              <a:t>monoblast</a:t>
            </a:r>
            <a:r>
              <a:rPr lang="en-US" dirty="0"/>
              <a:t>, </a:t>
            </a:r>
            <a:r>
              <a:rPr lang="en-US" dirty="0" err="1"/>
              <a:t>promonocyt</a:t>
            </a:r>
            <a:r>
              <a:rPr lang="en-US" dirty="0"/>
              <a:t>, </a:t>
            </a:r>
            <a:r>
              <a:rPr lang="en-US" dirty="0" err="1"/>
              <a:t>monocyt</a:t>
            </a:r>
            <a:r>
              <a:rPr lang="en-US" dirty="0"/>
              <a:t> (</a:t>
            </a:r>
            <a:r>
              <a:rPr lang="en-US" dirty="0" err="1"/>
              <a:t>vývoj</a:t>
            </a:r>
            <a:r>
              <a:rPr lang="en-US" dirty="0"/>
              <a:t> </a:t>
            </a:r>
            <a:r>
              <a:rPr lang="en-US" dirty="0" err="1"/>
              <a:t>trvá</a:t>
            </a:r>
            <a:r>
              <a:rPr lang="en-US" dirty="0"/>
              <a:t> </a:t>
            </a:r>
            <a:r>
              <a:rPr lang="en-US" dirty="0" err="1"/>
              <a:t>přibližně</a:t>
            </a:r>
            <a:r>
              <a:rPr lang="en-US" dirty="0"/>
              <a:t> 55 </a:t>
            </a:r>
            <a:r>
              <a:rPr lang="en-US" dirty="0" err="1"/>
              <a:t>hod</a:t>
            </a:r>
            <a:r>
              <a:rPr lang="en-US" dirty="0"/>
              <a:t>.)</a:t>
            </a:r>
          </a:p>
          <a:p>
            <a:r>
              <a:rPr lang="en-US" dirty="0" err="1"/>
              <a:t>změna</a:t>
            </a:r>
            <a:r>
              <a:rPr lang="en-US" dirty="0"/>
              <a:t> </a:t>
            </a:r>
            <a:r>
              <a:rPr lang="en-US" dirty="0" err="1"/>
              <a:t>tvaru</a:t>
            </a:r>
            <a:r>
              <a:rPr lang="en-US" dirty="0"/>
              <a:t> </a:t>
            </a:r>
            <a:r>
              <a:rPr lang="en-US" dirty="0" err="1"/>
              <a:t>jádra</a:t>
            </a:r>
            <a:endParaRPr lang="en-US" dirty="0"/>
          </a:p>
          <a:p>
            <a:r>
              <a:rPr lang="en-US" dirty="0" err="1"/>
              <a:t>vývoj</a:t>
            </a:r>
            <a:r>
              <a:rPr lang="en-US" dirty="0"/>
              <a:t> </a:t>
            </a:r>
            <a:r>
              <a:rPr lang="en-US" dirty="0" err="1"/>
              <a:t>azurofilních</a:t>
            </a:r>
            <a:r>
              <a:rPr lang="en-US" dirty="0"/>
              <a:t> </a:t>
            </a:r>
            <a:r>
              <a:rPr lang="en-US" dirty="0" err="1"/>
              <a:t>granul</a:t>
            </a:r>
            <a:r>
              <a:rPr lang="en-US" dirty="0"/>
              <a:t> (GER, GA)</a:t>
            </a:r>
          </a:p>
          <a:p>
            <a:r>
              <a:rPr lang="en-US" dirty="0" err="1"/>
              <a:t>zralé</a:t>
            </a:r>
            <a:r>
              <a:rPr lang="en-US" dirty="0"/>
              <a:t> </a:t>
            </a:r>
            <a:r>
              <a:rPr lang="en-US" dirty="0" err="1"/>
              <a:t>vstupují</a:t>
            </a:r>
            <a:r>
              <a:rPr lang="en-US" dirty="0"/>
              <a:t> do </a:t>
            </a:r>
            <a:r>
              <a:rPr lang="en-US" dirty="0" err="1"/>
              <a:t>krve</a:t>
            </a:r>
            <a:r>
              <a:rPr lang="en-US" dirty="0"/>
              <a:t>, </a:t>
            </a:r>
            <a:r>
              <a:rPr lang="en-US" dirty="0" err="1"/>
              <a:t>cirkulují</a:t>
            </a:r>
            <a:r>
              <a:rPr lang="en-US" dirty="0"/>
              <a:t> 8 - 16 </a:t>
            </a:r>
            <a:r>
              <a:rPr lang="en-US" dirty="0" err="1"/>
              <a:t>hod</a:t>
            </a:r>
            <a:r>
              <a:rPr lang="en-US" dirty="0"/>
              <a:t>., </a:t>
            </a:r>
            <a:r>
              <a:rPr lang="en-US" dirty="0" err="1"/>
              <a:t>pak</a:t>
            </a:r>
            <a:r>
              <a:rPr lang="en-US" dirty="0"/>
              <a:t> </a:t>
            </a:r>
            <a:r>
              <a:rPr lang="en-US" dirty="0" err="1"/>
              <a:t>vstupují</a:t>
            </a:r>
            <a:r>
              <a:rPr lang="en-US" dirty="0"/>
              <a:t> do </a:t>
            </a:r>
            <a:r>
              <a:rPr lang="en-US" dirty="0" err="1"/>
              <a:t>tkání</a:t>
            </a:r>
            <a:r>
              <a:rPr lang="en-US" dirty="0"/>
              <a:t> a </a:t>
            </a:r>
            <a:r>
              <a:rPr lang="en-US" dirty="0" err="1"/>
              <a:t>dozrávají</a:t>
            </a:r>
            <a:r>
              <a:rPr lang="en-US" dirty="0"/>
              <a:t> v </a:t>
            </a:r>
            <a:r>
              <a:rPr lang="en-US" dirty="0" err="1"/>
              <a:t>různé</a:t>
            </a:r>
            <a:r>
              <a:rPr lang="en-US" dirty="0"/>
              <a:t> </a:t>
            </a:r>
            <a:r>
              <a:rPr lang="en-US" dirty="0" err="1"/>
              <a:t>typy</a:t>
            </a:r>
            <a:r>
              <a:rPr lang="en-US" dirty="0"/>
              <a:t> </a:t>
            </a:r>
            <a:r>
              <a:rPr lang="en-US" dirty="0" err="1"/>
              <a:t>makrofágů</a:t>
            </a:r>
            <a:r>
              <a:rPr lang="en-US" dirty="0"/>
              <a:t>, </a:t>
            </a:r>
            <a:r>
              <a:rPr lang="en-US" dirty="0" err="1"/>
              <a:t>které</a:t>
            </a:r>
            <a:r>
              <a:rPr lang="en-US" dirty="0"/>
              <a:t> </a:t>
            </a:r>
            <a:r>
              <a:rPr lang="en-US" dirty="0" err="1"/>
              <a:t>mají</a:t>
            </a:r>
            <a:r>
              <a:rPr lang="en-US" dirty="0"/>
              <a:t> </a:t>
            </a:r>
            <a:r>
              <a:rPr lang="en-US" dirty="0" err="1"/>
              <a:t>obvykle</a:t>
            </a:r>
            <a:r>
              <a:rPr lang="en-US" dirty="0"/>
              <a:t> </a:t>
            </a:r>
            <a:r>
              <a:rPr lang="en-US" dirty="0" err="1"/>
              <a:t>životnost</a:t>
            </a:r>
            <a:r>
              <a:rPr lang="en-US" dirty="0"/>
              <a:t> </a:t>
            </a:r>
            <a:r>
              <a:rPr lang="en-US" dirty="0" err="1"/>
              <a:t>několik</a:t>
            </a:r>
            <a:r>
              <a:rPr lang="en-US" dirty="0"/>
              <a:t> </a:t>
            </a:r>
            <a:r>
              <a:rPr lang="en-US" dirty="0" err="1"/>
              <a:t>měsíců</a:t>
            </a:r>
            <a:endParaRPr lang="en-US" dirty="0"/>
          </a:p>
          <a:p>
            <a:endParaRPr lang="en-US" dirty="0"/>
          </a:p>
        </p:txBody>
      </p:sp>
      <p:grpSp>
        <p:nvGrpSpPr>
          <p:cNvPr id="13" name="Skupina 12"/>
          <p:cNvGrpSpPr/>
          <p:nvPr/>
        </p:nvGrpSpPr>
        <p:grpSpPr>
          <a:xfrm>
            <a:off x="1907704" y="4864713"/>
            <a:ext cx="6523748" cy="1743027"/>
            <a:chOff x="887980" y="4076358"/>
            <a:chExt cx="7351839" cy="2171521"/>
          </a:xfrm>
        </p:grpSpPr>
        <p:pic>
          <p:nvPicPr>
            <p:cNvPr id="14" name="Picture 4" descr="StemCe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9117" y="4504852"/>
              <a:ext cx="161391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Monobl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7226" y="4504852"/>
              <a:ext cx="1743026" cy="1743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descr="promonocy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1917" y="4504852"/>
              <a:ext cx="1728192"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Monocyt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09"/>
            <a:stretch/>
          </p:blipFill>
          <p:spPr bwMode="auto">
            <a:xfrm>
              <a:off x="6591275" y="4504852"/>
              <a:ext cx="1648544"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ovéPole 17"/>
            <p:cNvSpPr txBox="1"/>
            <p:nvPr/>
          </p:nvSpPr>
          <p:spPr>
            <a:xfrm>
              <a:off x="887980" y="4076358"/>
              <a:ext cx="1656183" cy="338554"/>
            </a:xfrm>
            <a:prstGeom prst="rect">
              <a:avLst/>
            </a:prstGeom>
            <a:noFill/>
          </p:spPr>
          <p:txBody>
            <a:bodyPr wrap="square" rtlCol="0">
              <a:spAutoFit/>
            </a:bodyPr>
            <a:lstStyle/>
            <a:p>
              <a:pPr algn="ctr" eaLnBrk="1" fontAlgn="auto" hangingPunct="1">
                <a:spcBef>
                  <a:spcPts val="0"/>
                </a:spcBef>
                <a:spcAft>
                  <a:spcPts val="0"/>
                </a:spcAft>
              </a:pPr>
              <a:r>
                <a:rPr lang="cs-CZ" sz="1600" b="1">
                  <a:solidFill>
                    <a:prstClr val="black"/>
                  </a:solidFill>
                  <a:latin typeface="Calibri"/>
                </a:rPr>
                <a:t>k</a:t>
              </a:r>
              <a:r>
                <a:rPr lang="cs-CZ" sz="1600" b="1" smtClean="0">
                  <a:solidFill>
                    <a:prstClr val="black"/>
                  </a:solidFill>
                  <a:latin typeface="Calibri"/>
                </a:rPr>
                <a:t>menová buňka</a:t>
              </a:r>
              <a:endParaRPr lang="cs-CZ" sz="1600" b="1">
                <a:solidFill>
                  <a:prstClr val="black"/>
                </a:solidFill>
                <a:latin typeface="Calibri"/>
              </a:endParaRPr>
            </a:p>
          </p:txBody>
        </p:sp>
        <p:sp>
          <p:nvSpPr>
            <p:cNvPr id="19" name="TextovéPole 18"/>
            <p:cNvSpPr txBox="1"/>
            <p:nvPr/>
          </p:nvSpPr>
          <p:spPr>
            <a:xfrm>
              <a:off x="2770647" y="4076358"/>
              <a:ext cx="1656183" cy="338554"/>
            </a:xfrm>
            <a:prstGeom prst="rect">
              <a:avLst/>
            </a:prstGeom>
            <a:noFill/>
          </p:spPr>
          <p:txBody>
            <a:bodyPr wrap="square" rtlCol="0">
              <a:spAutoFit/>
            </a:bodyPr>
            <a:lstStyle/>
            <a:p>
              <a:pPr algn="ctr" eaLnBrk="1" fontAlgn="auto" hangingPunct="1">
                <a:spcBef>
                  <a:spcPts val="0"/>
                </a:spcBef>
                <a:spcAft>
                  <a:spcPts val="0"/>
                </a:spcAft>
              </a:pPr>
              <a:r>
                <a:rPr lang="cs-CZ" sz="1600" b="1">
                  <a:solidFill>
                    <a:prstClr val="black"/>
                  </a:solidFill>
                  <a:latin typeface="Calibri"/>
                </a:rPr>
                <a:t>m</a:t>
              </a:r>
              <a:r>
                <a:rPr lang="cs-CZ" sz="1600" b="1" smtClean="0">
                  <a:solidFill>
                    <a:prstClr val="black"/>
                  </a:solidFill>
                  <a:latin typeface="Calibri"/>
                </a:rPr>
                <a:t>yeloblast</a:t>
              </a:r>
              <a:endParaRPr lang="cs-CZ" sz="1600" b="1">
                <a:solidFill>
                  <a:prstClr val="black"/>
                </a:solidFill>
                <a:latin typeface="Calibri"/>
              </a:endParaRPr>
            </a:p>
          </p:txBody>
        </p:sp>
        <p:sp>
          <p:nvSpPr>
            <p:cNvPr id="20" name="TextovéPole 19"/>
            <p:cNvSpPr txBox="1"/>
            <p:nvPr/>
          </p:nvSpPr>
          <p:spPr>
            <a:xfrm>
              <a:off x="4697921" y="4076358"/>
              <a:ext cx="1656183" cy="338554"/>
            </a:xfrm>
            <a:prstGeom prst="rect">
              <a:avLst/>
            </a:prstGeom>
            <a:noFill/>
          </p:spPr>
          <p:txBody>
            <a:bodyPr wrap="square" rtlCol="0">
              <a:spAutoFit/>
            </a:bodyPr>
            <a:lstStyle/>
            <a:p>
              <a:pPr algn="ctr" eaLnBrk="1" fontAlgn="auto" hangingPunct="1">
                <a:spcBef>
                  <a:spcPts val="0"/>
                </a:spcBef>
                <a:spcAft>
                  <a:spcPts val="0"/>
                </a:spcAft>
              </a:pPr>
              <a:r>
                <a:rPr lang="cs-CZ" sz="1600" b="1">
                  <a:solidFill>
                    <a:prstClr val="black"/>
                  </a:solidFill>
                  <a:latin typeface="Calibri"/>
                </a:rPr>
                <a:t>p</a:t>
              </a:r>
              <a:r>
                <a:rPr lang="cs-CZ" sz="1600" b="1" smtClean="0">
                  <a:solidFill>
                    <a:prstClr val="black"/>
                  </a:solidFill>
                  <a:latin typeface="Calibri"/>
                </a:rPr>
                <a:t>romonocyt</a:t>
              </a:r>
              <a:endParaRPr lang="cs-CZ" sz="1600" b="1">
                <a:solidFill>
                  <a:prstClr val="black"/>
                </a:solidFill>
                <a:latin typeface="Calibri"/>
              </a:endParaRPr>
            </a:p>
          </p:txBody>
        </p:sp>
        <p:sp>
          <p:nvSpPr>
            <p:cNvPr id="21" name="TextovéPole 20"/>
            <p:cNvSpPr txBox="1"/>
            <p:nvPr/>
          </p:nvSpPr>
          <p:spPr>
            <a:xfrm>
              <a:off x="6571269" y="4076358"/>
              <a:ext cx="1656183" cy="338554"/>
            </a:xfrm>
            <a:prstGeom prst="rect">
              <a:avLst/>
            </a:prstGeom>
            <a:noFill/>
          </p:spPr>
          <p:txBody>
            <a:bodyPr wrap="square" rtlCol="0">
              <a:spAutoFit/>
            </a:bodyPr>
            <a:lstStyle/>
            <a:p>
              <a:pPr algn="ctr" eaLnBrk="1" fontAlgn="auto" hangingPunct="1">
                <a:spcBef>
                  <a:spcPts val="0"/>
                </a:spcBef>
                <a:spcAft>
                  <a:spcPts val="0"/>
                </a:spcAft>
              </a:pPr>
              <a:r>
                <a:rPr lang="cs-CZ" sz="1600" b="1">
                  <a:solidFill>
                    <a:prstClr val="black"/>
                  </a:solidFill>
                  <a:latin typeface="Calibri"/>
                </a:rPr>
                <a:t>m</a:t>
              </a:r>
              <a:r>
                <a:rPr lang="cs-CZ" sz="1600" b="1" smtClean="0">
                  <a:solidFill>
                    <a:prstClr val="black"/>
                  </a:solidFill>
                  <a:latin typeface="Calibri"/>
                </a:rPr>
                <a:t>onocyt</a:t>
              </a:r>
              <a:endParaRPr lang="cs-CZ" sz="1600" b="1">
                <a:solidFill>
                  <a:prstClr val="black"/>
                </a:solidFill>
                <a:latin typeface="Calibri"/>
              </a:endParaRPr>
            </a:p>
          </p:txBody>
        </p:sp>
      </p:grpSp>
    </p:spTree>
    <p:extLst>
      <p:ext uri="{BB962C8B-B14F-4D97-AF65-F5344CB8AC3E}">
        <p14:creationId xmlns:p14="http://schemas.microsoft.com/office/powerpoint/2010/main" val="36363466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smtClean="0"/>
              <a:t>Lymfo</a:t>
            </a:r>
            <a:r>
              <a:rPr lang="cs-CZ" dirty="0" err="1" smtClean="0"/>
              <a:t>cyto</a:t>
            </a:r>
            <a:r>
              <a:rPr lang="en-US" dirty="0" err="1" smtClean="0"/>
              <a:t>poéza</a:t>
            </a:r>
            <a:endParaRPr lang="en-US" dirty="0"/>
          </a:p>
        </p:txBody>
      </p:sp>
      <p:sp>
        <p:nvSpPr>
          <p:cNvPr id="3" name="Zástupný symbol pro obsah 2"/>
          <p:cNvSpPr>
            <a:spLocks noGrp="1"/>
          </p:cNvSpPr>
          <p:nvPr>
            <p:ph idx="1"/>
          </p:nvPr>
        </p:nvSpPr>
        <p:spPr/>
        <p:txBody>
          <a:bodyPr/>
          <a:lstStyle/>
          <a:p>
            <a:r>
              <a:rPr lang="en-US" sz="2000" dirty="0" err="1"/>
              <a:t>progenitory</a:t>
            </a:r>
            <a:r>
              <a:rPr lang="en-US" sz="2000" dirty="0"/>
              <a:t> </a:t>
            </a:r>
            <a:r>
              <a:rPr lang="en-US" sz="2000" dirty="0" err="1"/>
              <a:t>všech</a:t>
            </a:r>
            <a:r>
              <a:rPr lang="en-US" sz="2000" dirty="0"/>
              <a:t> </a:t>
            </a:r>
            <a:r>
              <a:rPr lang="en-US" sz="2000" dirty="0" err="1"/>
              <a:t>lymfocytů</a:t>
            </a:r>
            <a:r>
              <a:rPr lang="en-US" sz="2000" dirty="0"/>
              <a:t> </a:t>
            </a:r>
            <a:r>
              <a:rPr lang="en-US" sz="2000" dirty="0" err="1"/>
              <a:t>vznikají</a:t>
            </a:r>
            <a:r>
              <a:rPr lang="en-US" sz="2000" dirty="0"/>
              <a:t> v </a:t>
            </a:r>
            <a:r>
              <a:rPr lang="en-US" sz="2000" dirty="0" err="1"/>
              <a:t>kostní</a:t>
            </a:r>
            <a:r>
              <a:rPr lang="en-US" sz="2000" dirty="0"/>
              <a:t> </a:t>
            </a:r>
            <a:r>
              <a:rPr lang="en-US" sz="2000" dirty="0" err="1"/>
              <a:t>dřeni</a:t>
            </a:r>
            <a:endParaRPr lang="en-US" sz="2000" dirty="0"/>
          </a:p>
          <a:p>
            <a:r>
              <a:rPr lang="en-US" sz="2000" dirty="0" err="1"/>
              <a:t>některé</a:t>
            </a:r>
            <a:r>
              <a:rPr lang="en-US" sz="2000" dirty="0"/>
              <a:t> </a:t>
            </a:r>
            <a:r>
              <a:rPr lang="en-US" sz="2000" dirty="0" err="1"/>
              <a:t>migrují</a:t>
            </a:r>
            <a:r>
              <a:rPr lang="en-US" sz="2000" dirty="0"/>
              <a:t> do </a:t>
            </a:r>
            <a:r>
              <a:rPr lang="en-US" sz="2000" dirty="0" err="1"/>
              <a:t>thymu</a:t>
            </a:r>
            <a:r>
              <a:rPr lang="en-US" sz="2000" dirty="0"/>
              <a:t>, </a:t>
            </a:r>
            <a:r>
              <a:rPr lang="en-US" sz="2000" dirty="0" err="1"/>
              <a:t>kde</a:t>
            </a:r>
            <a:r>
              <a:rPr lang="en-US" sz="2000" dirty="0"/>
              <a:t> se </a:t>
            </a:r>
            <a:r>
              <a:rPr lang="en-US" sz="2000" dirty="0" err="1"/>
              <a:t>diferencují</a:t>
            </a:r>
            <a:r>
              <a:rPr lang="en-US" sz="2000" dirty="0"/>
              <a:t> v T-</a:t>
            </a:r>
            <a:r>
              <a:rPr lang="en-US" sz="2000" dirty="0" err="1"/>
              <a:t>lymfocyty</a:t>
            </a:r>
            <a:endParaRPr lang="en-US" sz="2000" dirty="0"/>
          </a:p>
          <a:p>
            <a:r>
              <a:rPr lang="en-US" sz="2000" dirty="0"/>
              <a:t>ty, </a:t>
            </a:r>
            <a:r>
              <a:rPr lang="en-US" sz="2000" dirty="0" err="1"/>
              <a:t>které</a:t>
            </a:r>
            <a:r>
              <a:rPr lang="en-US" sz="2000" dirty="0"/>
              <a:t> </a:t>
            </a:r>
            <a:r>
              <a:rPr lang="en-US" sz="2000" dirty="0" err="1"/>
              <a:t>zůstávají</a:t>
            </a:r>
            <a:r>
              <a:rPr lang="en-US" sz="2000" dirty="0"/>
              <a:t> v </a:t>
            </a:r>
            <a:r>
              <a:rPr lang="en-US" sz="2000" dirty="0" err="1"/>
              <a:t>kostní</a:t>
            </a:r>
            <a:r>
              <a:rPr lang="en-US" sz="2000" dirty="0"/>
              <a:t> </a:t>
            </a:r>
            <a:r>
              <a:rPr lang="en-US" sz="2000" dirty="0" err="1"/>
              <a:t>dřeni</a:t>
            </a:r>
            <a:r>
              <a:rPr lang="en-US" sz="2000" dirty="0"/>
              <a:t>, se </a:t>
            </a:r>
            <a:r>
              <a:rPr lang="en-US" sz="2000" dirty="0" err="1"/>
              <a:t>diferencují</a:t>
            </a:r>
            <a:r>
              <a:rPr lang="en-US" sz="2000" dirty="0"/>
              <a:t> v B-</a:t>
            </a:r>
            <a:r>
              <a:rPr lang="en-US" sz="2000" dirty="0" err="1"/>
              <a:t>lymfocyty</a:t>
            </a:r>
            <a:r>
              <a:rPr lang="en-US" sz="2000" dirty="0"/>
              <a:t> a </a:t>
            </a:r>
            <a:r>
              <a:rPr lang="en-US" sz="2000" dirty="0" err="1"/>
              <a:t>migrují</a:t>
            </a:r>
            <a:r>
              <a:rPr lang="en-US" sz="2000" dirty="0"/>
              <a:t> do </a:t>
            </a:r>
            <a:r>
              <a:rPr lang="en-US" sz="2000" dirty="0" err="1"/>
              <a:t>periferních</a:t>
            </a:r>
            <a:r>
              <a:rPr lang="en-US" sz="2000" dirty="0"/>
              <a:t> </a:t>
            </a:r>
            <a:r>
              <a:rPr lang="en-US" sz="2000" dirty="0" err="1"/>
              <a:t>lymfatických</a:t>
            </a:r>
            <a:r>
              <a:rPr lang="en-US" sz="2000" dirty="0"/>
              <a:t> </a:t>
            </a:r>
            <a:r>
              <a:rPr lang="en-US" sz="2000" dirty="0" err="1"/>
              <a:t>orgánů</a:t>
            </a:r>
            <a:r>
              <a:rPr lang="en-US" sz="2000" dirty="0"/>
              <a:t>, </a:t>
            </a:r>
            <a:r>
              <a:rPr lang="en-US" sz="2000" dirty="0" err="1"/>
              <a:t>kde</a:t>
            </a:r>
            <a:r>
              <a:rPr lang="en-US" sz="2000" dirty="0"/>
              <a:t> se </a:t>
            </a:r>
            <a:r>
              <a:rPr lang="en-US" sz="2000" dirty="0" err="1"/>
              <a:t>dále</a:t>
            </a:r>
            <a:r>
              <a:rPr lang="en-US" sz="2000" dirty="0"/>
              <a:t> </a:t>
            </a:r>
            <a:r>
              <a:rPr lang="en-US" sz="2000" dirty="0" err="1"/>
              <a:t>mohou</a:t>
            </a:r>
            <a:r>
              <a:rPr lang="en-US" sz="2000" dirty="0"/>
              <a:t> </a:t>
            </a:r>
            <a:r>
              <a:rPr lang="en-US" sz="2000" dirty="0" err="1"/>
              <a:t>množit</a:t>
            </a:r>
            <a:r>
              <a:rPr lang="en-US" sz="2000" dirty="0"/>
              <a:t> (</a:t>
            </a:r>
            <a:r>
              <a:rPr lang="en-US" sz="2000" dirty="0" err="1"/>
              <a:t>lymfatické</a:t>
            </a:r>
            <a:r>
              <a:rPr lang="en-US" sz="2000" dirty="0"/>
              <a:t> </a:t>
            </a:r>
            <a:r>
              <a:rPr lang="en-US" sz="2000" dirty="0" err="1"/>
              <a:t>uzliny</a:t>
            </a:r>
            <a:r>
              <a:rPr lang="en-US" sz="2000" dirty="0"/>
              <a:t>, </a:t>
            </a:r>
            <a:r>
              <a:rPr lang="en-US" sz="2000" dirty="0" err="1"/>
              <a:t>slezina</a:t>
            </a:r>
            <a:r>
              <a:rPr lang="en-US" sz="2000" dirty="0"/>
              <a:t>)</a:t>
            </a:r>
          </a:p>
          <a:p>
            <a:r>
              <a:rPr lang="en-US" sz="2000" dirty="0"/>
              <a:t>stadia: </a:t>
            </a:r>
            <a:r>
              <a:rPr lang="en-US" sz="2000" dirty="0" err="1"/>
              <a:t>lymfoblast</a:t>
            </a:r>
            <a:r>
              <a:rPr lang="en-US" sz="2000" dirty="0"/>
              <a:t> → 2-3 </a:t>
            </a:r>
            <a:r>
              <a:rPr lang="en-US" sz="2000" dirty="0" err="1"/>
              <a:t>dělení</a:t>
            </a:r>
            <a:r>
              <a:rPr lang="en-US" sz="2000" dirty="0"/>
              <a:t> → </a:t>
            </a:r>
            <a:r>
              <a:rPr lang="en-US" sz="2000" dirty="0" err="1"/>
              <a:t>prolymfocyt</a:t>
            </a:r>
            <a:r>
              <a:rPr lang="en-US" sz="2000" dirty="0"/>
              <a:t> (</a:t>
            </a:r>
            <a:r>
              <a:rPr lang="en-US" sz="2000" dirty="0" err="1"/>
              <a:t>nemá</a:t>
            </a:r>
            <a:r>
              <a:rPr lang="en-US" sz="2000" dirty="0"/>
              <a:t> </a:t>
            </a:r>
            <a:r>
              <a:rPr lang="en-US" sz="2000" dirty="0" err="1"/>
              <a:t>ještě</a:t>
            </a:r>
            <a:r>
              <a:rPr lang="en-US" sz="2000" dirty="0"/>
              <a:t> </a:t>
            </a:r>
            <a:r>
              <a:rPr lang="en-US" sz="2000" dirty="0" err="1"/>
              <a:t>povrchové</a:t>
            </a:r>
            <a:r>
              <a:rPr lang="en-US" sz="2000" dirty="0"/>
              <a:t> </a:t>
            </a:r>
            <a:r>
              <a:rPr lang="en-US" sz="2000" dirty="0" err="1"/>
              <a:t>antigeny</a:t>
            </a:r>
            <a:r>
              <a:rPr lang="en-US" sz="2000" dirty="0"/>
              <a:t>) → </a:t>
            </a:r>
            <a:r>
              <a:rPr lang="en-US" sz="2000" dirty="0" err="1"/>
              <a:t>dělení</a:t>
            </a:r>
            <a:r>
              <a:rPr lang="en-US" sz="2000" dirty="0"/>
              <a:t> → </a:t>
            </a:r>
            <a:r>
              <a:rPr lang="en-US" sz="2000" dirty="0" err="1"/>
              <a:t>lymfocyt</a:t>
            </a:r>
            <a:endParaRPr lang="en-US" sz="2000" dirty="0"/>
          </a:p>
          <a:p>
            <a:endParaRPr lang="en-US" sz="2000" dirty="0"/>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3957760"/>
            <a:ext cx="5235450" cy="2900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25599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Lymfatické orgány</a:t>
            </a:r>
            <a:endParaRPr lang="en-US" dirty="0"/>
          </a:p>
        </p:txBody>
      </p:sp>
      <p:sp>
        <p:nvSpPr>
          <p:cNvPr id="3" name="Zástupný symbol pro obsah 2"/>
          <p:cNvSpPr>
            <a:spLocks noGrp="1"/>
          </p:cNvSpPr>
          <p:nvPr>
            <p:ph idx="1"/>
          </p:nvPr>
        </p:nvSpPr>
        <p:spPr/>
        <p:txBody>
          <a:bodyPr/>
          <a:lstStyle/>
          <a:p>
            <a:r>
              <a:rPr lang="cs-CZ" dirty="0" smtClean="0"/>
              <a:t>Primární</a:t>
            </a:r>
          </a:p>
          <a:p>
            <a:pPr lvl="1"/>
            <a:r>
              <a:rPr lang="cs-CZ" dirty="0" smtClean="0"/>
              <a:t>Kostní dřeň</a:t>
            </a:r>
          </a:p>
          <a:p>
            <a:pPr lvl="1"/>
            <a:r>
              <a:rPr lang="cs-CZ" dirty="0" err="1" smtClean="0"/>
              <a:t>Thymus</a:t>
            </a:r>
            <a:r>
              <a:rPr lang="cs-CZ" dirty="0" smtClean="0"/>
              <a:t> (brzlík)</a:t>
            </a:r>
          </a:p>
          <a:p>
            <a:r>
              <a:rPr lang="cs-CZ" dirty="0" smtClean="0"/>
              <a:t>Sekundární</a:t>
            </a:r>
          </a:p>
          <a:p>
            <a:pPr lvl="1"/>
            <a:r>
              <a:rPr lang="cs-CZ" dirty="0" smtClean="0"/>
              <a:t>Mízní uzliny</a:t>
            </a:r>
          </a:p>
          <a:p>
            <a:pPr lvl="1"/>
            <a:r>
              <a:rPr lang="cs-CZ" dirty="0" smtClean="0"/>
              <a:t>Slezina</a:t>
            </a:r>
          </a:p>
          <a:p>
            <a:pPr lvl="1"/>
            <a:r>
              <a:rPr lang="cs-CZ" dirty="0" smtClean="0"/>
              <a:t>Slizniční lymfatická tkáň (MALT)</a:t>
            </a:r>
          </a:p>
          <a:p>
            <a:pPr lvl="1"/>
            <a:r>
              <a:rPr lang="cs-CZ" dirty="0" smtClean="0"/>
              <a:t>Tonsily (mandle)</a:t>
            </a:r>
          </a:p>
          <a:p>
            <a:pPr lvl="1"/>
            <a:r>
              <a:rPr lang="cs-CZ" dirty="0" err="1" smtClean="0"/>
              <a:t>Peyerovy</a:t>
            </a:r>
            <a:r>
              <a:rPr lang="cs-CZ" dirty="0" smtClean="0"/>
              <a:t> pláty</a:t>
            </a:r>
          </a:p>
          <a:p>
            <a:pPr lvl="1"/>
            <a:r>
              <a:rPr lang="cs-CZ" dirty="0" smtClean="0"/>
              <a:t>…</a:t>
            </a:r>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1196752"/>
            <a:ext cx="2995208" cy="5301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1457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Lymfatické uzliny</a:t>
            </a:r>
            <a:endParaRPr lang="en-US" dirty="0"/>
          </a:p>
        </p:txBody>
      </p:sp>
      <p:sp>
        <p:nvSpPr>
          <p:cNvPr id="3" name="Zástupný symbol pro obsah 2"/>
          <p:cNvSpPr>
            <a:spLocks noGrp="1"/>
          </p:cNvSpPr>
          <p:nvPr>
            <p:ph idx="1"/>
          </p:nvPr>
        </p:nvSpPr>
        <p:spPr/>
        <p:txBody>
          <a:bodyPr/>
          <a:lstStyle/>
          <a:p>
            <a:r>
              <a:rPr lang="cs-CZ" sz="1200" dirty="0" smtClean="0"/>
              <a:t>Řetězec filtračních jednotek v systému lymfatických cév</a:t>
            </a:r>
          </a:p>
          <a:p>
            <a:pPr lvl="1"/>
            <a:r>
              <a:rPr lang="cs-CZ" sz="1200" dirty="0" err="1"/>
              <a:t>vkleslina</a:t>
            </a:r>
            <a:r>
              <a:rPr lang="cs-CZ" sz="1200" dirty="0"/>
              <a:t> = </a:t>
            </a:r>
            <a:r>
              <a:rPr lang="cs-CZ" sz="1200" dirty="0" smtClean="0"/>
              <a:t>hilus, vstup </a:t>
            </a:r>
            <a:r>
              <a:rPr lang="cs-CZ" sz="1200" dirty="0"/>
              <a:t>artérií, </a:t>
            </a:r>
            <a:r>
              <a:rPr lang="cs-CZ" sz="1200" dirty="0" smtClean="0"/>
              <a:t>nervů, výstup vén, lymfatických </a:t>
            </a:r>
            <a:r>
              <a:rPr lang="cs-CZ" sz="1200" dirty="0"/>
              <a:t>cév</a:t>
            </a:r>
          </a:p>
          <a:p>
            <a:pPr lvl="1"/>
            <a:r>
              <a:rPr lang="cs-CZ" sz="1200" dirty="0" smtClean="0"/>
              <a:t>na </a:t>
            </a:r>
            <a:r>
              <a:rPr lang="cs-CZ" sz="1200" dirty="0"/>
              <a:t>povrchu </a:t>
            </a:r>
            <a:r>
              <a:rPr lang="cs-CZ" sz="1200" dirty="0" smtClean="0"/>
              <a:t>– pouzdro = </a:t>
            </a:r>
            <a:r>
              <a:rPr lang="cs-CZ" sz="1200" dirty="0" err="1"/>
              <a:t>capsula</a:t>
            </a:r>
            <a:r>
              <a:rPr lang="cs-CZ" sz="1200" dirty="0"/>
              <a:t> </a:t>
            </a:r>
            <a:r>
              <a:rPr lang="cs-CZ" sz="1200" dirty="0" smtClean="0"/>
              <a:t>– husté kolagenní vazivo → </a:t>
            </a:r>
            <a:r>
              <a:rPr lang="cs-CZ" sz="1200" dirty="0" err="1" smtClean="0"/>
              <a:t>trabekuly</a:t>
            </a:r>
            <a:endParaRPr lang="cs-CZ" sz="1200" dirty="0" smtClean="0"/>
          </a:p>
          <a:p>
            <a:pPr lvl="1"/>
            <a:r>
              <a:rPr lang="cs-CZ" sz="1200" dirty="0" smtClean="0"/>
              <a:t>podkladem </a:t>
            </a:r>
            <a:r>
              <a:rPr lang="cs-CZ" sz="1200" dirty="0"/>
              <a:t>- retikulární </a:t>
            </a:r>
            <a:r>
              <a:rPr lang="cs-CZ" sz="1200" dirty="0" smtClean="0"/>
              <a:t>vazivo (retikulární </a:t>
            </a:r>
            <a:r>
              <a:rPr lang="cs-CZ" sz="1200" dirty="0"/>
              <a:t>buňky, retikulární </a:t>
            </a:r>
            <a:r>
              <a:rPr lang="cs-CZ" sz="1200" dirty="0" smtClean="0"/>
              <a:t>vlákna, základní </a:t>
            </a:r>
            <a:r>
              <a:rPr lang="cs-CZ" sz="1200" dirty="0"/>
              <a:t>amorfní hmota)</a:t>
            </a:r>
          </a:p>
          <a:p>
            <a:pPr lvl="1"/>
            <a:r>
              <a:rPr lang="cs-CZ" sz="1200" dirty="0" smtClean="0"/>
              <a:t>Kůra, </a:t>
            </a:r>
            <a:r>
              <a:rPr lang="cs-CZ" sz="1200" dirty="0" err="1" smtClean="0"/>
              <a:t>cortex</a:t>
            </a:r>
            <a:r>
              <a:rPr lang="cs-CZ" sz="1200" dirty="0" smtClean="0"/>
              <a:t>, B-zóna</a:t>
            </a:r>
          </a:p>
          <a:p>
            <a:pPr lvl="1"/>
            <a:r>
              <a:rPr lang="cs-CZ" sz="1200" dirty="0" err="1" smtClean="0"/>
              <a:t>Parakortikální</a:t>
            </a:r>
            <a:r>
              <a:rPr lang="cs-CZ" sz="1200" dirty="0" smtClean="0"/>
              <a:t> oblast, T-zóna</a:t>
            </a:r>
          </a:p>
          <a:p>
            <a:pPr lvl="1"/>
            <a:r>
              <a:rPr lang="cs-CZ" sz="1200" dirty="0" smtClean="0"/>
              <a:t>Dřeň, </a:t>
            </a:r>
            <a:r>
              <a:rPr lang="cs-CZ" sz="1200" dirty="0" err="1" smtClean="0"/>
              <a:t>medulla</a:t>
            </a:r>
            <a:endParaRPr lang="cs-CZ" sz="1200" dirty="0" smtClean="0"/>
          </a:p>
          <a:p>
            <a:r>
              <a:rPr lang="cs-CZ" sz="1200" dirty="0" smtClean="0"/>
              <a:t>Kapilární prostory, lymfatický sinus, vystlány endoteliálními buňkami</a:t>
            </a:r>
          </a:p>
          <a:p>
            <a:r>
              <a:rPr lang="cs-CZ" sz="1200" dirty="0" smtClean="0"/>
              <a:t>V případě aktivace zůstávají lymfocyty v uzlině, </a:t>
            </a:r>
            <a:r>
              <a:rPr lang="cs-CZ" sz="1200" dirty="0" err="1" smtClean="0"/>
              <a:t>proliferují</a:t>
            </a:r>
            <a:r>
              <a:rPr lang="cs-CZ" sz="1200" dirty="0" smtClean="0"/>
              <a:t> a diferencují do efektorových buněk</a:t>
            </a:r>
          </a:p>
          <a:p>
            <a:r>
              <a:rPr lang="cs-CZ" sz="1200" dirty="0" smtClean="0"/>
              <a:t>Neaktivované cirkulují, 5 mil. buněk/min vstupuje z krve do sekundárních lymfoidních orgánů</a:t>
            </a:r>
          </a:p>
          <a:p>
            <a:endParaRPr lang="en-US" sz="1200" dirty="0"/>
          </a:p>
        </p:txBody>
      </p:sp>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5936" y="3861048"/>
            <a:ext cx="4650481" cy="2990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3971537"/>
            <a:ext cx="1930639" cy="2769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83379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Slezina</a:t>
            </a:r>
            <a:endParaRPr lang="en-US" dirty="0"/>
          </a:p>
        </p:txBody>
      </p:sp>
      <p:sp>
        <p:nvSpPr>
          <p:cNvPr id="3" name="Zástupný symbol pro obsah 2"/>
          <p:cNvSpPr>
            <a:spLocks noGrp="1"/>
          </p:cNvSpPr>
          <p:nvPr>
            <p:ph idx="1"/>
          </p:nvPr>
        </p:nvSpPr>
        <p:spPr/>
        <p:txBody>
          <a:bodyPr/>
          <a:lstStyle/>
          <a:p>
            <a:r>
              <a:rPr lang="cs-CZ" sz="1600" dirty="0" smtClean="0"/>
              <a:t>Filtrační a imunitní orgán v krevním oběhu</a:t>
            </a:r>
          </a:p>
          <a:p>
            <a:r>
              <a:rPr lang="cs-CZ" sz="1600" dirty="0" smtClean="0"/>
              <a:t>Funkce</a:t>
            </a:r>
          </a:p>
          <a:p>
            <a:pPr lvl="1"/>
            <a:r>
              <a:rPr lang="cs-CZ" sz="1400" dirty="0" smtClean="0"/>
              <a:t>Odstranění zestárlých a poškozených erytrocytů</a:t>
            </a:r>
          </a:p>
          <a:p>
            <a:pPr lvl="2"/>
            <a:r>
              <a:rPr lang="cs-CZ" sz="1200" dirty="0" smtClean="0"/>
              <a:t>Červená pulpa (vazivové retikulum protkané venózními sinusy)</a:t>
            </a:r>
          </a:p>
          <a:p>
            <a:pPr lvl="2"/>
            <a:r>
              <a:rPr lang="cs-CZ" sz="1200" dirty="0" smtClean="0"/>
              <a:t>Makrofágy pohlcují fagocytované erytrocyty – recyklace</a:t>
            </a:r>
          </a:p>
          <a:p>
            <a:pPr lvl="3"/>
            <a:r>
              <a:rPr lang="cs-CZ" sz="1100" dirty="0" smtClean="0"/>
              <a:t>Hemové železo navázáno na </a:t>
            </a:r>
            <a:r>
              <a:rPr lang="cs-CZ" sz="1100" dirty="0" err="1" smtClean="0"/>
              <a:t>ferritin</a:t>
            </a:r>
            <a:r>
              <a:rPr lang="cs-CZ" sz="1100" dirty="0" smtClean="0"/>
              <a:t>, transport pomocí transferinu do </a:t>
            </a:r>
            <a:r>
              <a:rPr lang="cs-CZ" sz="1100" dirty="0" err="1" smtClean="0"/>
              <a:t>erytropoetických</a:t>
            </a:r>
            <a:r>
              <a:rPr lang="cs-CZ" sz="1100" dirty="0" smtClean="0"/>
              <a:t> buněk</a:t>
            </a:r>
          </a:p>
          <a:p>
            <a:pPr lvl="3"/>
            <a:r>
              <a:rPr lang="cs-CZ" sz="1100" dirty="0" smtClean="0"/>
              <a:t>Z hemu vzniká bilirubin, v komplexu s albuminem transportován do jater, v konjugaci s </a:t>
            </a:r>
            <a:r>
              <a:rPr lang="cs-CZ" sz="1100" dirty="0" err="1" smtClean="0"/>
              <a:t>kys</a:t>
            </a:r>
            <a:r>
              <a:rPr lang="cs-CZ" sz="1100" dirty="0" smtClean="0"/>
              <a:t>. </a:t>
            </a:r>
            <a:r>
              <a:rPr lang="cs-CZ" sz="1100" dirty="0" err="1" smtClean="0"/>
              <a:t>glukuronovou</a:t>
            </a:r>
            <a:r>
              <a:rPr lang="cs-CZ" sz="1100" dirty="0" smtClean="0"/>
              <a:t> vyloučen z jater ve žluči</a:t>
            </a:r>
          </a:p>
          <a:p>
            <a:pPr lvl="1"/>
            <a:r>
              <a:rPr lang="cs-CZ" sz="1400" dirty="0" smtClean="0"/>
              <a:t>Sekundární lymfoidní orgán</a:t>
            </a:r>
          </a:p>
          <a:p>
            <a:pPr lvl="2"/>
            <a:r>
              <a:rPr lang="cs-CZ" sz="1200" dirty="0" smtClean="0"/>
              <a:t>Bílá pulpa, systém lymfatických folikulů (B- lymfocyty, folikulární dendritické buňky)</a:t>
            </a:r>
          </a:p>
          <a:p>
            <a:pPr lvl="3"/>
            <a:endParaRPr lang="cs-CZ" sz="1100" dirty="0" smtClean="0"/>
          </a:p>
          <a:p>
            <a:pPr marL="0" indent="0">
              <a:buNone/>
            </a:pPr>
            <a:endParaRPr lang="en-US" sz="1600" dirty="0"/>
          </a:p>
        </p:txBody>
      </p:sp>
      <p:pic>
        <p:nvPicPr>
          <p:cNvPr id="23554" name="Picture 2" descr="Související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3979245"/>
            <a:ext cx="4752528" cy="2878755"/>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3902524"/>
            <a:ext cx="1728192" cy="2838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071910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Slizniční lymfatická tkáň</a:t>
            </a:r>
            <a:endParaRPr lang="en-US" dirty="0"/>
          </a:p>
        </p:txBody>
      </p:sp>
      <p:sp>
        <p:nvSpPr>
          <p:cNvPr id="3" name="Zástupný symbol pro obsah 2"/>
          <p:cNvSpPr>
            <a:spLocks noGrp="1"/>
          </p:cNvSpPr>
          <p:nvPr>
            <p:ph idx="1"/>
          </p:nvPr>
        </p:nvSpPr>
        <p:spPr/>
        <p:txBody>
          <a:bodyPr/>
          <a:lstStyle/>
          <a:p>
            <a:r>
              <a:rPr lang="cs-CZ" sz="2000" dirty="0" smtClean="0"/>
              <a:t>Patrová mandle</a:t>
            </a:r>
          </a:p>
          <a:p>
            <a:pPr lvl="1"/>
            <a:r>
              <a:rPr lang="cs-CZ" sz="1800" dirty="0" smtClean="0"/>
              <a:t>Povrch tvořen nerohovějícím epitelem, rozbrázděn do cca 20ti krypt</a:t>
            </a:r>
          </a:p>
          <a:p>
            <a:pPr lvl="1"/>
            <a:r>
              <a:rPr lang="cs-CZ" sz="1800" dirty="0" smtClean="0"/>
              <a:t>Krypty obsahují epiteliální buňky, leukocyty, mikroorganismy</a:t>
            </a:r>
          </a:p>
          <a:p>
            <a:pPr lvl="1"/>
            <a:r>
              <a:rPr lang="cs-CZ" sz="1800" dirty="0" smtClean="0"/>
              <a:t>Pod kryptami – sekundární lymfatické folikuly – B-dependentní oblast</a:t>
            </a:r>
          </a:p>
          <a:p>
            <a:pPr lvl="1"/>
            <a:r>
              <a:rPr lang="cs-CZ" sz="1800" dirty="0" err="1" smtClean="0"/>
              <a:t>Interfolikulární</a:t>
            </a:r>
            <a:r>
              <a:rPr lang="cs-CZ" sz="1800" dirty="0" smtClean="0"/>
              <a:t> zóna – T-</a:t>
            </a:r>
            <a:r>
              <a:rPr lang="cs-CZ" sz="1800" dirty="0" err="1" smtClean="0"/>
              <a:t>dependenntní</a:t>
            </a:r>
            <a:r>
              <a:rPr lang="cs-CZ" sz="1800" dirty="0" smtClean="0"/>
              <a:t> oblast</a:t>
            </a:r>
          </a:p>
          <a:p>
            <a:endParaRPr lang="en-US" sz="2000"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3864843"/>
            <a:ext cx="2276159" cy="2852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4008090"/>
            <a:ext cx="2989154" cy="2708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63424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Slizniční lymfatická tkáň</a:t>
            </a:r>
            <a:endParaRPr lang="en-US" dirty="0"/>
          </a:p>
        </p:txBody>
      </p:sp>
      <p:sp>
        <p:nvSpPr>
          <p:cNvPr id="3" name="Zástupný symbol pro obsah 2"/>
          <p:cNvSpPr>
            <a:spLocks noGrp="1"/>
          </p:cNvSpPr>
          <p:nvPr>
            <p:ph idx="1"/>
          </p:nvPr>
        </p:nvSpPr>
        <p:spPr>
          <a:xfrm>
            <a:off x="1547664" y="1340768"/>
            <a:ext cx="7488832" cy="4713387"/>
          </a:xfrm>
        </p:spPr>
        <p:txBody>
          <a:bodyPr/>
          <a:lstStyle/>
          <a:p>
            <a:r>
              <a:rPr lang="cs-CZ" sz="1600" dirty="0" smtClean="0"/>
              <a:t>Lymfatická tkáň střevní sliznice (</a:t>
            </a:r>
            <a:r>
              <a:rPr lang="cs-CZ" sz="1600" dirty="0" smtClean="0"/>
              <a:t>MALT</a:t>
            </a:r>
            <a:r>
              <a:rPr lang="en-US" sz="1600" dirty="0"/>
              <a:t>, Mucosa-associated lymphoid tissue</a:t>
            </a:r>
            <a:r>
              <a:rPr lang="cs-CZ" sz="1600" dirty="0" smtClean="0"/>
              <a:t>)</a:t>
            </a:r>
            <a:endParaRPr lang="cs-CZ" sz="1600" dirty="0" smtClean="0"/>
          </a:p>
          <a:p>
            <a:pPr lvl="1"/>
            <a:r>
              <a:rPr lang="cs-CZ" sz="1400" dirty="0" smtClean="0"/>
              <a:t>Shlukováním lymfatických folikulů v některých částech trávicí trubice vznikají </a:t>
            </a:r>
            <a:r>
              <a:rPr lang="cs-CZ" sz="1400" dirty="0" err="1" smtClean="0"/>
              <a:t>Peyerovy</a:t>
            </a:r>
            <a:r>
              <a:rPr lang="cs-CZ" sz="1400" dirty="0" smtClean="0"/>
              <a:t> pláty</a:t>
            </a:r>
          </a:p>
          <a:p>
            <a:pPr lvl="1"/>
            <a:r>
              <a:rPr lang="cs-CZ" sz="1400" dirty="0" smtClean="0"/>
              <a:t>B dependentní oblast – folikul, T-dependentní zóna vyplňuje </a:t>
            </a:r>
            <a:r>
              <a:rPr lang="cs-CZ" sz="1400" dirty="0" err="1" smtClean="0"/>
              <a:t>interfolikulární</a:t>
            </a:r>
            <a:r>
              <a:rPr lang="cs-CZ" sz="1400" dirty="0" smtClean="0"/>
              <a:t> oblasti</a:t>
            </a:r>
          </a:p>
          <a:p>
            <a:pPr lvl="1"/>
            <a:r>
              <a:rPr lang="cs-CZ" sz="1400" dirty="0" smtClean="0"/>
              <a:t>Povrh epitelu nad folikulem (FAE) neobsahuje </a:t>
            </a:r>
            <a:r>
              <a:rPr lang="cs-CZ" sz="1400" dirty="0" err="1" smtClean="0"/>
              <a:t>mucinózní</a:t>
            </a:r>
            <a:r>
              <a:rPr lang="cs-CZ" sz="1400" dirty="0" smtClean="0"/>
              <a:t> vrstvu (nebo jen tenkou), chybí klky a pohárkové buňky</a:t>
            </a:r>
          </a:p>
          <a:p>
            <a:pPr lvl="1"/>
            <a:r>
              <a:rPr lang="cs-CZ" sz="1400" dirty="0" smtClean="0"/>
              <a:t>M-buňky bez mikroklků, dochází na nich k endocytóze antigenů</a:t>
            </a:r>
          </a:p>
          <a:p>
            <a:pPr lvl="1"/>
            <a:r>
              <a:rPr lang="cs-CZ" sz="1400" dirty="0" err="1" smtClean="0"/>
              <a:t>Enterocyty</a:t>
            </a:r>
            <a:r>
              <a:rPr lang="cs-CZ" sz="1400" dirty="0" smtClean="0"/>
              <a:t> transportují protilátky </a:t>
            </a:r>
            <a:r>
              <a:rPr lang="cs-CZ" sz="1400" dirty="0" err="1" smtClean="0"/>
              <a:t>transcytózou</a:t>
            </a:r>
            <a:endParaRPr lang="cs-CZ" sz="1400" dirty="0" smtClean="0"/>
          </a:p>
          <a:p>
            <a:pPr lvl="2"/>
            <a:r>
              <a:rPr lang="cs-CZ" sz="1200" dirty="0" smtClean="0"/>
              <a:t>Protilátky </a:t>
            </a:r>
            <a:r>
              <a:rPr lang="cs-CZ" sz="1200" dirty="0" err="1" smtClean="0"/>
              <a:t>IgA</a:t>
            </a:r>
            <a:r>
              <a:rPr lang="cs-CZ" sz="1200" dirty="0" smtClean="0"/>
              <a:t> jsou tvořeny </a:t>
            </a:r>
            <a:r>
              <a:rPr lang="cs-CZ" sz="1200" dirty="0" err="1" smtClean="0"/>
              <a:t>subepitelovými</a:t>
            </a:r>
            <a:r>
              <a:rPr lang="cs-CZ" sz="1200" dirty="0" smtClean="0"/>
              <a:t> plasmatickými buňkami</a:t>
            </a:r>
          </a:p>
          <a:p>
            <a:pPr lvl="2"/>
            <a:r>
              <a:rPr lang="cs-CZ" sz="1200" dirty="0" err="1" smtClean="0"/>
              <a:t>IgA</a:t>
            </a:r>
            <a:r>
              <a:rPr lang="cs-CZ" sz="1200" dirty="0" smtClean="0"/>
              <a:t> spolu se sekretem exokrinních žláz vážou antigeny a mikroorganizmy – </a:t>
            </a:r>
            <a:r>
              <a:rPr lang="cs-CZ" sz="1200" dirty="0" err="1" smtClean="0"/>
              <a:t>shlu</a:t>
            </a:r>
            <a:r>
              <a:rPr lang="en-US" sz="1200" dirty="0" smtClean="0"/>
              <a:t>k</a:t>
            </a:r>
            <a:r>
              <a:rPr lang="cs-CZ" sz="1200" dirty="0" smtClean="0"/>
              <a:t>ování </a:t>
            </a:r>
            <a:r>
              <a:rPr lang="cs-CZ" sz="1200" dirty="0" smtClean="0"/>
              <a:t>a </a:t>
            </a:r>
            <a:r>
              <a:rPr lang="cs-CZ" sz="1200" dirty="0" err="1" smtClean="0"/>
              <a:t>opsonizace</a:t>
            </a:r>
            <a:endParaRPr lang="cs-CZ" sz="1200" dirty="0" smtClean="0"/>
          </a:p>
          <a:p>
            <a:pPr lvl="2"/>
            <a:r>
              <a:rPr lang="cs-CZ" sz="1200" dirty="0" err="1" smtClean="0"/>
              <a:t>IgA</a:t>
            </a:r>
            <a:r>
              <a:rPr lang="cs-CZ" sz="1200" dirty="0" smtClean="0"/>
              <a:t> i v mateřském mléce – pasivní imunizace trávicího a dýchacího traktu kojence</a:t>
            </a:r>
          </a:p>
          <a:p>
            <a:pPr lvl="2"/>
            <a:endParaRPr lang="cs-CZ" sz="1200" dirty="0" smtClean="0"/>
          </a:p>
        </p:txBody>
      </p:sp>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4298134"/>
            <a:ext cx="5201916" cy="2530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50486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Jaký podíl našeho těla tvoří krevní buňky</a:t>
            </a:r>
            <a:r>
              <a:rPr lang="en-US" dirty="0" smtClean="0"/>
              <a:t>?</a:t>
            </a:r>
            <a:endParaRPr lang="en-US" dirty="0"/>
          </a:p>
        </p:txBody>
      </p:sp>
      <p:pic>
        <p:nvPicPr>
          <p:cNvPr id="3076" name="Picture 4" descr="http://book.bionumbers.org/wp-content/uploads/2014/08/610-f2-CellsHumanMap-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3497" y="1628801"/>
            <a:ext cx="7086600" cy="4705351"/>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7082572" y="6581005"/>
            <a:ext cx="2053767" cy="276999"/>
          </a:xfrm>
          <a:prstGeom prst="rect">
            <a:avLst/>
          </a:prstGeom>
        </p:spPr>
        <p:txBody>
          <a:bodyPr wrap="none" lIns="91400" tIns="45702" rIns="91400" bIns="45702">
            <a:spAutoFit/>
          </a:bodyPr>
          <a:lstStyle/>
          <a:p>
            <a:r>
              <a:rPr lang="en-US" sz="1200" dirty="0">
                <a:solidFill>
                  <a:srgbClr val="FF0000"/>
                </a:solidFill>
              </a:rPr>
              <a:t>http://book.bionumbers.org/</a:t>
            </a:r>
          </a:p>
        </p:txBody>
      </p:sp>
    </p:spTree>
    <p:extLst>
      <p:ext uri="{BB962C8B-B14F-4D97-AF65-F5344CB8AC3E}">
        <p14:creationId xmlns:p14="http://schemas.microsoft.com/office/powerpoint/2010/main" val="34151897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Thymus</a:t>
            </a:r>
            <a:r>
              <a:rPr lang="cs-CZ" dirty="0" smtClean="0"/>
              <a:t>, brzlík</a:t>
            </a:r>
            <a:endParaRPr lang="en-US" dirty="0"/>
          </a:p>
        </p:txBody>
      </p:sp>
      <p:sp>
        <p:nvSpPr>
          <p:cNvPr id="3" name="Zástupný symbol pro obsah 2"/>
          <p:cNvSpPr>
            <a:spLocks noGrp="1"/>
          </p:cNvSpPr>
          <p:nvPr>
            <p:ph idx="1"/>
          </p:nvPr>
        </p:nvSpPr>
        <p:spPr/>
        <p:txBody>
          <a:bodyPr/>
          <a:lstStyle/>
          <a:p>
            <a:r>
              <a:rPr lang="cs-CZ" sz="1800" dirty="0" smtClean="0"/>
              <a:t>Umístěn v mezihrudí, za sternem před </a:t>
            </a:r>
            <a:r>
              <a:rPr lang="cs-CZ" sz="1800" dirty="0" err="1" smtClean="0"/>
              <a:t>perikardiem</a:t>
            </a:r>
            <a:endParaRPr lang="cs-CZ" sz="1800" dirty="0" smtClean="0"/>
          </a:p>
          <a:p>
            <a:r>
              <a:rPr lang="cs-CZ" sz="1800" dirty="0"/>
              <a:t>Maxima rozvoje dosahuje v </a:t>
            </a:r>
            <a:r>
              <a:rPr lang="cs-CZ" sz="1800" dirty="0" smtClean="0"/>
              <a:t>dětství (cca 20-30g)</a:t>
            </a:r>
          </a:p>
          <a:p>
            <a:r>
              <a:rPr lang="cs-CZ" sz="1800" dirty="0" smtClean="0"/>
              <a:t>S koncem puberty rychlá involuce, zůstavují jen rezidua v tukovém vazivu</a:t>
            </a:r>
          </a:p>
          <a:p>
            <a:r>
              <a:rPr lang="cs-CZ" sz="1800" dirty="0" smtClean="0"/>
              <a:t>Primární lymfatický orgán systému T-buněk, tvořen retikulárním epitelem (rozvětvené, navzájem spojené buňky, mezi kterými je tkáňový mok)</a:t>
            </a:r>
          </a:p>
          <a:p>
            <a:r>
              <a:rPr lang="cs-CZ" sz="1800" dirty="0" smtClean="0"/>
              <a:t>V časném fetálním období je osídlen prekursory T-lymfocytární linie – </a:t>
            </a:r>
            <a:r>
              <a:rPr lang="cs-CZ" sz="1800" dirty="0" err="1" smtClean="0"/>
              <a:t>thymocyty</a:t>
            </a:r>
            <a:endParaRPr lang="cs-CZ" sz="1800" dirty="0" smtClean="0"/>
          </a:p>
          <a:p>
            <a:r>
              <a:rPr lang="cs-CZ" sz="1800" dirty="0" smtClean="0"/>
              <a:t>Vyzrávání imunokompetentních T-lymfocytů pod vlivem diferenciačních faktorů a kontaktu s retikulárním epitelu </a:t>
            </a:r>
            <a:r>
              <a:rPr lang="cs-CZ" sz="1800" dirty="0" err="1" smtClean="0"/>
              <a:t>thymu</a:t>
            </a:r>
            <a:r>
              <a:rPr lang="cs-CZ" sz="1800" dirty="0" smtClean="0"/>
              <a:t>, </a:t>
            </a:r>
            <a:r>
              <a:rPr lang="cs-CZ" sz="1800" dirty="0" err="1" smtClean="0"/>
              <a:t>autotolerance</a:t>
            </a:r>
            <a:endParaRPr lang="cs-CZ" sz="1800" dirty="0"/>
          </a:p>
        </p:txBody>
      </p:sp>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4817100"/>
            <a:ext cx="5076056" cy="1987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12533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Thymus</a:t>
            </a:r>
            <a:r>
              <a:rPr lang="cs-CZ" dirty="0" smtClean="0"/>
              <a:t>, brzlík</a:t>
            </a:r>
            <a:endParaRPr lang="en-US"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1264432"/>
            <a:ext cx="3625011" cy="5278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ástupný symbol pro obsah 2"/>
          <p:cNvSpPr>
            <a:spLocks noGrp="1"/>
          </p:cNvSpPr>
          <p:nvPr>
            <p:ph idx="1"/>
          </p:nvPr>
        </p:nvSpPr>
        <p:spPr>
          <a:xfrm>
            <a:off x="1475656" y="1700808"/>
            <a:ext cx="3600400" cy="4713387"/>
          </a:xfrm>
        </p:spPr>
        <p:txBody>
          <a:bodyPr/>
          <a:lstStyle/>
          <a:p>
            <a:r>
              <a:rPr lang="cs-CZ" sz="1800" dirty="0" smtClean="0"/>
              <a:t>Retikulární epitelové buňky – obsahuji CK vlákna, jsou spojeny </a:t>
            </a:r>
            <a:r>
              <a:rPr lang="cs-CZ" sz="1800" dirty="0" err="1" smtClean="0"/>
              <a:t>desmosomy</a:t>
            </a:r>
            <a:r>
              <a:rPr lang="cs-CZ" sz="1800" dirty="0" smtClean="0"/>
              <a:t>,</a:t>
            </a:r>
          </a:p>
          <a:p>
            <a:r>
              <a:rPr lang="cs-CZ" sz="1800" dirty="0" smtClean="0"/>
              <a:t>Vrstva u kortexu – obaluje </a:t>
            </a:r>
            <a:r>
              <a:rPr lang="cs-CZ" sz="1800" dirty="0" err="1" smtClean="0"/>
              <a:t>thymocyty</a:t>
            </a:r>
            <a:r>
              <a:rPr lang="cs-CZ" sz="1800" dirty="0" smtClean="0"/>
              <a:t> – ‚pečovatelské‘ buňky</a:t>
            </a:r>
            <a:endParaRPr lang="cs-CZ" sz="1800" dirty="0"/>
          </a:p>
          <a:p>
            <a:r>
              <a:rPr lang="cs-CZ" sz="1800" dirty="0" smtClean="0"/>
              <a:t>vytváří trojrozměrnou síť osídlenou </a:t>
            </a:r>
            <a:r>
              <a:rPr lang="cs-CZ" sz="1800" dirty="0" err="1" smtClean="0"/>
              <a:t>thymocyty</a:t>
            </a:r>
            <a:endParaRPr lang="cs-CZ" sz="1800" dirty="0" smtClean="0"/>
          </a:p>
          <a:p>
            <a:r>
              <a:rPr lang="cs-CZ" sz="1800" dirty="0" smtClean="0"/>
              <a:t>Podílí se na pozitivní a negativní selekci T-buněk</a:t>
            </a:r>
          </a:p>
          <a:p>
            <a:r>
              <a:rPr lang="cs-CZ" sz="1800" dirty="0" err="1" smtClean="0"/>
              <a:t>Hassalova</a:t>
            </a:r>
            <a:r>
              <a:rPr lang="cs-CZ" sz="1800" dirty="0" smtClean="0"/>
              <a:t> tělíska – podoba eosinofilních agregátů (jejich počet a velikost roste s věkem)</a:t>
            </a:r>
            <a:endParaRPr lang="en-US" sz="1800" dirty="0"/>
          </a:p>
        </p:txBody>
      </p:sp>
    </p:spTree>
    <p:extLst>
      <p:ext uri="{BB962C8B-B14F-4D97-AF65-F5344CB8AC3E}">
        <p14:creationId xmlns:p14="http://schemas.microsoft.com/office/powerpoint/2010/main" val="3065680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Hemothymová</a:t>
            </a:r>
            <a:r>
              <a:rPr lang="cs-CZ" dirty="0" smtClean="0"/>
              <a:t> bariéra</a:t>
            </a:r>
            <a:endParaRPr lang="en-US" dirty="0"/>
          </a:p>
        </p:txBody>
      </p:sp>
      <p:sp>
        <p:nvSpPr>
          <p:cNvPr id="3" name="Zástupný symbol pro obsah 2"/>
          <p:cNvSpPr>
            <a:spLocks noGrp="1"/>
          </p:cNvSpPr>
          <p:nvPr>
            <p:ph idx="1"/>
          </p:nvPr>
        </p:nvSpPr>
        <p:spPr>
          <a:xfrm>
            <a:off x="1547817" y="1412780"/>
            <a:ext cx="3168199" cy="4713387"/>
          </a:xfrm>
        </p:spPr>
        <p:txBody>
          <a:bodyPr/>
          <a:lstStyle/>
          <a:p>
            <a:r>
              <a:rPr lang="en-US" sz="1800" dirty="0" err="1" smtClean="0"/>
              <a:t>ochraňuje</a:t>
            </a:r>
            <a:r>
              <a:rPr lang="en-US" sz="1800" dirty="0" smtClean="0"/>
              <a:t> </a:t>
            </a:r>
            <a:r>
              <a:rPr lang="en-US" sz="1800" dirty="0"/>
              <a:t>T </a:t>
            </a:r>
            <a:r>
              <a:rPr lang="en-US" sz="1800" dirty="0" err="1"/>
              <a:t>lymfocyty</a:t>
            </a:r>
            <a:r>
              <a:rPr lang="en-US" sz="1800" dirty="0"/>
              <a:t> </a:t>
            </a:r>
            <a:r>
              <a:rPr lang="en-US" sz="1800" dirty="0" err="1"/>
              <a:t>před</a:t>
            </a:r>
            <a:r>
              <a:rPr lang="en-US" sz="1800" dirty="0"/>
              <a:t> </a:t>
            </a:r>
            <a:r>
              <a:rPr lang="en-US" sz="1800" dirty="0" err="1"/>
              <a:t>antigeny</a:t>
            </a:r>
            <a:r>
              <a:rPr lang="en-US" sz="1800" dirty="0"/>
              <a:t> </a:t>
            </a:r>
            <a:r>
              <a:rPr lang="en-US" sz="1800" dirty="0" err="1"/>
              <a:t>cirkulujícími</a:t>
            </a:r>
            <a:r>
              <a:rPr lang="en-US" sz="1800" dirty="0"/>
              <a:t> v </a:t>
            </a:r>
            <a:r>
              <a:rPr lang="en-US" sz="1800" dirty="0" err="1"/>
              <a:t>krvi</a:t>
            </a:r>
            <a:endParaRPr lang="en-US" sz="1800" dirty="0"/>
          </a:p>
          <a:p>
            <a:pPr lvl="1"/>
            <a:r>
              <a:rPr lang="en-US" sz="1600" dirty="0" err="1" smtClean="0"/>
              <a:t>souvislá</a:t>
            </a:r>
            <a:r>
              <a:rPr lang="en-US" sz="1600" dirty="0" smtClean="0"/>
              <a:t> </a:t>
            </a:r>
            <a:r>
              <a:rPr lang="en-US" sz="1600" dirty="0" err="1"/>
              <a:t>endotelová</a:t>
            </a:r>
            <a:r>
              <a:rPr lang="en-US" sz="1600" dirty="0"/>
              <a:t> </a:t>
            </a:r>
            <a:r>
              <a:rPr lang="en-US" sz="1600" dirty="0" err="1"/>
              <a:t>výstelka</a:t>
            </a:r>
            <a:r>
              <a:rPr lang="en-US" sz="1600" dirty="0"/>
              <a:t> </a:t>
            </a:r>
            <a:r>
              <a:rPr lang="en-US" sz="1600" dirty="0" err="1"/>
              <a:t>kapilár</a:t>
            </a:r>
            <a:endParaRPr lang="en-US" sz="1600" dirty="0"/>
          </a:p>
          <a:p>
            <a:pPr lvl="1"/>
            <a:r>
              <a:rPr lang="en-US" sz="1600" dirty="0"/>
              <a:t>BL </a:t>
            </a:r>
            <a:r>
              <a:rPr lang="en-US" sz="1600" dirty="0" err="1"/>
              <a:t>endotelu</a:t>
            </a:r>
            <a:r>
              <a:rPr lang="cs-CZ" sz="1600" dirty="0"/>
              <a:t> </a:t>
            </a:r>
            <a:r>
              <a:rPr lang="en-US" sz="1600" dirty="0"/>
              <a:t>(</a:t>
            </a:r>
            <a:r>
              <a:rPr lang="en-US" sz="1600" dirty="0" err="1"/>
              <a:t>perikapilární</a:t>
            </a:r>
            <a:r>
              <a:rPr lang="en-US" sz="1600" dirty="0"/>
              <a:t> </a:t>
            </a:r>
            <a:r>
              <a:rPr lang="en-US" sz="1600" dirty="0" err="1"/>
              <a:t>prostor</a:t>
            </a:r>
            <a:r>
              <a:rPr lang="en-US" sz="1600" dirty="0"/>
              <a:t>) - </a:t>
            </a:r>
            <a:r>
              <a:rPr lang="en-US" sz="1600" dirty="0" err="1"/>
              <a:t>vazivo</a:t>
            </a:r>
            <a:r>
              <a:rPr lang="en-US" sz="1600" dirty="0"/>
              <a:t> + </a:t>
            </a:r>
            <a:r>
              <a:rPr lang="en-US" sz="1600" dirty="0" err="1"/>
              <a:t>perivaskulární</a:t>
            </a:r>
            <a:r>
              <a:rPr lang="cs-CZ" sz="1600" dirty="0"/>
              <a:t> </a:t>
            </a:r>
            <a:r>
              <a:rPr lang="en-US" sz="1600" dirty="0" err="1"/>
              <a:t>makrofágy</a:t>
            </a:r>
            <a:r>
              <a:rPr lang="en-US" sz="1600" dirty="0"/>
              <a:t> </a:t>
            </a:r>
            <a:r>
              <a:rPr lang="en-US" sz="1600" dirty="0" err="1"/>
              <a:t>fagocytují</a:t>
            </a:r>
            <a:r>
              <a:rPr lang="en-US" sz="1600" dirty="0"/>
              <a:t> </a:t>
            </a:r>
            <a:r>
              <a:rPr lang="en-US" sz="1600" dirty="0" err="1"/>
              <a:t>malá</a:t>
            </a:r>
            <a:r>
              <a:rPr lang="en-US" sz="1600" dirty="0"/>
              <a:t> </a:t>
            </a:r>
            <a:r>
              <a:rPr lang="en-US" sz="1600" dirty="0" err="1"/>
              <a:t>množství</a:t>
            </a:r>
            <a:r>
              <a:rPr lang="en-US" sz="1600" dirty="0"/>
              <a:t> </a:t>
            </a:r>
            <a:r>
              <a:rPr lang="en-US" sz="1600" dirty="0" err="1"/>
              <a:t>materiálu</a:t>
            </a:r>
            <a:r>
              <a:rPr lang="en-US" sz="1600" dirty="0"/>
              <a:t>,</a:t>
            </a:r>
            <a:r>
              <a:rPr lang="cs-CZ" sz="1600" dirty="0"/>
              <a:t> </a:t>
            </a:r>
            <a:r>
              <a:rPr lang="en-US" sz="1600" dirty="0" err="1"/>
              <a:t>který</a:t>
            </a:r>
            <a:r>
              <a:rPr lang="en-US" sz="1600" dirty="0"/>
              <a:t> </a:t>
            </a:r>
            <a:r>
              <a:rPr lang="en-US" sz="1600" dirty="0" err="1"/>
              <a:t>pronikne</a:t>
            </a:r>
            <a:r>
              <a:rPr lang="en-US" sz="1600" dirty="0"/>
              <a:t> </a:t>
            </a:r>
            <a:r>
              <a:rPr lang="en-US" sz="1600" dirty="0" err="1"/>
              <a:t>cévní</a:t>
            </a:r>
            <a:r>
              <a:rPr lang="en-US" sz="1600" dirty="0"/>
              <a:t> </a:t>
            </a:r>
            <a:r>
              <a:rPr lang="en-US" sz="1600" dirty="0" err="1"/>
              <a:t>stěnou</a:t>
            </a:r>
            <a:r>
              <a:rPr lang="en-US" sz="1600" dirty="0"/>
              <a:t>)</a:t>
            </a:r>
          </a:p>
          <a:p>
            <a:pPr lvl="1"/>
            <a:r>
              <a:rPr lang="en-US" sz="1600" dirty="0"/>
              <a:t>BL </a:t>
            </a:r>
            <a:r>
              <a:rPr lang="en-US" sz="1600" dirty="0" err="1"/>
              <a:t>retikulárního</a:t>
            </a:r>
            <a:r>
              <a:rPr lang="en-US" sz="1600" dirty="0"/>
              <a:t> </a:t>
            </a:r>
            <a:r>
              <a:rPr lang="en-US" sz="1600" dirty="0" err="1"/>
              <a:t>epitelu</a:t>
            </a:r>
            <a:endParaRPr lang="cs-CZ" sz="1600" dirty="0"/>
          </a:p>
          <a:p>
            <a:pPr lvl="1"/>
            <a:r>
              <a:rPr lang="en-US" sz="1600" dirty="0" err="1"/>
              <a:t>perivaskulární</a:t>
            </a:r>
            <a:r>
              <a:rPr lang="en-US" sz="1600" dirty="0"/>
              <a:t> </a:t>
            </a:r>
            <a:r>
              <a:rPr lang="en-US" sz="1600" dirty="0" err="1"/>
              <a:t>hraniční</a:t>
            </a:r>
            <a:r>
              <a:rPr lang="en-US" sz="1600" dirty="0"/>
              <a:t> </a:t>
            </a:r>
            <a:r>
              <a:rPr lang="en-US" sz="1600" dirty="0" err="1"/>
              <a:t>membrána</a:t>
            </a:r>
            <a:endParaRPr lang="en-US" sz="1600" dirty="0"/>
          </a:p>
          <a:p>
            <a:r>
              <a:rPr lang="en-US" sz="1800" dirty="0" smtClean="0"/>
              <a:t>HTB </a:t>
            </a:r>
            <a:r>
              <a:rPr lang="en-US" sz="1800" dirty="0"/>
              <a:t>je </a:t>
            </a:r>
            <a:r>
              <a:rPr lang="en-US" sz="1800" dirty="0" err="1"/>
              <a:t>vyvinuta</a:t>
            </a:r>
            <a:r>
              <a:rPr lang="en-US" sz="1800" dirty="0"/>
              <a:t> v </a:t>
            </a:r>
            <a:r>
              <a:rPr lang="en-US" sz="1800" dirty="0" err="1"/>
              <a:t>kůře</a:t>
            </a:r>
            <a:r>
              <a:rPr lang="en-US" sz="1800" dirty="0"/>
              <a:t>, </a:t>
            </a:r>
            <a:r>
              <a:rPr lang="en-US" sz="1800" dirty="0" err="1"/>
              <a:t>chybí</a:t>
            </a:r>
            <a:r>
              <a:rPr lang="en-US" sz="1800" dirty="0"/>
              <a:t> </a:t>
            </a:r>
            <a:r>
              <a:rPr lang="en-US" sz="1800" dirty="0" err="1"/>
              <a:t>ve</a:t>
            </a:r>
            <a:r>
              <a:rPr lang="en-US" sz="1800" dirty="0"/>
              <a:t> </a:t>
            </a:r>
            <a:r>
              <a:rPr lang="en-US" sz="1800" dirty="0" err="1"/>
              <a:t>dřeni</a:t>
            </a:r>
            <a:endParaRPr lang="en-US" sz="1800"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196751"/>
            <a:ext cx="3667125" cy="526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88950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Involuce </a:t>
            </a:r>
            <a:r>
              <a:rPr lang="cs-CZ" dirty="0" err="1" smtClean="0"/>
              <a:t>thymu</a:t>
            </a:r>
            <a:endParaRPr lang="en-US" dirty="0"/>
          </a:p>
        </p:txBody>
      </p:sp>
      <p:pic>
        <p:nvPicPr>
          <p:cNvPr id="32770" name="Picture 2" descr="Výsledek obrázku pro thymic invo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4149079"/>
            <a:ext cx="6516216" cy="2256241"/>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601" y="1484784"/>
            <a:ext cx="7116431"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86295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Epitel </a:t>
            </a:r>
            <a:r>
              <a:rPr lang="cs-CZ" dirty="0" err="1"/>
              <a:t>thymu</a:t>
            </a:r>
            <a:endParaRPr lang="en-US"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1340767"/>
            <a:ext cx="4797172" cy="5352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326678"/>
            <a:ext cx="3249995" cy="4639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1791579" y="6093296"/>
            <a:ext cx="4572000" cy="261610"/>
          </a:xfrm>
          <a:prstGeom prst="rect">
            <a:avLst/>
          </a:prstGeom>
        </p:spPr>
        <p:txBody>
          <a:bodyPr>
            <a:spAutoFit/>
          </a:bodyPr>
          <a:lstStyle/>
          <a:p>
            <a:r>
              <a:rPr lang="da-DK" sz="1100" dirty="0" smtClean="0">
                <a:solidFill>
                  <a:schemeClr val="tx1"/>
                </a:solidFill>
              </a:rPr>
              <a:t>Boehm</a:t>
            </a:r>
            <a:r>
              <a:rPr lang="da-DK" sz="1100" dirty="0">
                <a:solidFill>
                  <a:schemeClr val="tx1"/>
                </a:solidFill>
              </a:rPr>
              <a:t>, T.</a:t>
            </a:r>
            <a:r>
              <a:rPr lang="da-DK" sz="1100" i="1" dirty="0">
                <a:solidFill>
                  <a:schemeClr val="tx1"/>
                </a:solidFill>
              </a:rPr>
              <a:t> et al. Nat Rev Immunol </a:t>
            </a:r>
            <a:r>
              <a:rPr lang="da-DK" sz="1100" b="1" i="1" dirty="0">
                <a:solidFill>
                  <a:schemeClr val="tx1"/>
                </a:solidFill>
              </a:rPr>
              <a:t>13, 831-838, (2013).</a:t>
            </a:r>
          </a:p>
        </p:txBody>
      </p:sp>
    </p:spTree>
    <p:extLst>
      <p:ext uri="{BB962C8B-B14F-4D97-AF65-F5344CB8AC3E}">
        <p14:creationId xmlns:p14="http://schemas.microsoft.com/office/powerpoint/2010/main" val="42127350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Literatura</a:t>
            </a:r>
            <a:endParaRPr lang="en-US" dirty="0"/>
          </a:p>
        </p:txBody>
      </p:sp>
      <p:sp>
        <p:nvSpPr>
          <p:cNvPr id="3" name="Zástupný symbol pro obsah 2"/>
          <p:cNvSpPr>
            <a:spLocks noGrp="1"/>
          </p:cNvSpPr>
          <p:nvPr>
            <p:ph idx="1"/>
          </p:nvPr>
        </p:nvSpPr>
        <p:spPr/>
        <p:txBody>
          <a:bodyPr/>
          <a:lstStyle/>
          <a:p>
            <a:r>
              <a:rPr lang="cs-CZ" dirty="0" smtClean="0"/>
              <a:t>Histologie, </a:t>
            </a:r>
            <a:r>
              <a:rPr lang="cs-CZ" dirty="0" err="1" smtClean="0"/>
              <a:t>Renate</a:t>
            </a:r>
            <a:r>
              <a:rPr lang="cs-CZ" dirty="0" smtClean="0"/>
              <a:t> </a:t>
            </a:r>
            <a:r>
              <a:rPr lang="cs-CZ" dirty="0" err="1" smtClean="0"/>
              <a:t>Lullmann-Rauch</a:t>
            </a:r>
            <a:r>
              <a:rPr lang="cs-CZ" dirty="0" smtClean="0"/>
              <a:t>, GRADA, 2012</a:t>
            </a:r>
          </a:p>
          <a:p>
            <a:r>
              <a:rPr lang="cs-CZ" dirty="0" smtClean="0"/>
              <a:t>Histology – A Text and Atlas, M. H. </a:t>
            </a:r>
            <a:r>
              <a:rPr lang="cs-CZ" dirty="0" err="1" smtClean="0"/>
              <a:t>Ross</a:t>
            </a:r>
            <a:r>
              <a:rPr lang="cs-CZ" dirty="0" smtClean="0"/>
              <a:t>. W. </a:t>
            </a:r>
            <a:r>
              <a:rPr lang="cs-CZ" dirty="0" err="1" smtClean="0"/>
              <a:t>Pawlina</a:t>
            </a:r>
            <a:r>
              <a:rPr lang="cs-CZ" dirty="0" smtClean="0"/>
              <a:t>, </a:t>
            </a:r>
            <a:r>
              <a:rPr lang="cs-CZ" dirty="0" err="1" smtClean="0"/>
              <a:t>Wolters</a:t>
            </a:r>
            <a:r>
              <a:rPr lang="cs-CZ" dirty="0" smtClean="0"/>
              <a:t> </a:t>
            </a:r>
            <a:r>
              <a:rPr lang="cs-CZ" dirty="0" err="1" smtClean="0"/>
              <a:t>Kluwer</a:t>
            </a:r>
            <a:r>
              <a:rPr lang="cs-CZ" dirty="0" smtClean="0"/>
              <a:t>, 2011</a:t>
            </a:r>
          </a:p>
          <a:p>
            <a:r>
              <a:rPr lang="en-US" dirty="0" smtClean="0"/>
              <a:t>GUIDE </a:t>
            </a:r>
            <a:r>
              <a:rPr lang="en-US" dirty="0"/>
              <a:t>to GENERAL HISTOLOGY and MICROSCOPIC </a:t>
            </a:r>
            <a:r>
              <a:rPr lang="en-US" dirty="0" smtClean="0"/>
              <a:t>ANATOMY</a:t>
            </a:r>
            <a:r>
              <a:rPr lang="cs-CZ" dirty="0" smtClean="0"/>
              <a:t>, </a:t>
            </a:r>
            <a:r>
              <a:rPr lang="en-US" dirty="0" smtClean="0"/>
              <a:t>Petr </a:t>
            </a:r>
            <a:r>
              <a:rPr lang="en-US" dirty="0"/>
              <a:t>Vaňhara, </a:t>
            </a:r>
            <a:r>
              <a:rPr lang="en-US" dirty="0" err="1"/>
              <a:t>Miroslava</a:t>
            </a:r>
            <a:r>
              <a:rPr lang="en-US" dirty="0"/>
              <a:t> </a:t>
            </a:r>
            <a:r>
              <a:rPr lang="en-US" dirty="0" err="1"/>
              <a:t>Sedláčková</a:t>
            </a:r>
            <a:r>
              <a:rPr lang="en-US" dirty="0"/>
              <a:t>, Irena </a:t>
            </a:r>
            <a:r>
              <a:rPr lang="en-US" dirty="0" err="1"/>
              <a:t>Lauschová</a:t>
            </a:r>
            <a:r>
              <a:rPr lang="en-US" dirty="0"/>
              <a:t>, </a:t>
            </a:r>
            <a:r>
              <a:rPr lang="en-US" dirty="0" err="1"/>
              <a:t>Svatopluk</a:t>
            </a:r>
            <a:r>
              <a:rPr lang="en-US" dirty="0"/>
              <a:t> </a:t>
            </a:r>
            <a:r>
              <a:rPr lang="en-US" dirty="0" err="1"/>
              <a:t>Čech</a:t>
            </a:r>
            <a:r>
              <a:rPr lang="en-US" dirty="0"/>
              <a:t>, Aleš </a:t>
            </a:r>
            <a:r>
              <a:rPr lang="en-US" dirty="0" smtClean="0"/>
              <a:t>Hampl</a:t>
            </a:r>
            <a:r>
              <a:rPr lang="cs-CZ" dirty="0" smtClean="0"/>
              <a:t>, </a:t>
            </a:r>
            <a:r>
              <a:rPr lang="en-US" dirty="0" smtClean="0"/>
              <a:t>Published </a:t>
            </a:r>
            <a:r>
              <a:rPr lang="en-US" dirty="0"/>
              <a:t>by Masaryk </a:t>
            </a:r>
            <a:r>
              <a:rPr lang="en-US" dirty="0" smtClean="0"/>
              <a:t>University</a:t>
            </a:r>
            <a:r>
              <a:rPr lang="cs-CZ" dirty="0" smtClean="0"/>
              <a:t>, </a:t>
            </a:r>
            <a:r>
              <a:rPr lang="en-US" dirty="0" smtClean="0"/>
              <a:t>ISBN 978-80-210-8453-7</a:t>
            </a:r>
            <a:endParaRPr lang="cs-CZ" dirty="0" smtClean="0"/>
          </a:p>
          <a:p>
            <a:r>
              <a:rPr lang="en-US" dirty="0"/>
              <a:t>Atlas </a:t>
            </a:r>
            <a:r>
              <a:rPr lang="en-US" dirty="0" err="1"/>
              <a:t>fyziologie</a:t>
            </a:r>
            <a:r>
              <a:rPr lang="en-US" dirty="0"/>
              <a:t> </a:t>
            </a:r>
            <a:r>
              <a:rPr lang="en-US" dirty="0" err="1" smtClean="0"/>
              <a:t>člověka</a:t>
            </a:r>
            <a:r>
              <a:rPr lang="cs-CZ" dirty="0" smtClean="0"/>
              <a:t>, </a:t>
            </a:r>
            <a:r>
              <a:rPr lang="en-US" dirty="0" smtClean="0"/>
              <a:t>S</a:t>
            </a:r>
            <a:r>
              <a:rPr lang="cs-CZ" dirty="0" smtClean="0"/>
              <a:t>.</a:t>
            </a:r>
            <a:r>
              <a:rPr lang="en-US" dirty="0" smtClean="0"/>
              <a:t> </a:t>
            </a:r>
            <a:r>
              <a:rPr lang="en-US" dirty="0"/>
              <a:t>Stefan, </a:t>
            </a:r>
            <a:r>
              <a:rPr lang="en-US" dirty="0" smtClean="0"/>
              <a:t>D</a:t>
            </a:r>
            <a:r>
              <a:rPr lang="cs-CZ" dirty="0" smtClean="0"/>
              <a:t>.</a:t>
            </a:r>
            <a:r>
              <a:rPr lang="en-US" dirty="0" smtClean="0"/>
              <a:t> Agamemnon</a:t>
            </a:r>
            <a:r>
              <a:rPr lang="cs-CZ" dirty="0" smtClean="0"/>
              <a:t>, </a:t>
            </a:r>
            <a:r>
              <a:rPr lang="cs-CZ" dirty="0" err="1" smtClean="0"/>
              <a:t>Grada</a:t>
            </a:r>
            <a:r>
              <a:rPr lang="cs-CZ" dirty="0" smtClean="0"/>
              <a:t>, 2016</a:t>
            </a:r>
            <a:endParaRPr lang="en-US" dirty="0"/>
          </a:p>
        </p:txBody>
      </p:sp>
    </p:spTree>
    <p:extLst>
      <p:ext uri="{BB962C8B-B14F-4D97-AF65-F5344CB8AC3E}">
        <p14:creationId xmlns:p14="http://schemas.microsoft.com/office/powerpoint/2010/main" val="27505689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Jaký podíl našeho těla tvoří krevní buňky</a:t>
            </a:r>
            <a:r>
              <a:rPr lang="en-US" dirty="0" smtClean="0"/>
              <a:t>?</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4" y="1556792"/>
            <a:ext cx="7329988"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1614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solidFill>
                  <a:prstClr val="black"/>
                </a:solidFill>
                <a:latin typeface="Calibri"/>
              </a:rPr>
              <a:t>Hematopoéza</a:t>
            </a:r>
            <a:endParaRPr lang="en-US" dirty="0"/>
          </a:p>
        </p:txBody>
      </p:sp>
      <p:sp>
        <p:nvSpPr>
          <p:cNvPr id="3" name="Zástupný symbol pro obsah 2"/>
          <p:cNvSpPr>
            <a:spLocks noGrp="1"/>
          </p:cNvSpPr>
          <p:nvPr>
            <p:ph idx="1"/>
          </p:nvPr>
        </p:nvSpPr>
        <p:spPr>
          <a:xfrm>
            <a:off x="1547818" y="1412780"/>
            <a:ext cx="7128638" cy="4713387"/>
          </a:xfrm>
        </p:spPr>
        <p:txBody>
          <a:bodyPr/>
          <a:lstStyle/>
          <a:p>
            <a:pPr fontAlgn="auto">
              <a:spcBef>
                <a:spcPts val="0"/>
              </a:spcBef>
              <a:spcAft>
                <a:spcPts val="0"/>
              </a:spcAft>
            </a:pPr>
            <a:r>
              <a:rPr lang="cs-CZ" sz="2800" b="1" dirty="0" smtClean="0">
                <a:solidFill>
                  <a:prstClr val="black"/>
                </a:solidFill>
                <a:latin typeface="Calibri"/>
              </a:rPr>
              <a:t>proces </a:t>
            </a:r>
            <a:r>
              <a:rPr lang="cs-CZ" sz="2800" b="1" dirty="0">
                <a:solidFill>
                  <a:prstClr val="black"/>
                </a:solidFill>
                <a:latin typeface="Calibri"/>
              </a:rPr>
              <a:t>tvorby krevních buněk proliferací a diferenciací jejich prekurzorů</a:t>
            </a:r>
          </a:p>
          <a:p>
            <a:pPr fontAlgn="auto">
              <a:lnSpc>
                <a:spcPct val="120000"/>
              </a:lnSpc>
              <a:spcBef>
                <a:spcPts val="0"/>
              </a:spcBef>
              <a:spcAft>
                <a:spcPts val="0"/>
              </a:spcAft>
            </a:pPr>
            <a:endParaRPr lang="cs-CZ" sz="800" dirty="0">
              <a:solidFill>
                <a:prstClr val="black"/>
              </a:solidFill>
              <a:latin typeface="Calibri"/>
            </a:endParaRPr>
          </a:p>
          <a:p>
            <a:pPr fontAlgn="auto">
              <a:lnSpc>
                <a:spcPct val="120000"/>
              </a:lnSpc>
              <a:spcBef>
                <a:spcPts val="0"/>
              </a:spcBef>
              <a:spcAft>
                <a:spcPts val="0"/>
              </a:spcAft>
            </a:pPr>
            <a:r>
              <a:rPr lang="cs-CZ" sz="2800" dirty="0">
                <a:solidFill>
                  <a:prstClr val="black"/>
                </a:solidFill>
                <a:latin typeface="Calibri"/>
              </a:rPr>
              <a:t>Produkce dostatečného množství krevních buněk vyžaduje</a:t>
            </a:r>
          </a:p>
          <a:p>
            <a:pPr marL="358627" indent="-176141" fontAlgn="auto">
              <a:spcBef>
                <a:spcPts val="0"/>
              </a:spcBef>
              <a:spcAft>
                <a:spcPts val="0"/>
              </a:spcAft>
              <a:buFont typeface="Arial" charset="0"/>
              <a:buChar char="•"/>
            </a:pPr>
            <a:r>
              <a:rPr lang="cs-CZ" sz="2800" dirty="0">
                <a:solidFill>
                  <a:prstClr val="black"/>
                </a:solidFill>
                <a:latin typeface="Calibri"/>
              </a:rPr>
              <a:t>proliferaci buněk mitotickým dělením</a:t>
            </a:r>
          </a:p>
          <a:p>
            <a:pPr marL="358627" indent="-176141" fontAlgn="auto">
              <a:spcBef>
                <a:spcPts val="0"/>
              </a:spcBef>
              <a:spcAft>
                <a:spcPts val="0"/>
              </a:spcAft>
              <a:buFont typeface="Arial" charset="0"/>
              <a:buChar char="•"/>
            </a:pPr>
            <a:r>
              <a:rPr lang="cs-CZ" sz="2800" dirty="0">
                <a:solidFill>
                  <a:prstClr val="black"/>
                </a:solidFill>
                <a:latin typeface="Calibri"/>
              </a:rPr>
              <a:t>diferenciaci buněk během jejich specializace</a:t>
            </a:r>
          </a:p>
          <a:p>
            <a:pPr fontAlgn="auto">
              <a:lnSpc>
                <a:spcPct val="120000"/>
              </a:lnSpc>
              <a:spcBef>
                <a:spcPts val="0"/>
              </a:spcBef>
              <a:spcAft>
                <a:spcPts val="0"/>
              </a:spcAft>
            </a:pPr>
            <a:endParaRPr lang="cs-CZ" sz="800" dirty="0">
              <a:solidFill>
                <a:prstClr val="black"/>
              </a:solidFill>
              <a:latin typeface="Calibri"/>
            </a:endParaRPr>
          </a:p>
          <a:p>
            <a:pPr fontAlgn="auto">
              <a:spcBef>
                <a:spcPts val="0"/>
              </a:spcBef>
              <a:spcAft>
                <a:spcPts val="0"/>
              </a:spcAft>
            </a:pPr>
            <a:r>
              <a:rPr lang="cs-CZ" sz="2800" dirty="0" smtClean="0">
                <a:solidFill>
                  <a:prstClr val="black"/>
                </a:solidFill>
                <a:latin typeface="Calibri"/>
              </a:rPr>
              <a:t>Plně </a:t>
            </a:r>
            <a:r>
              <a:rPr lang="cs-CZ" sz="2800" dirty="0">
                <a:solidFill>
                  <a:prstClr val="black"/>
                </a:solidFill>
                <a:latin typeface="Calibri"/>
              </a:rPr>
              <a:t>diferencované buňky již většinou nemohou </a:t>
            </a:r>
            <a:r>
              <a:rPr lang="cs-CZ" sz="2800" dirty="0" err="1">
                <a:solidFill>
                  <a:prstClr val="black"/>
                </a:solidFill>
                <a:latin typeface="Calibri"/>
              </a:rPr>
              <a:t>proliferovat</a:t>
            </a:r>
            <a:r>
              <a:rPr lang="cs-CZ" sz="2800" dirty="0">
                <a:solidFill>
                  <a:prstClr val="black"/>
                </a:solidFill>
                <a:latin typeface="Calibri"/>
              </a:rPr>
              <a:t>.</a:t>
            </a:r>
          </a:p>
          <a:p>
            <a:endParaRPr lang="en-US" sz="2800" dirty="0"/>
          </a:p>
        </p:txBody>
      </p:sp>
    </p:spTree>
    <p:extLst>
      <p:ext uri="{BB962C8B-B14F-4D97-AF65-F5344CB8AC3E}">
        <p14:creationId xmlns:p14="http://schemas.microsoft.com/office/powerpoint/2010/main" val="23257298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smtClean="0">
                <a:solidFill>
                  <a:prstClr val="black"/>
                </a:solidFill>
                <a:latin typeface="Calibri"/>
              </a:rPr>
              <a:t>Hematopoetické orgány</a:t>
            </a:r>
            <a:endParaRPr lang="en-US" dirty="0"/>
          </a:p>
        </p:txBody>
      </p:sp>
      <p:sp>
        <p:nvSpPr>
          <p:cNvPr id="3" name="Zástupný symbol pro obsah 2"/>
          <p:cNvSpPr>
            <a:spLocks noGrp="1"/>
          </p:cNvSpPr>
          <p:nvPr>
            <p:ph idx="1"/>
          </p:nvPr>
        </p:nvSpPr>
        <p:spPr>
          <a:xfrm>
            <a:off x="1259632" y="1412781"/>
            <a:ext cx="3816270" cy="4152102"/>
          </a:xfrm>
        </p:spPr>
        <p:txBody>
          <a:bodyPr/>
          <a:lstStyle/>
          <a:p>
            <a:pPr fontAlgn="auto">
              <a:lnSpc>
                <a:spcPct val="120000"/>
              </a:lnSpc>
              <a:spcBef>
                <a:spcPts val="0"/>
              </a:spcBef>
              <a:spcAft>
                <a:spcPts val="0"/>
              </a:spcAft>
            </a:pPr>
            <a:r>
              <a:rPr lang="cs-CZ" sz="1600" b="1" dirty="0">
                <a:solidFill>
                  <a:prstClr val="black"/>
                </a:solidFill>
                <a:latin typeface="Calibri"/>
              </a:rPr>
              <a:t>Embryo</a:t>
            </a:r>
            <a:r>
              <a:rPr lang="cs-CZ" sz="1600" dirty="0">
                <a:solidFill>
                  <a:prstClr val="black"/>
                </a:solidFill>
                <a:latin typeface="Calibri"/>
              </a:rPr>
              <a:t>: žloutkový vak, játra, </a:t>
            </a:r>
            <a:r>
              <a:rPr lang="cs-CZ" sz="1600" dirty="0" smtClean="0">
                <a:solidFill>
                  <a:prstClr val="black"/>
                </a:solidFill>
                <a:latin typeface="Calibri"/>
              </a:rPr>
              <a:t>slezina</a:t>
            </a:r>
          </a:p>
          <a:p>
            <a:pPr fontAlgn="auto">
              <a:lnSpc>
                <a:spcPct val="120000"/>
              </a:lnSpc>
              <a:spcBef>
                <a:spcPts val="0"/>
              </a:spcBef>
              <a:spcAft>
                <a:spcPts val="0"/>
              </a:spcAft>
            </a:pPr>
            <a:r>
              <a:rPr lang="cs-CZ" sz="1600" b="1" dirty="0" smtClean="0">
                <a:solidFill>
                  <a:prstClr val="black"/>
                </a:solidFill>
                <a:latin typeface="Calibri"/>
              </a:rPr>
              <a:t>Fetus</a:t>
            </a:r>
            <a:r>
              <a:rPr lang="cs-CZ" sz="1600" dirty="0">
                <a:solidFill>
                  <a:prstClr val="black"/>
                </a:solidFill>
                <a:latin typeface="Calibri"/>
              </a:rPr>
              <a:t>: játra, slezina, kostní </a:t>
            </a:r>
            <a:r>
              <a:rPr lang="cs-CZ" sz="1600" dirty="0" smtClean="0">
                <a:solidFill>
                  <a:prstClr val="black"/>
                </a:solidFill>
                <a:latin typeface="Calibri"/>
              </a:rPr>
              <a:t>dřeň</a:t>
            </a:r>
          </a:p>
          <a:p>
            <a:pPr fontAlgn="auto">
              <a:lnSpc>
                <a:spcPct val="120000"/>
              </a:lnSpc>
              <a:spcBef>
                <a:spcPts val="0"/>
              </a:spcBef>
              <a:spcAft>
                <a:spcPts val="0"/>
              </a:spcAft>
            </a:pPr>
            <a:r>
              <a:rPr lang="cs-CZ" sz="1600" b="1" dirty="0" smtClean="0">
                <a:solidFill>
                  <a:prstClr val="black"/>
                </a:solidFill>
                <a:latin typeface="Calibri"/>
              </a:rPr>
              <a:t>Po narození:</a:t>
            </a:r>
          </a:p>
          <a:p>
            <a:pPr lvl="1" fontAlgn="auto">
              <a:lnSpc>
                <a:spcPct val="120000"/>
              </a:lnSpc>
              <a:spcBef>
                <a:spcPts val="0"/>
              </a:spcBef>
              <a:spcAft>
                <a:spcPts val="0"/>
              </a:spcAft>
            </a:pPr>
            <a:r>
              <a:rPr lang="cs-CZ" sz="1400" dirty="0" smtClean="0">
                <a:solidFill>
                  <a:prstClr val="black"/>
                </a:solidFill>
                <a:latin typeface="Calibri"/>
              </a:rPr>
              <a:t>kostní </a:t>
            </a:r>
            <a:r>
              <a:rPr lang="cs-CZ" sz="1400" dirty="0">
                <a:solidFill>
                  <a:prstClr val="black"/>
                </a:solidFill>
                <a:latin typeface="Calibri"/>
              </a:rPr>
              <a:t>dřeň	</a:t>
            </a:r>
          </a:p>
          <a:p>
            <a:pPr lvl="2" fontAlgn="auto">
              <a:lnSpc>
                <a:spcPct val="120000"/>
              </a:lnSpc>
              <a:spcBef>
                <a:spcPts val="0"/>
              </a:spcBef>
              <a:spcAft>
                <a:spcPts val="0"/>
              </a:spcAft>
            </a:pPr>
            <a:r>
              <a:rPr lang="cs-CZ" sz="1400" dirty="0" smtClean="0">
                <a:solidFill>
                  <a:prstClr val="black"/>
                </a:solidFill>
                <a:latin typeface="Calibri"/>
              </a:rPr>
              <a:t>většina </a:t>
            </a:r>
            <a:r>
              <a:rPr lang="cs-CZ" sz="1400" dirty="0">
                <a:solidFill>
                  <a:prstClr val="black"/>
                </a:solidFill>
                <a:latin typeface="Calibri"/>
              </a:rPr>
              <a:t>krevních buněk (erytrocytů, granulocytů, </a:t>
            </a:r>
            <a:r>
              <a:rPr lang="cs-CZ" sz="1400" dirty="0" smtClean="0">
                <a:solidFill>
                  <a:prstClr val="black"/>
                </a:solidFill>
                <a:latin typeface="Calibri"/>
              </a:rPr>
              <a:t>monocytů)</a:t>
            </a:r>
          </a:p>
          <a:p>
            <a:pPr lvl="2" fontAlgn="auto">
              <a:lnSpc>
                <a:spcPct val="120000"/>
              </a:lnSpc>
              <a:spcBef>
                <a:spcPts val="0"/>
              </a:spcBef>
              <a:spcAft>
                <a:spcPts val="0"/>
              </a:spcAft>
            </a:pPr>
            <a:r>
              <a:rPr lang="cs-CZ" sz="1400" dirty="0" smtClean="0">
                <a:solidFill>
                  <a:prstClr val="black"/>
                </a:solidFill>
                <a:latin typeface="Calibri"/>
              </a:rPr>
              <a:t>Trombocyty</a:t>
            </a:r>
          </a:p>
          <a:p>
            <a:pPr marL="542925" lvl="2" indent="-276225" fontAlgn="auto">
              <a:lnSpc>
                <a:spcPct val="120000"/>
              </a:lnSpc>
              <a:spcBef>
                <a:spcPts val="0"/>
              </a:spcBef>
              <a:spcAft>
                <a:spcPts val="0"/>
              </a:spcAft>
            </a:pPr>
            <a:r>
              <a:rPr lang="cs-CZ" sz="1400" dirty="0">
                <a:solidFill>
                  <a:prstClr val="black"/>
                </a:solidFill>
                <a:latin typeface="Calibri"/>
              </a:rPr>
              <a:t>lymfatické uzliny, </a:t>
            </a:r>
            <a:r>
              <a:rPr lang="cs-CZ" sz="1400" dirty="0" err="1">
                <a:solidFill>
                  <a:prstClr val="black"/>
                </a:solidFill>
                <a:latin typeface="Calibri"/>
              </a:rPr>
              <a:t>thymus</a:t>
            </a:r>
            <a:r>
              <a:rPr lang="cs-CZ" sz="1400" dirty="0">
                <a:solidFill>
                  <a:prstClr val="black"/>
                </a:solidFill>
                <a:latin typeface="Calibri"/>
              </a:rPr>
              <a:t>, slezina a další orgány s výskytem lymfatických folikulů </a:t>
            </a:r>
          </a:p>
          <a:p>
            <a:pPr lvl="3" fontAlgn="auto">
              <a:lnSpc>
                <a:spcPct val="120000"/>
              </a:lnSpc>
              <a:spcBef>
                <a:spcPts val="0"/>
              </a:spcBef>
              <a:spcAft>
                <a:spcPts val="0"/>
              </a:spcAft>
            </a:pPr>
            <a:r>
              <a:rPr lang="cs-CZ" sz="1400" dirty="0" smtClean="0">
                <a:solidFill>
                  <a:prstClr val="black"/>
                </a:solidFill>
                <a:latin typeface="Calibri"/>
              </a:rPr>
              <a:t>lymfocyty</a:t>
            </a:r>
            <a:endParaRPr lang="cs-CZ" sz="1400" dirty="0">
              <a:solidFill>
                <a:prstClr val="black"/>
              </a:solidFill>
              <a:latin typeface="Calibri"/>
            </a:endParaRPr>
          </a:p>
          <a:p>
            <a:endParaRPr lang="en-US" sz="1600" dirty="0"/>
          </a:p>
        </p:txBody>
      </p:sp>
      <p:pic>
        <p:nvPicPr>
          <p:cNvPr id="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21842" y="1340768"/>
            <a:ext cx="4196981" cy="40462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Text Box 3"/>
          <p:cNvSpPr txBox="1">
            <a:spLocks noChangeArrowheads="1"/>
          </p:cNvSpPr>
          <p:nvPr/>
        </p:nvSpPr>
        <p:spPr bwMode="auto">
          <a:xfrm>
            <a:off x="4921842" y="5396508"/>
            <a:ext cx="3322566" cy="3367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5pPr>
            <a:lvl6pPr marL="25146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6pPr>
            <a:lvl7pPr marL="29718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7pPr>
            <a:lvl8pPr marL="34290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8pPr>
            <a:lvl9pPr marL="38862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9pPr>
          </a:lstStyle>
          <a:p>
            <a:r>
              <a:rPr lang="en-US" altLang="en-US" sz="900" i="1" dirty="0">
                <a:solidFill>
                  <a:schemeClr val="tx1"/>
                </a:solidFill>
              </a:rPr>
              <a:t>Cell</a:t>
            </a:r>
            <a:r>
              <a:rPr lang="en-US" altLang="en-US" sz="900" dirty="0">
                <a:solidFill>
                  <a:schemeClr val="tx1"/>
                </a:solidFill>
              </a:rPr>
              <a:t> 2008 132, 631-644DOI: (10.1016/j.cell.2008.01.025)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1" y="4352001"/>
            <a:ext cx="3110901" cy="2425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99048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7824" y="404664"/>
            <a:ext cx="6065874" cy="6402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467544" y="2702071"/>
            <a:ext cx="3312368" cy="1809690"/>
          </a:xfrm>
          <a:prstGeom prst="rect">
            <a:avLst/>
          </a:prstGeom>
        </p:spPr>
        <p:txBody>
          <a:bodyPr wrap="square" lIns="91400" tIns="45702" rIns="91400" bIns="45702">
            <a:spAutoFit/>
          </a:bodyPr>
          <a:lstStyle/>
          <a:p>
            <a:pPr marL="180899" indent="-180899" eaLnBrk="1" fontAlgn="auto" hangingPunct="1">
              <a:lnSpc>
                <a:spcPct val="120000"/>
              </a:lnSpc>
              <a:spcBef>
                <a:spcPts val="0"/>
              </a:spcBef>
              <a:spcAft>
                <a:spcPts val="0"/>
              </a:spcAft>
            </a:pPr>
            <a:r>
              <a:rPr lang="cs-CZ" b="1" dirty="0" smtClean="0">
                <a:solidFill>
                  <a:prstClr val="black"/>
                </a:solidFill>
                <a:latin typeface="Calibri"/>
              </a:rPr>
              <a:t>Myeloidní:</a:t>
            </a:r>
            <a:endParaRPr lang="cs-CZ" b="1" dirty="0">
              <a:solidFill>
                <a:prstClr val="black"/>
              </a:solidFill>
              <a:latin typeface="Calibri"/>
            </a:endParaRPr>
          </a:p>
          <a:p>
            <a:pPr marL="180899" indent="-180899" eaLnBrk="1" fontAlgn="auto" hangingPunct="1">
              <a:spcBef>
                <a:spcPts val="0"/>
              </a:spcBef>
              <a:spcAft>
                <a:spcPts val="0"/>
              </a:spcAft>
            </a:pPr>
            <a:r>
              <a:rPr lang="cs-CZ" b="1" dirty="0">
                <a:solidFill>
                  <a:prstClr val="black"/>
                </a:solidFill>
                <a:latin typeface="Calibri"/>
              </a:rPr>
              <a:t>	</a:t>
            </a:r>
            <a:r>
              <a:rPr lang="cs-CZ" dirty="0" smtClean="0">
                <a:solidFill>
                  <a:prstClr val="black"/>
                </a:solidFill>
                <a:latin typeface="Calibri"/>
              </a:rPr>
              <a:t>erytropoéza</a:t>
            </a:r>
            <a:endParaRPr lang="cs-CZ" dirty="0">
              <a:solidFill>
                <a:prstClr val="black"/>
              </a:solidFill>
              <a:latin typeface="Calibri"/>
            </a:endParaRPr>
          </a:p>
          <a:p>
            <a:pPr marL="180899" indent="-180899" eaLnBrk="1" fontAlgn="auto" hangingPunct="1">
              <a:spcBef>
                <a:spcPts val="0"/>
              </a:spcBef>
              <a:spcAft>
                <a:spcPts val="0"/>
              </a:spcAft>
            </a:pPr>
            <a:r>
              <a:rPr lang="cs-CZ" dirty="0">
                <a:solidFill>
                  <a:prstClr val="black"/>
                </a:solidFill>
                <a:latin typeface="Calibri"/>
              </a:rPr>
              <a:t>	</a:t>
            </a:r>
            <a:r>
              <a:rPr lang="cs-CZ" dirty="0" err="1" smtClean="0">
                <a:solidFill>
                  <a:prstClr val="black"/>
                </a:solidFill>
                <a:latin typeface="Calibri"/>
              </a:rPr>
              <a:t>monocytopoéza</a:t>
            </a:r>
            <a:endParaRPr lang="cs-CZ" dirty="0">
              <a:solidFill>
                <a:prstClr val="black"/>
              </a:solidFill>
              <a:latin typeface="Calibri"/>
            </a:endParaRPr>
          </a:p>
          <a:p>
            <a:pPr marL="180899" indent="-180899" eaLnBrk="1" fontAlgn="auto" hangingPunct="1">
              <a:spcBef>
                <a:spcPts val="0"/>
              </a:spcBef>
              <a:spcAft>
                <a:spcPts val="0"/>
              </a:spcAft>
            </a:pPr>
            <a:r>
              <a:rPr lang="cs-CZ" dirty="0" smtClean="0">
                <a:solidFill>
                  <a:prstClr val="black"/>
                </a:solidFill>
                <a:latin typeface="Calibri"/>
              </a:rPr>
              <a:t>	</a:t>
            </a:r>
            <a:r>
              <a:rPr lang="cs-CZ" dirty="0" err="1" smtClean="0">
                <a:solidFill>
                  <a:prstClr val="black"/>
                </a:solidFill>
                <a:latin typeface="Calibri"/>
              </a:rPr>
              <a:t>granulopoéza</a:t>
            </a:r>
            <a:endParaRPr lang="cs-CZ" dirty="0" smtClean="0">
              <a:solidFill>
                <a:prstClr val="black"/>
              </a:solidFill>
              <a:latin typeface="Calibri"/>
            </a:endParaRPr>
          </a:p>
          <a:p>
            <a:pPr marL="180899" indent="-180899" eaLnBrk="1" fontAlgn="auto" hangingPunct="1">
              <a:spcBef>
                <a:spcPts val="0"/>
              </a:spcBef>
              <a:spcAft>
                <a:spcPts val="0"/>
              </a:spcAft>
            </a:pPr>
            <a:r>
              <a:rPr lang="cs-CZ" dirty="0" smtClean="0">
                <a:solidFill>
                  <a:prstClr val="black"/>
                </a:solidFill>
                <a:latin typeface="Calibri"/>
              </a:rPr>
              <a:t>	(</a:t>
            </a:r>
            <a:r>
              <a:rPr lang="cs-CZ" dirty="0" err="1" smtClean="0">
                <a:solidFill>
                  <a:prstClr val="black"/>
                </a:solidFill>
                <a:latin typeface="Calibri"/>
              </a:rPr>
              <a:t>eosinopoéza</a:t>
            </a:r>
            <a:r>
              <a:rPr lang="cs-CZ" dirty="0" smtClean="0">
                <a:solidFill>
                  <a:prstClr val="black"/>
                </a:solidFill>
                <a:latin typeface="Calibri"/>
              </a:rPr>
              <a:t>, </a:t>
            </a:r>
            <a:r>
              <a:rPr lang="cs-CZ" dirty="0" err="1" smtClean="0">
                <a:solidFill>
                  <a:prstClr val="black"/>
                </a:solidFill>
                <a:latin typeface="Calibri"/>
              </a:rPr>
              <a:t>basopoéza</a:t>
            </a:r>
            <a:r>
              <a:rPr lang="cs-CZ" dirty="0" smtClean="0">
                <a:solidFill>
                  <a:prstClr val="black"/>
                </a:solidFill>
                <a:latin typeface="Calibri"/>
              </a:rPr>
              <a:t>)</a:t>
            </a:r>
            <a:endParaRPr lang="cs-CZ" dirty="0">
              <a:solidFill>
                <a:prstClr val="black"/>
              </a:solidFill>
              <a:latin typeface="Calibri"/>
            </a:endParaRPr>
          </a:p>
          <a:p>
            <a:pPr marL="180899" indent="-180899" eaLnBrk="1" fontAlgn="auto" hangingPunct="1">
              <a:spcBef>
                <a:spcPts val="0"/>
              </a:spcBef>
              <a:spcAft>
                <a:spcPts val="0"/>
              </a:spcAft>
            </a:pPr>
            <a:r>
              <a:rPr lang="cs-CZ" dirty="0">
                <a:solidFill>
                  <a:prstClr val="black"/>
                </a:solidFill>
                <a:latin typeface="Calibri"/>
              </a:rPr>
              <a:t>	</a:t>
            </a:r>
            <a:r>
              <a:rPr lang="cs-CZ" dirty="0" err="1" smtClean="0">
                <a:solidFill>
                  <a:prstClr val="black"/>
                </a:solidFill>
                <a:latin typeface="Calibri"/>
              </a:rPr>
              <a:t>trombocytopoéza</a:t>
            </a:r>
            <a:endParaRPr lang="cs-CZ" dirty="0">
              <a:solidFill>
                <a:prstClr val="black"/>
              </a:solidFill>
              <a:latin typeface="Calibri"/>
            </a:endParaRPr>
          </a:p>
        </p:txBody>
      </p:sp>
      <p:sp>
        <p:nvSpPr>
          <p:cNvPr id="6" name="TextovéPole 5"/>
          <p:cNvSpPr txBox="1"/>
          <p:nvPr/>
        </p:nvSpPr>
        <p:spPr>
          <a:xfrm>
            <a:off x="1763693" y="52344"/>
            <a:ext cx="5616623" cy="461665"/>
          </a:xfrm>
          <a:prstGeom prst="rect">
            <a:avLst/>
          </a:prstGeom>
          <a:noFill/>
        </p:spPr>
        <p:txBody>
          <a:bodyPr wrap="square" lIns="91400" tIns="45702" rIns="91400" bIns="45702" rtlCol="0">
            <a:spAutoFit/>
          </a:bodyPr>
          <a:lstStyle/>
          <a:p>
            <a:pPr algn="ctr" eaLnBrk="1" fontAlgn="auto" hangingPunct="1">
              <a:spcBef>
                <a:spcPts val="0"/>
              </a:spcBef>
              <a:spcAft>
                <a:spcPts val="0"/>
              </a:spcAft>
            </a:pPr>
            <a:r>
              <a:rPr lang="cs-CZ" sz="2400" b="1">
                <a:solidFill>
                  <a:prstClr val="black"/>
                </a:solidFill>
                <a:latin typeface="Calibri"/>
              </a:rPr>
              <a:t>Větve hematopoézy</a:t>
            </a:r>
          </a:p>
        </p:txBody>
      </p:sp>
      <p:sp>
        <p:nvSpPr>
          <p:cNvPr id="7" name="Obdélník 6"/>
          <p:cNvSpPr/>
          <p:nvPr/>
        </p:nvSpPr>
        <p:spPr>
          <a:xfrm>
            <a:off x="467547" y="1124749"/>
            <a:ext cx="2880320" cy="978693"/>
          </a:xfrm>
          <a:prstGeom prst="rect">
            <a:avLst/>
          </a:prstGeom>
        </p:spPr>
        <p:txBody>
          <a:bodyPr wrap="square" lIns="91400" tIns="45702" rIns="91400" bIns="45702">
            <a:spAutoFit/>
          </a:bodyPr>
          <a:lstStyle/>
          <a:p>
            <a:pPr marL="180899" indent="-180899" eaLnBrk="1" fontAlgn="auto" hangingPunct="1">
              <a:lnSpc>
                <a:spcPct val="120000"/>
              </a:lnSpc>
              <a:spcBef>
                <a:spcPts val="0"/>
              </a:spcBef>
              <a:spcAft>
                <a:spcPts val="0"/>
              </a:spcAft>
            </a:pPr>
            <a:r>
              <a:rPr lang="cs-CZ" b="1" smtClean="0">
                <a:solidFill>
                  <a:prstClr val="black"/>
                </a:solidFill>
                <a:latin typeface="Calibri"/>
              </a:rPr>
              <a:t>Lymphoidní:</a:t>
            </a:r>
            <a:endParaRPr lang="cs-CZ">
              <a:solidFill>
                <a:prstClr val="black"/>
              </a:solidFill>
              <a:latin typeface="Calibri"/>
            </a:endParaRPr>
          </a:p>
          <a:p>
            <a:pPr marL="180899" indent="-180899" eaLnBrk="1" fontAlgn="auto" hangingPunct="1">
              <a:spcBef>
                <a:spcPts val="0"/>
              </a:spcBef>
              <a:spcAft>
                <a:spcPts val="0"/>
              </a:spcAft>
            </a:pPr>
            <a:r>
              <a:rPr lang="cs-CZ" smtClean="0">
                <a:solidFill>
                  <a:prstClr val="black"/>
                </a:solidFill>
                <a:latin typeface="Calibri"/>
              </a:rPr>
              <a:t>	produkce </a:t>
            </a:r>
            <a:r>
              <a:rPr lang="cs-CZ">
                <a:solidFill>
                  <a:prstClr val="black"/>
                </a:solidFill>
                <a:latin typeface="Calibri"/>
              </a:rPr>
              <a:t>T </a:t>
            </a:r>
            <a:r>
              <a:rPr lang="cs-CZ" smtClean="0">
                <a:solidFill>
                  <a:prstClr val="black"/>
                </a:solidFill>
                <a:latin typeface="Calibri"/>
              </a:rPr>
              <a:t>lymfocytů</a:t>
            </a:r>
          </a:p>
          <a:p>
            <a:pPr marL="180899" indent="-180899" eaLnBrk="1" fontAlgn="auto" hangingPunct="1">
              <a:spcBef>
                <a:spcPts val="0"/>
              </a:spcBef>
              <a:spcAft>
                <a:spcPts val="0"/>
              </a:spcAft>
            </a:pPr>
            <a:r>
              <a:rPr lang="cs-CZ">
                <a:solidFill>
                  <a:prstClr val="black"/>
                </a:solidFill>
                <a:latin typeface="Calibri"/>
              </a:rPr>
              <a:t>	</a:t>
            </a:r>
            <a:r>
              <a:rPr lang="cs-CZ" smtClean="0">
                <a:solidFill>
                  <a:prstClr val="black"/>
                </a:solidFill>
                <a:latin typeface="Calibri"/>
              </a:rPr>
              <a:t>produkce </a:t>
            </a:r>
            <a:r>
              <a:rPr lang="cs-CZ">
                <a:solidFill>
                  <a:prstClr val="black"/>
                </a:solidFill>
                <a:latin typeface="Calibri"/>
              </a:rPr>
              <a:t>B lymfocytů</a:t>
            </a:r>
          </a:p>
        </p:txBody>
      </p:sp>
    </p:spTree>
    <p:extLst>
      <p:ext uri="{BB962C8B-B14F-4D97-AF65-F5344CB8AC3E}">
        <p14:creationId xmlns:p14="http://schemas.microsoft.com/office/powerpoint/2010/main" val="1238105128"/>
      </p:ext>
    </p:extLst>
  </p:cSld>
  <p:clrMapOvr>
    <a:masterClrMapping/>
  </p:clrMapOvr>
  <p:timing>
    <p:tnLst>
      <p:par>
        <p:cTn id="1" dur="indefinite" restart="never" nodeType="tmRoot"/>
      </p:par>
    </p:tnLst>
  </p:timing>
</p:sld>
</file>

<file path=ppt/theme/theme1.xml><?xml version="1.0" encoding="utf-8"?>
<a:theme xmlns:a="http://schemas.openxmlformats.org/drawingml/2006/main" name="Sablona_prezentace_zelena">
  <a:themeElements>
    <a:clrScheme name="Vlastní 2">
      <a:dk1>
        <a:sysClr val="windowText" lastClr="000000"/>
      </a:dk1>
      <a:lt1>
        <a:sysClr val="window" lastClr="FFFFFF"/>
      </a:lt1>
      <a:dk2>
        <a:srgbClr val="455F51"/>
      </a:dk2>
      <a:lt2>
        <a:srgbClr val="E2DFCC"/>
      </a:lt2>
      <a:accent1>
        <a:srgbClr val="5C9933"/>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Sablona_prezentace_zelena" id="{9E1B0686-C3D0-4406-B4B7-2062B2A25C17}" vid="{46886A58-45FD-47B7-9335-BE9173E24060}"/>
    </a:ext>
  </a:extLst>
</a:theme>
</file>

<file path=ppt/theme/theme2.xml><?xml version="1.0" encoding="utf-8"?>
<a:theme xmlns:a="http://schemas.openxmlformats.org/drawingml/2006/main" name="4_Motiv systému Office">
  <a:themeElements>
    <a:clrScheme name="Motiv systém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iv systému Office">
      <a:majorFont>
        <a:latin typeface="Times New Roman"/>
        <a:ea typeface="msgothic"/>
        <a:cs typeface="msgothic"/>
      </a:majorFont>
      <a:minorFont>
        <a:latin typeface="Times New Roman"/>
        <a:ea typeface="msgothic"/>
        <a:cs typeface="msgothic"/>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altLang="en-US"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altLang="en-US" sz="2400" b="0" i="0" u="none" strike="noStrike" cap="none" normalizeH="0" baseline="0" smtClean="0">
            <a:ln>
              <a:noFill/>
            </a:ln>
            <a:effectLst/>
            <a:latin typeface="Times New Roman" pitchFamily="18" charset="0"/>
          </a:defRPr>
        </a:defPPr>
      </a:lstStyle>
    </a:lnDef>
  </a:objectDefaults>
  <a:extraClrSchemeLst>
    <a:extraClrScheme>
      <a:clrScheme name="Motiv systém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iv systém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iv systém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iv systém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iv systém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iv systém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iv systém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iv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Sablona_prezentace_zelena</Template>
  <TotalTime>7290</TotalTime>
  <Words>2593</Words>
  <Application>Microsoft Office PowerPoint</Application>
  <PresentationFormat>Předvádění na obrazovce (4:3)</PresentationFormat>
  <Paragraphs>365</Paragraphs>
  <Slides>55</Slides>
  <Notes>2</Notes>
  <HiddenSlides>0</HiddenSlides>
  <MMClips>0</MMClips>
  <ScaleCrop>false</ScaleCrop>
  <HeadingPairs>
    <vt:vector size="4" baseType="variant">
      <vt:variant>
        <vt:lpstr>Motiv</vt:lpstr>
      </vt:variant>
      <vt:variant>
        <vt:i4>2</vt:i4>
      </vt:variant>
      <vt:variant>
        <vt:lpstr>Nadpisy snímků</vt:lpstr>
      </vt:variant>
      <vt:variant>
        <vt:i4>55</vt:i4>
      </vt:variant>
    </vt:vector>
  </HeadingPairs>
  <TitlesOfParts>
    <vt:vector size="57" baseType="lpstr">
      <vt:lpstr>Sablona_prezentace_zelena</vt:lpstr>
      <vt:lpstr>4_Motiv systému Office</vt:lpstr>
      <vt:lpstr>Karel Souček  </vt:lpstr>
      <vt:lpstr>Krev – složení a funkce</vt:lpstr>
      <vt:lpstr>Rychlost obnovy buněk</vt:lpstr>
      <vt:lpstr>Jaký podíl našeho těla tvoří krevní buňky?</vt:lpstr>
      <vt:lpstr>Jaký podíl našeho těla tvoří krevní buňky?</vt:lpstr>
      <vt:lpstr>Jaký podíl našeho těla tvoří krevní buňky?</vt:lpstr>
      <vt:lpstr>Hematopoéza</vt:lpstr>
      <vt:lpstr>Hematopoetické orgány</vt:lpstr>
      <vt:lpstr>Prezentace aplikace PowerPoint</vt:lpstr>
      <vt:lpstr>Kostní dřeň</vt:lpstr>
      <vt:lpstr>Kostní dřeň a věk</vt:lpstr>
      <vt:lpstr>Hematopoetická kmenová buňka (HSC)</vt:lpstr>
      <vt:lpstr>Vývojová stádia buněk v kostní dřeni </vt:lpstr>
      <vt:lpstr>Hematopoetická kmenová buňka (HSC)</vt:lpstr>
      <vt:lpstr>Hematopoetická kmenová buňka (HSC)</vt:lpstr>
      <vt:lpstr>Hematopoetická kmenová buňka (HSC)</vt:lpstr>
      <vt:lpstr>Prezentace aplikace PowerPoint</vt:lpstr>
      <vt:lpstr>Cytokiny v hematopoéze</vt:lpstr>
      <vt:lpstr>Cytokiny</vt:lpstr>
      <vt:lpstr>Cytokiny jsou multifunkční </vt:lpstr>
      <vt:lpstr>Úloha IL – 1 v hematopoéze</vt:lpstr>
      <vt:lpstr>Prezentace aplikace PowerPoint</vt:lpstr>
      <vt:lpstr>Cytokiny působí v síti vzájemných interakcí</vt:lpstr>
      <vt:lpstr>Antagonismus transkripčních faktorů v liniové determinaci </vt:lpstr>
      <vt:lpstr>Reprogramace hematopoietických linií</vt:lpstr>
      <vt:lpstr>Imunofenotypizace</vt:lpstr>
      <vt:lpstr>CD molekuly</vt:lpstr>
      <vt:lpstr>The hematopoietic hierarchy – novel approaches</vt:lpstr>
      <vt:lpstr>Erytrocyty</vt:lpstr>
      <vt:lpstr>Membránová organizace erytrocytu</vt:lpstr>
      <vt:lpstr>Vývojová stádia erytrocytů</vt:lpstr>
      <vt:lpstr>Regulace erytropoézy</vt:lpstr>
      <vt:lpstr>Regulace erytropoézy</vt:lpstr>
      <vt:lpstr>Erytropoéza a EpoR</vt:lpstr>
      <vt:lpstr>Regulace erytropoézy</vt:lpstr>
      <vt:lpstr>Prezentace aplikace PowerPoint</vt:lpstr>
      <vt:lpstr>Trombocyty</vt:lpstr>
      <vt:lpstr>Trombocyty</vt:lpstr>
      <vt:lpstr>Aktivace a adheze trombocytů</vt:lpstr>
      <vt:lpstr>Trombolýza</vt:lpstr>
      <vt:lpstr>Leukocyty</vt:lpstr>
      <vt:lpstr>Granulopoéza</vt:lpstr>
      <vt:lpstr>Monocytopoéza</vt:lpstr>
      <vt:lpstr>Lymfocytopoéza</vt:lpstr>
      <vt:lpstr>Lymfatické orgány</vt:lpstr>
      <vt:lpstr>Lymfatické uzliny</vt:lpstr>
      <vt:lpstr>Slezina</vt:lpstr>
      <vt:lpstr>Slizniční lymfatická tkáň</vt:lpstr>
      <vt:lpstr>Slizniční lymfatická tkáň</vt:lpstr>
      <vt:lpstr>Thymus, brzlík</vt:lpstr>
      <vt:lpstr>Thymus, brzlík</vt:lpstr>
      <vt:lpstr>Hemothymová bariéra</vt:lpstr>
      <vt:lpstr>Involuce thymu</vt:lpstr>
      <vt:lpstr>Epitel thymu</vt:lpstr>
      <vt:lpstr>Literatura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 Jméno Autora, CSc.</dc:title>
  <dc:creator>Honza</dc:creator>
  <cp:lastModifiedBy>ksoucek</cp:lastModifiedBy>
  <cp:revision>99</cp:revision>
  <dcterms:created xsi:type="dcterms:W3CDTF">2017-09-12T04:05:13Z</dcterms:created>
  <dcterms:modified xsi:type="dcterms:W3CDTF">2018-11-13T10:01:21Z</dcterms:modified>
</cp:coreProperties>
</file>