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4"/>
  </p:notesMasterIdLst>
  <p:sldIdLst>
    <p:sldId id="266" r:id="rId2"/>
    <p:sldId id="297" r:id="rId3"/>
    <p:sldId id="310" r:id="rId4"/>
    <p:sldId id="309" r:id="rId5"/>
    <p:sldId id="298" r:id="rId6"/>
    <p:sldId id="312" r:id="rId7"/>
    <p:sldId id="302" r:id="rId8"/>
    <p:sldId id="303" r:id="rId9"/>
    <p:sldId id="305" r:id="rId10"/>
    <p:sldId id="307" r:id="rId11"/>
    <p:sldId id="339" r:id="rId12"/>
    <p:sldId id="304" r:id="rId13"/>
    <p:sldId id="322" r:id="rId14"/>
    <p:sldId id="323" r:id="rId15"/>
    <p:sldId id="324" r:id="rId16"/>
    <p:sldId id="325" r:id="rId17"/>
    <p:sldId id="326" r:id="rId18"/>
    <p:sldId id="306" r:id="rId19"/>
    <p:sldId id="299" r:id="rId20"/>
    <p:sldId id="271" r:id="rId21"/>
    <p:sldId id="338" r:id="rId22"/>
    <p:sldId id="327" r:id="rId23"/>
    <p:sldId id="343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7" r:id="rId32"/>
    <p:sldId id="344" r:id="rId33"/>
    <p:sldId id="335" r:id="rId34"/>
    <p:sldId id="336" r:id="rId35"/>
    <p:sldId id="291" r:id="rId36"/>
    <p:sldId id="270" r:id="rId37"/>
    <p:sldId id="293" r:id="rId38"/>
    <p:sldId id="294" r:id="rId39"/>
    <p:sldId id="273" r:id="rId40"/>
    <p:sldId id="292" r:id="rId41"/>
    <p:sldId id="345" r:id="rId42"/>
    <p:sldId id="274" r:id="rId43"/>
    <p:sldId id="315" r:id="rId44"/>
    <p:sldId id="317" r:id="rId45"/>
    <p:sldId id="316" r:id="rId46"/>
    <p:sldId id="319" r:id="rId47"/>
    <p:sldId id="275" r:id="rId48"/>
    <p:sldId id="301" r:id="rId49"/>
    <p:sldId id="276" r:id="rId50"/>
    <p:sldId id="269" r:id="rId51"/>
    <p:sldId id="340" r:id="rId52"/>
    <p:sldId id="268" r:id="rId53"/>
    <p:sldId id="320" r:id="rId54"/>
    <p:sldId id="321" r:id="rId55"/>
    <p:sldId id="288" r:id="rId56"/>
    <p:sldId id="277" r:id="rId57"/>
    <p:sldId id="341" r:id="rId58"/>
    <p:sldId id="308" r:id="rId59"/>
    <p:sldId id="342" r:id="rId60"/>
    <p:sldId id="296" r:id="rId61"/>
    <p:sldId id="295" r:id="rId62"/>
    <p:sldId id="278" r:id="rId6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">
          <p15:clr>
            <a:srgbClr val="A4A3A4"/>
          </p15:clr>
        </p15:guide>
        <p15:guide id="2" pos="2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  <a:srgbClr val="0000FF"/>
    <a:srgbClr val="F00000"/>
    <a:srgbClr val="FFFF66"/>
    <a:srgbClr val="003399"/>
    <a:srgbClr val="0033CC"/>
    <a:srgbClr val="FF0066"/>
    <a:srgbClr val="00CC00"/>
    <a:srgbClr val="EAEAEA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2015" autoAdjust="0"/>
  </p:normalViewPr>
  <p:slideViewPr>
    <p:cSldViewPr snapToGrid="0" showGuides="1">
      <p:cViewPr varScale="1">
        <p:scale>
          <a:sx n="78" d="100"/>
          <a:sy n="78" d="100"/>
        </p:scale>
        <p:origin x="1044" y="84"/>
      </p:cViewPr>
      <p:guideLst>
        <p:guide orient="horz" pos="147"/>
        <p:guide pos="2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A6B3BFD-9764-45A6-ACE3-993F61D772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310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0973A4-4A8B-4BD3-835B-369C8445E886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765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D6E8E-C750-49E1-8A5F-A9B24C124A2A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377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C4B80-E03C-4CF6-9087-B54C586D7E52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661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Notched</a:t>
            </a:r>
            <a:r>
              <a:rPr lang="fr-FR" dirty="0"/>
              <a:t> = entaillé</a:t>
            </a:r>
          </a:p>
          <a:p>
            <a:r>
              <a:rPr lang="fr-FR" dirty="0" err="1"/>
              <a:t>Rounded</a:t>
            </a:r>
            <a:r>
              <a:rPr lang="fr-FR" dirty="0"/>
              <a:t> =</a:t>
            </a:r>
            <a:r>
              <a:rPr lang="fr-FR" baseline="0" dirty="0"/>
              <a:t> arrondie</a:t>
            </a:r>
          </a:p>
          <a:p>
            <a:r>
              <a:rPr lang="fr-FR" baseline="0" dirty="0" err="1"/>
              <a:t>Threaded</a:t>
            </a:r>
            <a:r>
              <a:rPr lang="fr-FR" baseline="0" dirty="0"/>
              <a:t>= lame effilée</a:t>
            </a:r>
          </a:p>
          <a:p>
            <a:r>
              <a:rPr lang="fr-FR" baseline="0" dirty="0" err="1"/>
              <a:t>Tapered</a:t>
            </a:r>
            <a:r>
              <a:rPr lang="fr-FR" baseline="0" dirty="0"/>
              <a:t> </a:t>
            </a:r>
            <a:r>
              <a:rPr lang="fr-FR" baseline="0" dirty="0" err="1"/>
              <a:t>shaft</a:t>
            </a:r>
            <a:r>
              <a:rPr lang="fr-FR" baseline="0" dirty="0"/>
              <a:t>= lame fuselée</a:t>
            </a:r>
          </a:p>
          <a:p>
            <a:r>
              <a:rPr lang="fr-FR" baseline="0" dirty="0" err="1"/>
              <a:t>Thick</a:t>
            </a:r>
            <a:r>
              <a:rPr lang="fr-FR" baseline="0" dirty="0"/>
              <a:t>= épais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9AC7-F1CF-FC42-AA6F-9A4FBDD3D9B6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087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5A801-40EA-43A5-B18D-525A5082C4A8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065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29BE9-E60C-41B5-A9C6-71D73A0219EB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767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13C1F-A51D-474B-AA4C-535C4901DA9A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013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259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625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775A6-3F72-4A21-AABE-F65659BBDE7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93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DBEA0C-5487-4D45-8918-ED528302B1F7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9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52913-969E-412B-8A77-2310B97FD838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906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28C10-F25E-4C57-8EEB-8ACAF7B640E4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824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2BE758-4953-431D-A959-89C6C0310389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348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177D87-B728-42D6-9461-6834A34EA19D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150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ACEC4-CDF0-4585-B381-D821BEEBB621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382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262DE-3270-4C60-8E56-A0CC6BBAA124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815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57FB1-A7B8-4650-8565-F8553CABB094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657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E0A143-A981-491E-9855-8D92590D145C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436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FEAB03-18C7-47CE-A801-D128CA2F47D0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098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DEFE48-E3C5-480F-B222-FC4F0F9E6E0A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566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3F17-7B76-4D8C-9294-51F5DB2C2C13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618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0DD87-56C7-4A85-9A62-26774041239A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2502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3F17-7B76-4D8C-9294-51F5DB2C2C13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494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D1D64-9CF1-4105-84B0-824963DF92F7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744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BCDE6-C367-4A95-8095-1C528144C052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6388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DF3AC-E223-4A8E-AA40-112205A36EAC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4603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6717CF-6CE5-4F13-8A7E-8BF82DA36945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7026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dirty="0"/>
              <a:t>Ukázalo</a:t>
            </a:r>
            <a:r>
              <a:rPr lang="cs-CZ" baseline="0" dirty="0"/>
              <a:t> se, že extinkce savců alespoň v Severní Americe byla mnohem vážnější (93 % druhů, 86 % rodů) a zotavení rychlejší než se původně myslelo. Během 300 </a:t>
            </a:r>
            <a:r>
              <a:rPr lang="cs-CZ" baseline="0" dirty="0" err="1"/>
              <a:t>ky</a:t>
            </a:r>
            <a:r>
              <a:rPr lang="cs-CZ" baseline="0" dirty="0"/>
              <a:t> lokální </a:t>
            </a:r>
            <a:r>
              <a:rPr lang="cs-CZ" baseline="0" dirty="0" err="1"/>
              <a:t>diverzita</a:t>
            </a:r>
            <a:r>
              <a:rPr lang="cs-CZ" baseline="0" dirty="0"/>
              <a:t> na K úrovni, morfologická disparita dokonce vyšší; díky vysoké míře endemismu regionální </a:t>
            </a:r>
            <a:r>
              <a:rPr lang="cs-CZ" baseline="0" dirty="0" err="1"/>
              <a:t>diverzita</a:t>
            </a:r>
            <a:r>
              <a:rPr lang="cs-CZ" baseline="0" dirty="0"/>
              <a:t> dokonce 2X vyšší. Důvodem to, že extinkce se týkala především druhů s menším rozšířením, proto </a:t>
            </a:r>
            <a:r>
              <a:rPr lang="cs-CZ" baseline="0" dirty="0" err="1"/>
              <a:t>bias</a:t>
            </a:r>
            <a:r>
              <a:rPr lang="cs-CZ" baseline="0" dirty="0"/>
              <a:t> – ten se může týkat i dalších extinkcí.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58550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5898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93D134-E1C7-4A59-BF3B-42AA2F1FB2E5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3428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43232-6499-4BFF-9159-C12C0236A49F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1244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E87A1-2F50-4A98-9A0D-8E741B589E43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047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1E41C4-4394-4CD2-BE23-2CD553D61C27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7985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61B58A-86BE-4BD7-A961-46F080C8F4B0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7699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1097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5582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3098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3097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013F2F-93DB-4BC9-AB35-D286315C0EBD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6010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AF8DA-D1E6-4D51-8275-7530F677C6CF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7141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816747-593D-4C3B-B71C-31A85C33F991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002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A71DA-F703-4580-A008-F149742B985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39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039927-AC0D-4F48-9E68-ADF8B3B36BC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903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9A6F2-1E27-4BA0-8BF5-850C1590E501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691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5F0A76-EC29-4C36-BCF5-16CF141E1333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668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FDDC89-2FAE-4388-B0CF-A36238BA89F4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73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1BA4-EB8A-405D-A165-0B335FF4D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17690-E025-42D6-BB7E-37D286D716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3A8C0-23EC-4133-8859-50EB6F818D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DB8EA-4092-45E3-8F51-04018D661E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73136-6454-4979-97FE-7F2F9D0978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489AA-C1CB-488F-9B20-48A407FB4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665FD-4367-4460-A0BF-F362577390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23BE2-3677-4330-8705-208EF0C324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15216-0CBA-4196-BE56-5E9FCD9D05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AFCB1-7E3C-4436-9EC9-B31825A8F5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37E8-64AD-468E-A105-925F715B8E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D5ACA7E-123D-4CB7-918D-36EDCA9E51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Neog%C3%A9n" TargetMode="External"/><Relationship Id="rId13" Type="http://schemas.openxmlformats.org/officeDocument/2006/relationships/hyperlink" Target="http://cs.wikipedia.org/wiki/Trias" TargetMode="External"/><Relationship Id="rId18" Type="http://schemas.openxmlformats.org/officeDocument/2006/relationships/hyperlink" Target="http://cs.wikipedia.org/wiki/Silur" TargetMode="External"/><Relationship Id="rId3" Type="http://schemas.openxmlformats.org/officeDocument/2006/relationships/image" Target="../media/image26.png"/><Relationship Id="rId21" Type="http://schemas.openxmlformats.org/officeDocument/2006/relationships/hyperlink" Target="http://cs.wikipedia.org/wiki/Proterozoikum" TargetMode="External"/><Relationship Id="rId7" Type="http://schemas.openxmlformats.org/officeDocument/2006/relationships/hyperlink" Target="http://cs.wikipedia.org/wiki/Kvart%C3%A9r" TargetMode="External"/><Relationship Id="rId12" Type="http://schemas.openxmlformats.org/officeDocument/2006/relationships/hyperlink" Target="http://cs.wikipedia.org/wiki/Jura" TargetMode="External"/><Relationship Id="rId17" Type="http://schemas.openxmlformats.org/officeDocument/2006/relationships/hyperlink" Target="http://cs.wikipedia.org/wiki/Devon_(geologie)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://cs.wikipedia.org/wiki/Karbon" TargetMode="External"/><Relationship Id="rId20" Type="http://schemas.openxmlformats.org/officeDocument/2006/relationships/hyperlink" Target="http://cs.wikipedia.org/wiki/Kambriu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Kenozoikum" TargetMode="External"/><Relationship Id="rId11" Type="http://schemas.openxmlformats.org/officeDocument/2006/relationships/hyperlink" Target="http://cs.wikipedia.org/wiki/K%C5%99%C3%ADda" TargetMode="External"/><Relationship Id="rId5" Type="http://schemas.openxmlformats.org/officeDocument/2006/relationships/hyperlink" Target="http://cs.wikipedia.org/wiki/Fanerozoikum" TargetMode="External"/><Relationship Id="rId15" Type="http://schemas.openxmlformats.org/officeDocument/2006/relationships/hyperlink" Target="http://cs.wikipedia.org/wiki/Perm" TargetMode="External"/><Relationship Id="rId23" Type="http://schemas.openxmlformats.org/officeDocument/2006/relationships/hyperlink" Target="http://cs.wikipedia.org/wiki/Hadaikum" TargetMode="External"/><Relationship Id="rId10" Type="http://schemas.openxmlformats.org/officeDocument/2006/relationships/hyperlink" Target="http://cs.wikipedia.org/wiki/Mezozoikum" TargetMode="External"/><Relationship Id="rId19" Type="http://schemas.openxmlformats.org/officeDocument/2006/relationships/hyperlink" Target="http://cs.wikipedia.org/wiki/Ordovik" TargetMode="External"/><Relationship Id="rId4" Type="http://schemas.openxmlformats.org/officeDocument/2006/relationships/hyperlink" Target="http://cs.wikipedia.org/wiki/Geologick%C3%BD_%C4%8Das" TargetMode="External"/><Relationship Id="rId9" Type="http://schemas.openxmlformats.org/officeDocument/2006/relationships/hyperlink" Target="http://cs.wikipedia.org/wiki/Paleog%C3%A9n" TargetMode="External"/><Relationship Id="rId14" Type="http://schemas.openxmlformats.org/officeDocument/2006/relationships/hyperlink" Target="http://cs.wikipedia.org/wiki/Paleozoikum" TargetMode="External"/><Relationship Id="rId22" Type="http://schemas.openxmlformats.org/officeDocument/2006/relationships/hyperlink" Target="http://cs.wikipedia.org/wiki/Archaiku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81.gif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4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17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pn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4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7.jpe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16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9" descr="20080706155500!Basilosaur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575" y="3849688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976313" y="233363"/>
            <a:ext cx="70421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HISTORIE ŽIVOTA NA ZEMI</a:t>
            </a:r>
            <a:endParaRPr lang="cs-CZ" sz="360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2" name="Picture 43" descr="135F~Dinosaurs-in-River-Post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88" y="1163638"/>
            <a:ext cx="20113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7" descr="1"/>
          <p:cNvPicPr>
            <a:picLocks noChangeAspect="1" noChangeArrowheads="1"/>
          </p:cNvPicPr>
          <p:nvPr/>
        </p:nvPicPr>
        <p:blipFill>
          <a:blip r:embed="rId5" cstate="print"/>
          <a:srcRect l="595" t="2415" r="1500" b="1967"/>
          <a:stretch>
            <a:fillRect/>
          </a:stretch>
        </p:blipFill>
        <p:spPr bwMode="auto">
          <a:xfrm>
            <a:off x="304800" y="4857750"/>
            <a:ext cx="277018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1" descr="asteroid-impact-by-david-hard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8975" y="1347788"/>
            <a:ext cx="18240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3" descr="cladogramDi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7038" y="1219200"/>
            <a:ext cx="37925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5" descr="pterosaur-color-s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60525" y="3567113"/>
            <a:ext cx="23844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55" descr="I10-77-Ediaca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62750" y="4318000"/>
            <a:ext cx="20399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5856090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/>
              <a:t>znaky: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	</a:t>
            </a:r>
            <a:r>
              <a:rPr lang="cs-CZ" dirty="0" err="1">
                <a:solidFill>
                  <a:srgbClr val="F00000"/>
                </a:solidFill>
              </a:rPr>
              <a:t>plesiomorfní</a:t>
            </a:r>
            <a:r>
              <a:rPr lang="cs-CZ" dirty="0"/>
              <a:t> (= původní, „primitivní“)</a:t>
            </a:r>
            <a:br>
              <a:rPr lang="cs-CZ" dirty="0"/>
            </a:br>
            <a:r>
              <a:rPr lang="cs-CZ" dirty="0"/>
              <a:t>		</a:t>
            </a:r>
            <a:r>
              <a:rPr lang="cs-CZ" dirty="0" err="1"/>
              <a:t>symplesiomorfní</a:t>
            </a:r>
            <a:r>
              <a:rPr lang="cs-CZ" dirty="0"/>
              <a:t> (= sdílené původní)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	apomorfní</a:t>
            </a:r>
            <a:r>
              <a:rPr lang="cs-CZ" dirty="0"/>
              <a:t> (= odvozené)</a:t>
            </a:r>
            <a:br>
              <a:rPr lang="cs-CZ" dirty="0"/>
            </a:br>
            <a:r>
              <a:rPr lang="cs-CZ" dirty="0"/>
              <a:t>		</a:t>
            </a:r>
            <a:r>
              <a:rPr lang="cs-CZ" dirty="0" err="1"/>
              <a:t>synapomorfní</a:t>
            </a:r>
            <a:r>
              <a:rPr lang="cs-CZ" dirty="0"/>
              <a:t> (= sdílené odvozené)</a:t>
            </a:r>
            <a:br>
              <a:rPr lang="cs-CZ" dirty="0"/>
            </a:br>
            <a:r>
              <a:rPr lang="cs-CZ" dirty="0"/>
              <a:t>		</a:t>
            </a:r>
            <a:r>
              <a:rPr lang="cs-CZ" dirty="0" err="1"/>
              <a:t>autapomorfní</a:t>
            </a:r>
            <a:r>
              <a:rPr lang="cs-CZ" dirty="0"/>
              <a:t> (= specifické odvozené)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klady definovány pouze na základě </a:t>
            </a:r>
            <a:r>
              <a:rPr lang="cs-CZ" u="sng" dirty="0" err="1"/>
              <a:t>synapomorfií</a:t>
            </a:r>
            <a:endParaRPr lang="cs-CZ" u="sng" dirty="0">
              <a:sym typeface="Symbol" pitchFamily="18" charset="2"/>
            </a:endParaRPr>
          </a:p>
        </p:txBody>
      </p:sp>
      <p:pic>
        <p:nvPicPr>
          <p:cNvPr id="11267" name="Picture 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1060" y="233363"/>
            <a:ext cx="1343755" cy="174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461963" y="3112376"/>
            <a:ext cx="8348663" cy="3005138"/>
            <a:chOff x="180" y="2166"/>
            <a:chExt cx="5259" cy="1893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78" y="2765"/>
              <a:ext cx="4511" cy="1253"/>
              <a:chOff x="378" y="2765"/>
              <a:chExt cx="4511" cy="1253"/>
            </a:xfrm>
          </p:grpSpPr>
          <p:grpSp>
            <p:nvGrpSpPr>
              <p:cNvPr id="32" name="Group 6"/>
              <p:cNvGrpSpPr>
                <a:grpSpLocks/>
              </p:cNvGrpSpPr>
              <p:nvPr/>
            </p:nvGrpSpPr>
            <p:grpSpPr bwMode="auto">
              <a:xfrm>
                <a:off x="378" y="2765"/>
                <a:ext cx="1930" cy="1253"/>
                <a:chOff x="1139" y="2608"/>
                <a:chExt cx="1930" cy="1253"/>
              </a:xfrm>
            </p:grpSpPr>
            <p:sp>
              <p:nvSpPr>
                <p:cNvPr id="39" name="Line 7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Line 9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Line 11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33" name="Group 12"/>
              <p:cNvGrpSpPr>
                <a:grpSpLocks/>
              </p:cNvGrpSpPr>
              <p:nvPr/>
            </p:nvGrpSpPr>
            <p:grpSpPr bwMode="auto">
              <a:xfrm>
                <a:off x="2959" y="2765"/>
                <a:ext cx="1930" cy="1253"/>
                <a:chOff x="1139" y="2608"/>
                <a:chExt cx="1930" cy="1253"/>
              </a:xfrm>
            </p:grpSpPr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Line 15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Line 17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>
              <a:off x="1255" y="3984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Rectangle 27"/>
            <p:cNvSpPr>
              <a:spLocks noChangeArrowheads="1"/>
            </p:cNvSpPr>
            <p:nvPr/>
          </p:nvSpPr>
          <p:spPr bwMode="auto">
            <a:xfrm>
              <a:off x="586" y="3109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1714" y="336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271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Rectangle 30"/>
            <p:cNvSpPr>
              <a:spLocks noChangeArrowheads="1"/>
            </p:cNvSpPr>
            <p:nvPr/>
          </p:nvSpPr>
          <p:spPr bwMode="auto">
            <a:xfrm>
              <a:off x="884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1230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Rectangle 32"/>
            <p:cNvSpPr>
              <a:spLocks noChangeArrowheads="1"/>
            </p:cNvSpPr>
            <p:nvPr/>
          </p:nvSpPr>
          <p:spPr bwMode="auto">
            <a:xfrm>
              <a:off x="1666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1930" y="307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Rectangle 34"/>
            <p:cNvSpPr>
              <a:spLocks noChangeArrowheads="1"/>
            </p:cNvSpPr>
            <p:nvPr/>
          </p:nvSpPr>
          <p:spPr bwMode="auto">
            <a:xfrm>
              <a:off x="2215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35"/>
            <p:cNvSpPr>
              <a:spLocks noChangeArrowheads="1"/>
            </p:cNvSpPr>
            <p:nvPr/>
          </p:nvSpPr>
          <p:spPr bwMode="auto">
            <a:xfrm>
              <a:off x="180" y="2352"/>
              <a:ext cx="1049" cy="254"/>
            </a:xfrm>
            <a:prstGeom prst="wedgeRectCallout">
              <a:avLst>
                <a:gd name="adj1" fmla="val 26644"/>
                <a:gd name="adj2" fmla="val 9133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symplesiomorfie</a:t>
              </a:r>
              <a:endParaRPr lang="cs-CZ" sz="1400" dirty="0"/>
            </a:p>
          </p:txBody>
        </p:sp>
        <p:sp>
          <p:nvSpPr>
            <p:cNvPr id="20" name="Rectangle 36"/>
            <p:cNvSpPr>
              <a:spLocks noChangeArrowheads="1"/>
            </p:cNvSpPr>
            <p:nvPr/>
          </p:nvSpPr>
          <p:spPr bwMode="auto">
            <a:xfrm>
              <a:off x="2856" y="2727"/>
              <a:ext cx="199" cy="75"/>
            </a:xfrm>
            <a:prstGeom prst="rect">
              <a:avLst/>
            </a:prstGeom>
            <a:solidFill>
              <a:srgbClr val="F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3806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" name="Rectangle 39"/>
            <p:cNvSpPr>
              <a:spLocks noChangeArrowheads="1"/>
            </p:cNvSpPr>
            <p:nvPr/>
          </p:nvSpPr>
          <p:spPr bwMode="auto">
            <a:xfrm>
              <a:off x="4763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" name="Rectangle 40"/>
            <p:cNvSpPr>
              <a:spLocks noChangeArrowheads="1"/>
            </p:cNvSpPr>
            <p:nvPr/>
          </p:nvSpPr>
          <p:spPr bwMode="auto">
            <a:xfrm>
              <a:off x="4224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" name="Rectangle 41"/>
            <p:cNvSpPr>
              <a:spLocks noChangeArrowheads="1"/>
            </p:cNvSpPr>
            <p:nvPr/>
          </p:nvSpPr>
          <p:spPr bwMode="auto">
            <a:xfrm>
              <a:off x="4502" y="3080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" name="Rectangle 42"/>
            <p:cNvSpPr>
              <a:spLocks noChangeArrowheads="1"/>
            </p:cNvSpPr>
            <p:nvPr/>
          </p:nvSpPr>
          <p:spPr bwMode="auto">
            <a:xfrm>
              <a:off x="4297" y="3348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" name="Line 43"/>
            <p:cNvSpPr>
              <a:spLocks noChangeShapeType="1"/>
            </p:cNvSpPr>
            <p:nvPr/>
          </p:nvSpPr>
          <p:spPr bwMode="auto">
            <a:xfrm>
              <a:off x="3032" y="2984"/>
              <a:ext cx="205" cy="8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Line 44"/>
            <p:cNvSpPr>
              <a:spLocks noChangeShapeType="1"/>
            </p:cNvSpPr>
            <p:nvPr/>
          </p:nvSpPr>
          <p:spPr bwMode="auto">
            <a:xfrm>
              <a:off x="4112" y="3631"/>
              <a:ext cx="205" cy="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2919" y="2328"/>
              <a:ext cx="864" cy="254"/>
            </a:xfrm>
            <a:prstGeom prst="wedgeRectCallout">
              <a:avLst>
                <a:gd name="adj1" fmla="val -46528"/>
                <a:gd name="adj2" fmla="val 9960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autapomorfie</a:t>
              </a:r>
            </a:p>
          </p:txBody>
        </p:sp>
        <p:sp>
          <p:nvSpPr>
            <p:cNvPr id="29" name="AutoShape 46"/>
            <p:cNvSpPr>
              <a:spLocks noChangeArrowheads="1"/>
            </p:cNvSpPr>
            <p:nvPr/>
          </p:nvSpPr>
          <p:spPr bwMode="auto">
            <a:xfrm>
              <a:off x="4575" y="2166"/>
              <a:ext cx="864" cy="254"/>
            </a:xfrm>
            <a:prstGeom prst="wedgeRectCallout">
              <a:avLst>
                <a:gd name="adj1" fmla="val -75116"/>
                <a:gd name="adj2" fmla="val 1511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synapomorfie</a:t>
              </a:r>
            </a:p>
          </p:txBody>
        </p:sp>
        <p:sp>
          <p:nvSpPr>
            <p:cNvPr id="30" name="AutoShape 47"/>
            <p:cNvSpPr>
              <a:spLocks noChangeArrowheads="1"/>
            </p:cNvSpPr>
            <p:nvPr/>
          </p:nvSpPr>
          <p:spPr bwMode="auto">
            <a:xfrm>
              <a:off x="2552" y="3202"/>
              <a:ext cx="541" cy="206"/>
            </a:xfrm>
            <a:prstGeom prst="wedgeRectCallout">
              <a:avLst>
                <a:gd name="adj1" fmla="val 49444"/>
                <a:gd name="adj2" fmla="val -13155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mutace</a:t>
              </a:r>
            </a:p>
          </p:txBody>
        </p:sp>
        <p:sp>
          <p:nvSpPr>
            <p:cNvPr id="31" name="AutoShape 48"/>
            <p:cNvSpPr>
              <a:spLocks noChangeArrowheads="1"/>
            </p:cNvSpPr>
            <p:nvPr/>
          </p:nvSpPr>
          <p:spPr bwMode="auto">
            <a:xfrm>
              <a:off x="4489" y="3733"/>
              <a:ext cx="541" cy="206"/>
            </a:xfrm>
            <a:prstGeom prst="wedgeRectCallout">
              <a:avLst>
                <a:gd name="adj1" fmla="val -77171"/>
                <a:gd name="adj2" fmla="val -9174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mutace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0" descr="clad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2404393"/>
            <a:ext cx="85121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1194486" y="1719793"/>
            <a:ext cx="1046204" cy="691978"/>
          </a:xfrm>
          <a:prstGeom prst="wedgeRectCallout">
            <a:avLst>
              <a:gd name="adj1" fmla="val 14035"/>
              <a:gd name="adj2" fmla="val 836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crown</a:t>
            </a:r>
            <a:r>
              <a:rPr kumimoji="0" 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3579340" y="4409447"/>
            <a:ext cx="1046204" cy="691978"/>
          </a:xfrm>
          <a:prstGeom prst="wedgeRectCallout">
            <a:avLst>
              <a:gd name="adj1" fmla="val 43169"/>
              <a:gd name="adj2" fmla="val -9131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stem </a:t>
            </a:r>
            <a:r>
              <a:rPr kumimoji="0" 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1963" y="233363"/>
            <a:ext cx="5572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Definice kladů a klasifikace vymřelých taxonů: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1184977" y="2329290"/>
            <a:ext cx="6183386" cy="2860895"/>
            <a:chOff x="461963" y="3086882"/>
            <a:chExt cx="7332557" cy="3388058"/>
          </a:xfrm>
        </p:grpSpPr>
        <p:pic>
          <p:nvPicPr>
            <p:cNvPr id="77830" name="Picture 6" descr="http://upload.wikimedia.org/wikipedia/commons/f/f5/Dinosauria_cladogram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461963" y="3086882"/>
              <a:ext cx="7138258" cy="3388058"/>
            </a:xfrm>
            <a:prstGeom prst="rect">
              <a:avLst/>
            </a:prstGeom>
            <a:noFill/>
          </p:spPr>
        </p:pic>
        <p:sp>
          <p:nvSpPr>
            <p:cNvPr id="9" name="Obdélníkový popisek 8"/>
            <p:cNvSpPr/>
            <p:nvPr/>
          </p:nvSpPr>
          <p:spPr bwMode="auto">
            <a:xfrm>
              <a:off x="6611871" y="4506803"/>
              <a:ext cx="1182649" cy="694598"/>
            </a:xfrm>
            <a:prstGeom prst="wedgeRectCallout">
              <a:avLst>
                <a:gd name="adj1" fmla="val -54481"/>
                <a:gd name="adj2" fmla="val -90603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arbitrární rozměr</a:t>
              </a:r>
            </a:p>
          </p:txBody>
        </p:sp>
        <p:cxnSp>
          <p:nvCxnSpPr>
            <p:cNvPr id="10" name="Přímá spojovací šipka 9"/>
            <p:cNvCxnSpPr/>
            <p:nvPr/>
          </p:nvCxnSpPr>
          <p:spPr bwMode="auto">
            <a:xfrm flipV="1">
              <a:off x="6219568" y="4044778"/>
              <a:ext cx="576648" cy="35422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</p:grpSp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4400564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princip </a:t>
            </a:r>
            <a:r>
              <a:rPr lang="cs-CZ" dirty="0" err="1"/>
              <a:t>parsimonie</a:t>
            </a:r>
            <a:r>
              <a:rPr lang="cs-CZ" dirty="0"/>
              <a:t>: </a:t>
            </a:r>
            <a:r>
              <a:rPr lang="cs-CZ" dirty="0" err="1"/>
              <a:t>Occamova</a:t>
            </a:r>
            <a:r>
              <a:rPr lang="cs-CZ" dirty="0"/>
              <a:t> břitva </a:t>
            </a:r>
            <a:br>
              <a:rPr lang="cs-CZ" dirty="0"/>
            </a:br>
            <a:r>
              <a:rPr lang="cs-CZ" dirty="0"/>
              <a:t>	(</a:t>
            </a:r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of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Ockham</a:t>
            </a:r>
            <a:r>
              <a:rPr lang="cs-CZ" dirty="0"/>
              <a:t>, 14. stol.)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kladogramy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77826" name="Picture 2" descr="http://pics.livejournal.com/earth_wizard/pic/0007r2b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6898" y="233363"/>
            <a:ext cx="2396781" cy="19234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61963" y="5373774"/>
            <a:ext cx="7338869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/>
              <a:t>PhyloCode</a:t>
            </a:r>
            <a:r>
              <a:rPr lang="cs-CZ" dirty="0"/>
              <a:t> (</a:t>
            </a:r>
            <a:r>
              <a:rPr lang="cs-CZ" i="1" dirty="0" err="1"/>
              <a:t>International</a:t>
            </a:r>
            <a:r>
              <a:rPr lang="cs-CZ" i="1" dirty="0"/>
              <a:t> </a:t>
            </a:r>
            <a:r>
              <a:rPr lang="cs-CZ" i="1" dirty="0" err="1"/>
              <a:t>Code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Phylogenetic </a:t>
            </a:r>
            <a:r>
              <a:rPr lang="cs-CZ" i="1" dirty="0" err="1"/>
              <a:t>Nomenclature</a:t>
            </a:r>
            <a:r>
              <a:rPr lang="cs-CZ" dirty="0"/>
              <a:t>) </a:t>
            </a:r>
            <a:br>
              <a:rPr lang="cs-CZ" dirty="0"/>
            </a:br>
            <a:r>
              <a:rPr lang="cs-CZ" dirty="0"/>
              <a:t>	dosud poněkud kontroverzní a málo praktický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problémy: </a:t>
            </a:r>
            <a:r>
              <a:rPr lang="cs-CZ" dirty="0" err="1" smtClean="0"/>
              <a:t>homoplazie</a:t>
            </a:r>
            <a:r>
              <a:rPr lang="cs-CZ" dirty="0"/>
              <a:t>, rychlá evoluce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963" y="4228139"/>
            <a:ext cx="85033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Nýt má nejjednodušší strukturu a proto předpokládáme, že je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nejblíž</a:t>
            </a:r>
            <a:r>
              <a:rPr lang="cs-CZ" dirty="0">
                <a:latin typeface="Arial" pitchFamily="34" charset="0"/>
                <a:cs typeface="Arial" pitchFamily="34" charset="0"/>
              </a:rPr>
              <a:t> tvaru 	společného předka současných spojovacích materiálů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Mezi ostatními typy můžeme definovat 7 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odvozených stavů </a:t>
            </a:r>
            <a:r>
              <a:rPr lang="cs-CZ" dirty="0">
                <a:latin typeface="Arial" pitchFamily="34" charset="0"/>
                <a:cs typeface="Arial" pitchFamily="34" charset="0"/>
              </a:rPr>
              <a:t>(tj. 	neexistujících u nýtu):</a:t>
            </a:r>
            <a:r>
              <a:rPr lang="fr-FR" dirty="0">
                <a:latin typeface="Arial" pitchFamily="34" charset="0"/>
                <a:cs typeface="Arial" pitchFamily="34" charset="0"/>
              </a:rPr>
              <a:t> 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defTabSz="360000"/>
            <a:r>
              <a:rPr lang="fr-FR" dirty="0">
                <a:latin typeface="Arial" pitchFamily="34" charset="0"/>
                <a:cs typeface="Arial" pitchFamily="34" charset="0"/>
              </a:rPr>
              <a:t>1) </a:t>
            </a:r>
            <a:r>
              <a:rPr lang="cs-CZ" dirty="0">
                <a:latin typeface="Arial" pitchFamily="34" charset="0"/>
                <a:cs typeface="Arial" pitchFamily="34" charset="0"/>
              </a:rPr>
              <a:t>hlavička se zářezem,</a:t>
            </a:r>
            <a:r>
              <a:rPr lang="fr-FR" dirty="0">
                <a:latin typeface="Arial" pitchFamily="34" charset="0"/>
                <a:cs typeface="Arial" pitchFamily="34" charset="0"/>
              </a:rPr>
              <a:t>  2) </a:t>
            </a:r>
            <a:r>
              <a:rPr lang="cs-CZ" dirty="0">
                <a:latin typeface="Arial" pitchFamily="34" charset="0"/>
                <a:cs typeface="Arial" pitchFamily="34" charset="0"/>
              </a:rPr>
              <a:t>zakulacená hlavička</a:t>
            </a:r>
            <a:r>
              <a:rPr lang="fr-FR" dirty="0">
                <a:latin typeface="Arial" pitchFamily="34" charset="0"/>
                <a:cs typeface="Arial" pitchFamily="34" charset="0"/>
              </a:rPr>
              <a:t>,  3) </a:t>
            </a:r>
            <a:r>
              <a:rPr lang="cs-CZ" dirty="0">
                <a:latin typeface="Arial" pitchFamily="34" charset="0"/>
                <a:cs typeface="Arial" pitchFamily="34" charset="0"/>
              </a:rPr>
              <a:t>šestihranná hlavička</a:t>
            </a:r>
            <a:r>
              <a:rPr lang="fr-FR" dirty="0">
                <a:latin typeface="Arial" pitchFamily="34" charset="0"/>
                <a:cs typeface="Arial" pitchFamily="34" charset="0"/>
              </a:rPr>
              <a:t>,  </a:t>
            </a:r>
            <a:r>
              <a:rPr lang="cs-CZ" dirty="0">
                <a:latin typeface="Arial" pitchFamily="34" charset="0"/>
                <a:cs typeface="Arial" pitchFamily="34" charset="0"/>
              </a:rPr>
              <a:t>	</a:t>
            </a:r>
            <a:r>
              <a:rPr lang="fr-FR" dirty="0">
                <a:latin typeface="Arial" pitchFamily="34" charset="0"/>
                <a:cs typeface="Arial" pitchFamily="34" charset="0"/>
              </a:rPr>
              <a:t>4) </a:t>
            </a:r>
            <a:r>
              <a:rPr lang="cs-CZ" dirty="0">
                <a:latin typeface="Arial" pitchFamily="34" charset="0"/>
                <a:cs typeface="Arial" pitchFamily="34" charset="0"/>
              </a:rPr>
              <a:t>dřík se závitem</a:t>
            </a:r>
            <a:r>
              <a:rPr lang="fr-FR" dirty="0">
                <a:latin typeface="Arial" pitchFamily="34" charset="0"/>
                <a:cs typeface="Arial" pitchFamily="34" charset="0"/>
              </a:rPr>
              <a:t>,  5) </a:t>
            </a:r>
            <a:r>
              <a:rPr lang="cs-CZ" dirty="0">
                <a:latin typeface="Arial" pitchFamily="34" charset="0"/>
                <a:cs typeface="Arial" pitchFamily="34" charset="0"/>
              </a:rPr>
              <a:t>zužující se dřík</a:t>
            </a:r>
            <a:r>
              <a:rPr lang="fr-FR" dirty="0">
                <a:latin typeface="Arial" pitchFamily="34" charset="0"/>
                <a:cs typeface="Arial" pitchFamily="34" charset="0"/>
              </a:rPr>
              <a:t>,  6) </a:t>
            </a:r>
            <a:r>
              <a:rPr lang="cs-CZ" dirty="0">
                <a:latin typeface="Arial" pitchFamily="34" charset="0"/>
                <a:cs typeface="Arial" pitchFamily="34" charset="0"/>
              </a:rPr>
              <a:t>ostrý hrot</a:t>
            </a:r>
            <a:r>
              <a:rPr lang="fr-FR" dirty="0">
                <a:latin typeface="Arial" pitchFamily="34" charset="0"/>
                <a:cs typeface="Arial" pitchFamily="34" charset="0"/>
              </a:rPr>
              <a:t>, 7) </a:t>
            </a:r>
            <a:r>
              <a:rPr lang="cs-CZ" dirty="0">
                <a:latin typeface="Arial" pitchFamily="34" charset="0"/>
                <a:cs typeface="Arial" pitchFamily="34" charset="0"/>
              </a:rPr>
              <a:t>silný průměr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2348282" y="1153965"/>
            <a:ext cx="3884789" cy="3024542"/>
            <a:chOff x="2527111" y="1308100"/>
            <a:chExt cx="3884789" cy="302454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7111" y="1600825"/>
              <a:ext cx="3884789" cy="2731817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2849351" y="1308100"/>
              <a:ext cx="526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nýt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530384" y="1308100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hřebík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485503" y="1308100"/>
              <a:ext cx="6110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vrut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416849" y="1308100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šroub</a:t>
              </a:r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1963" y="1418945"/>
            <a:ext cx="8170333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Stavy znaků všech 4 typů jsou srovnány v tabulce, kde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	„0“ =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plesiomorfní</a:t>
            </a:r>
            <a:r>
              <a:rPr lang="cs-CZ" dirty="0">
                <a:latin typeface="Arial" pitchFamily="34" charset="0"/>
                <a:cs typeface="Arial" pitchFamily="34" charset="0"/>
              </a:rPr>
              <a:t> („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nýtovitý</a:t>
            </a:r>
            <a:r>
              <a:rPr lang="cs-CZ" dirty="0">
                <a:latin typeface="Arial" pitchFamily="34" charset="0"/>
                <a:cs typeface="Arial" pitchFamily="34" charset="0"/>
              </a:rPr>
              <a:t>“) stav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	„1“ = apomorfní (odvozený) stav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9211" y="2982072"/>
            <a:ext cx="3884789" cy="2731817"/>
          </a:xfrm>
          <a:prstGeom prst="rect">
            <a:avLst/>
          </a:prstGeom>
        </p:spPr>
      </p:pic>
      <p:pic>
        <p:nvPicPr>
          <p:cNvPr id="8" name="Image 7" descr="Capture d’écran 2013-11-22 à 11.47.4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8779" y="3225757"/>
            <a:ext cx="5271911" cy="226235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1963" y="4156405"/>
            <a:ext cx="86279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dirty="0">
                <a:latin typeface="Arial" pitchFamily="34" charset="0"/>
                <a:cs typeface="Arial" pitchFamily="34" charset="0"/>
              </a:rPr>
              <a:t>Jestliže ke klasifikaci typů spojovacích materiálů použijeme </a:t>
            </a:r>
            <a:r>
              <a:rPr lang="cs-CZ" sz="20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fenetický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	přístup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srovnáváme je navzájem počítáním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celkového počtu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sdílených stavů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(jak původních, tak odvozených).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5604103" y="1328738"/>
            <a:ext cx="3315779" cy="2265549"/>
            <a:chOff x="143439" y="4416425"/>
            <a:chExt cx="3423356" cy="2324100"/>
          </a:xfrm>
        </p:grpSpPr>
        <p:pic>
          <p:nvPicPr>
            <p:cNvPr id="9" name="Image 8" descr="Capture d’écran 2013-11-22 à 11.51.19.png"/>
            <p:cNvPicPr>
              <a:picLocks noChangeAspect="1"/>
            </p:cNvPicPr>
            <p:nvPr/>
          </p:nvPicPr>
          <p:blipFill>
            <a:blip r:embed="rId2" cstate="print"/>
            <a:srcRect r="49803"/>
            <a:stretch>
              <a:fillRect/>
            </a:stretch>
          </p:blipFill>
          <p:spPr>
            <a:xfrm>
              <a:off x="143439" y="4416425"/>
              <a:ext cx="3423356" cy="23241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Rectangle à coins arrondis 11"/>
            <p:cNvSpPr/>
            <p:nvPr/>
          </p:nvSpPr>
          <p:spPr>
            <a:xfrm>
              <a:off x="1591236" y="5393799"/>
              <a:ext cx="564446" cy="279399"/>
            </a:xfrm>
            <a:prstGeom prst="roundRect">
              <a:avLst/>
            </a:prstGeom>
            <a:noFill/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246063" y="1328738"/>
            <a:ext cx="5271911" cy="2262356"/>
            <a:chOff x="407988" y="1185863"/>
            <a:chExt cx="5271911" cy="2262356"/>
          </a:xfrm>
        </p:grpSpPr>
        <p:pic>
          <p:nvPicPr>
            <p:cNvPr id="11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07988" y="1185863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Rectangle à coins arrondis 13"/>
            <p:cNvSpPr/>
            <p:nvPr/>
          </p:nvSpPr>
          <p:spPr>
            <a:xfrm>
              <a:off x="2360966" y="1551869"/>
              <a:ext cx="1453445" cy="12587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2349677" y="3089446"/>
              <a:ext cx="1453445" cy="2263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2363787" y="2838801"/>
              <a:ext cx="1453445" cy="226310"/>
            </a:xfrm>
            <a:prstGeom prst="roundRect">
              <a:avLst/>
            </a:prstGeom>
            <a:solidFill>
              <a:srgbClr val="FFFF00">
                <a:alpha val="18000"/>
              </a:srgb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18" name="Titre 1"/>
          <p:cNvSpPr txBox="1">
            <a:spLocks/>
          </p:cNvSpPr>
          <p:nvPr/>
        </p:nvSpPr>
        <p:spPr bwMode="auto">
          <a:xfrm>
            <a:off x="407988" y="278291"/>
            <a:ext cx="8229600" cy="62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</a:t>
            </a:r>
            <a:r>
              <a: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ladisti</a:t>
            </a: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ka</a:t>
            </a:r>
            <a:r>
              <a: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 </a:t>
            </a: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</a:t>
            </a:r>
            <a:r>
              <a: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eneti</a:t>
            </a: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ka na příkladu</a:t>
            </a:r>
            <a:r>
              <a: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„</a:t>
            </a:r>
            <a:r>
              <a: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evolu</a:t>
            </a:r>
            <a:r>
              <a:rPr kumimoji="0" lang="cs-CZ" sz="2400" b="0" i="0" u="none" strike="noStrike" kern="0" cap="none" spc="0" normalizeH="0" baseline="0" noProof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ce““ spojovacích materiálů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F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4" name="Rectangle 5"/>
          <p:cNvSpPr/>
          <p:nvPr/>
        </p:nvSpPr>
        <p:spPr>
          <a:xfrm>
            <a:off x="461963" y="5446803"/>
            <a:ext cx="8627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Např. nýt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vs.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hřebík: 6 podobností, 1 rozdíl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5"/>
          <p:cNvSpPr/>
          <p:nvPr/>
        </p:nvSpPr>
        <p:spPr>
          <a:xfrm>
            <a:off x="461963" y="4145772"/>
            <a:ext cx="8627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dirty="0">
                <a:latin typeface="Arial" pitchFamily="34" charset="0"/>
                <a:cs typeface="Arial" pitchFamily="34" charset="0"/>
              </a:rPr>
              <a:t>Jestliže ke klasifikaci typů spojovacích materiálů použijeme </a:t>
            </a:r>
            <a:r>
              <a:rPr lang="cs-CZ" sz="20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kladistický 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přístup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srovnání je založeno pouze na počtu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odvozených stavů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461963" y="5282212"/>
            <a:ext cx="4492809" cy="409303"/>
            <a:chOff x="461963" y="5548026"/>
            <a:chExt cx="4492809" cy="409303"/>
          </a:xfrm>
        </p:grpSpPr>
        <p:sp>
          <p:nvSpPr>
            <p:cNvPr id="19" name="Ellipse 18"/>
            <p:cNvSpPr/>
            <p:nvPr/>
          </p:nvSpPr>
          <p:spPr>
            <a:xfrm>
              <a:off x="3041413" y="5548026"/>
              <a:ext cx="1740022" cy="409303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7" name="Rectangle 5"/>
            <p:cNvSpPr/>
            <p:nvPr/>
          </p:nvSpPr>
          <p:spPr>
            <a:xfrm>
              <a:off x="461963" y="5550991"/>
              <a:ext cx="449280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Např. šroub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vs.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vrut: 2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synapomorfie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8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rcRect l="50197"/>
          <a:stretch>
            <a:fillRect/>
          </a:stretch>
        </p:blipFill>
        <p:spPr>
          <a:xfrm>
            <a:off x="5611223" y="1328738"/>
            <a:ext cx="3297646" cy="22564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2" name="Skupina 21"/>
          <p:cNvGrpSpPr/>
          <p:nvPr/>
        </p:nvGrpSpPr>
        <p:grpSpPr>
          <a:xfrm>
            <a:off x="246063" y="1328738"/>
            <a:ext cx="5271911" cy="2262356"/>
            <a:chOff x="44823" y="1704102"/>
            <a:chExt cx="5271911" cy="2262356"/>
          </a:xfrm>
        </p:grpSpPr>
        <p:pic>
          <p:nvPicPr>
            <p:cNvPr id="23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4823" y="1704102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Ellipse 12"/>
            <p:cNvSpPr/>
            <p:nvPr/>
          </p:nvSpPr>
          <p:spPr>
            <a:xfrm>
              <a:off x="3764851" y="1959976"/>
              <a:ext cx="395111" cy="399661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9" name="Ellipse 15"/>
            <p:cNvSpPr/>
            <p:nvPr/>
          </p:nvSpPr>
          <p:spPr>
            <a:xfrm>
              <a:off x="3672789" y="2765778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30" name="Ellipse 16"/>
            <p:cNvSpPr/>
            <p:nvPr/>
          </p:nvSpPr>
          <p:spPr>
            <a:xfrm>
              <a:off x="3712301" y="3567284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31" name="Ellipse 12"/>
          <p:cNvSpPr/>
          <p:nvPr/>
        </p:nvSpPr>
        <p:spPr>
          <a:xfrm>
            <a:off x="3966091" y="1835736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32" name="Ellipse 12"/>
          <p:cNvSpPr/>
          <p:nvPr/>
        </p:nvSpPr>
        <p:spPr>
          <a:xfrm>
            <a:off x="4803246" y="2119146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33" name="Ellipse 12"/>
          <p:cNvSpPr/>
          <p:nvPr/>
        </p:nvSpPr>
        <p:spPr>
          <a:xfrm>
            <a:off x="3966090" y="2653097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34" name="Ellipse 16"/>
          <p:cNvSpPr/>
          <p:nvPr/>
        </p:nvSpPr>
        <p:spPr>
          <a:xfrm>
            <a:off x="3009019" y="2911936"/>
            <a:ext cx="1399822" cy="314995"/>
          </a:xfrm>
          <a:prstGeom prst="ellipse">
            <a:avLst/>
          </a:prstGeom>
          <a:solidFill>
            <a:srgbClr val="FFFF00">
              <a:alpha val="23000"/>
            </a:srgbClr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35" name="Rectangle à coins arrondis 11"/>
          <p:cNvSpPr/>
          <p:nvPr/>
        </p:nvSpPr>
        <p:spPr>
          <a:xfrm>
            <a:off x="8280930" y="2884767"/>
            <a:ext cx="546709" cy="272360"/>
          </a:xfrm>
          <a:prstGeom prst="roundRect">
            <a:avLst/>
          </a:prstGeom>
          <a:noFill/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3486" y="1328738"/>
            <a:ext cx="6819900" cy="23241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Capture d’écran 2013-11-22 à 11.51.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155" y="4293245"/>
            <a:ext cx="6718300" cy="1981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81089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Evoluční systematika - reakce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>
              <a:spcAft>
                <a:spcPts val="1200"/>
              </a:spcAft>
            </a:pPr>
            <a:r>
              <a:rPr lang="cs-CZ" dirty="0"/>
              <a:t>fylogenetické vztahy + rozsah divergence </a:t>
            </a:r>
            <a:r>
              <a:rPr lang="cs-CZ" dirty="0">
                <a:sym typeface="Symbol" pitchFamily="18" charset="2"/>
              </a:rPr>
              <a:t> kombinace fenetického a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kladistického přístupu</a:t>
            </a:r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reflexe kladů i gradů</a:t>
            </a:r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grad = </a:t>
            </a:r>
            <a:r>
              <a:rPr lang="cs-CZ" dirty="0"/>
              <a:t>skupina druhů, ze které vznikla jiná skupina, jejíž rozrůznění 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           od </a:t>
            </a:r>
            <a:r>
              <a:rPr lang="cs-CZ" dirty="0" err="1"/>
              <a:t>ancestrální</a:t>
            </a:r>
            <a:r>
              <a:rPr lang="cs-CZ" dirty="0"/>
              <a:t> dosáhlo vysokého stupně</a:t>
            </a:r>
            <a:r>
              <a:rPr lang="cs-CZ" dirty="0">
                <a:sym typeface="Symbol" pitchFamily="18" charset="2"/>
              </a:rPr>
              <a:t>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       (p</a:t>
            </a:r>
            <a:r>
              <a:rPr lang="en-US" dirty="0" err="1">
                <a:sym typeface="Symbol" pitchFamily="18" charset="2"/>
              </a:rPr>
              <a:t>lazi</a:t>
            </a:r>
            <a:r>
              <a:rPr lang="en-US" dirty="0">
                <a:sym typeface="Symbol" pitchFamily="18" charset="2"/>
              </a:rPr>
              <a:t>, je</a:t>
            </a:r>
            <a:r>
              <a:rPr lang="cs-CZ" dirty="0" err="1">
                <a:sym typeface="Symbol" pitchFamily="18" charset="2"/>
              </a:rPr>
              <a:t>štěři</a:t>
            </a:r>
            <a:r>
              <a:rPr lang="cs-CZ" dirty="0">
                <a:sym typeface="Symbol" pitchFamily="18" charset="2"/>
              </a:rPr>
              <a:t>, ryby v tradičním pojetí)</a:t>
            </a:r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0" y="3181350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6783388" y="5181600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290462" y="233363"/>
            <a:ext cx="475162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cap="all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Historie života na Zemi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925" y="1038225"/>
            <a:ext cx="6272213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498124" y="233363"/>
            <a:ext cx="38274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Systematika a taxonomie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461963" y="1234904"/>
            <a:ext cx="690562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systematika, paleontologie </a:t>
            </a:r>
            <a:r>
              <a:rPr lang="cs-CZ" dirty="0">
                <a:sym typeface="Symbol" pitchFamily="18" charset="2"/>
              </a:rPr>
              <a:t> historie evolučních změn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systematika</a:t>
            </a:r>
            <a:r>
              <a:rPr lang="cs-CZ" dirty="0">
                <a:sym typeface="Symbol" pitchFamily="18" charset="2"/>
              </a:rPr>
              <a:t> = studium vztahů mezi organismy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taxonomie</a:t>
            </a:r>
            <a:r>
              <a:rPr lang="cs-CZ" dirty="0">
                <a:sym typeface="Symbol" pitchFamily="18" charset="2"/>
              </a:rPr>
              <a:t> = teorie a praxe klasifikace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kategorie</a:t>
            </a:r>
            <a:r>
              <a:rPr lang="cs-CZ" dirty="0">
                <a:sym typeface="Symbol" pitchFamily="18" charset="2"/>
              </a:rPr>
              <a:t>: třída, řád, čeleď, druh, …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taxon</a:t>
            </a:r>
            <a:r>
              <a:rPr lang="cs-CZ" dirty="0">
                <a:sym typeface="Symbol" pitchFamily="18" charset="2"/>
              </a:rPr>
              <a:t>: </a:t>
            </a:r>
            <a:r>
              <a:rPr lang="cs-CZ" dirty="0" err="1">
                <a:sym typeface="Symbol" pitchFamily="18" charset="2"/>
              </a:rPr>
              <a:t>Mammalia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Primates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Hominidae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i="1" dirty="0">
                <a:sym typeface="Symbol" pitchFamily="18" charset="2"/>
              </a:rPr>
              <a:t>Homo sapiens</a:t>
            </a:r>
            <a:r>
              <a:rPr lang="cs-CZ" dirty="0">
                <a:sym typeface="Symbol" pitchFamily="18" charset="2"/>
              </a:rPr>
              <a:t>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888" y="123825"/>
            <a:ext cx="6615112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7" name="AutoShape 24"/>
          <p:cNvSpPr>
            <a:spLocks noChangeArrowheads="1"/>
          </p:cNvSpPr>
          <p:nvPr/>
        </p:nvSpPr>
        <p:spPr bwMode="auto">
          <a:xfrm>
            <a:off x="4372230" y="233363"/>
            <a:ext cx="1394255" cy="628950"/>
          </a:xfrm>
          <a:prstGeom prst="wedgeRectCallout">
            <a:avLst>
              <a:gd name="adj1" fmla="val -19341"/>
              <a:gd name="adj2" fmla="val 15712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/>
              <a:t>4550 M </a:t>
            </a:r>
            <a:r>
              <a:rPr lang="cs-CZ" sz="1800" dirty="0"/>
              <a:t>vznik Země</a:t>
            </a:r>
          </a:p>
        </p:txBody>
      </p:sp>
      <p:sp>
        <p:nvSpPr>
          <p:cNvPr id="16388" name="AutoShape 25"/>
          <p:cNvSpPr>
            <a:spLocks noChangeArrowheads="1"/>
          </p:cNvSpPr>
          <p:nvPr/>
        </p:nvSpPr>
        <p:spPr bwMode="auto">
          <a:xfrm>
            <a:off x="6490451" y="1175823"/>
            <a:ext cx="1863682" cy="735355"/>
          </a:xfrm>
          <a:prstGeom prst="wedgeRectCallout">
            <a:avLst>
              <a:gd name="adj1" fmla="val -55889"/>
              <a:gd name="adj2" fmla="val 8222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>
                <a:sym typeface="Symbol" pitchFamily="18" charset="2"/>
              </a:rPr>
              <a:t>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en-US" sz="1800" dirty="0"/>
              <a:t>4</a:t>
            </a:r>
            <a:r>
              <a:rPr lang="cs-CZ" sz="1800" dirty="0"/>
              <a:t>000</a:t>
            </a:r>
            <a:r>
              <a:rPr lang="en-US" sz="1800" dirty="0"/>
              <a:t> M </a:t>
            </a:r>
            <a:r>
              <a:rPr lang="cs-CZ" sz="1800" dirty="0"/>
              <a:t>konec bombardování</a:t>
            </a:r>
          </a:p>
        </p:txBody>
      </p:sp>
      <p:sp>
        <p:nvSpPr>
          <p:cNvPr id="16389" name="AutoShape 27"/>
          <p:cNvSpPr>
            <a:spLocks noChangeArrowheads="1"/>
          </p:cNvSpPr>
          <p:nvPr/>
        </p:nvSpPr>
        <p:spPr bwMode="auto">
          <a:xfrm>
            <a:off x="5630563" y="5659395"/>
            <a:ext cx="2590800" cy="1077141"/>
          </a:xfrm>
          <a:prstGeom prst="wedgeRectCallout">
            <a:avLst>
              <a:gd name="adj1" fmla="val -83380"/>
              <a:gd name="adj2" fmla="val -4420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>
                <a:sym typeface="Symbol" pitchFamily="18" charset="2"/>
              </a:rPr>
              <a:t>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/>
              <a:t>2300</a:t>
            </a:r>
            <a:r>
              <a:rPr lang="en-US" sz="1800" dirty="0"/>
              <a:t> M </a:t>
            </a:r>
            <a:r>
              <a:rPr lang="cs-CZ" sz="1800" dirty="0"/>
              <a:t>atmosféra bohatá na kyslík, Země zaledněná</a:t>
            </a:r>
          </a:p>
        </p:txBody>
      </p:sp>
      <p:sp>
        <p:nvSpPr>
          <p:cNvPr id="16390" name="AutoShape 28"/>
          <p:cNvSpPr>
            <a:spLocks noChangeArrowheads="1"/>
          </p:cNvSpPr>
          <p:nvPr/>
        </p:nvSpPr>
        <p:spPr bwMode="auto">
          <a:xfrm>
            <a:off x="2873633" y="6005384"/>
            <a:ext cx="1385330" cy="477108"/>
          </a:xfrm>
          <a:prstGeom prst="wedgeRectCallout">
            <a:avLst>
              <a:gd name="adj1" fmla="val 53005"/>
              <a:gd name="adj2" fmla="val -11467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>
                <a:sym typeface="Symbol" pitchFamily="18" charset="2"/>
              </a:rPr>
              <a:t>Eukaryota</a:t>
            </a:r>
            <a:endParaRPr lang="cs-CZ" sz="1800" dirty="0"/>
          </a:p>
        </p:txBody>
      </p:sp>
      <p:sp>
        <p:nvSpPr>
          <p:cNvPr id="16391" name="AutoShape 29"/>
          <p:cNvSpPr>
            <a:spLocks noChangeArrowheads="1"/>
          </p:cNvSpPr>
          <p:nvPr/>
        </p:nvSpPr>
        <p:spPr bwMode="auto">
          <a:xfrm>
            <a:off x="461963" y="4407244"/>
            <a:ext cx="1724025" cy="537820"/>
          </a:xfrm>
          <a:prstGeom prst="wedgeRectCallout">
            <a:avLst>
              <a:gd name="adj1" fmla="val 85258"/>
              <a:gd name="adj2" fmla="val -1213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/>
              <a:t>mnohob</a:t>
            </a:r>
            <a:r>
              <a:rPr lang="en-US" sz="1800" dirty="0"/>
              <a:t>u</a:t>
            </a:r>
            <a:r>
              <a:rPr lang="cs-CZ" sz="1800" dirty="0" err="1"/>
              <a:t>něční</a:t>
            </a:r>
            <a:endParaRPr lang="cs-CZ" sz="1800" dirty="0"/>
          </a:p>
        </p:txBody>
      </p:sp>
      <p:sp>
        <p:nvSpPr>
          <p:cNvPr id="16392" name="AutoShape 30"/>
          <p:cNvSpPr>
            <a:spLocks noChangeArrowheads="1"/>
          </p:cNvSpPr>
          <p:nvPr/>
        </p:nvSpPr>
        <p:spPr bwMode="auto">
          <a:xfrm>
            <a:off x="359737" y="1668825"/>
            <a:ext cx="1786118" cy="959045"/>
          </a:xfrm>
          <a:prstGeom prst="wedgeRectCallout">
            <a:avLst>
              <a:gd name="adj1" fmla="val 97830"/>
              <a:gd name="adj2" fmla="val -1894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sym typeface="Symbol" pitchFamily="18" charset="2"/>
              </a:rPr>
              <a:t>750-635 M Země 2 zaledněná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humbnails-visually.netdna-ssl.com/the-great-tree-of-life_505ba0c07cda2.gif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3924" y="1985554"/>
            <a:ext cx="9005710" cy="3405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379273" y="233363"/>
            <a:ext cx="2016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Prekambrium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201738" y="2044700"/>
            <a:ext cx="110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Hadaikum</a:t>
            </a:r>
            <a:endParaRPr lang="en-US" sz="1600" dirty="0">
              <a:solidFill>
                <a:srgbClr val="F00000"/>
              </a:solidFill>
            </a:endParaRPr>
          </a:p>
          <a:p>
            <a:pPr algn="ctr"/>
            <a:r>
              <a:rPr lang="en-US" sz="1600" dirty="0">
                <a:solidFill>
                  <a:srgbClr val="F00000"/>
                </a:solidFill>
              </a:rPr>
              <a:t>(</a:t>
            </a:r>
            <a:r>
              <a:rPr lang="en-US" sz="1600" i="1" dirty="0">
                <a:solidFill>
                  <a:srgbClr val="F00000"/>
                </a:solidFill>
              </a:rPr>
              <a:t>Hadean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709863" y="2044700"/>
            <a:ext cx="1154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Archaikum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Archean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5159375" y="2044700"/>
            <a:ext cx="150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Proterozoikum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Proterozoic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7006876" y="2044700"/>
            <a:ext cx="2137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Fanerozoikum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7418" name="Line 24"/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19" name="Line 25"/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graphicFrame>
        <p:nvGraphicFramePr>
          <p:cNvPr id="20" name="Tabulka 19"/>
          <p:cNvGraphicFramePr>
            <a:graphicFrameLocks noGrp="1"/>
          </p:cNvGraphicFramePr>
          <p:nvPr/>
        </p:nvGraphicFramePr>
        <p:xfrm>
          <a:off x="2573080" y="2712762"/>
          <a:ext cx="3636333" cy="3980009"/>
        </p:xfrm>
        <a:graphic>
          <a:graphicData uri="http://schemas.openxmlformats.org/drawingml/2006/table">
            <a:tbl>
              <a:tblPr/>
              <a:tblGrid>
                <a:gridCol w="1212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b="1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4" tooltip="Geologický čas"/>
                        </a:rPr>
                        <a:t>Geologický čas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688">
                <a:tc rowSpan="12">
                  <a:txBody>
                    <a:bodyPr/>
                    <a:lstStyle/>
                    <a:p>
                      <a:pPr algn="ctr"/>
                      <a:r>
                        <a:rPr lang="cs-CZ" sz="105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05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5" tooltip="Fanerozoikum"/>
                        </a:rPr>
                        <a:t>fanerozoikum</a:t>
                      </a:r>
                      <a:r>
                        <a:rPr lang="cs-CZ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AD9DD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100" u="non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 baseline="0" dirty="0"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  <a:hlinkClick r:id="rId6" tooltip="Kenozoikum"/>
                        </a:rPr>
                        <a:t>kenozoikum</a:t>
                      </a:r>
                      <a:r>
                        <a:rPr lang="cs-CZ" sz="1100" dirty="0"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9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7" tooltip="Kvartér"/>
                        </a:rPr>
                        <a:t>kvartér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8" tooltip="Neogén"/>
                        </a:rPr>
                        <a:t>neogén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1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9" tooltip="Paleogén"/>
                        </a:rPr>
                        <a:t>paleogén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9A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0" tooltip="Mezozoikum"/>
                        </a:rPr>
                        <a:t>mezozoikum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b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cs-CZ" sz="1100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(druhohory)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7C5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1" tooltip="Křída"/>
                        </a:rPr>
                        <a:t>křída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C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2" tooltip="Jura"/>
                        </a:rPr>
                        <a:t>jura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4B2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3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3" tooltip="Trias"/>
                        </a:rPr>
                        <a:t>trias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2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cs-CZ" sz="11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4" tooltip="Paleozoikum"/>
                        </a:rPr>
                        <a:t>paleozoikum</a:t>
                      </a:r>
                      <a:r>
                        <a:rPr lang="cs-CZ" sz="11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br>
                        <a:rPr lang="cs-CZ" sz="11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cs-CZ" sz="1100" i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(prvohory)</a:t>
                      </a:r>
                      <a:endParaRPr lang="cs-CZ" sz="11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0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5" tooltip="Perm"/>
                        </a:rPr>
                        <a:t>perm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40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6" tooltip="Karbon"/>
                        </a:rPr>
                        <a:t>karbon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7A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7" tooltip="Devon (geologie)"/>
                        </a:rPr>
                        <a:t>devon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8C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8" tooltip="Silur"/>
                        </a:rPr>
                        <a:t>silur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E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9" tooltip="Ordovik"/>
                        </a:rPr>
                        <a:t>ordovik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71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0" tooltip="Kambrium"/>
                        </a:rPr>
                        <a:t>kambrium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A0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1" tooltip="Proterozoikum"/>
                        </a:rPr>
                        <a:t>proterozoikum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3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2" tooltip="Archaikum"/>
                        </a:rPr>
                        <a:t>archaikum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04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3" tooltip="Hadaikum"/>
                        </a:rPr>
                        <a:t>hadaikum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02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379273" y="233363"/>
            <a:ext cx="2016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Prekambrium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201738" y="2044700"/>
            <a:ext cx="110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Hadaikum</a:t>
            </a:r>
            <a:endParaRPr lang="en-US" sz="1600" dirty="0">
              <a:solidFill>
                <a:srgbClr val="F00000"/>
              </a:solidFill>
            </a:endParaRPr>
          </a:p>
          <a:p>
            <a:pPr algn="ctr"/>
            <a:r>
              <a:rPr lang="en-US" sz="1600" dirty="0">
                <a:solidFill>
                  <a:srgbClr val="F00000"/>
                </a:solidFill>
              </a:rPr>
              <a:t>(</a:t>
            </a:r>
            <a:r>
              <a:rPr lang="en-US" sz="1600" i="1" dirty="0">
                <a:solidFill>
                  <a:srgbClr val="F00000"/>
                </a:solidFill>
              </a:rPr>
              <a:t>Hadean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709863" y="2044700"/>
            <a:ext cx="1154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Archaikum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Archean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5159375" y="2044700"/>
            <a:ext cx="150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Proterozoikum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Proterozoic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7006876" y="2044700"/>
            <a:ext cx="18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00000"/>
                </a:solidFill>
              </a:rPr>
              <a:t>Fanerozoikum</a:t>
            </a:r>
            <a:endParaRPr lang="cs-CZ" dirty="0">
              <a:solidFill>
                <a:srgbClr val="F00000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040438" y="1776413"/>
            <a:ext cx="1952625" cy="1333500"/>
            <a:chOff x="3853" y="1119"/>
            <a:chExt cx="1230" cy="840"/>
          </a:xfrm>
        </p:grpSpPr>
        <p:sp>
          <p:nvSpPr>
            <p:cNvPr id="17426" name="Line 11"/>
            <p:cNvSpPr>
              <a:spLocks noChangeShapeType="1"/>
            </p:cNvSpPr>
            <p:nvPr/>
          </p:nvSpPr>
          <p:spPr bwMode="auto">
            <a:xfrm flipV="1">
              <a:off x="4463" y="1119"/>
              <a:ext cx="0" cy="481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7" name="Text Box 12"/>
            <p:cNvSpPr txBox="1">
              <a:spLocks noChangeArrowheads="1"/>
            </p:cNvSpPr>
            <p:nvPr/>
          </p:nvSpPr>
          <p:spPr bwMode="auto">
            <a:xfrm>
              <a:off x="3853" y="1629"/>
              <a:ext cx="123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003399"/>
                  </a:solidFill>
                </a:rPr>
                <a:t>Ediakarsk</a:t>
              </a:r>
              <a:r>
                <a:rPr lang="cs-CZ" sz="1400" dirty="0">
                  <a:solidFill>
                    <a:srgbClr val="003399"/>
                  </a:solidFill>
                </a:rPr>
                <a:t>á </a:t>
              </a:r>
              <a:r>
                <a:rPr lang="en-US" sz="1400" dirty="0">
                  <a:solidFill>
                    <a:srgbClr val="003399"/>
                  </a:solidFill>
                </a:rPr>
                <a:t>fauna</a:t>
              </a:r>
              <a:endParaRPr lang="cs-CZ" sz="1400" dirty="0">
                <a:solidFill>
                  <a:srgbClr val="003399"/>
                </a:solidFill>
              </a:endParaRPr>
            </a:p>
            <a:p>
              <a:pPr algn="ctr"/>
              <a:r>
                <a:rPr lang="cs-CZ" sz="1400" dirty="0">
                  <a:solidFill>
                    <a:srgbClr val="003399"/>
                  </a:solidFill>
                </a:rPr>
                <a:t>(</a:t>
              </a:r>
              <a:r>
                <a:rPr lang="cs-CZ" sz="1400" dirty="0" err="1">
                  <a:solidFill>
                    <a:srgbClr val="003399"/>
                  </a:solidFill>
                </a:rPr>
                <a:t>Vendian</a:t>
              </a:r>
              <a:r>
                <a:rPr lang="cs-CZ" sz="1400" dirty="0">
                  <a:solidFill>
                    <a:srgbClr val="003399"/>
                  </a:solidFill>
                </a:rPr>
                <a:t>) </a:t>
              </a:r>
              <a:r>
                <a:rPr lang="cs-CZ" sz="1400" dirty="0">
                  <a:solidFill>
                    <a:srgbClr val="003399"/>
                  </a:solidFill>
                  <a:sym typeface="Symbol" pitchFamily="18" charset="2"/>
                </a:rPr>
                <a:t>635-542 M</a:t>
              </a:r>
            </a:p>
          </p:txBody>
        </p:sp>
      </p:grpSp>
      <p:sp>
        <p:nvSpPr>
          <p:cNvPr id="17418" name="Line 24"/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19" name="Line 25"/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pic>
        <p:nvPicPr>
          <p:cNvPr id="64514" name="Picture 2" descr="File:Leicestershire UK locator map 2010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763" y="3172649"/>
            <a:ext cx="2900318" cy="352265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4987580" y="3739978"/>
            <a:ext cx="1532667" cy="943235"/>
          </a:xfrm>
          <a:prstGeom prst="wedgeRectCallout">
            <a:avLst>
              <a:gd name="adj1" fmla="val 139925"/>
              <a:gd name="adj2" fmla="val 888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/>
              <a:t>Charnwood</a:t>
            </a:r>
            <a:r>
              <a:rPr lang="en-US" sz="1600" dirty="0"/>
              <a:t>,</a:t>
            </a:r>
          </a:p>
          <a:p>
            <a:pPr algn="ctr"/>
            <a:r>
              <a:rPr lang="en-US" sz="1600" dirty="0"/>
              <a:t>Leicestershire</a:t>
            </a:r>
            <a:endParaRPr lang="cs-CZ" sz="1600" dirty="0"/>
          </a:p>
          <a:p>
            <a:pPr algn="ctr"/>
            <a:r>
              <a:rPr lang="cs-CZ" sz="1600" dirty="0">
                <a:sym typeface="Symbol"/>
              </a:rPr>
              <a:t> 56</a:t>
            </a:r>
            <a:r>
              <a:rPr lang="en-US" sz="1600" dirty="0">
                <a:sym typeface="Symbol"/>
              </a:rPr>
              <a:t>0</a:t>
            </a:r>
            <a:r>
              <a:rPr lang="cs-CZ" sz="1600" dirty="0">
                <a:sym typeface="Symbol"/>
              </a:rPr>
              <a:t> M</a:t>
            </a:r>
            <a:endParaRPr lang="cs-CZ" sz="1600" dirty="0"/>
          </a:p>
        </p:txBody>
      </p:sp>
      <p:pic>
        <p:nvPicPr>
          <p:cNvPr id="69634" name="Picture 2" descr="https://aroundtheredmap.files.wordpress.com/2015/04/nfld_fullma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141" y="2942668"/>
            <a:ext cx="3401583" cy="367938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9636" name="Picture 4" descr="http://upload.wikimedia.org/wikipedia/commons/thumb/9/9a/Newfoundland_and_Labrador_in_Canada.svg/2000px-Newfoundland_and_Labrador_in_Canada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612" y="2726724"/>
            <a:ext cx="1436030" cy="1218471"/>
          </a:xfrm>
          <a:prstGeom prst="rect">
            <a:avLst/>
          </a:prstGeom>
          <a:noFill/>
        </p:spPr>
      </p:pic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4283676" y="5165125"/>
            <a:ext cx="1820562" cy="930879"/>
          </a:xfrm>
          <a:prstGeom prst="wedgeRectCallout">
            <a:avLst>
              <a:gd name="adj1" fmla="val -69120"/>
              <a:gd name="adj2" fmla="val 836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/>
              <a:t>Mistaken Point,</a:t>
            </a:r>
          </a:p>
          <a:p>
            <a:pPr algn="ctr"/>
            <a:r>
              <a:rPr lang="en-US" sz="1600" dirty="0" err="1"/>
              <a:t>Newfounland</a:t>
            </a:r>
            <a:endParaRPr lang="cs-CZ" sz="1600" dirty="0"/>
          </a:p>
          <a:p>
            <a:pPr algn="ctr"/>
            <a:r>
              <a:rPr lang="cs-CZ" sz="1600" dirty="0">
                <a:sym typeface="Symbol"/>
              </a:rPr>
              <a:t> 565 M</a:t>
            </a:r>
            <a:endParaRPr lang="cs-CZ" sz="1600" dirty="0"/>
          </a:p>
        </p:txBody>
      </p:sp>
      <p:sp>
        <p:nvSpPr>
          <p:cNvPr id="25" name="Elipsa 24"/>
          <p:cNvSpPr>
            <a:spLocks noChangeAspect="1"/>
          </p:cNvSpPr>
          <p:nvPr/>
        </p:nvSpPr>
        <p:spPr bwMode="auto">
          <a:xfrm>
            <a:off x="3830595" y="6359610"/>
            <a:ext cx="134530" cy="134530"/>
          </a:xfrm>
          <a:prstGeom prst="ellipse">
            <a:avLst/>
          </a:prstGeom>
          <a:solidFill>
            <a:srgbClr val="E2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chigaku.ed.gifu-u.ac.jp/chigakuhp/html/news_chikyuh/060725/pic01.jpg"/>
          <p:cNvPicPr>
            <a:picLocks noChangeAspect="1" noChangeArrowheads="1"/>
          </p:cNvPicPr>
          <p:nvPr/>
        </p:nvPicPr>
        <p:blipFill>
          <a:blip r:embed="rId2" cstate="print"/>
          <a:srcRect l="2862" t="3527" r="4494" b="4277"/>
          <a:stretch>
            <a:fillRect/>
          </a:stretch>
        </p:blipFill>
        <p:spPr bwMode="auto">
          <a:xfrm>
            <a:off x="1227439" y="0"/>
            <a:ext cx="3547192" cy="2506318"/>
          </a:xfrm>
          <a:prstGeom prst="rect">
            <a:avLst/>
          </a:prstGeom>
          <a:noFill/>
        </p:spPr>
      </p:pic>
      <p:pic>
        <p:nvPicPr>
          <p:cNvPr id="8" name="Picture 4" descr="https://www.dfat.gov.au/aib/images/australia-topographic-map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103" y="129017"/>
            <a:ext cx="3129433" cy="23698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2" descr="http://palaeo.gly.bris.ac.uk/palaeofiles/lagerstatten/Ediacara/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738" y="4734898"/>
            <a:ext cx="3254546" cy="182406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Elipsa 11"/>
          <p:cNvSpPr>
            <a:spLocks noChangeAspect="1"/>
          </p:cNvSpPr>
          <p:nvPr/>
        </p:nvSpPr>
        <p:spPr bwMode="auto">
          <a:xfrm>
            <a:off x="7685902" y="1416909"/>
            <a:ext cx="173577" cy="173577"/>
          </a:xfrm>
          <a:prstGeom prst="ellipse">
            <a:avLst/>
          </a:prstGeom>
          <a:solidFill>
            <a:srgbClr val="F0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896" y="4094335"/>
            <a:ext cx="3364053" cy="26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0702" y="4023844"/>
            <a:ext cx="2722327" cy="198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4324" y="2612686"/>
            <a:ext cx="3156428" cy="132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6842" y="2611394"/>
            <a:ext cx="3686217" cy="139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6104239" y="2099750"/>
            <a:ext cx="1622854" cy="742304"/>
          </a:xfrm>
          <a:prstGeom prst="wedgeRectCallout">
            <a:avLst>
              <a:gd name="adj1" fmla="val 52577"/>
              <a:gd name="adj2" fmla="val -12597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/>
              <a:t>Ediacara</a:t>
            </a:r>
            <a:r>
              <a:rPr lang="en-US" sz="1600" dirty="0"/>
              <a:t> Hills,</a:t>
            </a:r>
          </a:p>
          <a:p>
            <a:pPr algn="ctr"/>
            <a:r>
              <a:rPr lang="en-US" sz="1600" dirty="0" err="1"/>
              <a:t>Austr</a:t>
            </a:r>
            <a:r>
              <a:rPr lang="cs-CZ" sz="1600" dirty="0"/>
              <a:t>á</a:t>
            </a:r>
            <a:r>
              <a:rPr lang="en-US" sz="1600" dirty="0"/>
              <a:t>lie</a:t>
            </a:r>
            <a:endParaRPr lang="cs-CZ" sz="16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661189" y="6021859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i="1" dirty="0" err="1"/>
              <a:t>Dickinsonia</a:t>
            </a:r>
            <a:endParaRPr lang="cs-CZ" sz="1800" dirty="0"/>
          </a:p>
          <a:p>
            <a:pPr algn="ctr"/>
            <a:r>
              <a:rPr lang="cs-CZ" sz="1800" dirty="0">
                <a:sym typeface="Symbol"/>
              </a:rPr>
              <a:t> 580 M</a:t>
            </a:r>
            <a:endParaRPr lang="cs-CZ" sz="1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674973" y="39335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Spriggina</a:t>
            </a:r>
            <a:endParaRPr lang="cs-CZ" sz="1800" i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05946" y="224069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Charnia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useumvictoria.com.au/pages/17084/ImageGallery/pic-41264c-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850" y="234779"/>
            <a:ext cx="3539266" cy="2949388"/>
          </a:xfrm>
          <a:prstGeom prst="rect">
            <a:avLst/>
          </a:prstGeom>
          <a:noFill/>
          <a:effectLst/>
        </p:spPr>
      </p:pic>
      <p:pic>
        <p:nvPicPr>
          <p:cNvPr id="15364" name="Picture 4" descr="http://firstlifeseries.com/wp-content/gallery/stills/firstlife_6.19_Spriggina_CG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1253" y="324065"/>
            <a:ext cx="4818192" cy="27102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6" name="Picture 6" descr="http://upload.wikimedia.org/wikipedia/commons/5/5f/Bomakellia_kelle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59" y="3039762"/>
            <a:ext cx="2630825" cy="3534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10" descr="https://www.sciencemag.org/content/319/5870/1660/F2.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7943" y="3228584"/>
            <a:ext cx="4638092" cy="33734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479956" y="482737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/>
              <a:t>Funisia</a:t>
            </a:r>
            <a:r>
              <a:rPr lang="cs-CZ" sz="1800" dirty="0"/>
              <a:t>: sex?</a:t>
            </a:r>
            <a:endParaRPr lang="cs-CZ" sz="18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63794" y="248370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Spriggin</a:t>
            </a:r>
            <a:r>
              <a:rPr lang="en-US" sz="1800" i="1" dirty="0"/>
              <a:t>a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Line 8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387600" y="2701925"/>
            <a:ext cx="1355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5364163" y="2701925"/>
            <a:ext cx="1335087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Meso</a:t>
            </a:r>
            <a:r>
              <a:rPr lang="en-US" sz="1600">
                <a:solidFill>
                  <a:srgbClr val="F00000"/>
                </a:solidFill>
              </a:rPr>
              <a:t>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18440" name="Text Box 12"/>
          <p:cNvSpPr txBox="1">
            <a:spLocks noChangeArrowheads="1"/>
          </p:cNvSpPr>
          <p:nvPr/>
        </p:nvSpPr>
        <p:spPr bwMode="auto">
          <a:xfrm>
            <a:off x="6945313" y="2701925"/>
            <a:ext cx="13112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Ken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188032" y="3879850"/>
            <a:ext cx="2910893" cy="2072527"/>
            <a:chOff x="831" y="2444"/>
            <a:chExt cx="1753" cy="1351"/>
          </a:xfrm>
        </p:grpSpPr>
        <p:sp>
          <p:nvSpPr>
            <p:cNvPr id="18446" name="Freeform 17"/>
            <p:cNvSpPr>
              <a:spLocks/>
            </p:cNvSpPr>
            <p:nvPr/>
          </p:nvSpPr>
          <p:spPr bwMode="auto">
            <a:xfrm>
              <a:off x="831" y="2444"/>
              <a:ext cx="1040" cy="885"/>
            </a:xfrm>
            <a:custGeom>
              <a:avLst/>
              <a:gdLst>
                <a:gd name="T0" fmla="*/ 1040 w 1040"/>
                <a:gd name="T1" fmla="*/ 411 h 1072"/>
                <a:gd name="T2" fmla="*/ 1040 w 1040"/>
                <a:gd name="T3" fmla="*/ 81 h 1072"/>
                <a:gd name="T4" fmla="*/ 1 w 1040"/>
                <a:gd name="T5" fmla="*/ 81 h 1072"/>
                <a:gd name="T6" fmla="*/ 0 w 1040"/>
                <a:gd name="T7" fmla="*/ 0 h 10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0"/>
                <a:gd name="T13" fmla="*/ 0 h 1072"/>
                <a:gd name="T14" fmla="*/ 1040 w 1040"/>
                <a:gd name="T15" fmla="*/ 1072 h 10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0" h="1072">
                  <a:moveTo>
                    <a:pt x="1040" y="1072"/>
                  </a:moveTo>
                  <a:lnTo>
                    <a:pt x="1040" y="211"/>
                  </a:lnTo>
                  <a:lnTo>
                    <a:pt x="1" y="211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rgbClr val="003399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47" name="Text Box 18"/>
            <p:cNvSpPr txBox="1">
              <a:spLocks noChangeArrowheads="1"/>
            </p:cNvSpPr>
            <p:nvPr/>
          </p:nvSpPr>
          <p:spPr bwMode="auto">
            <a:xfrm>
              <a:off x="1322" y="3374"/>
              <a:ext cx="1262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>
                  <a:solidFill>
                    <a:srgbClr val="003399"/>
                  </a:solidFill>
                </a:rPr>
                <a:t>kambrická exploze</a:t>
              </a:r>
            </a:p>
            <a:p>
              <a:pPr algn="ctr"/>
              <a:r>
                <a:rPr lang="cs-CZ" sz="1800" dirty="0">
                  <a:solidFill>
                    <a:srgbClr val="003399"/>
                  </a:solidFill>
                  <a:sym typeface="Symbol" pitchFamily="18" charset="2"/>
                </a:rPr>
                <a:t> 54</a:t>
              </a:r>
              <a:r>
                <a:rPr lang="en-US" sz="1800" dirty="0">
                  <a:solidFill>
                    <a:srgbClr val="003399"/>
                  </a:solidFill>
                  <a:sym typeface="Symbol" pitchFamily="18" charset="2"/>
                </a:rPr>
                <a:t>2</a:t>
              </a:r>
              <a:r>
                <a:rPr lang="cs-CZ" sz="1800" dirty="0">
                  <a:solidFill>
                    <a:srgbClr val="003399"/>
                  </a:solidFill>
                  <a:sym typeface="Symbol" pitchFamily="18" charset="2"/>
                </a:rPr>
                <a:t>-520 M</a:t>
              </a:r>
            </a:p>
          </p:txBody>
        </p:sp>
      </p:grpSp>
      <p:sp>
        <p:nvSpPr>
          <p:cNvPr id="18443" name="Text Box 25"/>
          <p:cNvSpPr txBox="1">
            <a:spLocks noChangeArrowheads="1"/>
          </p:cNvSpPr>
          <p:nvPr/>
        </p:nvSpPr>
        <p:spPr bwMode="auto">
          <a:xfrm>
            <a:off x="6683804" y="233363"/>
            <a:ext cx="2137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Fanerozoikum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8444" name="Text Box 26"/>
          <p:cNvSpPr txBox="1">
            <a:spLocks noChangeArrowheads="1"/>
          </p:cNvSpPr>
          <p:nvPr/>
        </p:nvSpPr>
        <p:spPr bwMode="auto">
          <a:xfrm>
            <a:off x="688975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éra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006725" y="233363"/>
            <a:ext cx="278794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Kambrická exploze</a:t>
            </a:r>
          </a:p>
        </p:txBody>
      </p:sp>
      <p:pic>
        <p:nvPicPr>
          <p:cNvPr id="19459" name="Picture 4" descr="Burg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8013" y="1557338"/>
            <a:ext cx="5532437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43363" y="2624138"/>
            <a:ext cx="2844800" cy="2916237"/>
            <a:chOff x="2405" y="1341"/>
            <a:chExt cx="1792" cy="1837"/>
          </a:xfrm>
        </p:grpSpPr>
        <p:sp>
          <p:nvSpPr>
            <p:cNvPr id="19468" name="Freeform 6"/>
            <p:cNvSpPr>
              <a:spLocks/>
            </p:cNvSpPr>
            <p:nvPr/>
          </p:nvSpPr>
          <p:spPr bwMode="auto">
            <a:xfrm>
              <a:off x="2405" y="1341"/>
              <a:ext cx="1792" cy="1837"/>
            </a:xfrm>
            <a:custGeom>
              <a:avLst/>
              <a:gdLst>
                <a:gd name="T0" fmla="*/ 1220 w 1792"/>
                <a:gd name="T1" fmla="*/ 41 h 1837"/>
                <a:gd name="T2" fmla="*/ 929 w 1792"/>
                <a:gd name="T3" fmla="*/ 55 h 1837"/>
                <a:gd name="T4" fmla="*/ 658 w 1792"/>
                <a:gd name="T5" fmla="*/ 245 h 1837"/>
                <a:gd name="T6" fmla="*/ 563 w 1792"/>
                <a:gd name="T7" fmla="*/ 475 h 1837"/>
                <a:gd name="T8" fmla="*/ 400 w 1792"/>
                <a:gd name="T9" fmla="*/ 631 h 1837"/>
                <a:gd name="T10" fmla="*/ 41 w 1792"/>
                <a:gd name="T11" fmla="*/ 821 h 1837"/>
                <a:gd name="T12" fmla="*/ 278 w 1792"/>
                <a:gd name="T13" fmla="*/ 1058 h 1837"/>
                <a:gd name="T14" fmla="*/ 482 w 1792"/>
                <a:gd name="T15" fmla="*/ 1227 h 1837"/>
                <a:gd name="T16" fmla="*/ 543 w 1792"/>
                <a:gd name="T17" fmla="*/ 1437 h 1837"/>
                <a:gd name="T18" fmla="*/ 746 w 1792"/>
                <a:gd name="T19" fmla="*/ 1661 h 1837"/>
                <a:gd name="T20" fmla="*/ 1071 w 1792"/>
                <a:gd name="T21" fmla="*/ 1817 h 1837"/>
                <a:gd name="T22" fmla="*/ 1437 w 1792"/>
                <a:gd name="T23" fmla="*/ 1783 h 1837"/>
                <a:gd name="T24" fmla="*/ 1735 w 1792"/>
                <a:gd name="T25" fmla="*/ 1620 h 1837"/>
                <a:gd name="T26" fmla="*/ 1776 w 1792"/>
                <a:gd name="T27" fmla="*/ 1322 h 1837"/>
                <a:gd name="T28" fmla="*/ 1641 w 1792"/>
                <a:gd name="T29" fmla="*/ 1146 h 1837"/>
                <a:gd name="T30" fmla="*/ 1369 w 1792"/>
                <a:gd name="T31" fmla="*/ 1038 h 1837"/>
                <a:gd name="T32" fmla="*/ 1071 w 1792"/>
                <a:gd name="T33" fmla="*/ 895 h 1837"/>
                <a:gd name="T34" fmla="*/ 1071 w 1792"/>
                <a:gd name="T35" fmla="*/ 604 h 1837"/>
                <a:gd name="T36" fmla="*/ 1288 w 1792"/>
                <a:gd name="T37" fmla="*/ 265 h 1837"/>
                <a:gd name="T38" fmla="*/ 1220 w 1792"/>
                <a:gd name="T39" fmla="*/ 41 h 18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92"/>
                <a:gd name="T61" fmla="*/ 0 h 1837"/>
                <a:gd name="T62" fmla="*/ 1792 w 1792"/>
                <a:gd name="T63" fmla="*/ 1837 h 18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92" h="1837">
                  <a:moveTo>
                    <a:pt x="1220" y="41"/>
                  </a:moveTo>
                  <a:cubicBezTo>
                    <a:pt x="1139" y="20"/>
                    <a:pt x="1034" y="0"/>
                    <a:pt x="929" y="55"/>
                  </a:cubicBezTo>
                  <a:cubicBezTo>
                    <a:pt x="824" y="110"/>
                    <a:pt x="760" y="89"/>
                    <a:pt x="658" y="245"/>
                  </a:cubicBezTo>
                  <a:cubicBezTo>
                    <a:pt x="556" y="401"/>
                    <a:pt x="595" y="432"/>
                    <a:pt x="563" y="475"/>
                  </a:cubicBezTo>
                  <a:cubicBezTo>
                    <a:pt x="531" y="518"/>
                    <a:pt x="488" y="582"/>
                    <a:pt x="400" y="631"/>
                  </a:cubicBezTo>
                  <a:cubicBezTo>
                    <a:pt x="312" y="680"/>
                    <a:pt x="82" y="658"/>
                    <a:pt x="41" y="821"/>
                  </a:cubicBezTo>
                  <a:cubicBezTo>
                    <a:pt x="0" y="984"/>
                    <a:pt x="205" y="990"/>
                    <a:pt x="278" y="1058"/>
                  </a:cubicBezTo>
                  <a:cubicBezTo>
                    <a:pt x="351" y="1126"/>
                    <a:pt x="438" y="1164"/>
                    <a:pt x="482" y="1227"/>
                  </a:cubicBezTo>
                  <a:cubicBezTo>
                    <a:pt x="526" y="1290"/>
                    <a:pt x="499" y="1365"/>
                    <a:pt x="543" y="1437"/>
                  </a:cubicBezTo>
                  <a:cubicBezTo>
                    <a:pt x="587" y="1509"/>
                    <a:pt x="658" y="1598"/>
                    <a:pt x="746" y="1661"/>
                  </a:cubicBezTo>
                  <a:cubicBezTo>
                    <a:pt x="834" y="1724"/>
                    <a:pt x="956" y="1797"/>
                    <a:pt x="1071" y="1817"/>
                  </a:cubicBezTo>
                  <a:cubicBezTo>
                    <a:pt x="1186" y="1837"/>
                    <a:pt x="1326" y="1816"/>
                    <a:pt x="1437" y="1783"/>
                  </a:cubicBezTo>
                  <a:cubicBezTo>
                    <a:pt x="1548" y="1750"/>
                    <a:pt x="1679" y="1697"/>
                    <a:pt x="1735" y="1620"/>
                  </a:cubicBezTo>
                  <a:cubicBezTo>
                    <a:pt x="1791" y="1543"/>
                    <a:pt x="1792" y="1401"/>
                    <a:pt x="1776" y="1322"/>
                  </a:cubicBezTo>
                  <a:cubicBezTo>
                    <a:pt x="1760" y="1243"/>
                    <a:pt x="1709" y="1193"/>
                    <a:pt x="1641" y="1146"/>
                  </a:cubicBezTo>
                  <a:cubicBezTo>
                    <a:pt x="1573" y="1099"/>
                    <a:pt x="1464" y="1080"/>
                    <a:pt x="1369" y="1038"/>
                  </a:cubicBezTo>
                  <a:cubicBezTo>
                    <a:pt x="1274" y="996"/>
                    <a:pt x="1139" y="997"/>
                    <a:pt x="1071" y="895"/>
                  </a:cubicBezTo>
                  <a:cubicBezTo>
                    <a:pt x="1021" y="823"/>
                    <a:pt x="1035" y="709"/>
                    <a:pt x="1071" y="604"/>
                  </a:cubicBezTo>
                  <a:cubicBezTo>
                    <a:pt x="1107" y="499"/>
                    <a:pt x="1263" y="359"/>
                    <a:pt x="1288" y="265"/>
                  </a:cubicBezTo>
                  <a:cubicBezTo>
                    <a:pt x="1313" y="171"/>
                    <a:pt x="1301" y="62"/>
                    <a:pt x="1220" y="41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9" name="Freeform 7"/>
            <p:cNvSpPr>
              <a:spLocks/>
            </p:cNvSpPr>
            <p:nvPr/>
          </p:nvSpPr>
          <p:spPr bwMode="auto">
            <a:xfrm>
              <a:off x="3617" y="1714"/>
              <a:ext cx="532" cy="494"/>
            </a:xfrm>
            <a:custGeom>
              <a:avLst/>
              <a:gdLst>
                <a:gd name="T0" fmla="*/ 96 w 532"/>
                <a:gd name="T1" fmla="*/ 35 h 494"/>
                <a:gd name="T2" fmla="*/ 15 w 532"/>
                <a:gd name="T3" fmla="*/ 312 h 494"/>
                <a:gd name="T4" fmla="*/ 185 w 532"/>
                <a:gd name="T5" fmla="*/ 469 h 494"/>
                <a:gd name="T6" fmla="*/ 481 w 532"/>
                <a:gd name="T7" fmla="*/ 460 h 494"/>
                <a:gd name="T8" fmla="*/ 489 w 532"/>
                <a:gd name="T9" fmla="*/ 262 h 494"/>
                <a:gd name="T10" fmla="*/ 266 w 532"/>
                <a:gd name="T11" fmla="*/ 105 h 494"/>
                <a:gd name="T12" fmla="*/ 96 w 532"/>
                <a:gd name="T13" fmla="*/ 35 h 4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2"/>
                <a:gd name="T22" fmla="*/ 0 h 494"/>
                <a:gd name="T23" fmla="*/ 532 w 532"/>
                <a:gd name="T24" fmla="*/ 494 h 4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2" h="494">
                  <a:moveTo>
                    <a:pt x="96" y="35"/>
                  </a:moveTo>
                  <a:cubicBezTo>
                    <a:pt x="54" y="70"/>
                    <a:pt x="0" y="240"/>
                    <a:pt x="15" y="312"/>
                  </a:cubicBezTo>
                  <a:cubicBezTo>
                    <a:pt x="30" y="384"/>
                    <a:pt x="107" y="444"/>
                    <a:pt x="185" y="469"/>
                  </a:cubicBezTo>
                  <a:cubicBezTo>
                    <a:pt x="263" y="494"/>
                    <a:pt x="430" y="494"/>
                    <a:pt x="481" y="460"/>
                  </a:cubicBezTo>
                  <a:cubicBezTo>
                    <a:pt x="532" y="426"/>
                    <a:pt x="525" y="321"/>
                    <a:pt x="489" y="262"/>
                  </a:cubicBezTo>
                  <a:cubicBezTo>
                    <a:pt x="453" y="203"/>
                    <a:pt x="331" y="143"/>
                    <a:pt x="266" y="105"/>
                  </a:cubicBezTo>
                  <a:cubicBezTo>
                    <a:pt x="201" y="67"/>
                    <a:pt x="138" y="0"/>
                    <a:pt x="96" y="35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91849" name="Oval 9"/>
          <p:cNvSpPr>
            <a:spLocks noChangeArrowheads="1"/>
          </p:cNvSpPr>
          <p:nvPr/>
        </p:nvSpPr>
        <p:spPr bwMode="auto">
          <a:xfrm>
            <a:off x="4646613" y="3197225"/>
            <a:ext cx="225425" cy="227013"/>
          </a:xfrm>
          <a:prstGeom prst="ellipse">
            <a:avLst/>
          </a:prstGeom>
          <a:solidFill>
            <a:srgbClr val="F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461963" y="969061"/>
            <a:ext cx="5168403" cy="89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F00000"/>
                </a:solidFill>
              </a:rPr>
              <a:t>Burgessova</a:t>
            </a:r>
            <a:r>
              <a:rPr lang="cs-CZ" sz="2400" dirty="0">
                <a:solidFill>
                  <a:srgbClr val="F00000"/>
                </a:solidFill>
              </a:rPr>
              <a:t> břidlice (</a:t>
            </a:r>
            <a:r>
              <a:rPr lang="cs-CZ" sz="2400" i="1" dirty="0" err="1">
                <a:solidFill>
                  <a:srgbClr val="F00000"/>
                </a:solidFill>
              </a:rPr>
              <a:t>Burgess</a:t>
            </a:r>
            <a:r>
              <a:rPr lang="cs-CZ" sz="2400" i="1" dirty="0">
                <a:solidFill>
                  <a:srgbClr val="F00000"/>
                </a:solidFill>
              </a:rPr>
              <a:t> </a:t>
            </a:r>
            <a:r>
              <a:rPr lang="cs-CZ" sz="2400" i="1" dirty="0" err="1">
                <a:solidFill>
                  <a:srgbClr val="F00000"/>
                </a:solidFill>
              </a:rPr>
              <a:t>Shale</a:t>
            </a:r>
            <a:r>
              <a:rPr lang="cs-CZ" sz="2400" dirty="0">
                <a:solidFill>
                  <a:srgbClr val="F00000"/>
                </a:solidFill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	</a:t>
            </a:r>
            <a:r>
              <a:rPr lang="en-US" dirty="0"/>
              <a:t>~ 5</a:t>
            </a:r>
            <a:r>
              <a:rPr lang="cs-CZ" dirty="0"/>
              <a:t>42-520 </a:t>
            </a:r>
            <a:r>
              <a:rPr lang="en-US" dirty="0"/>
              <a:t>M</a:t>
            </a:r>
            <a:endParaRPr lang="cs-CZ" dirty="0"/>
          </a:p>
        </p:txBody>
      </p:sp>
      <p:pic>
        <p:nvPicPr>
          <p:cNvPr id="291854" name="Picture 14" descr="burgess"/>
          <p:cNvPicPr>
            <a:picLocks noChangeAspect="1" noChangeArrowheads="1"/>
          </p:cNvPicPr>
          <p:nvPr/>
        </p:nvPicPr>
        <p:blipFill>
          <a:blip r:embed="rId4" cstate="print"/>
          <a:srcRect l="1947"/>
          <a:stretch>
            <a:fillRect/>
          </a:stretch>
        </p:blipFill>
        <p:spPr bwMode="auto">
          <a:xfrm>
            <a:off x="6451600" y="606425"/>
            <a:ext cx="25590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9413" y="4821238"/>
            <a:ext cx="2468562" cy="1849437"/>
            <a:chOff x="230" y="3025"/>
            <a:chExt cx="1555" cy="1165"/>
          </a:xfrm>
        </p:grpSpPr>
        <p:sp>
          <p:nvSpPr>
            <p:cNvPr id="19466" name="AutoShape 15"/>
            <p:cNvSpPr>
              <a:spLocks noChangeArrowheads="1"/>
            </p:cNvSpPr>
            <p:nvPr/>
          </p:nvSpPr>
          <p:spPr bwMode="auto">
            <a:xfrm>
              <a:off x="230" y="3025"/>
              <a:ext cx="1555" cy="1165"/>
            </a:xfrm>
            <a:prstGeom prst="wedgeRectCallout">
              <a:avLst>
                <a:gd name="adj1" fmla="val 123375"/>
                <a:gd name="adj2" fmla="val -12716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cs-CZ" sz="1400" b="1"/>
            </a:p>
          </p:txBody>
        </p:sp>
        <p:pic>
          <p:nvPicPr>
            <p:cNvPr id="19467" name="Picture 12" descr="p96124-Yoho_Park-Burgess_Shale_Yoho_National_Par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6" y="3060"/>
              <a:ext cx="1472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291857" name="AutoShape 17"/>
          <p:cNvSpPr>
            <a:spLocks noChangeArrowheads="1"/>
          </p:cNvSpPr>
          <p:nvPr/>
        </p:nvSpPr>
        <p:spPr bwMode="auto">
          <a:xfrm>
            <a:off x="7413625" y="5662613"/>
            <a:ext cx="995363" cy="396875"/>
          </a:xfrm>
          <a:prstGeom prst="wedgeRectCallout">
            <a:avLst>
              <a:gd name="adj1" fmla="val -125593"/>
              <a:gd name="adj2" fmla="val -1548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kontinent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61963" y="2050934"/>
            <a:ext cx="4592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Canadian</a:t>
            </a:r>
            <a:r>
              <a:rPr lang="cs-CZ" dirty="0"/>
              <a:t> </a:t>
            </a:r>
            <a:r>
              <a:rPr lang="cs-CZ" dirty="0" err="1"/>
              <a:t>Rockies</a:t>
            </a:r>
            <a:r>
              <a:rPr lang="cs-CZ" dirty="0"/>
              <a:t>, </a:t>
            </a:r>
            <a:r>
              <a:rPr lang="cs-CZ" dirty="0" err="1"/>
              <a:t>Yoho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Park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9" grpId="0" animBg="1"/>
      <p:bldP spid="2918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/>
          <p:cNvPicPr>
            <a:picLocks noChangeAspect="1" noChangeArrowheads="1"/>
          </p:cNvPicPr>
          <p:nvPr/>
        </p:nvPicPr>
        <p:blipFill>
          <a:blip r:embed="rId3" cstate="print"/>
          <a:srcRect r="6941"/>
          <a:stretch>
            <a:fillRect/>
          </a:stretch>
        </p:blipFill>
        <p:spPr bwMode="auto">
          <a:xfrm>
            <a:off x="201613" y="4454525"/>
            <a:ext cx="4852987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838" y="3919538"/>
            <a:ext cx="1738312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4" name="Picture 12" descr="Wallcott"/>
          <p:cNvPicPr>
            <a:picLocks noChangeAspect="1" noChangeArrowheads="1"/>
          </p:cNvPicPr>
          <p:nvPr/>
        </p:nvPicPr>
        <p:blipFill>
          <a:blip r:embed="rId5" cstate="print"/>
          <a:srcRect l="6010" t="7164" r="6734" b="4272"/>
          <a:stretch>
            <a:fillRect/>
          </a:stretch>
        </p:blipFill>
        <p:spPr bwMode="auto">
          <a:xfrm>
            <a:off x="329127" y="962025"/>
            <a:ext cx="220662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485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376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3399"/>
                </a:solidFill>
              </a:rPr>
              <a:t>Charles </a:t>
            </a:r>
            <a:r>
              <a:rPr lang="cs-CZ" dirty="0" err="1">
                <a:solidFill>
                  <a:srgbClr val="003399"/>
                </a:solidFill>
              </a:rPr>
              <a:t>Doolittle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Walcott</a:t>
            </a:r>
            <a:r>
              <a:rPr lang="cs-CZ" dirty="0">
                <a:solidFill>
                  <a:srgbClr val="003399"/>
                </a:solidFill>
              </a:rPr>
              <a:t> (1909)</a:t>
            </a:r>
          </a:p>
        </p:txBody>
      </p:sp>
      <p:pic>
        <p:nvPicPr>
          <p:cNvPr id="20486" name="Picture 16" descr="conway_morr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575" y="371475"/>
            <a:ext cx="17113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7" name="Picture 18" descr="421319a-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3725" y="2116138"/>
            <a:ext cx="1360488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20"/>
          <p:cNvSpPr txBox="1">
            <a:spLocks noChangeArrowheads="1"/>
          </p:cNvSpPr>
          <p:nvPr/>
        </p:nvSpPr>
        <p:spPr bwMode="auto">
          <a:xfrm>
            <a:off x="6924675" y="2614613"/>
            <a:ext cx="21900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Simon Conway Morris</a:t>
            </a:r>
          </a:p>
        </p:txBody>
      </p:sp>
      <p:pic>
        <p:nvPicPr>
          <p:cNvPr id="20489" name="Picture 22" descr="225px-Charles_Walcot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70" y="852488"/>
            <a:ext cx="14732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0" name="Picture 24" descr="6a00e553df64898834011168520f8e970c-800w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9863" y="1085850"/>
            <a:ext cx="15621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1" name="Picture 26" descr="9780192862020"/>
          <p:cNvPicPr>
            <a:picLocks noChangeAspect="1" noChangeArrowheads="1"/>
          </p:cNvPicPr>
          <p:nvPr/>
        </p:nvPicPr>
        <p:blipFill>
          <a:blip r:embed="rId10" cstate="print"/>
          <a:srcRect l="16333" r="16376" b="8101"/>
          <a:stretch>
            <a:fillRect/>
          </a:stretch>
        </p:blipFill>
        <p:spPr bwMode="auto">
          <a:xfrm>
            <a:off x="5692775" y="284163"/>
            <a:ext cx="127952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3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1988" y="3244850"/>
            <a:ext cx="20002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Yoho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600" y="296863"/>
            <a:ext cx="2884488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Anomalocar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2938" y="4213225"/>
            <a:ext cx="31781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Marel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613" y="2371725"/>
            <a:ext cx="2779712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1"/>
          <p:cNvSpPr txBox="1">
            <a:spLocks noChangeArrowheads="1"/>
          </p:cNvSpPr>
          <p:nvPr/>
        </p:nvSpPr>
        <p:spPr bwMode="auto">
          <a:xfrm>
            <a:off x="2266950" y="4103688"/>
            <a:ext cx="856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Marella</a:t>
            </a:r>
          </a:p>
        </p:txBody>
      </p:sp>
      <p:sp>
        <p:nvSpPr>
          <p:cNvPr id="20486" name="Text Box 19"/>
          <p:cNvSpPr txBox="1">
            <a:spLocks noChangeArrowheads="1"/>
          </p:cNvSpPr>
          <p:nvPr/>
        </p:nvSpPr>
        <p:spPr bwMode="auto">
          <a:xfrm>
            <a:off x="7593013" y="3719513"/>
            <a:ext cx="14253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Anomalocaris</a:t>
            </a:r>
          </a:p>
          <a:p>
            <a:pPr>
              <a:defRPr/>
            </a:pPr>
            <a:r>
              <a:rPr lang="cs-CZ" sz="1600" i="1"/>
              <a:t>nathorsti</a:t>
            </a:r>
          </a:p>
        </p:txBody>
      </p:sp>
      <p:sp>
        <p:nvSpPr>
          <p:cNvPr id="20487" name="Text Box 20"/>
          <p:cNvSpPr txBox="1">
            <a:spLocks noChangeArrowheads="1"/>
          </p:cNvSpPr>
          <p:nvPr/>
        </p:nvSpPr>
        <p:spPr bwMode="auto">
          <a:xfrm>
            <a:off x="6935788" y="6438900"/>
            <a:ext cx="14718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A. canadensis</a:t>
            </a:r>
          </a:p>
        </p:txBody>
      </p:sp>
      <p:pic>
        <p:nvPicPr>
          <p:cNvPr id="21512" name="Picture 21" descr="burgess_sha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0425" y="1485900"/>
            <a:ext cx="33528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13" name="Line 22"/>
          <p:cNvSpPr>
            <a:spLocks noChangeShapeType="1"/>
          </p:cNvSpPr>
          <p:nvPr/>
        </p:nvSpPr>
        <p:spPr bwMode="auto">
          <a:xfrm flipV="1">
            <a:off x="2744788" y="2667000"/>
            <a:ext cx="717550" cy="306388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0" name="Text Box 23"/>
          <p:cNvSpPr txBox="1">
            <a:spLocks noChangeArrowheads="1"/>
          </p:cNvSpPr>
          <p:nvPr/>
        </p:nvSpPr>
        <p:spPr bwMode="auto">
          <a:xfrm>
            <a:off x="8075613" y="417513"/>
            <a:ext cx="8097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Yohoia</a:t>
            </a:r>
          </a:p>
        </p:txBody>
      </p:sp>
      <p:pic>
        <p:nvPicPr>
          <p:cNvPr id="21515" name="Picture 24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477838" y="4891088"/>
            <a:ext cx="27749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26" descr="Pika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0"/>
            <a:ext cx="27352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Line 28"/>
          <p:cNvSpPr>
            <a:spLocks noChangeShapeType="1"/>
          </p:cNvSpPr>
          <p:nvPr/>
        </p:nvSpPr>
        <p:spPr bwMode="auto">
          <a:xfrm>
            <a:off x="2805113" y="1282700"/>
            <a:ext cx="793750" cy="373063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4" name="Text Box 29"/>
          <p:cNvSpPr txBox="1">
            <a:spLocks noChangeArrowheads="1"/>
          </p:cNvSpPr>
          <p:nvPr/>
        </p:nvSpPr>
        <p:spPr bwMode="auto">
          <a:xfrm>
            <a:off x="3038475" y="534988"/>
            <a:ext cx="1617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endParaRPr lang="cs-CZ" sz="1600" i="1" dirty="0"/>
          </a:p>
        </p:txBody>
      </p:sp>
      <p:sp>
        <p:nvSpPr>
          <p:cNvPr id="20495" name="Text Box 30"/>
          <p:cNvSpPr txBox="1">
            <a:spLocks noChangeArrowheads="1"/>
          </p:cNvSpPr>
          <p:nvPr/>
        </p:nvSpPr>
        <p:spPr bwMode="auto">
          <a:xfrm>
            <a:off x="3398838" y="5975350"/>
            <a:ext cx="1297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Hallucigenia</a:t>
            </a:r>
          </a:p>
        </p:txBody>
      </p:sp>
      <p:sp>
        <p:nvSpPr>
          <p:cNvPr id="21520" name="Line 31"/>
          <p:cNvSpPr>
            <a:spLocks noChangeShapeType="1"/>
          </p:cNvSpPr>
          <p:nvPr/>
        </p:nvSpPr>
        <p:spPr bwMode="auto">
          <a:xfrm flipH="1" flipV="1">
            <a:off x="4624388" y="3459163"/>
            <a:ext cx="1490662" cy="1406525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521" name="Line 32"/>
          <p:cNvSpPr>
            <a:spLocks noChangeShapeType="1"/>
          </p:cNvSpPr>
          <p:nvPr/>
        </p:nvSpPr>
        <p:spPr bwMode="auto">
          <a:xfrm flipV="1">
            <a:off x="3100388" y="4373563"/>
            <a:ext cx="677862" cy="862012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8759825" cy="52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1. </a:t>
            </a:r>
            <a:r>
              <a:rPr lang="cs-CZ" sz="2400" dirty="0" err="1">
                <a:solidFill>
                  <a:srgbClr val="F00000"/>
                </a:solidFill>
                <a:sym typeface="Symbol" pitchFamily="18" charset="2"/>
              </a:rPr>
              <a:t>Předlinnéovská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včela medonosná = </a:t>
            </a:r>
            <a:r>
              <a:rPr lang="cs-CZ" i="1" dirty="0" err="1">
                <a:sym typeface="Symbol" pitchFamily="18" charset="2"/>
              </a:rPr>
              <a:t>Apis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pubescens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thorace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subgriseo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abdomine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fusco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en-US" i="1" dirty="0">
                <a:sym typeface="Symbol" pitchFamily="18" charset="2"/>
              </a:rPr>
              <a:t/>
            </a:r>
            <a:br>
              <a:rPr lang="en-US" i="1" dirty="0">
                <a:sym typeface="Symbol" pitchFamily="18" charset="2"/>
              </a:rPr>
            </a:br>
            <a:r>
              <a:rPr lang="en-US" i="1" dirty="0">
                <a:sym typeface="Symbol" pitchFamily="18" charset="2"/>
              </a:rPr>
              <a:t>                                </a:t>
            </a:r>
            <a:r>
              <a:rPr lang="cs-CZ" i="1" dirty="0" err="1">
                <a:sym typeface="Symbol" pitchFamily="18" charset="2"/>
              </a:rPr>
              <a:t>pedibus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posticis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glabris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utrinque</a:t>
            </a:r>
            <a:r>
              <a:rPr lang="cs-CZ" i="1" dirty="0">
                <a:sym typeface="Symbol" pitchFamily="18" charset="2"/>
              </a:rPr>
              <a:t> margine </a:t>
            </a:r>
            <a:r>
              <a:rPr lang="cs-CZ" i="1" dirty="0" err="1">
                <a:sym typeface="Symbol" pitchFamily="18" charset="2"/>
              </a:rPr>
              <a:t>ciliatis</a:t>
            </a: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[</a:t>
            </a:r>
            <a:r>
              <a:rPr lang="cs-CZ" dirty="0"/>
              <a:t>ochlupená včela, s tmavě šedou hrudí, tmavohnědým zadečkem a holýma, </a:t>
            </a:r>
            <a:br>
              <a:rPr lang="cs-CZ" dirty="0"/>
            </a:br>
            <a:r>
              <a:rPr lang="cs-CZ" dirty="0"/>
              <a:t>po obou stranách obrvenýma zadníma nohama</a:t>
            </a:r>
            <a:r>
              <a:rPr lang="en-US" dirty="0">
                <a:sym typeface="Symbol" pitchFamily="18" charset="2"/>
              </a:rPr>
              <a:t>] </a:t>
            </a:r>
            <a:r>
              <a:rPr lang="cs-CZ" i="1" dirty="0">
                <a:sym typeface="Symbol" pitchFamily="18" charset="2"/>
              </a:rPr>
              <a:t/>
            </a:r>
            <a:br>
              <a:rPr lang="cs-CZ" i="1" dirty="0">
                <a:sym typeface="Symbol" pitchFamily="18" charset="2"/>
              </a:rPr>
            </a:b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i="1" dirty="0" err="1">
                <a:sym typeface="Symbol" pitchFamily="18" charset="2"/>
              </a:rPr>
              <a:t>Acaciae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quodammodo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accedens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Myrobalano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chebulo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Veslingii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similis</a:t>
            </a:r>
            <a:r>
              <a:rPr lang="cs-CZ" i="1" dirty="0">
                <a:sym typeface="Symbol" pitchFamily="18" charset="2"/>
              </a:rPr>
              <a:t> </a:t>
            </a:r>
            <a:br>
              <a:rPr lang="cs-CZ" i="1" dirty="0">
                <a:sym typeface="Symbol" pitchFamily="18" charset="2"/>
              </a:rPr>
            </a:br>
            <a:r>
              <a:rPr lang="cs-CZ" i="1" dirty="0">
                <a:sym typeface="Symbol" pitchFamily="18" charset="2"/>
              </a:rPr>
              <a:t>	</a:t>
            </a:r>
            <a:r>
              <a:rPr lang="cs-CZ" i="1" dirty="0" err="1">
                <a:sym typeface="Symbol" pitchFamily="18" charset="2"/>
              </a:rPr>
              <a:t>arbor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Americana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spinosa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foliis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ceratoniae</a:t>
            </a:r>
            <a:r>
              <a:rPr lang="cs-CZ" i="1" dirty="0">
                <a:sym typeface="Symbol" pitchFamily="18" charset="2"/>
              </a:rPr>
              <a:t> in </a:t>
            </a:r>
            <a:r>
              <a:rPr lang="cs-CZ" i="1" dirty="0" err="1">
                <a:sym typeface="Symbol" pitchFamily="18" charset="2"/>
              </a:rPr>
              <a:t>pediculo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geminatis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siliqua</a:t>
            </a:r>
            <a:r>
              <a:rPr lang="cs-CZ" i="1" dirty="0">
                <a:sym typeface="Symbol" pitchFamily="18" charset="2"/>
              </a:rPr>
              <a:t> 	</a:t>
            </a:r>
            <a:r>
              <a:rPr lang="cs-CZ" i="1" dirty="0" err="1">
                <a:sym typeface="Symbol" pitchFamily="18" charset="2"/>
              </a:rPr>
              <a:t>bivalvi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compressa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corniculata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seu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cochlearum</a:t>
            </a:r>
            <a:r>
              <a:rPr lang="cs-CZ" i="1" dirty="0">
                <a:sym typeface="Symbol" pitchFamily="18" charset="2"/>
              </a:rPr>
              <a:t> vel </a:t>
            </a:r>
            <a:r>
              <a:rPr lang="cs-CZ" i="1" dirty="0" err="1">
                <a:sym typeface="Symbol" pitchFamily="18" charset="2"/>
              </a:rPr>
              <a:t>arietinorum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cornuum</a:t>
            </a:r>
            <a:r>
              <a:rPr lang="cs-CZ" i="1" dirty="0">
                <a:sym typeface="Symbol" pitchFamily="18" charset="2"/>
              </a:rPr>
              <a:t> 	in </a:t>
            </a:r>
            <a:r>
              <a:rPr lang="cs-CZ" i="1" dirty="0" err="1">
                <a:sym typeface="Symbol" pitchFamily="18" charset="2"/>
              </a:rPr>
              <a:t>modum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incurvata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sive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Unguis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cati</a:t>
            </a: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[</a:t>
            </a:r>
            <a:r>
              <a:rPr lang="cs-CZ" dirty="0">
                <a:sym typeface="Symbol" pitchFamily="18" charset="2"/>
              </a:rPr>
              <a:t>americký trnitý strom poněkud připomínající akát, podobný </a:t>
            </a:r>
            <a:r>
              <a:rPr lang="cs-CZ" dirty="0" err="1">
                <a:sym typeface="Symbol" pitchFamily="18" charset="2"/>
              </a:rPr>
              <a:t>Veslingovu</a:t>
            </a:r>
            <a:r>
              <a:rPr lang="cs-CZ" dirty="0">
                <a:sym typeface="Symbol" pitchFamily="18" charset="2"/>
              </a:rPr>
              <a:t> 	</a:t>
            </a:r>
            <a:r>
              <a:rPr lang="cs-CZ" dirty="0" err="1">
                <a:sym typeface="Symbol" pitchFamily="18" charset="2"/>
              </a:rPr>
              <a:t>vrcholáku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Myrobalanus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chebulae</a:t>
            </a:r>
            <a:r>
              <a:rPr lang="cs-CZ" dirty="0">
                <a:sym typeface="Symbol" pitchFamily="18" charset="2"/>
              </a:rPr>
              <a:t>, s párovými listy rohovníku </a:t>
            </a:r>
            <a:r>
              <a:rPr lang="cs-CZ" i="1" dirty="0" err="1">
                <a:sym typeface="Symbol" pitchFamily="18" charset="2"/>
              </a:rPr>
              <a:t>Ceratonia</a:t>
            </a:r>
            <a:r>
              <a:rPr lang="cs-CZ" dirty="0">
                <a:sym typeface="Symbol" pitchFamily="18" charset="2"/>
              </a:rPr>
              <a:t>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 řapíku, stlačenou šešulí o dvou chlopních, zahnutou jako tykadla 	hlemýždě nebo rohy berana nebo jako kočičí drápy</a:t>
            </a:r>
            <a:r>
              <a:rPr lang="en-US" dirty="0">
                <a:sym typeface="Symbol" pitchFamily="18" charset="2"/>
              </a:rPr>
              <a:t>]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Ayshea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75" y="204788"/>
            <a:ext cx="2663825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2" descr="Leachoil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9713" y="2665413"/>
            <a:ext cx="230822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4" descr="Nectoc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8100" y="4789488"/>
            <a:ext cx="291147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5" descr="Odara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613" y="542925"/>
            <a:ext cx="279717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6" descr="Opabinia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613" y="4803775"/>
            <a:ext cx="2865437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7" descr="Wiwax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2378075"/>
            <a:ext cx="209708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19"/>
          <p:cNvSpPr txBox="1">
            <a:spLocks noChangeArrowheads="1"/>
          </p:cNvSpPr>
          <p:nvPr/>
        </p:nvSpPr>
        <p:spPr bwMode="auto">
          <a:xfrm>
            <a:off x="6683375" y="1566863"/>
            <a:ext cx="1024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Aysheaia</a:t>
            </a:r>
          </a:p>
        </p:txBody>
      </p:sp>
      <p:sp>
        <p:nvSpPr>
          <p:cNvPr id="21513" name="Text Box 20"/>
          <p:cNvSpPr txBox="1">
            <a:spLocks noChangeArrowheads="1"/>
          </p:cNvSpPr>
          <p:nvPr/>
        </p:nvSpPr>
        <p:spPr bwMode="auto">
          <a:xfrm>
            <a:off x="2227263" y="5416550"/>
            <a:ext cx="10038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Opabinia</a:t>
            </a:r>
          </a:p>
        </p:txBody>
      </p:sp>
      <p:sp>
        <p:nvSpPr>
          <p:cNvPr id="21514" name="Text Box 21"/>
          <p:cNvSpPr txBox="1">
            <a:spLocks noChangeArrowheads="1"/>
          </p:cNvSpPr>
          <p:nvPr/>
        </p:nvSpPr>
        <p:spPr bwMode="auto">
          <a:xfrm>
            <a:off x="1531938" y="3990975"/>
            <a:ext cx="9442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Wiwaxia</a:t>
            </a:r>
          </a:p>
        </p:txBody>
      </p:sp>
      <p:sp>
        <p:nvSpPr>
          <p:cNvPr id="21515" name="Text Box 22"/>
          <p:cNvSpPr txBox="1">
            <a:spLocks noChangeArrowheads="1"/>
          </p:cNvSpPr>
          <p:nvPr/>
        </p:nvSpPr>
        <p:spPr bwMode="auto">
          <a:xfrm>
            <a:off x="5448300" y="5997575"/>
            <a:ext cx="11528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Nectocaris</a:t>
            </a:r>
          </a:p>
        </p:txBody>
      </p:sp>
      <p:sp>
        <p:nvSpPr>
          <p:cNvPr id="21516" name="Text Box 24"/>
          <p:cNvSpPr txBox="1">
            <a:spLocks noChangeArrowheads="1"/>
          </p:cNvSpPr>
          <p:nvPr/>
        </p:nvSpPr>
        <p:spPr bwMode="auto">
          <a:xfrm>
            <a:off x="6624638" y="4203700"/>
            <a:ext cx="11047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Leachoilia</a:t>
            </a:r>
          </a:p>
        </p:txBody>
      </p:sp>
      <p:sp>
        <p:nvSpPr>
          <p:cNvPr id="21517" name="Text Box 25"/>
          <p:cNvSpPr txBox="1">
            <a:spLocks noChangeArrowheads="1"/>
          </p:cNvSpPr>
          <p:nvPr/>
        </p:nvSpPr>
        <p:spPr bwMode="auto">
          <a:xfrm>
            <a:off x="658813" y="441325"/>
            <a:ext cx="914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Odaraia</a:t>
            </a:r>
            <a:endParaRPr lang="cs-CZ" sz="1600" i="1" dirty="0"/>
          </a:p>
        </p:txBody>
      </p:sp>
      <p:pic>
        <p:nvPicPr>
          <p:cNvPr id="22542" name="Picture 28" descr="slide0006_image0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9063" y="2232025"/>
            <a:ext cx="3732212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2543" name="Line 29"/>
          <p:cNvSpPr>
            <a:spLocks noChangeShapeType="1"/>
          </p:cNvSpPr>
          <p:nvPr/>
        </p:nvSpPr>
        <p:spPr bwMode="auto">
          <a:xfrm>
            <a:off x="2578100" y="1663700"/>
            <a:ext cx="796925" cy="69056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4" name="Line 30"/>
          <p:cNvSpPr>
            <a:spLocks noChangeShapeType="1"/>
          </p:cNvSpPr>
          <p:nvPr/>
        </p:nvSpPr>
        <p:spPr bwMode="auto">
          <a:xfrm>
            <a:off x="2076450" y="3768725"/>
            <a:ext cx="698500" cy="147638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5" name="Line 31"/>
          <p:cNvSpPr>
            <a:spLocks noChangeShapeType="1"/>
          </p:cNvSpPr>
          <p:nvPr/>
        </p:nvSpPr>
        <p:spPr bwMode="auto">
          <a:xfrm flipV="1">
            <a:off x="2476500" y="4606925"/>
            <a:ext cx="777875" cy="70961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6" name="Line 32"/>
          <p:cNvSpPr>
            <a:spLocks noChangeShapeType="1"/>
          </p:cNvSpPr>
          <p:nvPr/>
        </p:nvSpPr>
        <p:spPr bwMode="auto">
          <a:xfrm flipH="1">
            <a:off x="5859463" y="3690938"/>
            <a:ext cx="779462" cy="1555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341813" y="369888"/>
            <a:ext cx="4452937" cy="2846387"/>
            <a:chOff x="343" y="2284"/>
            <a:chExt cx="2805" cy="1793"/>
          </a:xfrm>
        </p:grpSpPr>
        <p:pic>
          <p:nvPicPr>
            <p:cNvPr id="23560" name="Picture 3" descr="Hallucigenia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3" y="2284"/>
              <a:ext cx="2184" cy="1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7" name="Text Box 5"/>
            <p:cNvSpPr txBox="1">
              <a:spLocks noChangeArrowheads="1"/>
            </p:cNvSpPr>
            <p:nvPr/>
          </p:nvSpPr>
          <p:spPr bwMode="auto">
            <a:xfrm>
              <a:off x="2331" y="3762"/>
              <a:ext cx="8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600" i="1" dirty="0" err="1"/>
                <a:t>Hallucigenia</a:t>
              </a:r>
              <a:endParaRPr lang="cs-CZ" sz="1600" i="1" dirty="0"/>
            </a:p>
          </p:txBody>
        </p:sp>
      </p:grpSp>
      <p:pic>
        <p:nvPicPr>
          <p:cNvPr id="324612" name="Picture 4" descr="Halucigenia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4217988" y="3197225"/>
            <a:ext cx="45942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988" y="239713"/>
            <a:ext cx="2544762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6" name="Rectangle 18"/>
          <p:cNvSpPr>
            <a:spLocks noChangeArrowheads="1"/>
          </p:cNvSpPr>
          <p:nvPr/>
        </p:nvSpPr>
        <p:spPr bwMode="auto">
          <a:xfrm>
            <a:off x="596900" y="460375"/>
            <a:ext cx="1246188" cy="1336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24628" name="Picture 20" descr="EP_pikaia"/>
          <p:cNvPicPr>
            <a:picLocks noChangeAspect="1" noChangeArrowheads="1"/>
          </p:cNvPicPr>
          <p:nvPr/>
        </p:nvPicPr>
        <p:blipFill>
          <a:blip r:embed="rId6" cstate="print"/>
          <a:srcRect t="6250" b="15469"/>
          <a:stretch>
            <a:fillRect/>
          </a:stretch>
        </p:blipFill>
        <p:spPr bwMode="auto">
          <a:xfrm>
            <a:off x="201613" y="4318000"/>
            <a:ext cx="3629025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9" name="Text Box 21"/>
          <p:cNvSpPr txBox="1">
            <a:spLocks noChangeArrowheads="1"/>
          </p:cNvSpPr>
          <p:nvPr/>
        </p:nvSpPr>
        <p:spPr bwMode="auto">
          <a:xfrm>
            <a:off x="3778036" y="6121743"/>
            <a:ext cx="2656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r>
              <a:rPr lang="cs-CZ" sz="1600" i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Chordata</a:t>
            </a:r>
            <a:r>
              <a:rPr lang="cs-CZ" sz="1600" dirty="0"/>
              <a:t>)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26" grpId="0" animBg="1"/>
      <p:bldP spid="3246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jto.s3.amazonaws.com/wp-content/uploads/2015/06/f-hallucigenia-b-20150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431904"/>
            <a:ext cx="4818624" cy="262262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http://jto.s3.amazonaws.com/wp-content/uploads/2015/06/f-hallucigenia-a-20150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561" y="1302945"/>
            <a:ext cx="3470056" cy="3687066"/>
          </a:xfrm>
          <a:prstGeom prst="rect">
            <a:avLst/>
          </a:prstGeom>
          <a:noFill/>
        </p:spPr>
      </p:pic>
      <p:pic>
        <p:nvPicPr>
          <p:cNvPr id="1030" name="Picture 6" descr="http://i.dailymail.co.uk/i/pix/2015/06/25/11/29F5D5F000000578-0-Hallucigenia_sparsa_lived_in_the_oceans_around_505_million_years-a-15_1435227606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266" y="3535680"/>
            <a:ext cx="4926466" cy="29683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3797215" y="2186245"/>
            <a:ext cx="1170201" cy="507528"/>
          </a:xfrm>
          <a:prstGeom prst="wedgeRectCallout">
            <a:avLst>
              <a:gd name="adj1" fmla="val -80901"/>
              <a:gd name="adj2" fmla="val -14450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Aysheaia</a:t>
            </a:r>
            <a:endParaRPr lang="cs-CZ" sz="16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998573" y="3608173"/>
            <a:ext cx="3693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Přechod z moře na souš?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" name="Skupina 7"/>
          <p:cNvGrpSpPr/>
          <p:nvPr/>
        </p:nvGrpSpPr>
        <p:grpSpPr>
          <a:xfrm>
            <a:off x="196764" y="2288413"/>
            <a:ext cx="8741291" cy="4341737"/>
            <a:chOff x="196764" y="2288413"/>
            <a:chExt cx="8741291" cy="4341737"/>
          </a:xfrm>
        </p:grpSpPr>
        <p:pic>
          <p:nvPicPr>
            <p:cNvPr id="14342" name="Picture 6" descr="http://animais.culturamix.com/blog/wp-content/gallery/animais-em-extincao-onychophora/animais-em-extincao-onychophora-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764" y="2969741"/>
              <a:ext cx="4762500" cy="35052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4" name="Picture 8" descr="https://encrypted-tbn0.gstatic.com/images?q=tbn:ANd9GcTF-Wrcxve1n6RuFKbcFzTFtS0z27JSJqgkbSLGnMetsHQ7Ll4Eg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40613" y="2288413"/>
              <a:ext cx="3897442" cy="2699341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6" name="Picture 10" descr="https://c1.staticflickr.com/1/221/520693369_8c232e290f_z.jpg?zz=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27373" y="4499317"/>
              <a:ext cx="2841111" cy="213083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7371180" y="5522808"/>
            <a:ext cx="1598141" cy="724929"/>
          </a:xfrm>
          <a:prstGeom prst="wedgeRectCallout">
            <a:avLst>
              <a:gd name="adj1" fmla="val -110510"/>
              <a:gd name="adj2" fmla="val -371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drápkovci</a:t>
            </a:r>
            <a:endParaRPr lang="cs-CZ" sz="1600" dirty="0"/>
          </a:p>
          <a:p>
            <a:pPr algn="ctr"/>
            <a:r>
              <a:rPr lang="cs-CZ" sz="1600" dirty="0"/>
              <a:t>(</a:t>
            </a:r>
            <a:r>
              <a:rPr lang="cs-CZ" sz="1600" dirty="0" err="1"/>
              <a:t>Onychophora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7168950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diverzita</a:t>
            </a:r>
            <a:r>
              <a:rPr lang="cs-CZ" sz="2400" dirty="0">
                <a:solidFill>
                  <a:srgbClr val="F00000"/>
                </a:solidFill>
              </a:rPr>
              <a:t> a disparita:</a:t>
            </a:r>
          </a:p>
          <a:p>
            <a:endParaRPr lang="cs-CZ" b="1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dirty="0"/>
              <a:t>interpretace </a:t>
            </a:r>
            <a:r>
              <a:rPr lang="cs-CZ" dirty="0" err="1"/>
              <a:t>burgesských</a:t>
            </a:r>
            <a:r>
              <a:rPr lang="cs-CZ" dirty="0"/>
              <a:t> nálezů</a:t>
            </a:r>
          </a:p>
          <a:p>
            <a:pPr>
              <a:spcAft>
                <a:spcPts val="6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/>
              <a:t> vs. </a:t>
            </a:r>
            <a:r>
              <a:rPr lang="cs-CZ" dirty="0">
                <a:solidFill>
                  <a:srgbClr val="003399"/>
                </a:solidFill>
              </a:rPr>
              <a:t>Simon </a:t>
            </a:r>
            <a:r>
              <a:rPr lang="cs-CZ" dirty="0" err="1">
                <a:solidFill>
                  <a:srgbClr val="003399"/>
                </a:solidFill>
              </a:rPr>
              <a:t>Conway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Morris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err="1"/>
              <a:t>diverzita</a:t>
            </a:r>
            <a:r>
              <a:rPr lang="cs-CZ" dirty="0"/>
              <a:t> = počet druhů</a:t>
            </a:r>
          </a:p>
          <a:p>
            <a:r>
              <a:rPr lang="cs-CZ" dirty="0"/>
              <a:t>disparita = počet stavebních plánů (morfologická rozmanitost)</a:t>
            </a:r>
            <a:endParaRPr lang="cs-CZ" dirty="0">
              <a:solidFill>
                <a:srgbClr val="003399"/>
              </a:solidFill>
            </a:endParaRPr>
          </a:p>
        </p:txBody>
      </p:sp>
      <p:grpSp>
        <p:nvGrpSpPr>
          <p:cNvPr id="24579" name="Group 18"/>
          <p:cNvGrpSpPr>
            <a:grpSpLocks/>
          </p:cNvGrpSpPr>
          <p:nvPr/>
        </p:nvGrpSpPr>
        <p:grpSpPr bwMode="auto">
          <a:xfrm>
            <a:off x="3578225" y="3268663"/>
            <a:ext cx="5241925" cy="2387600"/>
            <a:chOff x="2512" y="2196"/>
            <a:chExt cx="3082" cy="1288"/>
          </a:xfrm>
        </p:grpSpPr>
        <p:pic>
          <p:nvPicPr>
            <p:cNvPr id="24581" name="Picture 14" descr="disparita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2512" y="2196"/>
              <a:ext cx="3082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Text Box 15"/>
            <p:cNvSpPr txBox="1">
              <a:spLocks noChangeArrowheads="1"/>
            </p:cNvSpPr>
            <p:nvPr/>
          </p:nvSpPr>
          <p:spPr bwMode="auto">
            <a:xfrm>
              <a:off x="2889" y="3318"/>
              <a:ext cx="454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tradiční</a:t>
              </a:r>
            </a:p>
          </p:txBody>
        </p:sp>
        <p:sp>
          <p:nvSpPr>
            <p:cNvPr id="24583" name="Text Box 16"/>
            <p:cNvSpPr txBox="1">
              <a:spLocks noChangeArrowheads="1"/>
            </p:cNvSpPr>
            <p:nvPr/>
          </p:nvSpPr>
          <p:spPr bwMode="auto">
            <a:xfrm>
              <a:off x="3434" y="3318"/>
              <a:ext cx="389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Gould</a:t>
              </a:r>
            </a:p>
          </p:txBody>
        </p:sp>
        <p:sp>
          <p:nvSpPr>
            <p:cNvPr id="24584" name="Text Box 17"/>
            <p:cNvSpPr txBox="1">
              <a:spLocks noChangeArrowheads="1"/>
            </p:cNvSpPr>
            <p:nvPr/>
          </p:nvSpPr>
          <p:spPr bwMode="auto">
            <a:xfrm>
              <a:off x="4664" y="3318"/>
              <a:ext cx="811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Conway Morris</a:t>
              </a:r>
            </a:p>
          </p:txBody>
        </p:sp>
      </p:grpSp>
      <p:pic>
        <p:nvPicPr>
          <p:cNvPr id="53251" name="Picture 3" descr="http://scilib.narod.ru/Biology/Dennett/DDI/images/fig_10_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61963" y="2636873"/>
            <a:ext cx="3108620" cy="4002965"/>
          </a:xfrm>
          <a:prstGeom prst="rect">
            <a:avLst/>
          </a:prstGeom>
          <a:noFill/>
        </p:spPr>
      </p:pic>
      <p:pic>
        <p:nvPicPr>
          <p:cNvPr id="53253" name="Picture 5" descr="http://home.cogeco.ca/~parksidescienceq/SBI%203U/evolution%201/gould_stephen_ja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6524" y="233363"/>
            <a:ext cx="1418043" cy="1767827"/>
          </a:xfrm>
          <a:prstGeom prst="rect">
            <a:avLst/>
          </a:prstGeom>
          <a:noFill/>
        </p:spPr>
      </p:pic>
      <p:pic>
        <p:nvPicPr>
          <p:cNvPr id="53255" name="Picture 7" descr="http://www.nature.com/nature/journal/v421/n6921/images/421319a-i1.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5700" y="233363"/>
            <a:ext cx="1638300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75" descr="biodiversita"/>
          <p:cNvPicPr>
            <a:picLocks noChangeAspect="1" noChangeArrowheads="1"/>
          </p:cNvPicPr>
          <p:nvPr/>
        </p:nvPicPr>
        <p:blipFill>
          <a:blip r:embed="rId3" cstate="print"/>
          <a:srcRect r="2094"/>
          <a:stretch>
            <a:fillRect/>
          </a:stretch>
        </p:blipFill>
        <p:spPr bwMode="auto">
          <a:xfrm>
            <a:off x="2472082" y="580252"/>
            <a:ext cx="4652962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73"/>
          <p:cNvSpPr txBox="1">
            <a:spLocks noChangeArrowheads="1"/>
          </p:cNvSpPr>
          <p:nvPr/>
        </p:nvSpPr>
        <p:spPr bwMode="auto">
          <a:xfrm>
            <a:off x="3226616" y="233363"/>
            <a:ext cx="22701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Fanerozoikum</a:t>
            </a:r>
          </a:p>
        </p:txBody>
      </p:sp>
      <p:sp>
        <p:nvSpPr>
          <p:cNvPr id="25604" name="Text Box 74"/>
          <p:cNvSpPr txBox="1">
            <a:spLocks noChangeArrowheads="1"/>
          </p:cNvSpPr>
          <p:nvPr/>
        </p:nvSpPr>
        <p:spPr bwMode="auto">
          <a:xfrm>
            <a:off x="382588" y="727075"/>
            <a:ext cx="1762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F00000"/>
                </a:solidFill>
              </a:rPr>
              <a:t>růst diverzity</a:t>
            </a:r>
          </a:p>
        </p:txBody>
      </p:sp>
      <p:sp>
        <p:nvSpPr>
          <p:cNvPr id="25605" name="Text Box 76"/>
          <p:cNvSpPr txBox="1">
            <a:spLocks noChangeArrowheads="1"/>
          </p:cNvSpPr>
          <p:nvPr/>
        </p:nvSpPr>
        <p:spPr bwMode="auto">
          <a:xfrm>
            <a:off x="461963" y="3925888"/>
            <a:ext cx="4811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Jack J. </a:t>
            </a:r>
            <a:r>
              <a:rPr lang="cs-CZ" dirty="0" err="1">
                <a:solidFill>
                  <a:schemeClr val="accent2"/>
                </a:solidFill>
              </a:rPr>
              <a:t>Sepkoski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(1981):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logistický model</a:t>
            </a:r>
          </a:p>
        </p:txBody>
      </p:sp>
      <p:sp>
        <p:nvSpPr>
          <p:cNvPr id="278612" name="Text Box 84"/>
          <p:cNvSpPr txBox="1">
            <a:spLocks noChangeArrowheads="1"/>
          </p:cNvSpPr>
          <p:nvPr/>
        </p:nvSpPr>
        <p:spPr bwMode="auto">
          <a:xfrm>
            <a:off x="461963" y="5007448"/>
            <a:ext cx="52324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accent2"/>
                </a:solidFill>
              </a:rPr>
              <a:t>Michael J. </a:t>
            </a:r>
            <a:r>
              <a:rPr lang="cs-CZ" dirty="0" err="1">
                <a:solidFill>
                  <a:schemeClr val="accent2"/>
                </a:solidFill>
              </a:rPr>
              <a:t>Benton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(1997): </a:t>
            </a:r>
          </a:p>
          <a:p>
            <a:pPr>
              <a:spcAft>
                <a:spcPts val="600"/>
              </a:spcAft>
            </a:pPr>
            <a:r>
              <a:rPr lang="cs-CZ" dirty="0"/>
              <a:t>křivka pro suchozemské organismy odlišná</a:t>
            </a:r>
          </a:p>
          <a:p>
            <a:pPr>
              <a:spcAft>
                <a:spcPts val="600"/>
              </a:spcAft>
            </a:pPr>
            <a:r>
              <a:rPr lang="cs-CZ" dirty="0"/>
              <a:t>exponenciální model</a:t>
            </a:r>
          </a:p>
        </p:txBody>
      </p:sp>
      <p:pic>
        <p:nvPicPr>
          <p:cNvPr id="25608" name="Picture 86" descr="sepkoski_and_ron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977253"/>
            <a:ext cx="18573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5609" name="AutoShape 87"/>
          <p:cNvSpPr>
            <a:spLocks noChangeArrowheads="1"/>
          </p:cNvSpPr>
          <p:nvPr/>
        </p:nvSpPr>
        <p:spPr bwMode="auto">
          <a:xfrm>
            <a:off x="7029880" y="514864"/>
            <a:ext cx="1673225" cy="531341"/>
          </a:xfrm>
          <a:prstGeom prst="wedgeRectCallout">
            <a:avLst>
              <a:gd name="adj1" fmla="val -59895"/>
              <a:gd name="adj2" fmla="val 14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moderní fauna</a:t>
            </a:r>
          </a:p>
        </p:txBody>
      </p:sp>
      <p:sp>
        <p:nvSpPr>
          <p:cNvPr id="25610" name="AutoShape 88"/>
          <p:cNvSpPr>
            <a:spLocks noChangeArrowheads="1"/>
          </p:cNvSpPr>
          <p:nvPr/>
        </p:nvSpPr>
        <p:spPr bwMode="auto">
          <a:xfrm>
            <a:off x="2665200" y="1161535"/>
            <a:ext cx="1420770" cy="608785"/>
          </a:xfrm>
          <a:prstGeom prst="wedgeRectCallout">
            <a:avLst>
              <a:gd name="adj1" fmla="val -461"/>
              <a:gd name="adj2" fmla="val 2658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kambrická fauna</a:t>
            </a:r>
          </a:p>
        </p:txBody>
      </p:sp>
      <p:sp>
        <p:nvSpPr>
          <p:cNvPr id="25611" name="AutoShape 89"/>
          <p:cNvSpPr>
            <a:spLocks noChangeArrowheads="1"/>
          </p:cNvSpPr>
          <p:nvPr/>
        </p:nvSpPr>
        <p:spPr bwMode="auto">
          <a:xfrm>
            <a:off x="7286969" y="2125362"/>
            <a:ext cx="1338047" cy="733168"/>
          </a:xfrm>
          <a:prstGeom prst="wedgeRectCallout">
            <a:avLst>
              <a:gd name="adj1" fmla="val -97656"/>
              <a:gd name="adj2" fmla="val 786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fauna paleozoika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14" descr="Biodiversita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1963" y="233363"/>
            <a:ext cx="2632075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743" name="Picture 15" descr="Biodiversita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3746" y="617668"/>
            <a:ext cx="4002167" cy="30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744" name="Text Box 16"/>
          <p:cNvSpPr txBox="1">
            <a:spLocks noChangeArrowheads="1"/>
          </p:cNvSpPr>
          <p:nvPr/>
        </p:nvSpPr>
        <p:spPr bwMode="auto">
          <a:xfrm>
            <a:off x="3457750" y="91867"/>
            <a:ext cx="40878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00000"/>
                </a:solidFill>
              </a:rPr>
              <a:t>bereme-li v úvahu nekompletnost </a:t>
            </a:r>
          </a:p>
          <a:p>
            <a:r>
              <a:rPr lang="cs-CZ" dirty="0">
                <a:solidFill>
                  <a:srgbClr val="F00000"/>
                </a:solidFill>
              </a:rPr>
              <a:t>fosilního záznamu </a:t>
            </a: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 žádný trend?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389438" y="3675063"/>
            <a:ext cx="3867150" cy="3086100"/>
            <a:chOff x="2765" y="2315"/>
            <a:chExt cx="2436" cy="1944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65" y="2315"/>
              <a:ext cx="2436" cy="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" y="2315"/>
              <a:ext cx="2438" cy="1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biodiversita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2094"/>
          <a:stretch>
            <a:fillRect/>
          </a:stretch>
        </p:blipFill>
        <p:spPr bwMode="auto">
          <a:xfrm>
            <a:off x="1882775" y="293688"/>
            <a:ext cx="51911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790" name="AutoShape 14"/>
          <p:cNvSpPr>
            <a:spLocks noChangeArrowheads="1"/>
          </p:cNvSpPr>
          <p:nvPr/>
        </p:nvSpPr>
        <p:spPr bwMode="auto">
          <a:xfrm>
            <a:off x="3667125" y="1076325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1" name="AutoShape 15"/>
          <p:cNvSpPr>
            <a:spLocks noChangeArrowheads="1"/>
          </p:cNvSpPr>
          <p:nvPr/>
        </p:nvSpPr>
        <p:spPr bwMode="auto">
          <a:xfrm>
            <a:off x="4162425" y="1093788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2" name="AutoShape 16"/>
          <p:cNvSpPr>
            <a:spLocks noChangeArrowheads="1"/>
          </p:cNvSpPr>
          <p:nvPr/>
        </p:nvSpPr>
        <p:spPr bwMode="auto">
          <a:xfrm>
            <a:off x="5014913" y="1298575"/>
            <a:ext cx="273050" cy="860425"/>
          </a:xfrm>
          <a:prstGeom prst="downArrow">
            <a:avLst>
              <a:gd name="adj1" fmla="val 50000"/>
              <a:gd name="adj2" fmla="val 787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3" name="AutoShape 17"/>
          <p:cNvSpPr>
            <a:spLocks noChangeArrowheads="1"/>
          </p:cNvSpPr>
          <p:nvPr/>
        </p:nvSpPr>
        <p:spPr bwMode="auto">
          <a:xfrm>
            <a:off x="5235575" y="1492250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4" name="AutoShape 18"/>
          <p:cNvSpPr>
            <a:spLocks noChangeArrowheads="1"/>
          </p:cNvSpPr>
          <p:nvPr/>
        </p:nvSpPr>
        <p:spPr bwMode="auto">
          <a:xfrm>
            <a:off x="6284913" y="233363"/>
            <a:ext cx="250825" cy="652462"/>
          </a:xfrm>
          <a:prstGeom prst="down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5" name="Text Box 19"/>
          <p:cNvSpPr txBox="1">
            <a:spLocks noChangeArrowheads="1"/>
          </p:cNvSpPr>
          <p:nvPr/>
        </p:nvSpPr>
        <p:spPr bwMode="auto">
          <a:xfrm>
            <a:off x="461963" y="4113427"/>
            <a:ext cx="3984039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Extinkce:</a:t>
            </a:r>
          </a:p>
          <a:p>
            <a:pPr defTabSz="360000">
              <a:spcAft>
                <a:spcPts val="1000"/>
              </a:spcAft>
            </a:pPr>
            <a:r>
              <a:rPr lang="cs-CZ" i="1" dirty="0"/>
              <a:t>background </a:t>
            </a:r>
            <a:r>
              <a:rPr lang="cs-CZ" i="1" dirty="0" err="1"/>
              <a:t>extinctions</a:t>
            </a:r>
            <a:r>
              <a:rPr lang="cs-CZ" i="1" dirty="0"/>
              <a:t> </a:t>
            </a:r>
            <a:r>
              <a:rPr lang="cs-CZ" dirty="0"/>
              <a:t>(„šum“)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masové extinkce </a:t>
            </a:r>
            <a:r>
              <a:rPr lang="cs-CZ" dirty="0">
                <a:sym typeface="Symbol" pitchFamily="18" charset="2"/>
              </a:rPr>
              <a:t> „Velká pětka“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největší: konec Permu</a:t>
            </a:r>
          </a:p>
        </p:txBody>
      </p:sp>
      <p:sp>
        <p:nvSpPr>
          <p:cNvPr id="331796" name="Text Box 20"/>
          <p:cNvSpPr txBox="1">
            <a:spLocks noChangeArrowheads="1"/>
          </p:cNvSpPr>
          <p:nvPr/>
        </p:nvSpPr>
        <p:spPr bwMode="auto">
          <a:xfrm>
            <a:off x="3000375" y="682625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Ordovik</a:t>
            </a:r>
          </a:p>
        </p:txBody>
      </p:sp>
      <p:sp>
        <p:nvSpPr>
          <p:cNvPr id="331797" name="Text Box 21"/>
          <p:cNvSpPr txBox="1">
            <a:spLocks noChangeArrowheads="1"/>
          </p:cNvSpPr>
          <p:nvPr/>
        </p:nvSpPr>
        <p:spPr bwMode="auto">
          <a:xfrm>
            <a:off x="3887788" y="695325"/>
            <a:ext cx="803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Devon</a:t>
            </a:r>
          </a:p>
        </p:txBody>
      </p:sp>
      <p:sp>
        <p:nvSpPr>
          <p:cNvPr id="331798" name="Text Box 22"/>
          <p:cNvSpPr txBox="1">
            <a:spLocks noChangeArrowheads="1"/>
          </p:cNvSpPr>
          <p:nvPr/>
        </p:nvSpPr>
        <p:spPr bwMode="auto">
          <a:xfrm>
            <a:off x="4792663" y="885825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Perm</a:t>
            </a:r>
          </a:p>
        </p:txBody>
      </p:sp>
      <p:sp>
        <p:nvSpPr>
          <p:cNvPr id="331799" name="Text Box 23"/>
          <p:cNvSpPr txBox="1">
            <a:spLocks noChangeArrowheads="1"/>
          </p:cNvSpPr>
          <p:nvPr/>
        </p:nvSpPr>
        <p:spPr bwMode="auto">
          <a:xfrm>
            <a:off x="5305425" y="1212850"/>
            <a:ext cx="631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Trias</a:t>
            </a:r>
          </a:p>
        </p:txBody>
      </p:sp>
      <p:sp>
        <p:nvSpPr>
          <p:cNvPr id="331800" name="Text Box 24"/>
          <p:cNvSpPr txBox="1">
            <a:spLocks noChangeArrowheads="1"/>
          </p:cNvSpPr>
          <p:nvPr/>
        </p:nvSpPr>
        <p:spPr bwMode="auto">
          <a:xfrm>
            <a:off x="6562725" y="881063"/>
            <a:ext cx="511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K/T</a:t>
            </a:r>
          </a:p>
        </p:txBody>
      </p:sp>
      <p:pic>
        <p:nvPicPr>
          <p:cNvPr id="27662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4913" y="3602038"/>
            <a:ext cx="39687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562600" y="4300538"/>
            <a:ext cx="2773363" cy="958850"/>
            <a:chOff x="3504" y="2709"/>
            <a:chExt cx="1747" cy="604"/>
          </a:xfrm>
        </p:grpSpPr>
        <p:sp>
          <p:nvSpPr>
            <p:cNvPr id="27664" name="Rectangle 26"/>
            <p:cNvSpPr>
              <a:spLocks noChangeArrowheads="1"/>
            </p:cNvSpPr>
            <p:nvPr/>
          </p:nvSpPr>
          <p:spPr bwMode="auto">
            <a:xfrm>
              <a:off x="3504" y="3104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5" name="Rectangle 27"/>
            <p:cNvSpPr>
              <a:spLocks noChangeArrowheads="1"/>
            </p:cNvSpPr>
            <p:nvPr/>
          </p:nvSpPr>
          <p:spPr bwMode="auto">
            <a:xfrm>
              <a:off x="4033" y="316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6" name="Rectangle 28"/>
            <p:cNvSpPr>
              <a:spLocks noChangeArrowheads="1"/>
            </p:cNvSpPr>
            <p:nvPr/>
          </p:nvSpPr>
          <p:spPr bwMode="auto">
            <a:xfrm>
              <a:off x="4245" y="2709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7" name="Rectangle 29"/>
            <p:cNvSpPr>
              <a:spLocks noChangeArrowheads="1"/>
            </p:cNvSpPr>
            <p:nvPr/>
          </p:nvSpPr>
          <p:spPr bwMode="auto">
            <a:xfrm>
              <a:off x="4725" y="3069"/>
              <a:ext cx="368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8" name="Rectangle 30"/>
            <p:cNvSpPr>
              <a:spLocks noChangeArrowheads="1"/>
            </p:cNvSpPr>
            <p:nvPr/>
          </p:nvSpPr>
          <p:spPr bwMode="auto">
            <a:xfrm rot="-5400000">
              <a:off x="4997" y="304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0" grpId="0" animBg="1"/>
      <p:bldP spid="331791" grpId="0" animBg="1"/>
      <p:bldP spid="331792" grpId="0" animBg="1"/>
      <p:bldP spid="331793" grpId="0" animBg="1"/>
      <p:bldP spid="331794" grpId="0" animBg="1"/>
      <p:bldP spid="331795" grpId="0" build="p"/>
      <p:bldP spid="331796" grpId="0"/>
      <p:bldP spid="331797" grpId="0"/>
      <p:bldP spid="331798" grpId="0"/>
      <p:bldP spid="331799" grpId="0"/>
      <p:bldP spid="33180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42988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16"/>
          <p:cNvSpPr txBox="1">
            <a:spLocks noChangeArrowheads="1"/>
          </p:cNvSpPr>
          <p:nvPr/>
        </p:nvSpPr>
        <p:spPr bwMode="auto">
          <a:xfrm>
            <a:off x="3576638" y="203200"/>
            <a:ext cx="2046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Paleozoikum</a:t>
            </a:r>
          </a:p>
        </p:txBody>
      </p:sp>
      <p:sp>
        <p:nvSpPr>
          <p:cNvPr id="28676" name="Text Box 17"/>
          <p:cNvSpPr txBox="1">
            <a:spLocks noChangeArrowheads="1"/>
          </p:cNvSpPr>
          <p:nvPr/>
        </p:nvSpPr>
        <p:spPr bwMode="auto">
          <a:xfrm>
            <a:off x="2917825" y="1101725"/>
            <a:ext cx="59928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Kambrium:</a:t>
            </a:r>
            <a:r>
              <a:rPr lang="cs-CZ" b="1" dirty="0"/>
              <a:t> </a:t>
            </a:r>
          </a:p>
          <a:p>
            <a:r>
              <a:rPr lang="cs-CZ" dirty="0"/>
              <a:t>jediný </a:t>
            </a:r>
            <a:r>
              <a:rPr lang="cs-CZ" dirty="0" err="1"/>
              <a:t>superkontinent</a:t>
            </a:r>
            <a:r>
              <a:rPr lang="cs-CZ" dirty="0"/>
              <a:t> </a:t>
            </a:r>
            <a:r>
              <a:rPr lang="cs-CZ" dirty="0" err="1"/>
              <a:t>Rodinia</a:t>
            </a:r>
            <a:r>
              <a:rPr lang="cs-CZ" dirty="0"/>
              <a:t> (</a:t>
            </a:r>
            <a:r>
              <a:rPr lang="cs-CZ" dirty="0" err="1"/>
              <a:t>Proterozoikum</a:t>
            </a:r>
            <a:r>
              <a:rPr lang="cs-CZ" dirty="0"/>
              <a:t>)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ym typeface="Symbol" pitchFamily="18" charset="2"/>
              </a:rPr>
              <a:t>Gondwana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Laurentia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Baltica</a:t>
            </a:r>
            <a:r>
              <a:rPr lang="cs-CZ" dirty="0">
                <a:sym typeface="Symbol" pitchFamily="18" charset="2"/>
              </a:rPr>
              <a:t>, Angara (</a:t>
            </a:r>
            <a:r>
              <a:rPr lang="cs-CZ" dirty="0" err="1">
                <a:sym typeface="Symbol" pitchFamily="18" charset="2"/>
              </a:rPr>
              <a:t>Siberia</a:t>
            </a:r>
            <a:r>
              <a:rPr lang="cs-CZ" dirty="0">
                <a:sym typeface="Symbol" pitchFamily="18" charset="2"/>
              </a:rPr>
              <a:t>), </a:t>
            </a:r>
            <a:r>
              <a:rPr lang="cs-CZ" dirty="0" err="1">
                <a:sym typeface="Symbol" pitchFamily="18" charset="2"/>
              </a:rPr>
              <a:t>Avalonia</a:t>
            </a:r>
            <a:r>
              <a:rPr lang="cs-CZ" dirty="0">
                <a:sym typeface="Symbol" pitchFamily="18" charset="2"/>
              </a:rPr>
              <a:t> …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04800" y="2524125"/>
            <a:ext cx="8712200" cy="1781175"/>
            <a:chOff x="192" y="1590"/>
            <a:chExt cx="5488" cy="1122"/>
          </a:xfrm>
        </p:grpSpPr>
        <p:pic>
          <p:nvPicPr>
            <p:cNvPr id="2868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5" y="1590"/>
              <a:ext cx="1815" cy="1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1860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18"/>
            <p:cNvSpPr txBox="1">
              <a:spLocks noChangeArrowheads="1"/>
            </p:cNvSpPr>
            <p:nvPr/>
          </p:nvSpPr>
          <p:spPr bwMode="auto">
            <a:xfrm>
              <a:off x="1838" y="2006"/>
              <a:ext cx="2210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Ordovik:</a:t>
              </a:r>
              <a:r>
                <a:rPr lang="cs-CZ" b="1" dirty="0"/>
                <a:t> </a:t>
              </a:r>
            </a:p>
            <a:p>
              <a:r>
                <a:rPr lang="cs-CZ" dirty="0"/>
                <a:t>růst </a:t>
              </a:r>
              <a:r>
                <a:rPr lang="cs-CZ" dirty="0" err="1"/>
                <a:t>diverzity</a:t>
              </a:r>
              <a:r>
                <a:rPr lang="cs-CZ" dirty="0"/>
                <a:t> (mořské o.)</a:t>
              </a:r>
            </a:p>
            <a:p>
              <a:r>
                <a:rPr lang="cs-CZ" dirty="0"/>
                <a:t>na konci </a:t>
              </a:r>
              <a:r>
                <a:rPr lang="cs-CZ" dirty="0">
                  <a:solidFill>
                    <a:srgbClr val="003399"/>
                  </a:solidFill>
                </a:rPr>
                <a:t>1. masová extinkce</a:t>
              </a:r>
              <a:endParaRPr lang="cs-CZ" dirty="0">
                <a:solidFill>
                  <a:srgbClr val="003399"/>
                </a:solidFill>
                <a:sym typeface="Symbol" pitchFamily="18" charset="2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04800" y="4654550"/>
            <a:ext cx="8697913" cy="1924050"/>
            <a:chOff x="192" y="2932"/>
            <a:chExt cx="5479" cy="1212"/>
          </a:xfrm>
        </p:grpSpPr>
        <p:pic>
          <p:nvPicPr>
            <p:cNvPr id="2867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3145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85" y="2932"/>
              <a:ext cx="792" cy="1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32" y="2989"/>
              <a:ext cx="1339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8682" name="Text Box 19"/>
            <p:cNvSpPr txBox="1">
              <a:spLocks noChangeArrowheads="1"/>
            </p:cNvSpPr>
            <p:nvPr/>
          </p:nvSpPr>
          <p:spPr bwMode="auto">
            <a:xfrm>
              <a:off x="1838" y="3198"/>
              <a:ext cx="209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Silur:</a:t>
              </a:r>
              <a:r>
                <a:rPr lang="cs-CZ" b="1" dirty="0"/>
                <a:t> </a:t>
              </a:r>
            </a:p>
            <a:p>
              <a:r>
                <a:rPr lang="cs-CZ" dirty="0" err="1"/>
                <a:t>čelistnatci</a:t>
              </a:r>
              <a:endParaRPr lang="cs-CZ" dirty="0"/>
            </a:p>
            <a:p>
              <a:r>
                <a:rPr lang="cs-CZ" dirty="0"/>
                <a:t>první suchozemské o.</a:t>
              </a:r>
            </a:p>
            <a:p>
              <a:r>
                <a:rPr lang="cs-CZ" dirty="0"/>
                <a:t>(rostliny, štíři)</a:t>
              </a:r>
              <a:endParaRPr lang="cs-CZ" dirty="0">
                <a:sym typeface="Symbol" pitchFamily="18" charset="2"/>
              </a:endParaRPr>
            </a:p>
          </p:txBody>
        </p:sp>
        <p:sp>
          <p:nvSpPr>
            <p:cNvPr id="28683" name="Text Box 20"/>
            <p:cNvSpPr txBox="1">
              <a:spLocks noChangeArrowheads="1"/>
            </p:cNvSpPr>
            <p:nvPr/>
          </p:nvSpPr>
          <p:spPr bwMode="auto">
            <a:xfrm>
              <a:off x="203" y="3950"/>
              <a:ext cx="155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/>
                <a:t>Laurentia+Baltica = Laurasia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504825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>
                <a:sym typeface="Symbol" pitchFamily="18" charset="2"/>
              </a:rPr>
              <a:t>zubr</a:t>
            </a:r>
            <a:r>
              <a:rPr lang="en-US" dirty="0">
                <a:sym typeface="Symbol" pitchFamily="18" charset="2"/>
              </a:rPr>
              <a:t> = </a:t>
            </a:r>
            <a:r>
              <a:rPr lang="en-US" dirty="0" err="1">
                <a:sym typeface="Symbol" pitchFamily="18" charset="2"/>
              </a:rPr>
              <a:t>buffle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urus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catoblepas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theur</a:t>
            </a:r>
            <a:r>
              <a:rPr lang="en-US" dirty="0">
                <a:sym typeface="Symbol" pitchFamily="18" charset="2"/>
              </a:rPr>
              <a:t>, the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 of </a:t>
            </a:r>
            <a:r>
              <a:rPr lang="en-US" dirty="0" err="1">
                <a:sym typeface="Symbol" pitchFamily="18" charset="2"/>
              </a:rPr>
              <a:t>Belon</a:t>
            </a:r>
            <a:r>
              <a:rPr lang="en-US" dirty="0">
                <a:sym typeface="Symbol" pitchFamily="18" charset="2"/>
              </a:rPr>
              <a:t>, Scottish bison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dirty="0">
                <a:sym typeface="Symbol" pitchFamily="18" charset="2"/>
              </a:rPr>
              <a:t>  … </a:t>
            </a:r>
            <a:r>
              <a:rPr lang="en-US" dirty="0" err="1">
                <a:sym typeface="Symbol" pitchFamily="18" charset="2"/>
              </a:rPr>
              <a:t>Aristoteles</a:t>
            </a:r>
            <a:r>
              <a:rPr lang="en-US" dirty="0">
                <a:sym typeface="Symbol" pitchFamily="18" charset="2"/>
              </a:rPr>
              <a:t>: </a:t>
            </a:r>
            <a:r>
              <a:rPr lang="en-US" dirty="0" err="1">
                <a:sym typeface="Symbol" pitchFamily="18" charset="2"/>
              </a:rPr>
              <a:t>bonasus</a:t>
            </a:r>
            <a:r>
              <a:rPr lang="en-US" dirty="0">
                <a:sym typeface="Symbol" pitchFamily="18" charset="2"/>
              </a:rPr>
              <a:t> </a:t>
            </a:r>
            <a:r>
              <a:rPr lang="cs-CZ" dirty="0">
                <a:sym typeface="Symbol" pitchFamily="18" charset="2"/>
              </a:rPr>
              <a:t> totéž</a:t>
            </a:r>
            <a:r>
              <a:rPr lang="en-US" dirty="0">
                <a:sym typeface="Symbol" pitchFamily="18" charset="2"/>
              </a:rPr>
              <a:t>?</a:t>
            </a:r>
            <a:endParaRPr lang="cs-CZ" sz="2400" dirty="0">
              <a:sym typeface="Symbol" pitchFamily="18" charset="2"/>
            </a:endParaRPr>
          </a:p>
        </p:txBody>
      </p:sp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911" y="2743200"/>
            <a:ext cx="2872152" cy="346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2666" y="233363"/>
            <a:ext cx="3418553" cy="219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6" name="TextovéPole 5"/>
          <p:cNvSpPr txBox="1">
            <a:spLocks noChangeArrowheads="1"/>
          </p:cNvSpPr>
          <p:nvPr/>
        </p:nvSpPr>
        <p:spPr bwMode="auto">
          <a:xfrm>
            <a:off x="6311986" y="6107584"/>
            <a:ext cx="17780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03399"/>
                </a:solidFill>
              </a:rPr>
              <a:t>Carolus</a:t>
            </a:r>
            <a:r>
              <a:rPr lang="en-US" sz="1600" dirty="0">
                <a:solidFill>
                  <a:srgbClr val="003399"/>
                </a:solidFill>
              </a:rPr>
              <a:t> Linnaeus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1963" y="2667772"/>
            <a:ext cx="5395708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2. Karl </a:t>
            </a:r>
            <a:r>
              <a:rPr lang="cs-CZ" sz="2400" dirty="0" err="1">
                <a:solidFill>
                  <a:srgbClr val="F00000"/>
                </a:solidFill>
                <a:sym typeface="Symbol" pitchFamily="18" charset="2"/>
              </a:rPr>
              <a:t>Linné</a:t>
            </a: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: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1735 </a:t>
            </a:r>
            <a:r>
              <a:rPr lang="cs-CZ" i="1" dirty="0" err="1">
                <a:sym typeface="Symbol" pitchFamily="18" charset="2"/>
              </a:rPr>
              <a:t>Systema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Naturae</a:t>
            </a:r>
            <a:r>
              <a:rPr lang="cs-CZ" i="1" dirty="0">
                <a:sym typeface="Symbol" pitchFamily="18" charset="2"/>
              </a:rPr>
              <a:t/>
            </a:r>
            <a:br>
              <a:rPr lang="cs-CZ" i="1" dirty="0">
                <a:sym typeface="Symbol" pitchFamily="18" charset="2"/>
              </a:rPr>
            </a:b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binomická nomenklatura: rod + druh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hierarchická klasifikace</a:t>
            </a:r>
            <a:r>
              <a:rPr lang="en-US" dirty="0">
                <a:sym typeface="Symbol" pitchFamily="18" charset="2"/>
              </a:rPr>
              <a:t>:</a:t>
            </a:r>
            <a:r>
              <a:rPr lang="cs-CZ" dirty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říše, třída, řád, rod, druh, </a:t>
            </a:r>
            <a:r>
              <a:rPr lang="cs-CZ">
                <a:sym typeface="Symbol" pitchFamily="18" charset="2"/>
              </a:rPr>
              <a:t>(varieta/poddruh)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60375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2917825" y="481013"/>
            <a:ext cx="6094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Devon:</a:t>
            </a:r>
            <a:r>
              <a:rPr lang="cs-CZ" b="1" dirty="0"/>
              <a:t> </a:t>
            </a:r>
          </a:p>
          <a:p>
            <a:r>
              <a:rPr lang="cs-CZ" dirty="0"/>
              <a:t>radiace ryb, první žraloci, lalokoploutví, obojživelníci</a:t>
            </a:r>
          </a:p>
          <a:p>
            <a:r>
              <a:rPr lang="cs-CZ" dirty="0"/>
              <a:t>na konci </a:t>
            </a:r>
            <a:r>
              <a:rPr lang="cs-CZ" dirty="0">
                <a:solidFill>
                  <a:srgbClr val="003399"/>
                </a:solidFill>
              </a:rPr>
              <a:t>2. masová extinkce</a:t>
            </a:r>
          </a:p>
        </p:txBody>
      </p:sp>
      <p:pic>
        <p:nvPicPr>
          <p:cNvPr id="1028" name="Picture 4" descr="VÃ½sledek obrÃ¡zku pro amphibian evolution tiktaalik">
            <a:extLst>
              <a:ext uri="{FF2B5EF4-FFF2-40B4-BE49-F238E27FC236}">
                <a16:creationId xmlns:a16="http://schemas.microsoft.com/office/drawing/2014/main" id="{DD0ED5CB-5381-403F-ADEC-CA01BA501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0" b="7998"/>
          <a:stretch/>
        </p:blipFill>
        <p:spPr bwMode="auto">
          <a:xfrm>
            <a:off x="4829933" y="1989057"/>
            <a:ext cx="3840595" cy="453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0ACAF0E7-079C-4F8E-A891-804E2FFD87B9}"/>
              </a:ext>
            </a:extLst>
          </p:cNvPr>
          <p:cNvGrpSpPr/>
          <p:nvPr/>
        </p:nvGrpSpPr>
        <p:grpSpPr>
          <a:xfrm>
            <a:off x="461963" y="2263581"/>
            <a:ext cx="3973327" cy="4441166"/>
            <a:chOff x="461963" y="2263581"/>
            <a:chExt cx="3973327" cy="4441166"/>
          </a:xfrm>
        </p:grpSpPr>
        <p:pic>
          <p:nvPicPr>
            <p:cNvPr id="1030" name="Picture 6" descr="VÃ½sledek obrÃ¡zku pro amphibian evolution tiktaalik">
              <a:extLst>
                <a:ext uri="{FF2B5EF4-FFF2-40B4-BE49-F238E27FC236}">
                  <a16:creationId xmlns:a16="http://schemas.microsoft.com/office/drawing/2014/main" id="{5CEA38E8-D08F-42DF-B092-E65FB35828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63" y="2263581"/>
              <a:ext cx="3880287" cy="2541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VÃ½sledek obrÃ¡zku pro ichthyostega">
              <a:extLst>
                <a:ext uri="{FF2B5EF4-FFF2-40B4-BE49-F238E27FC236}">
                  <a16:creationId xmlns:a16="http://schemas.microsoft.com/office/drawing/2014/main" id="{82C07A88-1191-425F-B6D8-9B8570286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4" y="5123726"/>
              <a:ext cx="3719966" cy="1119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6EFA66B1-A15E-4BBA-901C-7B7E6E4DE82C}"/>
                </a:ext>
              </a:extLst>
            </p:cNvPr>
            <p:cNvSpPr txBox="1"/>
            <p:nvPr/>
          </p:nvSpPr>
          <p:spPr>
            <a:xfrm>
              <a:off x="2770188" y="6243082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i="1" dirty="0" err="1"/>
                <a:t>Ichthyostega</a:t>
              </a:r>
              <a:endParaRPr lang="cs-CZ" sz="1200" i="1" dirty="0"/>
            </a:p>
            <a:p>
              <a:pPr algn="ctr"/>
              <a:r>
                <a:rPr lang="cs-CZ" sz="1200" i="1" dirty="0"/>
                <a:t>365 </a:t>
              </a:r>
              <a:r>
                <a:rPr lang="cs-CZ" sz="1200" i="1" dirty="0" err="1"/>
                <a:t>Ma</a:t>
              </a:r>
              <a:endParaRPr lang="en-GB" sz="120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60375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2917825" y="481013"/>
            <a:ext cx="6094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Devon:</a:t>
            </a:r>
            <a:r>
              <a:rPr lang="cs-CZ" b="1" dirty="0"/>
              <a:t> </a:t>
            </a:r>
          </a:p>
          <a:p>
            <a:r>
              <a:rPr lang="cs-CZ" dirty="0"/>
              <a:t>radiace ryb, první žraloci, lalokoploutví, obojživelníci</a:t>
            </a:r>
          </a:p>
          <a:p>
            <a:r>
              <a:rPr lang="cs-CZ" dirty="0"/>
              <a:t>na konci </a:t>
            </a:r>
            <a:r>
              <a:rPr lang="cs-CZ" dirty="0">
                <a:solidFill>
                  <a:srgbClr val="003399"/>
                </a:solidFill>
              </a:rPr>
              <a:t>2. masová extinkce</a:t>
            </a:r>
          </a:p>
        </p:txBody>
      </p:sp>
      <p:pic>
        <p:nvPicPr>
          <p:cNvPr id="2970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8275" y="1211263"/>
            <a:ext cx="2419350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1" name="Text Box 19"/>
          <p:cNvSpPr txBox="1">
            <a:spLocks noChangeArrowheads="1"/>
          </p:cNvSpPr>
          <p:nvPr/>
        </p:nvSpPr>
        <p:spPr bwMode="auto">
          <a:xfrm>
            <a:off x="7648575" y="2428875"/>
            <a:ext cx="1279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Acanthostega</a:t>
            </a:r>
          </a:p>
        </p:txBody>
      </p:sp>
      <p:sp>
        <p:nvSpPr>
          <p:cNvPr id="29702" name="Text Box 20"/>
          <p:cNvSpPr txBox="1">
            <a:spLocks noChangeArrowheads="1"/>
          </p:cNvSpPr>
          <p:nvPr/>
        </p:nvSpPr>
        <p:spPr bwMode="auto">
          <a:xfrm>
            <a:off x="7664450" y="1292225"/>
            <a:ext cx="1200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Ichthyostega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50825" y="2633663"/>
            <a:ext cx="8656638" cy="1725612"/>
            <a:chOff x="158" y="1659"/>
            <a:chExt cx="5453" cy="1087"/>
          </a:xfrm>
        </p:grpSpPr>
        <p:pic>
          <p:nvPicPr>
            <p:cNvPr id="29709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1659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0" name="Text Box 18"/>
            <p:cNvSpPr txBox="1">
              <a:spLocks noChangeArrowheads="1"/>
            </p:cNvSpPr>
            <p:nvPr/>
          </p:nvSpPr>
          <p:spPr bwMode="auto">
            <a:xfrm>
              <a:off x="1838" y="1780"/>
              <a:ext cx="216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Karbon:</a:t>
              </a:r>
              <a:r>
                <a:rPr lang="cs-CZ" b="1" dirty="0"/>
                <a:t> </a:t>
              </a:r>
            </a:p>
            <a:p>
              <a:r>
                <a:rPr lang="cs-CZ" dirty="0"/>
                <a:t>přesličky, hmyz, první plazi</a:t>
              </a:r>
            </a:p>
          </p:txBody>
        </p:sp>
        <p:pic>
          <p:nvPicPr>
            <p:cNvPr id="29711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1" y="1792"/>
              <a:ext cx="1500" cy="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2" name="Text Box 23"/>
            <p:cNvSpPr txBox="1">
              <a:spLocks noChangeArrowheads="1"/>
            </p:cNvSpPr>
            <p:nvPr/>
          </p:nvSpPr>
          <p:spPr bwMode="auto">
            <a:xfrm>
              <a:off x="3424" y="2378"/>
              <a:ext cx="90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Archaeothyris</a:t>
              </a:r>
              <a:endParaRPr lang="cs-CZ" sz="1600" i="1" dirty="0"/>
            </a:p>
            <a:p>
              <a:pPr algn="ctr"/>
              <a:r>
                <a:rPr lang="cs-CZ" sz="1600" dirty="0"/>
                <a:t>(</a:t>
              </a:r>
              <a:r>
                <a:rPr lang="cs-CZ" sz="1600" dirty="0" err="1"/>
                <a:t>Synapsida</a:t>
              </a:r>
              <a:r>
                <a:rPr lang="cs-CZ" sz="1600" dirty="0"/>
                <a:t>)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50825" y="4724400"/>
            <a:ext cx="8732838" cy="1860550"/>
            <a:chOff x="158" y="2976"/>
            <a:chExt cx="5501" cy="1172"/>
          </a:xfrm>
        </p:grpSpPr>
        <p:pic>
          <p:nvPicPr>
            <p:cNvPr id="29705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" y="3186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01" y="2976"/>
              <a:ext cx="1758" cy="1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7" name="Text Box 24"/>
            <p:cNvSpPr txBox="1">
              <a:spLocks noChangeArrowheads="1"/>
            </p:cNvSpPr>
            <p:nvPr/>
          </p:nvSpPr>
          <p:spPr bwMode="auto">
            <a:xfrm>
              <a:off x="1838" y="3248"/>
              <a:ext cx="216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Perm:</a:t>
              </a:r>
              <a:r>
                <a:rPr lang="cs-CZ" b="1" dirty="0"/>
                <a:t> </a:t>
              </a:r>
            </a:p>
            <a:p>
              <a:r>
                <a:rPr lang="cs-CZ" dirty="0"/>
                <a:t>Pangea</a:t>
              </a:r>
            </a:p>
            <a:p>
              <a:r>
                <a:rPr lang="cs-CZ" dirty="0" err="1"/>
                <a:t>Therapsida</a:t>
              </a:r>
              <a:r>
                <a:rPr lang="cs-CZ" dirty="0"/>
                <a:t> (</a:t>
              </a:r>
              <a:r>
                <a:rPr lang="cs-CZ" dirty="0">
                  <a:sym typeface="Symbol" pitchFamily="18" charset="2"/>
                </a:rPr>
                <a:t> savci)</a:t>
              </a:r>
            </a:p>
            <a:p>
              <a:r>
                <a:rPr lang="cs-CZ" dirty="0"/>
                <a:t>na konci </a:t>
              </a:r>
              <a:r>
                <a:rPr lang="cs-CZ" dirty="0">
                  <a:solidFill>
                    <a:srgbClr val="003399"/>
                  </a:solidFill>
                </a:rPr>
                <a:t>3. masová extinkce</a:t>
              </a:r>
            </a:p>
          </p:txBody>
        </p:sp>
        <p:sp>
          <p:nvSpPr>
            <p:cNvPr id="29708" name="Text Box 25"/>
            <p:cNvSpPr txBox="1">
              <a:spLocks noChangeArrowheads="1"/>
            </p:cNvSpPr>
            <p:nvPr/>
          </p:nvSpPr>
          <p:spPr bwMode="auto">
            <a:xfrm>
              <a:off x="2966" y="3063"/>
              <a:ext cx="94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Edaphosaurus</a:t>
              </a:r>
              <a:r>
                <a:rPr lang="cs-CZ" sz="1600" dirty="0"/>
                <a:t/>
              </a:r>
              <a:br>
                <a:rPr lang="cs-CZ" sz="1600" dirty="0"/>
              </a:br>
              <a:r>
                <a:rPr lang="cs-CZ" sz="1600" dirty="0"/>
                <a:t>(</a:t>
              </a:r>
              <a:r>
                <a:rPr lang="cs-CZ" sz="1600" dirty="0" err="1"/>
                <a:t>Pelycosauria</a:t>
              </a:r>
              <a:r>
                <a:rPr lang="cs-CZ" sz="16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1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744538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380" y="2329770"/>
            <a:ext cx="15033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4903" y="4670108"/>
            <a:ext cx="2649538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14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2842398" y="661086"/>
            <a:ext cx="538179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Trias:</a:t>
            </a:r>
          </a:p>
          <a:p>
            <a:r>
              <a:rPr lang="cs-CZ" dirty="0"/>
              <a:t>motýli, </a:t>
            </a:r>
            <a:r>
              <a:rPr lang="cs-CZ" dirty="0" err="1"/>
              <a:t>dvojkřídlí</a:t>
            </a:r>
            <a:endParaRPr lang="cs-CZ" dirty="0"/>
          </a:p>
          <a:p>
            <a:r>
              <a:rPr lang="cs-CZ" dirty="0"/>
              <a:t>radiace plazů (želvy, </a:t>
            </a:r>
            <a:r>
              <a:rPr lang="cs-CZ" dirty="0" err="1"/>
              <a:t>ichthyosauři</a:t>
            </a:r>
            <a:r>
              <a:rPr lang="cs-CZ" dirty="0"/>
              <a:t>, </a:t>
            </a:r>
            <a:r>
              <a:rPr lang="cs-CZ" dirty="0" err="1"/>
              <a:t>plesiosauři</a:t>
            </a:r>
            <a:r>
              <a:rPr lang="cs-CZ" dirty="0"/>
              <a:t>,</a:t>
            </a:r>
          </a:p>
          <a:p>
            <a:r>
              <a:rPr lang="cs-CZ" dirty="0"/>
              <a:t>pterosauři)</a:t>
            </a:r>
          </a:p>
          <a:p>
            <a:r>
              <a:rPr lang="cs-CZ" dirty="0"/>
              <a:t>konec triasu: dinosauři, savci, </a:t>
            </a:r>
            <a:r>
              <a:rPr lang="cs-CZ" dirty="0">
                <a:solidFill>
                  <a:srgbClr val="003399"/>
                </a:solidFill>
              </a:rPr>
              <a:t>4. extinkce</a:t>
            </a:r>
          </a:p>
        </p:txBody>
      </p:sp>
      <p:sp>
        <p:nvSpPr>
          <p:cNvPr id="30730" name="Text Box 18"/>
          <p:cNvSpPr txBox="1">
            <a:spLocks noChangeArrowheads="1"/>
          </p:cNvSpPr>
          <p:nvPr/>
        </p:nvSpPr>
        <p:spPr bwMode="auto">
          <a:xfrm>
            <a:off x="6449423" y="2677660"/>
            <a:ext cx="12779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ichthyosauři</a:t>
            </a:r>
            <a:endParaRPr lang="cs-CZ" sz="1600" dirty="0"/>
          </a:p>
        </p:txBody>
      </p:sp>
      <p:sp>
        <p:nvSpPr>
          <p:cNvPr id="30732" name="Text Box 20"/>
          <p:cNvSpPr txBox="1">
            <a:spLocks noChangeArrowheads="1"/>
          </p:cNvSpPr>
          <p:nvPr/>
        </p:nvSpPr>
        <p:spPr bwMode="auto">
          <a:xfrm>
            <a:off x="7632020" y="5616575"/>
            <a:ext cx="1096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pterosauři</a:t>
            </a:r>
          </a:p>
        </p:txBody>
      </p:sp>
      <p:sp>
        <p:nvSpPr>
          <p:cNvPr id="30733" name="Text Box 23"/>
          <p:cNvSpPr txBox="1">
            <a:spLocks noChangeArrowheads="1"/>
          </p:cNvSpPr>
          <p:nvPr/>
        </p:nvSpPr>
        <p:spPr bwMode="auto">
          <a:xfrm>
            <a:off x="201613" y="31019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sp>
        <p:nvSpPr>
          <p:cNvPr id="30734" name="Text Box 25"/>
          <p:cNvSpPr txBox="1">
            <a:spLocks noChangeArrowheads="1"/>
          </p:cNvSpPr>
          <p:nvPr/>
        </p:nvSpPr>
        <p:spPr bwMode="auto">
          <a:xfrm>
            <a:off x="647700" y="23082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17488" y="2462213"/>
            <a:ext cx="6303962" cy="4165600"/>
            <a:chOff x="137" y="1551"/>
            <a:chExt cx="3971" cy="2624"/>
          </a:xfrm>
        </p:grpSpPr>
        <p:pic>
          <p:nvPicPr>
            <p:cNvPr id="30736" name="Picture 9"/>
            <p:cNvPicPr>
              <a:picLocks noChangeAspect="1" noChangeArrowheads="1"/>
            </p:cNvPicPr>
            <p:nvPr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155" y="1551"/>
              <a:ext cx="1534" cy="1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7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2" y="2217"/>
              <a:ext cx="1751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8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4" y="2713"/>
              <a:ext cx="1581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9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" y="3292"/>
              <a:ext cx="1990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0740" name="Text Box 21"/>
            <p:cNvSpPr txBox="1">
              <a:spLocks noChangeArrowheads="1"/>
            </p:cNvSpPr>
            <p:nvPr/>
          </p:nvSpPr>
          <p:spPr bwMode="auto">
            <a:xfrm>
              <a:off x="2761" y="3420"/>
              <a:ext cx="9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cynodont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Cynognathus</a:t>
              </a:r>
              <a:r>
                <a:rPr lang="cs-CZ" sz="1600" dirty="0"/>
                <a:t>)</a:t>
              </a:r>
            </a:p>
          </p:txBody>
        </p:sp>
        <p:sp>
          <p:nvSpPr>
            <p:cNvPr id="30741" name="Text Box 22"/>
            <p:cNvSpPr txBox="1">
              <a:spLocks noChangeArrowheads="1"/>
            </p:cNvSpPr>
            <p:nvPr/>
          </p:nvSpPr>
          <p:spPr bwMode="auto">
            <a:xfrm>
              <a:off x="2174" y="3940"/>
              <a:ext cx="193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/>
                <a:t>primitivní savec (</a:t>
              </a:r>
              <a:r>
                <a:rPr lang="cs-CZ" sz="1600" i="1" dirty="0" err="1"/>
                <a:t>Castorocauda</a:t>
              </a:r>
              <a:r>
                <a:rPr lang="cs-CZ" sz="1600" dirty="0"/>
                <a:t>)</a:t>
              </a:r>
            </a:p>
          </p:txBody>
        </p:sp>
        <p:sp>
          <p:nvSpPr>
            <p:cNvPr id="30742" name="Text Box 24"/>
            <p:cNvSpPr txBox="1">
              <a:spLocks noChangeArrowheads="1"/>
            </p:cNvSpPr>
            <p:nvPr/>
          </p:nvSpPr>
          <p:spPr bwMode="auto">
            <a:xfrm>
              <a:off x="137" y="2953"/>
              <a:ext cx="76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 err="1"/>
                <a:t>Therapsida</a:t>
              </a:r>
              <a:endParaRPr lang="cs-CZ" sz="1600" dirty="0"/>
            </a:p>
          </p:txBody>
        </p:sp>
        <p:sp>
          <p:nvSpPr>
            <p:cNvPr id="30743" name="Text Box 26"/>
            <p:cNvSpPr txBox="1">
              <a:spLocks noChangeArrowheads="1"/>
            </p:cNvSpPr>
            <p:nvPr/>
          </p:nvSpPr>
          <p:spPr bwMode="auto">
            <a:xfrm>
              <a:off x="150" y="1589"/>
              <a:ext cx="103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synapsidní</a:t>
              </a:r>
              <a:r>
                <a:rPr lang="cs-CZ" sz="1600" dirty="0"/>
                <a:t> plaz</a:t>
              </a:r>
            </a:p>
            <a:p>
              <a:pPr algn="ctr"/>
              <a:r>
                <a:rPr lang="cs-CZ" sz="1600" dirty="0" err="1"/>
                <a:t>Pelycosauria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Palaeohatteria</a:t>
              </a:r>
              <a:r>
                <a:rPr lang="cs-CZ" sz="1600" dirty="0"/>
                <a:t>)</a:t>
              </a:r>
            </a:p>
          </p:txBody>
        </p:sp>
        <p:sp>
          <p:nvSpPr>
            <p:cNvPr id="30744" name="Line 27"/>
            <p:cNvSpPr>
              <a:spLocks noChangeShapeType="1"/>
            </p:cNvSpPr>
            <p:nvPr/>
          </p:nvSpPr>
          <p:spPr bwMode="auto">
            <a:xfrm flipH="1">
              <a:off x="967" y="1995"/>
              <a:ext cx="356" cy="24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5" name="Line 28"/>
            <p:cNvSpPr>
              <a:spLocks noChangeShapeType="1"/>
            </p:cNvSpPr>
            <p:nvPr/>
          </p:nvSpPr>
          <p:spPr bwMode="auto">
            <a:xfrm>
              <a:off x="1601" y="2945"/>
              <a:ext cx="467" cy="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6" name="Line 29"/>
            <p:cNvSpPr>
              <a:spLocks noChangeShapeType="1"/>
            </p:cNvSpPr>
            <p:nvPr/>
          </p:nvSpPr>
          <p:spPr bwMode="auto">
            <a:xfrm flipH="1">
              <a:off x="2005" y="3439"/>
              <a:ext cx="603" cy="29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10" cstate="print"/>
          <a:srcRect t="14057"/>
          <a:stretch>
            <a:fillRect/>
          </a:stretch>
        </p:blipFill>
        <p:spPr bwMode="auto">
          <a:xfrm>
            <a:off x="5882368" y="3744686"/>
            <a:ext cx="3048000" cy="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Text Box 19"/>
          <p:cNvSpPr txBox="1">
            <a:spLocks noChangeArrowheads="1"/>
          </p:cNvSpPr>
          <p:nvPr/>
        </p:nvSpPr>
        <p:spPr bwMode="auto">
          <a:xfrm>
            <a:off x="7450517" y="3404775"/>
            <a:ext cx="11624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plesiosauři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ad8d0c4b-a-62cb3a1a-s-sites.googlegroups.com/site/palaeocritti/by-group/biarmosuchia/Biarmosuchus_NT.jpg?attachauth=ANoY7crfJHTDoL0B20prGrFWaRTRXv2QeHcBbqqa4JSu_qMfYFr5qLWmqeTjtJUi7d2QMa0jCRAsa_m-3UIArR_TkhL7T0O9B-wfvtG8meuKYvAGMaNHcNbEFSLut5_tyJ3tNFNQtPUEV0ksgsdyqC5L3YBNfIDLQJbL4QRnMFTZV62lw7bBFSf4PZUE_dIEmIFrNFQiBd4KBpbN6OrCIbYBuE6AuF5f-0Xs-cP-sPtgyzQt2Bvrf09BJij_0jeUNi7-GiX0i9fp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63" y="3084513"/>
            <a:ext cx="6224587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461963" y="969706"/>
            <a:ext cx="8882062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i="1" dirty="0" err="1"/>
              <a:t>Sphenacodon</a:t>
            </a:r>
            <a:r>
              <a:rPr lang="cs-CZ" dirty="0"/>
              <a:t>: spodní perm (270</a:t>
            </a:r>
            <a:r>
              <a:rPr lang="en-US" dirty="0"/>
              <a:t> </a:t>
            </a:r>
            <a:r>
              <a:rPr lang="cs-CZ" dirty="0"/>
              <a:t>M ) – spodní čelist z více kostí, </a:t>
            </a:r>
            <a:br>
              <a:rPr lang="cs-CZ" dirty="0"/>
            </a:br>
            <a:r>
              <a:rPr lang="cs-CZ" dirty="0"/>
              <a:t>	zakloubení čelisti plazí, žádný bubínek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i="1" dirty="0" err="1"/>
              <a:t>Biarmosuchia</a:t>
            </a:r>
            <a:r>
              <a:rPr lang="cs-CZ" dirty="0"/>
              <a:t>: svrchní perm – jeden z nejranějších </a:t>
            </a:r>
            <a:r>
              <a:rPr lang="cs-CZ" dirty="0" err="1"/>
              <a:t>terapsidů</a:t>
            </a:r>
            <a:r>
              <a:rPr lang="cs-CZ" dirty="0"/>
              <a:t>, zakloubení 	čelisti více savčí, horní čelist srostlá, zadní nohy vzpřímenější</a:t>
            </a:r>
          </a:p>
        </p:txBody>
      </p:sp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1684338" y="5761038"/>
            <a:ext cx="1811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Biarmosuchus</a:t>
            </a:r>
            <a:endParaRPr lang="cs-CZ"/>
          </a:p>
        </p:txBody>
      </p:sp>
      <p:sp>
        <p:nvSpPr>
          <p:cNvPr id="31749" name="Text Box 14"/>
          <p:cNvSpPr txBox="1">
            <a:spLocks noChangeArrowheads="1"/>
          </p:cNvSpPr>
          <p:nvPr/>
        </p:nvSpPr>
        <p:spPr bwMode="auto">
          <a:xfrm>
            <a:off x="3536950" y="233363"/>
            <a:ext cx="2324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00000"/>
                </a:solidFill>
              </a:rPr>
              <a:t>Evoluce</a:t>
            </a:r>
            <a:r>
              <a:rPr lang="en-US" sz="2400" b="1" dirty="0">
                <a:solidFill>
                  <a:srgbClr val="F00000"/>
                </a:solidFill>
              </a:rPr>
              <a:t> </a:t>
            </a:r>
            <a:r>
              <a:rPr lang="en-US" sz="2400" b="1" dirty="0" err="1">
                <a:solidFill>
                  <a:srgbClr val="F00000"/>
                </a:solidFill>
              </a:rPr>
              <a:t>savc</a:t>
            </a:r>
            <a:r>
              <a:rPr lang="cs-CZ" sz="2400" b="1" dirty="0">
                <a:solidFill>
                  <a:srgbClr val="F00000"/>
                </a:solidFill>
              </a:rPr>
              <a:t>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461963" y="411549"/>
            <a:ext cx="87879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Procynosuchus</a:t>
            </a:r>
            <a:r>
              <a:rPr lang="cs-CZ" dirty="0"/>
              <a:t>: konec permu – primitivní </a:t>
            </a:r>
            <a:r>
              <a:rPr lang="cs-CZ" dirty="0" err="1"/>
              <a:t>cynodont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Thrinaxodon</a:t>
            </a:r>
            <a:r>
              <a:rPr lang="cs-CZ" dirty="0"/>
              <a:t>: spodní </a:t>
            </a:r>
            <a:r>
              <a:rPr lang="en-US" dirty="0"/>
              <a:t>t</a:t>
            </a:r>
            <a:r>
              <a:rPr lang="cs-CZ" dirty="0" err="1"/>
              <a:t>rias</a:t>
            </a:r>
            <a:r>
              <a:rPr lang="cs-CZ" dirty="0"/>
              <a:t> – odvozenější </a:t>
            </a:r>
            <a:r>
              <a:rPr lang="cs-CZ" dirty="0" err="1"/>
              <a:t>cynodont</a:t>
            </a:r>
            <a:r>
              <a:rPr lang="cs-CZ" dirty="0"/>
              <a:t>, bubínek ve spodní čelisti</a:t>
            </a:r>
          </a:p>
        </p:txBody>
      </p:sp>
      <p:pic>
        <p:nvPicPr>
          <p:cNvPr id="32771" name="Picture 4" descr="http://upload.wikimedia.org/wikipedia/commons/9/97/Procynosuchus_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788" y="917575"/>
            <a:ext cx="52736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http://palaeos.com/vertebrates/cynodontia/images/thrinaxodon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716088" y="4421188"/>
            <a:ext cx="446246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://upload.wikimedia.org/wikipedia/commons/d/d4/Morganucod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2275" y="3887788"/>
            <a:ext cx="462438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461963" y="407087"/>
            <a:ext cx="839204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Probainognathus</a:t>
            </a:r>
            <a:r>
              <a:rPr lang="cs-CZ" dirty="0"/>
              <a:t>: střední trias (</a:t>
            </a:r>
            <a:r>
              <a:rPr lang="en-US" dirty="0"/>
              <a:t>~</a:t>
            </a:r>
            <a:r>
              <a:rPr lang="cs-CZ" dirty="0"/>
              <a:t> 235 M) – 2 klouby, savčí a plazí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i="1" dirty="0"/>
          </a:p>
          <a:p>
            <a:pPr defTabSz="360000"/>
            <a:r>
              <a:rPr lang="cs-CZ" i="1" dirty="0" err="1"/>
              <a:t>Diarbrognathus</a:t>
            </a:r>
            <a:r>
              <a:rPr lang="cs-CZ" dirty="0"/>
              <a:t>:  spodní jura (</a:t>
            </a:r>
            <a:r>
              <a:rPr lang="en-US" dirty="0"/>
              <a:t>~</a:t>
            </a:r>
            <a:r>
              <a:rPr lang="cs-CZ" dirty="0"/>
              <a:t> 209 M) – pokročilý </a:t>
            </a:r>
            <a:r>
              <a:rPr lang="cs-CZ" dirty="0" err="1"/>
              <a:t>cynodont</a:t>
            </a:r>
            <a:r>
              <a:rPr lang="cs-CZ" dirty="0"/>
              <a:t>, sice pořád </a:t>
            </a:r>
            <a:br>
              <a:rPr lang="cs-CZ" dirty="0"/>
            </a:br>
            <a:r>
              <a:rPr lang="cs-CZ" dirty="0"/>
              <a:t>	2 klouby, ale plazí používán téměř zcela ke slyšení</a:t>
            </a: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Morganucodon</a:t>
            </a:r>
            <a:r>
              <a:rPr lang="cs-CZ" dirty="0"/>
              <a:t>: spodní jura (</a:t>
            </a:r>
            <a:r>
              <a:rPr lang="en-US" dirty="0"/>
              <a:t>~</a:t>
            </a:r>
            <a:r>
              <a:rPr lang="cs-CZ" dirty="0"/>
              <a:t> 220 M)</a:t>
            </a:r>
            <a:br>
              <a:rPr lang="cs-CZ" dirty="0"/>
            </a:br>
            <a:r>
              <a:rPr lang="cs-CZ" dirty="0"/>
              <a:t>      – stále zbytek </a:t>
            </a:r>
            <a:r>
              <a:rPr lang="cs-CZ" dirty="0" err="1"/>
              <a:t>plazího</a:t>
            </a:r>
            <a:r>
              <a:rPr lang="cs-CZ" dirty="0"/>
              <a:t> kloubu</a:t>
            </a:r>
          </a:p>
        </p:txBody>
      </p:sp>
      <p:pic>
        <p:nvPicPr>
          <p:cNvPr id="33796" name="Picture 2" descr="http://fc06.deviantart.net/fs70/i/2009/354/d/d/Probainognathus_by_Theropsi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0" y="935038"/>
            <a:ext cx="58705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461963" y="480755"/>
            <a:ext cx="84016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i="1" dirty="0" err="1"/>
              <a:t>Hadrocodium</a:t>
            </a:r>
            <a:r>
              <a:rPr lang="cs-CZ" dirty="0"/>
              <a:t>: spodní jura – kůstky středního ucha se přesunuly z čelisti </a:t>
            </a:r>
            <a:br>
              <a:rPr lang="cs-CZ" dirty="0"/>
            </a:br>
            <a:r>
              <a:rPr lang="cs-CZ" dirty="0"/>
              <a:t>	do </a:t>
            </a:r>
            <a:r>
              <a:rPr lang="cs-CZ" dirty="0" err="1"/>
              <a:t>krania</a:t>
            </a:r>
            <a:endParaRPr lang="cs-CZ" dirty="0"/>
          </a:p>
        </p:txBody>
      </p:sp>
      <p:pic>
        <p:nvPicPr>
          <p:cNvPr id="34819" name="Picture 4" descr="http://24.media.tumblr.com/tumblr_mduve8jcgm1qc2w0e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3262" y="1474573"/>
            <a:ext cx="4988839" cy="448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588" y="2711450"/>
            <a:ext cx="381635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538" y="4614863"/>
            <a:ext cx="27003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7638" y="207963"/>
            <a:ext cx="24272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12"/>
          <p:cNvSpPr txBox="1">
            <a:spLocks noChangeArrowheads="1"/>
          </p:cNvSpPr>
          <p:nvPr/>
        </p:nvSpPr>
        <p:spPr bwMode="auto">
          <a:xfrm>
            <a:off x="2908300" y="815975"/>
            <a:ext cx="17668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Jura:</a:t>
            </a:r>
          </a:p>
          <a:p>
            <a:r>
              <a:rPr lang="cs-CZ" dirty="0"/>
              <a:t>kostnaté ryby</a:t>
            </a:r>
          </a:p>
          <a:p>
            <a:r>
              <a:rPr lang="cs-CZ" dirty="0"/>
              <a:t>evoluce ptáků</a:t>
            </a:r>
          </a:p>
        </p:txBody>
      </p:sp>
      <p:sp>
        <p:nvSpPr>
          <p:cNvPr id="35847" name="Text Box 13"/>
          <p:cNvSpPr txBox="1">
            <a:spLocks noChangeArrowheads="1"/>
          </p:cNvSpPr>
          <p:nvPr/>
        </p:nvSpPr>
        <p:spPr bwMode="auto">
          <a:xfrm>
            <a:off x="5350541" y="2078850"/>
            <a:ext cx="1339850" cy="3667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Saurischia</a:t>
            </a:r>
          </a:p>
        </p:txBody>
      </p:sp>
      <p:sp>
        <p:nvSpPr>
          <p:cNvPr id="35848" name="Text Box 14"/>
          <p:cNvSpPr txBox="1">
            <a:spLocks noChangeArrowheads="1"/>
          </p:cNvSpPr>
          <p:nvPr/>
        </p:nvSpPr>
        <p:spPr bwMode="auto">
          <a:xfrm>
            <a:off x="599282" y="2316162"/>
            <a:ext cx="1517650" cy="366713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Ornithischia</a:t>
            </a:r>
          </a:p>
        </p:txBody>
      </p:sp>
      <p:sp>
        <p:nvSpPr>
          <p:cNvPr id="35849" name="Text Box 16"/>
          <p:cNvSpPr txBox="1">
            <a:spLocks noChangeArrowheads="1"/>
          </p:cNvSpPr>
          <p:nvPr/>
        </p:nvSpPr>
        <p:spPr bwMode="auto">
          <a:xfrm>
            <a:off x="588963" y="6134100"/>
            <a:ext cx="1140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Allosaurus</a:t>
            </a:r>
            <a:endParaRPr lang="cs-CZ" sz="1600" i="1" dirty="0"/>
          </a:p>
        </p:txBody>
      </p:sp>
      <p:sp>
        <p:nvSpPr>
          <p:cNvPr id="35850" name="Text Box 17"/>
          <p:cNvSpPr txBox="1">
            <a:spLocks noChangeArrowheads="1"/>
          </p:cNvSpPr>
          <p:nvPr/>
        </p:nvSpPr>
        <p:spPr bwMode="auto">
          <a:xfrm>
            <a:off x="7529384" y="1907660"/>
            <a:ext cx="13356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Stegosaurus</a:t>
            </a:r>
          </a:p>
        </p:txBody>
      </p:sp>
      <p:sp>
        <p:nvSpPr>
          <p:cNvPr id="35851" name="Text Box 19"/>
          <p:cNvSpPr txBox="1">
            <a:spLocks noChangeArrowheads="1"/>
          </p:cNvSpPr>
          <p:nvPr/>
        </p:nvSpPr>
        <p:spPr bwMode="auto">
          <a:xfrm>
            <a:off x="3082925" y="2090738"/>
            <a:ext cx="121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F00000"/>
                </a:solidFill>
              </a:rPr>
              <a:t>dinosauři</a:t>
            </a:r>
          </a:p>
        </p:txBody>
      </p:sp>
      <p:sp>
        <p:nvSpPr>
          <p:cNvPr id="35852" name="Line 20"/>
          <p:cNvSpPr>
            <a:spLocks noChangeShapeType="1"/>
          </p:cNvSpPr>
          <p:nvPr/>
        </p:nvSpPr>
        <p:spPr bwMode="auto">
          <a:xfrm flipH="1">
            <a:off x="2395538" y="2328863"/>
            <a:ext cx="687387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3" name="Line 22"/>
          <p:cNvSpPr>
            <a:spLocks noChangeShapeType="1"/>
          </p:cNvSpPr>
          <p:nvPr/>
        </p:nvSpPr>
        <p:spPr bwMode="auto">
          <a:xfrm>
            <a:off x="4302125" y="2305050"/>
            <a:ext cx="900113" cy="22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4" name="Text Box 36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5855" name="Picture 38" descr="104Saurischia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32225" y="2608263"/>
            <a:ext cx="4945063" cy="38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6" name="Text Box 15"/>
          <p:cNvSpPr txBox="1">
            <a:spLocks noChangeArrowheads="1"/>
          </p:cNvSpPr>
          <p:nvPr/>
        </p:nvSpPr>
        <p:spPr bwMode="auto">
          <a:xfrm>
            <a:off x="2706688" y="3879850"/>
            <a:ext cx="1494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Brachiosaurus</a:t>
            </a:r>
            <a:endParaRPr lang="cs-CZ" sz="1600" i="1" dirty="0"/>
          </a:p>
        </p:txBody>
      </p:sp>
      <p:sp>
        <p:nvSpPr>
          <p:cNvPr id="288807" name="Rectangle 39"/>
          <p:cNvSpPr>
            <a:spLocks noChangeArrowheads="1"/>
          </p:cNvSpPr>
          <p:nvPr/>
        </p:nvSpPr>
        <p:spPr bwMode="auto">
          <a:xfrm>
            <a:off x="7131050" y="2625725"/>
            <a:ext cx="1546225" cy="1625600"/>
          </a:xfrm>
          <a:prstGeom prst="rect">
            <a:avLst/>
          </a:prstGeom>
          <a:noFill/>
          <a:ln w="38100">
            <a:solidFill>
              <a:srgbClr val="F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8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0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2908300" y="815975"/>
            <a:ext cx="17668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Jura:</a:t>
            </a:r>
          </a:p>
          <a:p>
            <a:r>
              <a:rPr lang="cs-CZ" dirty="0"/>
              <a:t>kostnaté ryby</a:t>
            </a:r>
          </a:p>
          <a:p>
            <a:r>
              <a:rPr lang="cs-CZ" dirty="0"/>
              <a:t>evoluce ptáků</a:t>
            </a:r>
          </a:p>
        </p:txBody>
      </p:sp>
      <p:grpSp>
        <p:nvGrpSpPr>
          <p:cNvPr id="36868" name="Group 15"/>
          <p:cNvGrpSpPr>
            <a:grpSpLocks/>
          </p:cNvGrpSpPr>
          <p:nvPr/>
        </p:nvGrpSpPr>
        <p:grpSpPr bwMode="auto">
          <a:xfrm>
            <a:off x="1139825" y="2444750"/>
            <a:ext cx="4573588" cy="2284413"/>
            <a:chOff x="2458" y="1724"/>
            <a:chExt cx="2881" cy="1439"/>
          </a:xfrm>
        </p:grpSpPr>
        <p:pic>
          <p:nvPicPr>
            <p:cNvPr id="3688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77" y="2369"/>
              <a:ext cx="1411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5" name="Text Box 17"/>
            <p:cNvSpPr txBox="1">
              <a:spLocks noChangeArrowheads="1"/>
            </p:cNvSpPr>
            <p:nvPr/>
          </p:nvSpPr>
          <p:spPr bwMode="auto">
            <a:xfrm>
              <a:off x="2458" y="1724"/>
              <a:ext cx="1409" cy="213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 dirty="0" err="1"/>
                <a:t>theropodní</a:t>
              </a:r>
              <a:r>
                <a:rPr lang="cs-CZ" sz="1600" b="1" dirty="0"/>
                <a:t> dinosauři</a:t>
              </a:r>
            </a:p>
          </p:txBody>
        </p:sp>
        <p:sp>
          <p:nvSpPr>
            <p:cNvPr id="36886" name="Text Box 18"/>
            <p:cNvSpPr txBox="1">
              <a:spLocks noChangeArrowheads="1"/>
            </p:cNvSpPr>
            <p:nvPr/>
          </p:nvSpPr>
          <p:spPr bwMode="auto">
            <a:xfrm>
              <a:off x="4519" y="1969"/>
              <a:ext cx="82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b="1" dirty="0"/>
                <a:t>tyranosauři</a:t>
              </a:r>
            </a:p>
            <a:p>
              <a:pPr algn="ctr"/>
              <a:r>
                <a:rPr lang="cs-CZ" sz="1600" b="1" dirty="0"/>
                <a:t>(křída)</a:t>
              </a:r>
            </a:p>
          </p:txBody>
        </p:sp>
        <p:sp>
          <p:nvSpPr>
            <p:cNvPr id="36887" name="Text Box 19"/>
            <p:cNvSpPr txBox="1">
              <a:spLocks noChangeArrowheads="1"/>
            </p:cNvSpPr>
            <p:nvPr/>
          </p:nvSpPr>
          <p:spPr bwMode="auto">
            <a:xfrm>
              <a:off x="2787" y="2162"/>
              <a:ext cx="8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/>
                <a:t>Maniraptora</a:t>
              </a:r>
            </a:p>
          </p:txBody>
        </p:sp>
        <p:sp>
          <p:nvSpPr>
            <p:cNvPr id="36888" name="Line 20"/>
            <p:cNvSpPr>
              <a:spLocks noChangeShapeType="1"/>
            </p:cNvSpPr>
            <p:nvPr/>
          </p:nvSpPr>
          <p:spPr bwMode="auto">
            <a:xfrm>
              <a:off x="3756" y="1945"/>
              <a:ext cx="685" cy="1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21"/>
            <p:cNvSpPr>
              <a:spLocks noChangeShapeType="1"/>
            </p:cNvSpPr>
            <p:nvPr/>
          </p:nvSpPr>
          <p:spPr bwMode="auto">
            <a:xfrm>
              <a:off x="3173" y="1958"/>
              <a:ext cx="0" cy="21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44488" y="3879851"/>
            <a:ext cx="5640388" cy="2614613"/>
            <a:chOff x="1957" y="2628"/>
            <a:chExt cx="3553" cy="1647"/>
          </a:xfrm>
        </p:grpSpPr>
        <p:pic>
          <p:nvPicPr>
            <p:cNvPr id="36876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6" y="2628"/>
              <a:ext cx="1184" cy="1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7" name="Line 24"/>
            <p:cNvSpPr>
              <a:spLocks noChangeShapeType="1"/>
            </p:cNvSpPr>
            <p:nvPr/>
          </p:nvSpPr>
          <p:spPr bwMode="auto">
            <a:xfrm flipH="1">
              <a:off x="3223" y="3064"/>
              <a:ext cx="460" cy="411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8" name="Line 25"/>
            <p:cNvSpPr>
              <a:spLocks noChangeShapeType="1"/>
            </p:cNvSpPr>
            <p:nvPr/>
          </p:nvSpPr>
          <p:spPr bwMode="auto">
            <a:xfrm>
              <a:off x="3442" y="3285"/>
              <a:ext cx="337" cy="34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9" name="Text Box 26"/>
            <p:cNvSpPr txBox="1">
              <a:spLocks noChangeArrowheads="1"/>
            </p:cNvSpPr>
            <p:nvPr/>
          </p:nvSpPr>
          <p:spPr bwMode="auto">
            <a:xfrm>
              <a:off x="2031" y="4062"/>
              <a:ext cx="17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Archaeopteryx</a:t>
              </a:r>
              <a:r>
                <a:rPr lang="cs-CZ" sz="1600" i="1" dirty="0"/>
                <a:t> </a:t>
              </a:r>
              <a:r>
                <a:rPr lang="cs-CZ" sz="1600" i="1" dirty="0" err="1"/>
                <a:t>lithographica</a:t>
              </a:r>
              <a:endParaRPr lang="cs-CZ" sz="1600" i="1" dirty="0"/>
            </a:p>
          </p:txBody>
        </p:sp>
        <p:sp>
          <p:nvSpPr>
            <p:cNvPr id="36880" name="Text Box 27"/>
            <p:cNvSpPr txBox="1">
              <a:spLocks noChangeArrowheads="1"/>
            </p:cNvSpPr>
            <p:nvPr/>
          </p:nvSpPr>
          <p:spPr bwMode="auto">
            <a:xfrm>
              <a:off x="3702" y="3659"/>
              <a:ext cx="4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F00000"/>
                  </a:solidFill>
                </a:rPr>
                <a:t>ptáci</a:t>
              </a:r>
            </a:p>
          </p:txBody>
        </p:sp>
        <p:sp>
          <p:nvSpPr>
            <p:cNvPr id="36881" name="Text Box 28"/>
            <p:cNvSpPr txBox="1">
              <a:spLocks noChangeArrowheads="1"/>
            </p:cNvSpPr>
            <p:nvPr/>
          </p:nvSpPr>
          <p:spPr bwMode="auto">
            <a:xfrm>
              <a:off x="4467" y="3968"/>
              <a:ext cx="97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Microraptor</a:t>
              </a:r>
              <a:r>
                <a:rPr lang="cs-CZ" sz="1600" i="1" dirty="0"/>
                <a:t> </a:t>
              </a:r>
              <a:r>
                <a:rPr lang="cs-CZ" sz="1600" i="1" dirty="0" err="1"/>
                <a:t>gui</a:t>
              </a:r>
              <a:endParaRPr lang="cs-CZ" sz="1600" i="1" dirty="0"/>
            </a:p>
          </p:txBody>
        </p:sp>
        <p:pic>
          <p:nvPicPr>
            <p:cNvPr id="36882" name="Picture 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57" y="3168"/>
              <a:ext cx="1185" cy="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6883" name="Line 30"/>
            <p:cNvSpPr>
              <a:spLocks noChangeShapeType="1"/>
            </p:cNvSpPr>
            <p:nvPr/>
          </p:nvSpPr>
          <p:spPr bwMode="auto">
            <a:xfrm>
              <a:off x="3681" y="3062"/>
              <a:ext cx="754" cy="28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70" name="Text Box 31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6871" name="Picture 36" descr="t-rex_vs_gigantosauru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3975" y="911225"/>
            <a:ext cx="37687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6872" name="AutoShape 37"/>
          <p:cNvSpPr>
            <a:spLocks noChangeArrowheads="1"/>
          </p:cNvSpPr>
          <p:nvPr/>
        </p:nvSpPr>
        <p:spPr bwMode="auto">
          <a:xfrm>
            <a:off x="5864225" y="427038"/>
            <a:ext cx="728663" cy="360362"/>
          </a:xfrm>
          <a:prstGeom prst="wedgeRectCallout">
            <a:avLst>
              <a:gd name="adj1" fmla="val -15361"/>
              <a:gd name="adj2" fmla="val 2063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/>
              <a:t>T. rex</a:t>
            </a:r>
          </a:p>
        </p:txBody>
      </p:sp>
      <p:sp>
        <p:nvSpPr>
          <p:cNvPr id="36873" name="AutoShape 38"/>
          <p:cNvSpPr>
            <a:spLocks noChangeArrowheads="1"/>
          </p:cNvSpPr>
          <p:nvPr/>
        </p:nvSpPr>
        <p:spPr bwMode="auto">
          <a:xfrm>
            <a:off x="7389341" y="288925"/>
            <a:ext cx="1592734" cy="403053"/>
          </a:xfrm>
          <a:prstGeom prst="wedgeRectCallout">
            <a:avLst>
              <a:gd name="adj1" fmla="val -27742"/>
              <a:gd name="adj2" fmla="val 11601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Gigantosaurus</a:t>
            </a:r>
            <a:endParaRPr lang="cs-CZ" sz="1600" i="1" dirty="0"/>
          </a:p>
        </p:txBody>
      </p:sp>
      <p:pic>
        <p:nvPicPr>
          <p:cNvPr id="346154" name="Picture 42" descr="ap_dinobirds"/>
          <p:cNvPicPr>
            <a:picLocks noChangeAspect="1" noChangeArrowheads="1"/>
          </p:cNvPicPr>
          <p:nvPr/>
        </p:nvPicPr>
        <p:blipFill>
          <a:blip r:embed="rId8" cstate="print"/>
          <a:srcRect t="1750" b="5525"/>
          <a:stretch>
            <a:fillRect/>
          </a:stretch>
        </p:blipFill>
        <p:spPr bwMode="auto">
          <a:xfrm>
            <a:off x="6565900" y="2682875"/>
            <a:ext cx="2387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Výsledek obrázku pro microraptor gui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983162"/>
            <a:ext cx="2388159" cy="17893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787400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79413" y="2843213"/>
            <a:ext cx="2119312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2893571" y="758825"/>
            <a:ext cx="62504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Křída:</a:t>
            </a:r>
          </a:p>
          <a:p>
            <a:r>
              <a:rPr lang="cs-CZ" dirty="0"/>
              <a:t>krytosemenné rostliny</a:t>
            </a:r>
          </a:p>
          <a:p>
            <a:r>
              <a:rPr lang="cs-CZ" dirty="0"/>
              <a:t>moderní žraloci a rejnoci, </a:t>
            </a:r>
            <a:r>
              <a:rPr lang="cs-CZ" dirty="0" err="1"/>
              <a:t>mosasauři</a:t>
            </a:r>
            <a:r>
              <a:rPr lang="cs-CZ" dirty="0"/>
              <a:t>, první hadi, ptáci</a:t>
            </a:r>
          </a:p>
          <a:p>
            <a:r>
              <a:rPr lang="cs-CZ" dirty="0"/>
              <a:t>savci: divergence vačnatců a </a:t>
            </a:r>
            <a:r>
              <a:rPr lang="cs-CZ" dirty="0" err="1"/>
              <a:t>placentálů</a:t>
            </a:r>
            <a:endParaRPr lang="cs-CZ" dirty="0"/>
          </a:p>
        </p:txBody>
      </p:sp>
      <p:sp>
        <p:nvSpPr>
          <p:cNvPr id="37893" name="Text Box 13"/>
          <p:cNvSpPr txBox="1">
            <a:spLocks noChangeArrowheads="1"/>
          </p:cNvSpPr>
          <p:nvPr/>
        </p:nvSpPr>
        <p:spPr bwMode="auto">
          <a:xfrm>
            <a:off x="1304925" y="5780088"/>
            <a:ext cx="11304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mosasauři</a:t>
            </a:r>
            <a:endParaRPr lang="cs-CZ" sz="1600" dirty="0"/>
          </a:p>
        </p:txBody>
      </p:sp>
      <p:grpSp>
        <p:nvGrpSpPr>
          <p:cNvPr id="37894" name="Group 19"/>
          <p:cNvGrpSpPr>
            <a:grpSpLocks/>
          </p:cNvGrpSpPr>
          <p:nvPr/>
        </p:nvGrpSpPr>
        <p:grpSpPr bwMode="auto">
          <a:xfrm>
            <a:off x="3152775" y="2238375"/>
            <a:ext cx="3452813" cy="1841500"/>
            <a:chOff x="3484" y="2659"/>
            <a:chExt cx="2175" cy="1160"/>
          </a:xfrm>
        </p:grpSpPr>
        <p:pic>
          <p:nvPicPr>
            <p:cNvPr id="37899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84" y="2659"/>
              <a:ext cx="2175" cy="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0" name="Text Box 17"/>
            <p:cNvSpPr txBox="1">
              <a:spLocks noChangeArrowheads="1"/>
            </p:cNvSpPr>
            <p:nvPr/>
          </p:nvSpPr>
          <p:spPr bwMode="auto">
            <a:xfrm>
              <a:off x="4772" y="2763"/>
              <a:ext cx="81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Hesperornis</a:t>
              </a:r>
              <a:endParaRPr lang="cs-CZ" sz="1600" i="1" dirty="0"/>
            </a:p>
          </p:txBody>
        </p:sp>
      </p:grpSp>
      <p:sp>
        <p:nvSpPr>
          <p:cNvPr id="37895" name="Text Box 15"/>
          <p:cNvSpPr txBox="1">
            <a:spLocks noChangeArrowheads="1"/>
          </p:cNvSpPr>
          <p:nvPr/>
        </p:nvSpPr>
        <p:spPr bwMode="auto">
          <a:xfrm>
            <a:off x="2843213" y="4567238"/>
            <a:ext cx="3448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na konci křídy: 5. extinkce, 66 M</a:t>
            </a:r>
          </a:p>
          <a:p>
            <a:endParaRPr lang="cs-CZ" sz="1800" dirty="0"/>
          </a:p>
          <a:p>
            <a:r>
              <a:rPr lang="cs-CZ" sz="1800" dirty="0">
                <a:sym typeface="Symbol" pitchFamily="18" charset="2"/>
              </a:rPr>
              <a:t> otázka příčiny</a:t>
            </a:r>
          </a:p>
        </p:txBody>
      </p:sp>
      <p:sp>
        <p:nvSpPr>
          <p:cNvPr id="37896" name="Text Box 20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7897" name="Picture 22" descr="Ichthyornis_B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6350" y="3962400"/>
            <a:ext cx="245110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Text Box 23"/>
          <p:cNvSpPr txBox="1">
            <a:spLocks noChangeArrowheads="1"/>
          </p:cNvSpPr>
          <p:nvPr/>
        </p:nvSpPr>
        <p:spPr bwMode="auto">
          <a:xfrm>
            <a:off x="7427913" y="3527425"/>
            <a:ext cx="1176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Ichthyornis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461963" y="233363"/>
            <a:ext cx="6660798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3. Darwin:</a:t>
            </a:r>
          </a:p>
          <a:p>
            <a:pPr defTabSz="360000">
              <a:spcAft>
                <a:spcPts val="1000"/>
              </a:spcAft>
            </a:pPr>
            <a:r>
              <a:rPr lang="cs-CZ" dirty="0" err="1"/>
              <a:t>kladogeneze</a:t>
            </a:r>
            <a:r>
              <a:rPr lang="cs-CZ" dirty="0"/>
              <a:t> (větvení) a </a:t>
            </a:r>
            <a:r>
              <a:rPr lang="cs-CZ" dirty="0" err="1"/>
              <a:t>anageneze</a:t>
            </a:r>
            <a:r>
              <a:rPr lang="cs-CZ" dirty="0"/>
              <a:t> (změna znaků)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systém by měl odrážet reálnou fylogenezi </a:t>
            </a:r>
            <a:r>
              <a:rPr lang="cs-CZ" dirty="0">
                <a:sym typeface="Symbol" pitchFamily="18" charset="2"/>
              </a:rPr>
              <a:t> otázka Jak?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61963" y="2627698"/>
            <a:ext cx="8736012" cy="288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Evoluční systematika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před 1950: společný předek + adaptivní divergence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diskuse, zda vhodnější adaptivní, nebo neadaptivní znaky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subjektivní a nejasná kritéria výběru a vážení znaků</a:t>
            </a:r>
            <a:r>
              <a:rPr lang="en-US" dirty="0">
                <a:sym typeface="Symbol" pitchFamily="18" charset="2"/>
              </a:rPr>
              <a:t>  </a:t>
            </a:r>
            <a:r>
              <a:rPr lang="cs-CZ" dirty="0">
                <a:sym typeface="Symbol" pitchFamily="18" charset="2"/>
              </a:rPr>
              <a:t>krize taxonomie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</a:t>
            </a:r>
            <a:r>
              <a:rPr lang="en-US" dirty="0">
                <a:sym typeface="Symbol" pitchFamily="18" charset="2"/>
              </a:rPr>
              <a:t> </a:t>
            </a:r>
            <a:r>
              <a:rPr lang="cs-CZ" dirty="0">
                <a:sym typeface="Symbol" pitchFamily="18" charset="2"/>
              </a:rPr>
              <a:t>samotné slovo taxonomie nahrazeno pojmem „systematika“)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kontroverze mezi „rozdělovači“ (</a:t>
            </a:r>
            <a:r>
              <a:rPr lang="cs-CZ" i="1" dirty="0" err="1">
                <a:sym typeface="Symbol" pitchFamily="18" charset="2"/>
              </a:rPr>
              <a:t>splitters</a:t>
            </a:r>
            <a:r>
              <a:rPr lang="cs-CZ" dirty="0">
                <a:sym typeface="Symbol" pitchFamily="18" charset="2"/>
              </a:rPr>
              <a:t>) a „</a:t>
            </a:r>
            <a:r>
              <a:rPr lang="cs-CZ">
                <a:sym typeface="Symbol" pitchFamily="18" charset="2"/>
              </a:rPr>
              <a:t>slučovači“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i="1" dirty="0" err="1">
                <a:sym typeface="Symbol" pitchFamily="18" charset="2"/>
              </a:rPr>
              <a:t>lumpers</a:t>
            </a:r>
            <a:r>
              <a:rPr lang="cs-CZ" dirty="0">
                <a:sym typeface="Symbol" pitchFamily="18" charset="2"/>
              </a:rPr>
              <a:t>)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1838" y="1774825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7515225" y="3762375"/>
            <a:ext cx="8931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986" y="4361779"/>
            <a:ext cx="31623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6283771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Extinkce na K/T* (K/</a:t>
            </a:r>
            <a:r>
              <a:rPr lang="cs-CZ" dirty="0" err="1">
                <a:solidFill>
                  <a:srgbClr val="F00000"/>
                </a:solidFill>
              </a:rPr>
              <a:t>Pg</a:t>
            </a:r>
            <a:r>
              <a:rPr lang="cs-CZ" dirty="0">
                <a:solidFill>
                  <a:srgbClr val="F00000"/>
                </a:solidFill>
              </a:rPr>
              <a:t>**) hranici: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1980 </a:t>
            </a:r>
            <a:r>
              <a:rPr lang="cs-CZ" dirty="0">
                <a:solidFill>
                  <a:srgbClr val="003399"/>
                </a:solidFill>
              </a:rPr>
              <a:t>Louis </a:t>
            </a:r>
            <a:r>
              <a:rPr lang="cs-CZ" dirty="0" err="1">
                <a:solidFill>
                  <a:srgbClr val="003399"/>
                </a:solidFill>
              </a:rPr>
              <a:t>Alvarez</a:t>
            </a:r>
            <a:r>
              <a:rPr lang="cs-CZ" dirty="0"/>
              <a:t> a kol.: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katastrofická hypotéza – asteroid 10 km v průměru</a:t>
            </a:r>
            <a:br>
              <a:rPr lang="cs-CZ" dirty="0"/>
            </a:br>
            <a:r>
              <a:rPr lang="cs-CZ" dirty="0"/>
              <a:t>	10</a:t>
            </a:r>
            <a:r>
              <a:rPr lang="cs-CZ" baseline="30000" dirty="0"/>
              <a:t>9 </a:t>
            </a:r>
            <a:r>
              <a:rPr lang="cs-CZ" dirty="0">
                <a:sym typeface="Symbol"/>
              </a:rPr>
              <a:t></a:t>
            </a:r>
            <a:r>
              <a:rPr lang="cs-CZ" dirty="0"/>
              <a:t> víc než Hirošima</a:t>
            </a:r>
          </a:p>
        </p:txBody>
      </p:sp>
      <p:pic>
        <p:nvPicPr>
          <p:cNvPr id="3891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8423" y="1518199"/>
            <a:ext cx="4190705" cy="234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8919" name="Picture 15" descr="p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791" y="1822908"/>
            <a:ext cx="2413042" cy="241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920" name="Text Box 16"/>
          <p:cNvSpPr txBox="1">
            <a:spLocks noChangeArrowheads="1"/>
          </p:cNvSpPr>
          <p:nvPr/>
        </p:nvSpPr>
        <p:spPr bwMode="auto">
          <a:xfrm>
            <a:off x="2673630" y="1969829"/>
            <a:ext cx="1085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L. </a:t>
            </a:r>
            <a:r>
              <a:rPr lang="cs-CZ" sz="1600" dirty="0" err="1">
                <a:solidFill>
                  <a:srgbClr val="003399"/>
                </a:solidFill>
              </a:rPr>
              <a:t>Alvarez</a:t>
            </a:r>
            <a:endParaRPr lang="cs-CZ" sz="1600" dirty="0">
              <a:solidFill>
                <a:srgbClr val="003399"/>
              </a:solidFill>
            </a:endParaRPr>
          </a:p>
        </p:txBody>
      </p:sp>
      <p:pic>
        <p:nvPicPr>
          <p:cNvPr id="7" name="Obrázek 6" descr="Dinosaur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5279" y="3387635"/>
            <a:ext cx="4198858" cy="33590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6783977" y="233363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aseline="30000" dirty="0"/>
              <a:t>*)</a:t>
            </a:r>
            <a:r>
              <a:rPr lang="cs-CZ" sz="1600" dirty="0"/>
              <a:t> křída/třetihory</a:t>
            </a:r>
          </a:p>
          <a:p>
            <a:r>
              <a:rPr lang="cs-CZ" sz="1600" baseline="30000" dirty="0"/>
              <a:t>**)</a:t>
            </a:r>
            <a:r>
              <a:rPr lang="cs-CZ" sz="1600" dirty="0"/>
              <a:t> křída/paleogén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1515762"/>
            <a:ext cx="3966656" cy="272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7" name="Picture 5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917989" y="2024115"/>
            <a:ext cx="3747831" cy="424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3769173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Extinkce na K/T (K/</a:t>
            </a:r>
            <a:r>
              <a:rPr lang="cs-CZ" dirty="0" err="1">
                <a:solidFill>
                  <a:srgbClr val="F00000"/>
                </a:solidFill>
              </a:rPr>
              <a:t>Pg</a:t>
            </a:r>
            <a:r>
              <a:rPr lang="cs-CZ" dirty="0">
                <a:solidFill>
                  <a:srgbClr val="F00000"/>
                </a:solidFill>
              </a:rPr>
              <a:t>) hranici: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iridium na K/T rozhraní</a:t>
            </a:r>
          </a:p>
        </p:txBody>
      </p:sp>
      <p:sp>
        <p:nvSpPr>
          <p:cNvPr id="279569" name="AutoShape 17"/>
          <p:cNvSpPr>
            <a:spLocks noChangeArrowheads="1"/>
          </p:cNvSpPr>
          <p:nvPr/>
        </p:nvSpPr>
        <p:spPr bwMode="auto">
          <a:xfrm>
            <a:off x="2725866" y="5168813"/>
            <a:ext cx="2008188" cy="1058992"/>
          </a:xfrm>
          <a:prstGeom prst="wedgeRectCallout">
            <a:avLst>
              <a:gd name="adj1" fmla="val 127222"/>
              <a:gd name="adj2" fmla="val -13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cca. 100-násobné zvýšení množství iridia</a:t>
            </a: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4636186" y="774357"/>
            <a:ext cx="1284288" cy="626333"/>
          </a:xfrm>
          <a:prstGeom prst="wedgeRectCallout">
            <a:avLst>
              <a:gd name="adj1" fmla="val -100332"/>
              <a:gd name="adj2" fmla="val 1418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K/T hranice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84175"/>
            <a:ext cx="3338512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913" y="1106488"/>
            <a:ext cx="29051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4446" name="AutoShape 14"/>
          <p:cNvSpPr>
            <a:spLocks noChangeArrowheads="1"/>
          </p:cNvSpPr>
          <p:nvPr/>
        </p:nvSpPr>
        <p:spPr bwMode="auto">
          <a:xfrm>
            <a:off x="1036638" y="854075"/>
            <a:ext cx="479425" cy="420688"/>
          </a:xfrm>
          <a:prstGeom prst="rightArrow">
            <a:avLst>
              <a:gd name="adj1" fmla="val 50000"/>
              <a:gd name="adj2" fmla="val 284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4465" name="AutoShape 33"/>
          <p:cNvSpPr>
            <a:spLocks noChangeArrowheads="1"/>
          </p:cNvSpPr>
          <p:nvPr/>
        </p:nvSpPr>
        <p:spPr bwMode="auto">
          <a:xfrm>
            <a:off x="5161863" y="394001"/>
            <a:ext cx="2922588" cy="360362"/>
          </a:xfrm>
          <a:prstGeom prst="wedgeRectCallout">
            <a:avLst>
              <a:gd name="adj1" fmla="val -347"/>
              <a:gd name="adj2" fmla="val 16039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kráter Chicxulub (Mexiko)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74613" y="2455863"/>
            <a:ext cx="8039101" cy="4260850"/>
            <a:chOff x="47" y="1547"/>
            <a:chExt cx="5064" cy="2684"/>
          </a:xfrm>
        </p:grpSpPr>
        <p:pic>
          <p:nvPicPr>
            <p:cNvPr id="39943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" y="3225"/>
              <a:ext cx="2065" cy="1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944" name="Group 31"/>
            <p:cNvGrpSpPr>
              <a:grpSpLocks/>
            </p:cNvGrpSpPr>
            <p:nvPr/>
          </p:nvGrpSpPr>
          <p:grpSpPr bwMode="auto">
            <a:xfrm>
              <a:off x="47" y="1548"/>
              <a:ext cx="1496" cy="1661"/>
              <a:chOff x="47" y="1548"/>
              <a:chExt cx="1496" cy="1661"/>
            </a:xfrm>
          </p:grpSpPr>
          <p:pic>
            <p:nvPicPr>
              <p:cNvPr id="39950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0132" b="5348"/>
              <a:stretch>
                <a:fillRect/>
              </a:stretch>
            </p:blipFill>
            <p:spPr bwMode="auto">
              <a:xfrm>
                <a:off x="255" y="1548"/>
                <a:ext cx="1220" cy="1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39951" name="Text Box 22"/>
              <p:cNvSpPr txBox="1">
                <a:spLocks noChangeArrowheads="1"/>
              </p:cNvSpPr>
              <p:nvPr/>
            </p:nvSpPr>
            <p:spPr bwMode="auto">
              <a:xfrm>
                <a:off x="1094" y="2501"/>
                <a:ext cx="449" cy="1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dirty="0" err="1"/>
                  <a:t>cenoty</a:t>
                </a:r>
                <a:endParaRPr lang="cs-CZ" sz="1000" dirty="0"/>
              </a:p>
            </p:txBody>
          </p:sp>
          <p:sp>
            <p:nvSpPr>
              <p:cNvPr id="39952" name="Text Box 23"/>
              <p:cNvSpPr txBox="1">
                <a:spLocks noChangeArrowheads="1"/>
              </p:cNvSpPr>
              <p:nvPr/>
            </p:nvSpPr>
            <p:spPr bwMode="auto">
              <a:xfrm>
                <a:off x="47" y="2635"/>
                <a:ext cx="612" cy="3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400"/>
                  <a:t>synklinála</a:t>
                </a:r>
              </a:p>
              <a:p>
                <a:pPr algn="ctr"/>
                <a:r>
                  <a:rPr lang="cs-CZ" sz="1400"/>
                  <a:t>(příkop)</a:t>
                </a:r>
              </a:p>
            </p:txBody>
          </p:sp>
        </p:grpSp>
        <p:pic>
          <p:nvPicPr>
            <p:cNvPr id="39945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14" y="2860"/>
              <a:ext cx="1497" cy="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9946" name="Picture 2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37" y="1978"/>
              <a:ext cx="1521" cy="1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7" name="Text Box 28"/>
            <p:cNvSpPr txBox="1">
              <a:spLocks noChangeArrowheads="1"/>
            </p:cNvSpPr>
            <p:nvPr/>
          </p:nvSpPr>
          <p:spPr bwMode="auto">
            <a:xfrm>
              <a:off x="2192" y="2994"/>
              <a:ext cx="130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/>
                <a:t>tektity z K/T rozhraní</a:t>
              </a:r>
            </a:p>
          </p:txBody>
        </p:sp>
        <p:sp>
          <p:nvSpPr>
            <p:cNvPr id="39948" name="AutoShape 34"/>
            <p:cNvSpPr>
              <a:spLocks noChangeArrowheads="1"/>
            </p:cNvSpPr>
            <p:nvPr/>
          </p:nvSpPr>
          <p:spPr bwMode="auto">
            <a:xfrm>
              <a:off x="2050" y="1547"/>
              <a:ext cx="1182" cy="347"/>
            </a:xfrm>
            <a:prstGeom prst="wedgeRectCallout">
              <a:avLst>
                <a:gd name="adj1" fmla="val -145514"/>
                <a:gd name="adj2" fmla="val 13677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mapa gravitačního pole</a:t>
              </a:r>
            </a:p>
          </p:txBody>
        </p:sp>
        <p:sp>
          <p:nvSpPr>
            <p:cNvPr id="39949" name="AutoShape 35"/>
            <p:cNvSpPr>
              <a:spLocks noChangeArrowheads="1"/>
            </p:cNvSpPr>
            <p:nvPr/>
          </p:nvSpPr>
          <p:spPr bwMode="auto">
            <a:xfrm>
              <a:off x="2478" y="3809"/>
              <a:ext cx="999" cy="227"/>
            </a:xfrm>
            <a:prstGeom prst="wedgeRectCallout">
              <a:avLst>
                <a:gd name="adj1" fmla="val 99648"/>
                <a:gd name="adj2" fmla="val -20462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šokový krystal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7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46" grpId="0" animBg="1"/>
      <p:bldP spid="27446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704627" cy="611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dirty="0">
                <a:solidFill>
                  <a:srgbClr val="E20000"/>
                </a:solidFill>
              </a:rPr>
              <a:t>Problémy </a:t>
            </a:r>
            <a:r>
              <a:rPr lang="cs-CZ" dirty="0" err="1">
                <a:solidFill>
                  <a:srgbClr val="E20000"/>
                </a:solidFill>
              </a:rPr>
              <a:t>impaktové</a:t>
            </a:r>
            <a:r>
              <a:rPr lang="cs-CZ" dirty="0">
                <a:solidFill>
                  <a:srgbClr val="E20000"/>
                </a:solidFill>
              </a:rPr>
              <a:t> teorie: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vymírání nebylo pro většinu živočichů tak náhlé, docházelo k němu </a:t>
            </a:r>
            <a:br>
              <a:rPr lang="cs-CZ" dirty="0"/>
            </a:br>
            <a:r>
              <a:rPr lang="cs-CZ" dirty="0"/>
              <a:t>	už před katastrofou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druhy mizely po etapách od </a:t>
            </a:r>
            <a:r>
              <a:rPr lang="cs-CZ" dirty="0" err="1"/>
              <a:t>teplomilnějších</a:t>
            </a:r>
            <a:r>
              <a:rPr lang="cs-CZ" dirty="0"/>
              <a:t> po méně teplomilné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srážka s asteroidem o cca. 300 tisíc let starší než vymírání (</a:t>
            </a:r>
            <a:r>
              <a:rPr lang="cs-CZ" dirty="0">
                <a:sym typeface="Symbol" pitchFamily="18" charset="2"/>
              </a:rPr>
              <a:t> dopad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meteoritu spustil vlny tsunami a zemětřesení  promíchání vrstev)</a:t>
            </a:r>
          </a:p>
          <a:p>
            <a:pPr defTabSz="360000">
              <a:spcAft>
                <a:spcPts val="1800"/>
              </a:spcAft>
            </a:pPr>
            <a:r>
              <a:rPr lang="cs-CZ" dirty="0">
                <a:sym typeface="Symbol" pitchFamily="18" charset="2"/>
              </a:rPr>
              <a:t>lokalita El </a:t>
            </a:r>
            <a:r>
              <a:rPr lang="cs-CZ" dirty="0" err="1">
                <a:sym typeface="Symbol" pitchFamily="18" charset="2"/>
              </a:rPr>
              <a:t>Penon</a:t>
            </a:r>
            <a:r>
              <a:rPr lang="cs-CZ" dirty="0">
                <a:sym typeface="Symbol" pitchFamily="18" charset="2"/>
              </a:rPr>
              <a:t> (Mexiko): stejné druhy nad „meteoritickou“ vrstvou jako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pod ní)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Alternativní hypotéza: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postupné ochlazování v důsledku gigantických sopečných erupcí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 Dek</a:t>
            </a:r>
            <a:r>
              <a:rPr lang="en-US" dirty="0">
                <a:sym typeface="Symbol" pitchFamily="18" charset="2"/>
              </a:rPr>
              <a:t>k</a:t>
            </a:r>
            <a:r>
              <a:rPr lang="cs-CZ" dirty="0" err="1">
                <a:sym typeface="Symbol" pitchFamily="18" charset="2"/>
              </a:rPr>
              <a:t>ánské</a:t>
            </a:r>
            <a:r>
              <a:rPr lang="cs-CZ" dirty="0">
                <a:sym typeface="Symbol" pitchFamily="18" charset="2"/>
              </a:rPr>
              <a:t> plošině v Indii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čedičová vrstva 1200-1800 metrů silná, 100 000 km</a:t>
            </a:r>
            <a:r>
              <a:rPr lang="cs-CZ" baseline="30000" dirty="0">
                <a:sym typeface="Symbol" pitchFamily="18" charset="2"/>
              </a:rPr>
              <a:t>2</a:t>
            </a:r>
            <a:r>
              <a:rPr lang="cs-CZ" dirty="0">
                <a:sym typeface="Symbol" pitchFamily="18" charset="2"/>
              </a:rPr>
              <a:t>  v průběhu 1 mil. let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 min. 1,5 mil. km</a:t>
            </a:r>
            <a:r>
              <a:rPr lang="cs-CZ" baseline="30000" dirty="0">
                <a:sym typeface="Symbol" pitchFamily="18" charset="2"/>
              </a:rPr>
              <a:t>3</a:t>
            </a:r>
            <a:r>
              <a:rPr lang="cs-CZ" dirty="0">
                <a:sym typeface="Symbol" pitchFamily="18" charset="2"/>
              </a:rPr>
              <a:t> čedičů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vznik plošiny na přelomu křídy a třetihor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858515" cy="391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Recentní poznatky: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Podle nového datování k </a:t>
            </a:r>
            <a:r>
              <a:rPr lang="cs-CZ" dirty="0" err="1">
                <a:sym typeface="Symbol" pitchFamily="18" charset="2"/>
              </a:rPr>
              <a:t>dekkánskému</a:t>
            </a:r>
            <a:r>
              <a:rPr lang="cs-CZ" dirty="0">
                <a:sym typeface="Symbol" pitchFamily="18" charset="2"/>
              </a:rPr>
              <a:t> jevu došlo dřív než k dopadu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bolidu/asteroidu – problém je, že indické datování stále málo přesné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Zpřesněné datování: kráter </a:t>
            </a:r>
            <a:r>
              <a:rPr lang="cs-CZ" dirty="0" err="1">
                <a:sym typeface="Symbol" pitchFamily="18" charset="2"/>
              </a:rPr>
              <a:t>Chicxulub</a:t>
            </a:r>
            <a:r>
              <a:rPr lang="cs-CZ" dirty="0">
                <a:sym typeface="Symbol" pitchFamily="18" charset="2"/>
              </a:rPr>
              <a:t> odpovídá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</a:t>
            </a:r>
            <a:r>
              <a:rPr lang="cs-CZ" dirty="0">
                <a:sym typeface="Symbol" pitchFamily="18" charset="2"/>
              </a:rPr>
              <a:t> 100 tisíc let před dopadem ochlazení o 6–8 </a:t>
            </a:r>
            <a:r>
              <a:rPr lang="cs-CZ" dirty="0">
                <a:sym typeface="Symbol"/>
              </a:rPr>
              <a:t></a:t>
            </a:r>
            <a:r>
              <a:rPr lang="cs-CZ" dirty="0">
                <a:sym typeface="Symbol" pitchFamily="18" charset="2"/>
              </a:rPr>
              <a:t>C, asi v důsledku </a:t>
            </a:r>
            <a:r>
              <a:rPr lang="cs-CZ" dirty="0" err="1">
                <a:sym typeface="Symbol" pitchFamily="18" charset="2"/>
              </a:rPr>
              <a:t>dekkánské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katastrofy – dopad pak ranou z milosti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Sinice v důsledku skleníkového efektu?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Některé teorie: dopad dvou těles těsně po sobě (některá data naznačují –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mj. tým z Astronomického ústavu před 3 lety, dnes Francouzi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 modelech)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16692" y="5025081"/>
            <a:ext cx="5423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/>
              <a:t>animace </a:t>
            </a:r>
            <a:r>
              <a:rPr lang="cs-CZ" sz="1800" dirty="0" err="1" smtClean="0"/>
              <a:t>impaktu</a:t>
            </a:r>
            <a:r>
              <a:rPr lang="cs-CZ" sz="1800" dirty="0" smtClean="0"/>
              <a:t> viz:</a:t>
            </a:r>
          </a:p>
          <a:p>
            <a:r>
              <a:rPr lang="cs-CZ" sz="1800" dirty="0" smtClean="0"/>
              <a:t>https://www.youtube.com/watch?v=bU1QPtOZQZU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63" y="5127625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Line 7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2416175" y="2701925"/>
            <a:ext cx="1355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5392738" y="2701925"/>
            <a:ext cx="1335087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Meso</a:t>
            </a:r>
            <a:r>
              <a:rPr lang="en-US" sz="1600">
                <a:solidFill>
                  <a:srgbClr val="F00000"/>
                </a:solidFill>
              </a:rPr>
              <a:t>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6973888" y="2701925"/>
            <a:ext cx="13112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Ken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8" name="Text Box 12"/>
          <p:cNvSpPr txBox="1">
            <a:spLocks noChangeArrowheads="1"/>
          </p:cNvSpPr>
          <p:nvPr/>
        </p:nvSpPr>
        <p:spPr bwMode="auto">
          <a:xfrm>
            <a:off x="6889750" y="419100"/>
            <a:ext cx="1560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00000"/>
                </a:solidFill>
              </a:rPr>
              <a:t>Fanerozoikum</a:t>
            </a:r>
            <a:endParaRPr lang="cs-CZ" sz="1600" b="1">
              <a:solidFill>
                <a:srgbClr val="F00000"/>
              </a:solidFill>
            </a:endParaRPr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438150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éra</a:t>
            </a:r>
          </a:p>
        </p:txBody>
      </p:sp>
      <p:sp>
        <p:nvSpPr>
          <p:cNvPr id="43020" name="Text Box 14"/>
          <p:cNvSpPr txBox="1">
            <a:spLocks noChangeArrowheads="1"/>
          </p:cNvSpPr>
          <p:nvPr/>
        </p:nvSpPr>
        <p:spPr bwMode="auto">
          <a:xfrm>
            <a:off x="6238875" y="425450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eon:</a:t>
            </a:r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279400" y="6143625"/>
            <a:ext cx="893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epocha</a:t>
            </a:r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H="1">
            <a:off x="1195388" y="3871913"/>
            <a:ext cx="5975350" cy="1308100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3" name="Line 17"/>
          <p:cNvSpPr>
            <a:spLocks noChangeShapeType="1"/>
          </p:cNvSpPr>
          <p:nvPr/>
        </p:nvSpPr>
        <p:spPr bwMode="auto">
          <a:xfrm>
            <a:off x="8032750" y="3865563"/>
            <a:ext cx="17463" cy="132238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3074988" y="4783138"/>
            <a:ext cx="10858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Paleogén</a:t>
            </a:r>
          </a:p>
        </p:txBody>
      </p:sp>
      <p:sp>
        <p:nvSpPr>
          <p:cNvPr id="43025" name="Text Box 19"/>
          <p:cNvSpPr txBox="1">
            <a:spLocks noChangeArrowheads="1"/>
          </p:cNvSpPr>
          <p:nvPr/>
        </p:nvSpPr>
        <p:spPr bwMode="auto">
          <a:xfrm>
            <a:off x="6259513" y="4783138"/>
            <a:ext cx="9271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Neogén</a:t>
            </a:r>
          </a:p>
        </p:txBody>
      </p:sp>
      <p:sp>
        <p:nvSpPr>
          <p:cNvPr id="43026" name="Text Box 20"/>
          <p:cNvSpPr txBox="1">
            <a:spLocks noChangeArrowheads="1"/>
          </p:cNvSpPr>
          <p:nvPr/>
        </p:nvSpPr>
        <p:spPr bwMode="auto">
          <a:xfrm>
            <a:off x="1208088" y="6149975"/>
            <a:ext cx="1074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Paleocén</a:t>
            </a:r>
          </a:p>
        </p:txBody>
      </p:sp>
      <p:sp>
        <p:nvSpPr>
          <p:cNvPr id="43027" name="Text Box 21"/>
          <p:cNvSpPr txBox="1">
            <a:spLocks noChangeArrowheads="1"/>
          </p:cNvSpPr>
          <p:nvPr/>
        </p:nvSpPr>
        <p:spPr bwMode="auto">
          <a:xfrm>
            <a:off x="2997200" y="6149975"/>
            <a:ext cx="792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Eocén</a:t>
            </a:r>
          </a:p>
        </p:txBody>
      </p:sp>
      <p:sp>
        <p:nvSpPr>
          <p:cNvPr id="43028" name="Text Box 22"/>
          <p:cNvSpPr txBox="1">
            <a:spLocks noChangeArrowheads="1"/>
          </p:cNvSpPr>
          <p:nvPr/>
        </p:nvSpPr>
        <p:spPr bwMode="auto">
          <a:xfrm>
            <a:off x="4581525" y="6149975"/>
            <a:ext cx="992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Oligocén</a:t>
            </a:r>
          </a:p>
        </p:txBody>
      </p:sp>
      <p:sp>
        <p:nvSpPr>
          <p:cNvPr id="43029" name="Text Box 23"/>
          <p:cNvSpPr txBox="1">
            <a:spLocks noChangeArrowheads="1"/>
          </p:cNvSpPr>
          <p:nvPr/>
        </p:nvSpPr>
        <p:spPr bwMode="auto">
          <a:xfrm>
            <a:off x="6162675" y="6149975"/>
            <a:ext cx="844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Miocén</a:t>
            </a:r>
          </a:p>
        </p:txBody>
      </p:sp>
      <p:sp>
        <p:nvSpPr>
          <p:cNvPr id="43030" name="Text Box 24"/>
          <p:cNvSpPr txBox="1">
            <a:spLocks noChangeArrowheads="1"/>
          </p:cNvSpPr>
          <p:nvPr/>
        </p:nvSpPr>
        <p:spPr bwMode="auto">
          <a:xfrm>
            <a:off x="7367588" y="6149975"/>
            <a:ext cx="593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Plio-</a:t>
            </a:r>
          </a:p>
        </p:txBody>
      </p:sp>
      <p:sp>
        <p:nvSpPr>
          <p:cNvPr id="43031" name="Text Box 25"/>
          <p:cNvSpPr txBox="1">
            <a:spLocks noChangeArrowheads="1"/>
          </p:cNvSpPr>
          <p:nvPr/>
        </p:nvSpPr>
        <p:spPr bwMode="auto">
          <a:xfrm>
            <a:off x="7896225" y="6149975"/>
            <a:ext cx="866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Pleisto-</a:t>
            </a:r>
          </a:p>
        </p:txBody>
      </p:sp>
      <p:sp>
        <p:nvSpPr>
          <p:cNvPr id="43032" name="Text Box 26"/>
          <p:cNvSpPr txBox="1">
            <a:spLocks noChangeArrowheads="1"/>
          </p:cNvSpPr>
          <p:nvPr/>
        </p:nvSpPr>
        <p:spPr bwMode="auto">
          <a:xfrm>
            <a:off x="282575" y="4756150"/>
            <a:ext cx="917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perioda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4804200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/>
              <a:t>molekulární data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Wray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et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dirty="0"/>
              <a:t>1996):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/>
              <a:t>	</a:t>
            </a:r>
            <a:r>
              <a:rPr lang="cs-CZ" dirty="0" err="1"/>
              <a:t>Protostomia</a:t>
            </a:r>
            <a:r>
              <a:rPr lang="cs-CZ" dirty="0"/>
              <a:t>-</a:t>
            </a:r>
            <a:r>
              <a:rPr lang="cs-CZ" dirty="0" err="1"/>
              <a:t>Deuterostomia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 1200 M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Chordata</a:t>
            </a:r>
            <a:r>
              <a:rPr lang="cs-CZ" dirty="0">
                <a:sym typeface="Symbol" pitchFamily="18" charset="2"/>
              </a:rPr>
              <a:t>-</a:t>
            </a:r>
            <a:r>
              <a:rPr lang="cs-CZ" dirty="0" err="1">
                <a:sym typeface="Symbol" pitchFamily="18" charset="2"/>
              </a:rPr>
              <a:t>Echinodermata</a:t>
            </a:r>
            <a:r>
              <a:rPr lang="cs-CZ" dirty="0">
                <a:sym typeface="Symbol" pitchFamily="18" charset="2"/>
              </a:rPr>
              <a:t>  1000 M</a:t>
            </a:r>
            <a:r>
              <a:rPr lang="cs-CZ" b="1" dirty="0">
                <a:sym typeface="Symbol" pitchFamily="18" charset="2"/>
              </a:rPr>
              <a:t> 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„fylogenetická pojistka“?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6098144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dnešní molekulární odhady bližší kambrické explozi: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	Metazoa  650 M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Peterson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et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. </a:t>
            </a:r>
            <a:r>
              <a:rPr lang="cs-CZ" dirty="0">
                <a:sym typeface="Symbol" pitchFamily="18" charset="2"/>
              </a:rPr>
              <a:t>2004)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Protostomia</a:t>
            </a:r>
            <a:r>
              <a:rPr lang="cs-CZ" dirty="0">
                <a:sym typeface="Symbol" pitchFamily="18" charset="2"/>
              </a:rPr>
              <a:t>-</a:t>
            </a:r>
            <a:r>
              <a:rPr lang="cs-CZ" dirty="0" err="1">
                <a:sym typeface="Symbol" pitchFamily="18" charset="2"/>
              </a:rPr>
              <a:t>Deuterostomia</a:t>
            </a:r>
            <a:r>
              <a:rPr lang="cs-CZ" dirty="0">
                <a:sym typeface="Symbol" pitchFamily="18" charset="2"/>
              </a:rPr>
              <a:t>  582 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Aris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-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Brosou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and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Yang</a:t>
            </a:r>
            <a:r>
              <a:rPr lang="cs-CZ" dirty="0">
                <a:solidFill>
                  <a:srgbClr val="0033CC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2003)</a:t>
            </a:r>
          </a:p>
        </p:txBody>
      </p:sp>
      <p:pic>
        <p:nvPicPr>
          <p:cNvPr id="44036" name="Picture 37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99936" y="3035381"/>
            <a:ext cx="5077340" cy="366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171335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z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(Čína)  525 M</a:t>
            </a:r>
          </a:p>
        </p:txBody>
      </p:sp>
      <p:sp>
        <p:nvSpPr>
          <p:cNvPr id="45064" name="Text Box 23"/>
          <p:cNvSpPr txBox="1">
            <a:spLocks noChangeArrowheads="1"/>
          </p:cNvSpPr>
          <p:nvPr/>
        </p:nvSpPr>
        <p:spPr bwMode="auto">
          <a:xfrm>
            <a:off x="2033974" y="3992862"/>
            <a:ext cx="21343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Yunnanozoon</a:t>
            </a:r>
            <a:r>
              <a:rPr lang="cs-CZ" sz="1600" i="1" dirty="0"/>
              <a:t> </a:t>
            </a:r>
            <a:r>
              <a:rPr lang="cs-CZ" sz="1600" i="1" dirty="0" err="1"/>
              <a:t>lividum</a:t>
            </a:r>
            <a:endParaRPr lang="cs-CZ" sz="1600" i="1" dirty="0"/>
          </a:p>
        </p:txBody>
      </p:sp>
      <p:pic>
        <p:nvPicPr>
          <p:cNvPr id="45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953" y="373404"/>
            <a:ext cx="4252311" cy="208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7" name="Text Box 23"/>
          <p:cNvSpPr txBox="1">
            <a:spLocks noChangeArrowheads="1"/>
          </p:cNvSpPr>
          <p:nvPr/>
        </p:nvSpPr>
        <p:spPr bwMode="auto">
          <a:xfrm>
            <a:off x="7309451" y="2372498"/>
            <a:ext cx="1595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Myllokunmingia</a:t>
            </a:r>
            <a:endParaRPr lang="cs-CZ" sz="1600" i="1" dirty="0"/>
          </a:p>
        </p:txBody>
      </p:sp>
      <p:pic>
        <p:nvPicPr>
          <p:cNvPr id="12290" name="Picture 2" descr="http://cambrian-cafe.up.n.seesaa.net/cambrian-cafe/image/Yunnanozoon_lividum_02.jpg?d=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265923"/>
            <a:ext cx="3617354" cy="27130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2" name="Picture 4" descr="http://www.geocities.co.jp/NatureLand/5218/yunnanozu-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829" y="2526957"/>
            <a:ext cx="3028950" cy="2066925"/>
          </a:xfrm>
          <a:prstGeom prst="rect">
            <a:avLst/>
          </a:prstGeom>
          <a:noFill/>
        </p:spPr>
      </p:pic>
      <p:pic>
        <p:nvPicPr>
          <p:cNvPr id="12294" name="Picture 6" descr="http://upload.wikimedia.org/wikipedia/commons/7/78/Haikouella_lanceola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8808" y="4637903"/>
            <a:ext cx="3931111" cy="20179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6" name="Picture 8" descr="http://bio.sunyorange.edu/updated2/THINKING_EVOLUTION/prehistoric/early_ans/transitional/transitional/image102.jpg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54871" y="5148046"/>
            <a:ext cx="4056102" cy="927109"/>
          </a:xfrm>
          <a:prstGeom prst="rect">
            <a:avLst/>
          </a:prstGeom>
          <a:noFill/>
        </p:spPr>
      </p:pic>
      <p:sp>
        <p:nvSpPr>
          <p:cNvPr id="45062" name="Text Box 23"/>
          <p:cNvSpPr txBox="1">
            <a:spLocks noChangeArrowheads="1"/>
          </p:cNvSpPr>
          <p:nvPr/>
        </p:nvSpPr>
        <p:spPr bwMode="auto">
          <a:xfrm>
            <a:off x="6451129" y="4199409"/>
            <a:ext cx="21291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Haikouella</a:t>
            </a:r>
            <a:r>
              <a:rPr lang="cs-CZ" sz="1600" i="1" dirty="0"/>
              <a:t> </a:t>
            </a:r>
            <a:r>
              <a:rPr lang="cs-CZ" sz="1600" i="1" dirty="0" err="1"/>
              <a:t>lanceolata</a:t>
            </a:r>
            <a:endParaRPr lang="cs-CZ" sz="1600" i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9" descr="jawlss fish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49518"/>
          <a:stretch>
            <a:fillRect/>
          </a:stretch>
        </p:blipFill>
        <p:spPr bwMode="auto">
          <a:xfrm>
            <a:off x="4853066" y="2174789"/>
            <a:ext cx="4071646" cy="196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196983" cy="311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z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(Čína)  525 M</a:t>
            </a:r>
          </a:p>
          <a:p>
            <a:endParaRPr lang="cs-CZ" dirty="0">
              <a:sym typeface="Symbol" pitchFamily="18" charset="2"/>
            </a:endParaRPr>
          </a:p>
          <a:p>
            <a:pPr defTabSz="360000"/>
            <a:r>
              <a:rPr lang="cs-CZ" dirty="0">
                <a:sym typeface="Symbol" pitchFamily="18" charset="2"/>
              </a:rPr>
              <a:t>formace </a:t>
            </a:r>
            <a:r>
              <a:rPr lang="cs-CZ" dirty="0" err="1">
                <a:sym typeface="Symbol" pitchFamily="18" charset="2"/>
              </a:rPr>
              <a:t>Doushantuo</a:t>
            </a:r>
            <a:r>
              <a:rPr lang="cs-CZ" dirty="0">
                <a:sym typeface="Symbol" pitchFamily="18" charset="2"/>
              </a:rPr>
              <a:t> (J Čína),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en-US" dirty="0">
                <a:sym typeface="Symbol" pitchFamily="18" charset="2"/>
              </a:rPr>
              <a:t>590</a:t>
            </a:r>
            <a:r>
              <a:rPr lang="cs-CZ" dirty="0">
                <a:sym typeface="Symbol" pitchFamily="18" charset="2"/>
              </a:rPr>
              <a:t>–</a:t>
            </a:r>
            <a:r>
              <a:rPr lang="en-US" dirty="0">
                <a:sym typeface="Symbol" pitchFamily="18" charset="2"/>
              </a:rPr>
              <a:t>560 M</a:t>
            </a:r>
            <a:r>
              <a:rPr lang="cs-CZ" dirty="0">
                <a:sym typeface="Symbol" pitchFamily="18" charset="2"/>
              </a:rPr>
              <a:t>: spousta druhů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časná embryologická stadia?</a:t>
            </a:r>
          </a:p>
        </p:txBody>
      </p:sp>
      <p:pic>
        <p:nvPicPr>
          <p:cNvPr id="45065" name="Picture 36"/>
          <p:cNvPicPr>
            <a:picLocks noChangeAspect="1" noChangeArrowheads="1"/>
          </p:cNvPicPr>
          <p:nvPr/>
        </p:nvPicPr>
        <p:blipFill>
          <a:blip r:embed="rId4" cstate="print"/>
          <a:srcRect b="51004"/>
          <a:stretch>
            <a:fillRect/>
          </a:stretch>
        </p:blipFill>
        <p:spPr bwMode="auto">
          <a:xfrm>
            <a:off x="4760954" y="233363"/>
            <a:ext cx="4216717" cy="178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8" name="Text Box 23"/>
          <p:cNvSpPr txBox="1">
            <a:spLocks noChangeArrowheads="1"/>
          </p:cNvSpPr>
          <p:nvPr/>
        </p:nvSpPr>
        <p:spPr bwMode="auto">
          <a:xfrm>
            <a:off x="7249297" y="3949828"/>
            <a:ext cx="16887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i="1" dirty="0" err="1"/>
              <a:t>Haikouichthys</a:t>
            </a:r>
            <a:endParaRPr lang="en-US" sz="1600" i="1" dirty="0"/>
          </a:p>
          <a:p>
            <a:pPr algn="ctr"/>
            <a:r>
              <a:rPr lang="cs-CZ" sz="1600" i="1" dirty="0" err="1"/>
              <a:t>ercaicunensis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525 M</a:t>
            </a:r>
            <a:endParaRPr lang="cs-CZ" sz="1600" i="1" dirty="0"/>
          </a:p>
        </p:txBody>
      </p:sp>
      <p:pic>
        <p:nvPicPr>
          <p:cNvPr id="45069" name="Picture 15" descr="http://images.sciencedaily.com/2004/11/041104005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688" y="3842255"/>
            <a:ext cx="2803568" cy="255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upload.wikimedia.org/wikipedia/commons/9/9f/Haikouichthys_3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9716" y="4168346"/>
            <a:ext cx="2883243" cy="23065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1.bp.blogspot.com/-FTv4KO-M7Ng/UUdZeqGAakI/AAAAAAAACAw/ZX9OXu3fGZk/s1600/spreadlabels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2258" y="3537123"/>
            <a:ext cx="3580822" cy="2822949"/>
          </a:xfrm>
          <a:prstGeom prst="rect">
            <a:avLst/>
          </a:prstGeom>
          <a:noFill/>
        </p:spPr>
      </p:pic>
      <p:sp>
        <p:nvSpPr>
          <p:cNvPr id="4" name="Obdélníkový popisek 3"/>
          <p:cNvSpPr/>
          <p:nvPr/>
        </p:nvSpPr>
        <p:spPr bwMode="auto">
          <a:xfrm>
            <a:off x="4176583" y="5502876"/>
            <a:ext cx="1235675" cy="411892"/>
          </a:xfrm>
          <a:prstGeom prst="wedgeRectCallout">
            <a:avLst>
              <a:gd name="adj1" fmla="val 60492"/>
              <a:gd name="adj2" fmla="val -3060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fenogram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bdélníkový popisek 5"/>
          <p:cNvSpPr/>
          <p:nvPr/>
        </p:nvSpPr>
        <p:spPr bwMode="auto">
          <a:xfrm>
            <a:off x="5149989" y="6146098"/>
            <a:ext cx="1272745" cy="552415"/>
          </a:xfrm>
          <a:prstGeom prst="wedgeRectCallout">
            <a:avLst>
              <a:gd name="adj1" fmla="val 83793"/>
              <a:gd name="adj2" fmla="val -91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distance/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podobnost</a:t>
            </a:r>
          </a:p>
        </p:txBody>
      </p:sp>
      <p:cxnSp>
        <p:nvCxnSpPr>
          <p:cNvPr id="8" name="Přímá spojovací šipka 7"/>
          <p:cNvCxnSpPr/>
          <p:nvPr/>
        </p:nvCxnSpPr>
        <p:spPr bwMode="auto">
          <a:xfrm>
            <a:off x="6862119" y="6392562"/>
            <a:ext cx="15981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461963" y="233363"/>
            <a:ext cx="8302273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Numerická taxonomie (</a:t>
            </a:r>
            <a:r>
              <a:rPr lang="cs-CZ" sz="2400" dirty="0" err="1">
                <a:solidFill>
                  <a:srgbClr val="F00000"/>
                </a:solidFill>
              </a:rPr>
              <a:t>fenetika</a:t>
            </a:r>
            <a:r>
              <a:rPr lang="cs-CZ" sz="2400" dirty="0">
                <a:solidFill>
                  <a:srgbClr val="F00000"/>
                </a:solidFill>
              </a:rPr>
              <a:t>)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1957: </a:t>
            </a:r>
            <a:r>
              <a:rPr lang="cs-CZ" dirty="0">
                <a:solidFill>
                  <a:srgbClr val="003399"/>
                </a:solidFill>
              </a:rPr>
              <a:t>Charles </a:t>
            </a:r>
            <a:r>
              <a:rPr lang="cs-CZ" dirty="0" err="1">
                <a:solidFill>
                  <a:srgbClr val="003399"/>
                </a:solidFill>
              </a:rPr>
              <a:t>Michener</a:t>
            </a:r>
            <a:r>
              <a:rPr lang="cs-CZ" dirty="0"/>
              <a:t>, </a:t>
            </a:r>
            <a:r>
              <a:rPr lang="cs-CZ" dirty="0">
                <a:solidFill>
                  <a:srgbClr val="003399"/>
                </a:solidFill>
              </a:rPr>
              <a:t>Robert </a:t>
            </a:r>
            <a:r>
              <a:rPr lang="cs-CZ" dirty="0" err="1">
                <a:solidFill>
                  <a:srgbClr val="003399"/>
                </a:solidFill>
              </a:rPr>
              <a:t>Sokal</a:t>
            </a:r>
            <a:r>
              <a:rPr lang="en-US" dirty="0"/>
              <a:t>, </a:t>
            </a:r>
            <a:r>
              <a:rPr lang="en-US" dirty="0">
                <a:solidFill>
                  <a:srgbClr val="003399"/>
                </a:solidFill>
              </a:rPr>
              <a:t>P.H.A. </a:t>
            </a:r>
            <a:r>
              <a:rPr lang="en-US" dirty="0" err="1">
                <a:solidFill>
                  <a:srgbClr val="003399"/>
                </a:solidFill>
              </a:rPr>
              <a:t>Sneath</a:t>
            </a:r>
            <a:endParaRPr lang="cs-CZ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taxonomie </a:t>
            </a:r>
            <a:r>
              <a:rPr lang="cs-CZ" dirty="0"/>
              <a:t>by neměla být založena na malém počtu „důležitých“ znaků, </a:t>
            </a:r>
            <a:br>
              <a:rPr lang="cs-CZ" dirty="0"/>
            </a:br>
            <a:r>
              <a:rPr lang="cs-CZ" dirty="0"/>
              <a:t>	ale na celkové podobnosti</a:t>
            </a:r>
          </a:p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cs-CZ" dirty="0">
                <a:sym typeface="Symbol" pitchFamily="18" charset="2"/>
              </a:rPr>
              <a:t> co největší počet znaků, zpracování počítačem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numerické metody: morfologické a genetické distance, ordinační (PCA,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DFA, CVA, MDS, ...), shluková analýza (UPGMA)</a:t>
            </a:r>
          </a:p>
          <a:p>
            <a:pPr defTabSz="360000">
              <a:spcAft>
                <a:spcPts val="1000"/>
              </a:spcAft>
            </a:pPr>
            <a:r>
              <a:rPr lang="cs-CZ" dirty="0" err="1">
                <a:sym typeface="Symbol" pitchFamily="18" charset="2"/>
              </a:rPr>
              <a:t>fenogramy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problémy: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homo</a:t>
            </a:r>
            <a:r>
              <a:rPr lang="en-US" dirty="0">
                <a:solidFill>
                  <a:srgbClr val="E20000"/>
                </a:solidFill>
                <a:sym typeface="Symbol" pitchFamily="18" charset="2"/>
              </a:rPr>
              <a:t>p</a:t>
            </a:r>
            <a:r>
              <a:rPr lang="cs-CZ" dirty="0" err="1" smtClean="0">
                <a:solidFill>
                  <a:srgbClr val="E20000"/>
                </a:solidFill>
                <a:sym typeface="Symbol" pitchFamily="18" charset="2"/>
              </a:rPr>
              <a:t>lazie</a:t>
            </a:r>
            <a:r>
              <a:rPr lang="cs-CZ" dirty="0" smtClean="0">
                <a:solidFill>
                  <a:srgbClr val="E20000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(= konvergence,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        paralelismus, reverze)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sdílené primitivní znaky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nestejná rychlost evoluce</a:t>
            </a:r>
          </a:p>
        </p:txBody>
      </p:sp>
      <p:pic>
        <p:nvPicPr>
          <p:cNvPr id="101378" name="Picture 2" descr="VÃ½sledek obrÃ¡zku pro hoplitis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3863" y="115410"/>
            <a:ext cx="2119217" cy="14115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8016536" y="1402672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 smtClean="0"/>
              <a:t>Hoplitis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461963" y="1709437"/>
            <a:ext cx="7135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evoluce kytovců: </a:t>
            </a:r>
            <a:r>
              <a:rPr lang="cs-CZ" dirty="0" err="1"/>
              <a:t>mesonychidi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přechod do vody  kytovci</a:t>
            </a:r>
          </a:p>
        </p:txBody>
      </p:sp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7938" y="2125361"/>
            <a:ext cx="2406679" cy="228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4" name="Text Box 13"/>
          <p:cNvSpPr txBox="1">
            <a:spLocks noChangeArrowheads="1"/>
          </p:cNvSpPr>
          <p:nvPr/>
        </p:nvSpPr>
        <p:spPr bwMode="auto">
          <a:xfrm>
            <a:off x="5048478" y="2357995"/>
            <a:ext cx="1596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i="1" dirty="0" err="1"/>
              <a:t>Andrewsarchus</a:t>
            </a:r>
            <a:endParaRPr lang="cs-CZ" sz="1600" i="1" dirty="0"/>
          </a:p>
          <a:p>
            <a:pPr algn="ctr"/>
            <a:r>
              <a:rPr lang="cs-CZ" sz="1600" i="1" dirty="0" err="1"/>
              <a:t>mongolicus</a:t>
            </a:r>
            <a:endParaRPr lang="cs-CZ" sz="1600" i="1" dirty="0"/>
          </a:p>
        </p:txBody>
      </p:sp>
      <p:pic>
        <p:nvPicPr>
          <p:cNvPr id="4608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2281881"/>
            <a:ext cx="2972673" cy="18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6" name="Text Box 18"/>
          <p:cNvSpPr txBox="1">
            <a:spLocks noChangeArrowheads="1"/>
          </p:cNvSpPr>
          <p:nvPr/>
        </p:nvSpPr>
        <p:spPr bwMode="auto">
          <a:xfrm>
            <a:off x="461963" y="1228511"/>
            <a:ext cx="5246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>
                <a:solidFill>
                  <a:srgbClr val="F00000"/>
                </a:solidFill>
              </a:rPr>
              <a:t>recentní skupiny savců a ptáků a K/T hranice</a:t>
            </a:r>
          </a:p>
        </p:txBody>
      </p:sp>
      <p:sp>
        <p:nvSpPr>
          <p:cNvPr id="46087" name="Text Box 19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grpSp>
        <p:nvGrpSpPr>
          <p:cNvPr id="46088" name="Group 26"/>
          <p:cNvGrpSpPr>
            <a:grpSpLocks/>
          </p:cNvGrpSpPr>
          <p:nvPr/>
        </p:nvGrpSpPr>
        <p:grpSpPr bwMode="auto">
          <a:xfrm>
            <a:off x="893763" y="4110037"/>
            <a:ext cx="8083550" cy="2552700"/>
            <a:chOff x="563" y="2589"/>
            <a:chExt cx="5092" cy="1608"/>
          </a:xfrm>
        </p:grpSpPr>
        <p:pic>
          <p:nvPicPr>
            <p:cNvPr id="4608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r="20493"/>
            <a:stretch>
              <a:fillRect/>
            </a:stretch>
          </p:blipFill>
          <p:spPr bwMode="auto">
            <a:xfrm>
              <a:off x="1699" y="2935"/>
              <a:ext cx="3442" cy="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0" name="Text Box 16"/>
            <p:cNvSpPr txBox="1">
              <a:spLocks noChangeArrowheads="1"/>
            </p:cNvSpPr>
            <p:nvPr/>
          </p:nvSpPr>
          <p:spPr bwMode="auto">
            <a:xfrm>
              <a:off x="563" y="2701"/>
              <a:ext cx="56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i="1"/>
                <a:t>Mesonyx</a:t>
              </a:r>
            </a:p>
          </p:txBody>
        </p:sp>
        <p:sp>
          <p:nvSpPr>
            <p:cNvPr id="46091" name="AutoShape 20"/>
            <p:cNvSpPr>
              <a:spLocks noChangeArrowheads="1"/>
            </p:cNvSpPr>
            <p:nvPr/>
          </p:nvSpPr>
          <p:spPr bwMode="auto">
            <a:xfrm>
              <a:off x="2138" y="2589"/>
              <a:ext cx="859" cy="285"/>
            </a:xfrm>
            <a:prstGeom prst="wedgeRectCallout">
              <a:avLst>
                <a:gd name="adj1" fmla="val 32056"/>
                <a:gd name="adj2" fmla="val 13179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/>
                <a:t>Spinosaurus</a:t>
              </a:r>
            </a:p>
          </p:txBody>
        </p:sp>
        <p:sp>
          <p:nvSpPr>
            <p:cNvPr id="46092" name="AutoShape 21"/>
            <p:cNvSpPr>
              <a:spLocks noChangeArrowheads="1"/>
            </p:cNvSpPr>
            <p:nvPr/>
          </p:nvSpPr>
          <p:spPr bwMode="auto">
            <a:xfrm>
              <a:off x="637" y="3321"/>
              <a:ext cx="1050" cy="329"/>
            </a:xfrm>
            <a:prstGeom prst="wedgeRectCallout">
              <a:avLst>
                <a:gd name="adj1" fmla="val 104527"/>
                <a:gd name="adj2" fmla="val 16224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Gigantosaurus</a:t>
              </a:r>
              <a:endParaRPr lang="cs-CZ" sz="1600" i="1" dirty="0"/>
            </a:p>
          </p:txBody>
        </p:sp>
        <p:sp>
          <p:nvSpPr>
            <p:cNvPr id="46093" name="AutoShape 22"/>
            <p:cNvSpPr>
              <a:spLocks noChangeArrowheads="1"/>
            </p:cNvSpPr>
            <p:nvPr/>
          </p:nvSpPr>
          <p:spPr bwMode="auto">
            <a:xfrm>
              <a:off x="4796" y="3012"/>
              <a:ext cx="859" cy="227"/>
            </a:xfrm>
            <a:prstGeom prst="wedgeRectCallout">
              <a:avLst>
                <a:gd name="adj1" fmla="val -101222"/>
                <a:gd name="adj2" fmla="val 17643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/>
                <a:t>Allosaurus</a:t>
              </a:r>
            </a:p>
          </p:txBody>
        </p:sp>
        <p:sp>
          <p:nvSpPr>
            <p:cNvPr id="46094" name="AutoShape 23"/>
            <p:cNvSpPr>
              <a:spLocks noChangeArrowheads="1"/>
            </p:cNvSpPr>
            <p:nvPr/>
          </p:nvSpPr>
          <p:spPr bwMode="auto">
            <a:xfrm>
              <a:off x="3350" y="2652"/>
              <a:ext cx="1035" cy="281"/>
            </a:xfrm>
            <a:prstGeom prst="wedgeRectCallout">
              <a:avLst>
                <a:gd name="adj1" fmla="val -48983"/>
                <a:gd name="adj2" fmla="val 22903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Tyrannosaurus</a:t>
              </a:r>
              <a:endParaRPr lang="cs-CZ" sz="1600" i="1" dirty="0"/>
            </a:p>
          </p:txBody>
        </p:sp>
        <p:sp>
          <p:nvSpPr>
            <p:cNvPr id="46095" name="AutoShape 24"/>
            <p:cNvSpPr>
              <a:spLocks noChangeArrowheads="1"/>
            </p:cNvSpPr>
            <p:nvPr/>
          </p:nvSpPr>
          <p:spPr bwMode="auto">
            <a:xfrm>
              <a:off x="4367" y="3907"/>
              <a:ext cx="1056" cy="290"/>
            </a:xfrm>
            <a:prstGeom prst="wedgeRectCallout">
              <a:avLst>
                <a:gd name="adj1" fmla="val -155392"/>
                <a:gd name="adj2" fmla="val -6583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Andrewsarchus</a:t>
              </a:r>
              <a:endParaRPr lang="cs-CZ" sz="1600" i="1" dirty="0"/>
            </a:p>
          </p:txBody>
        </p:sp>
        <p:sp>
          <p:nvSpPr>
            <p:cNvPr id="46096" name="AutoShape 25"/>
            <p:cNvSpPr>
              <a:spLocks noChangeArrowheads="1"/>
            </p:cNvSpPr>
            <p:nvPr/>
          </p:nvSpPr>
          <p:spPr bwMode="auto">
            <a:xfrm>
              <a:off x="1044" y="3793"/>
              <a:ext cx="859" cy="359"/>
            </a:xfrm>
            <a:prstGeom prst="wedgeRectCallout">
              <a:avLst>
                <a:gd name="adj1" fmla="val 128347"/>
                <a:gd name="adj2" fmla="val -248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lední medvěd</a:t>
              </a: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82588" y="230188"/>
            <a:ext cx="196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F00000"/>
                </a:solidFill>
              </a:rPr>
              <a:t>evoluce kytovců</a:t>
            </a:r>
          </a:p>
        </p:txBody>
      </p:sp>
      <p:sp>
        <p:nvSpPr>
          <p:cNvPr id="47107" name="Text Box 15"/>
          <p:cNvSpPr txBox="1">
            <a:spLocks noChangeArrowheads="1"/>
          </p:cNvSpPr>
          <p:nvPr/>
        </p:nvSpPr>
        <p:spPr bwMode="auto">
          <a:xfrm>
            <a:off x="1217613" y="2382838"/>
            <a:ext cx="2234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err="1"/>
              <a:t>mesonychidi</a:t>
            </a:r>
            <a:r>
              <a:rPr lang="cs-CZ" sz="1800" dirty="0"/>
              <a:t> </a:t>
            </a:r>
            <a:r>
              <a:rPr lang="cs-CZ" sz="1800" dirty="0">
                <a:sym typeface="Symbol" pitchFamily="18" charset="2"/>
              </a:rPr>
              <a:t> 56 M</a:t>
            </a:r>
          </a:p>
        </p:txBody>
      </p:sp>
      <p:pic>
        <p:nvPicPr>
          <p:cNvPr id="47108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613" y="728663"/>
            <a:ext cx="2538412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351338" y="298450"/>
            <a:ext cx="4211638" cy="1443038"/>
            <a:chOff x="2741" y="188"/>
            <a:chExt cx="2653" cy="909"/>
          </a:xfrm>
        </p:grpSpPr>
        <p:pic>
          <p:nvPicPr>
            <p:cNvPr id="4713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1" y="188"/>
              <a:ext cx="2153" cy="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32" name="Text Box 20"/>
            <p:cNvSpPr txBox="1">
              <a:spLocks noChangeArrowheads="1"/>
            </p:cNvSpPr>
            <p:nvPr/>
          </p:nvSpPr>
          <p:spPr bwMode="auto">
            <a:xfrm>
              <a:off x="4207" y="227"/>
              <a:ext cx="118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Pakicetus</a:t>
              </a:r>
              <a:r>
                <a:rPr lang="cs-CZ" sz="1600" dirty="0"/>
                <a:t> 56-34 M</a:t>
              </a:r>
              <a:endParaRPr lang="cs-CZ" sz="1600" i="1" dirty="0"/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264026" y="1954213"/>
            <a:ext cx="4719638" cy="1433513"/>
            <a:chOff x="2686" y="1231"/>
            <a:chExt cx="2973" cy="903"/>
          </a:xfrm>
        </p:grpSpPr>
        <p:pic>
          <p:nvPicPr>
            <p:cNvPr id="47128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9" y="1231"/>
              <a:ext cx="1990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9" name="Text Box 21"/>
            <p:cNvSpPr txBox="1">
              <a:spLocks noChangeArrowheads="1"/>
            </p:cNvSpPr>
            <p:nvPr/>
          </p:nvSpPr>
          <p:spPr bwMode="auto">
            <a:xfrm>
              <a:off x="2686" y="1330"/>
              <a:ext cx="13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Ambulocetus</a:t>
              </a:r>
              <a:r>
                <a:rPr lang="cs-CZ" sz="1600" dirty="0"/>
                <a:t> 50-49 M</a:t>
              </a:r>
            </a:p>
          </p:txBody>
        </p:sp>
      </p:grpSp>
      <p:grpSp>
        <p:nvGrpSpPr>
          <p:cNvPr id="47123" name="Group 41"/>
          <p:cNvGrpSpPr>
            <a:grpSpLocks/>
          </p:cNvGrpSpPr>
          <p:nvPr/>
        </p:nvGrpSpPr>
        <p:grpSpPr bwMode="auto">
          <a:xfrm>
            <a:off x="4760913" y="3698875"/>
            <a:ext cx="4365625" cy="2949576"/>
            <a:chOff x="2999" y="2330"/>
            <a:chExt cx="2750" cy="1858"/>
          </a:xfrm>
        </p:grpSpPr>
        <p:pic>
          <p:nvPicPr>
            <p:cNvPr id="47125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93" y="3173"/>
              <a:ext cx="1406" cy="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47126" name="Text Box 23"/>
            <p:cNvSpPr txBox="1">
              <a:spLocks noChangeArrowheads="1"/>
            </p:cNvSpPr>
            <p:nvPr/>
          </p:nvSpPr>
          <p:spPr bwMode="auto">
            <a:xfrm>
              <a:off x="4620" y="3025"/>
              <a:ext cx="1129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Rodhocetus</a:t>
              </a:r>
              <a:r>
                <a:rPr lang="cs-CZ" sz="1600" dirty="0"/>
                <a:t> 47 M</a:t>
              </a:r>
              <a:endParaRPr lang="cs-CZ" sz="1600" i="1" dirty="0"/>
            </a:p>
          </p:txBody>
        </p:sp>
        <p:pic>
          <p:nvPicPr>
            <p:cNvPr id="47127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99" y="2330"/>
              <a:ext cx="2660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306388" y="2916238"/>
            <a:ext cx="4033838" cy="3813174"/>
            <a:chOff x="193" y="1837"/>
            <a:chExt cx="2541" cy="2402"/>
          </a:xfrm>
        </p:grpSpPr>
        <p:pic>
          <p:nvPicPr>
            <p:cNvPr id="4711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3" y="1837"/>
              <a:ext cx="2235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8" name="Picture 16"/>
            <p:cNvPicPr>
              <a:picLocks noChangeAspect="1" noChangeArrowheads="1"/>
            </p:cNvPicPr>
            <p:nvPr/>
          </p:nvPicPr>
          <p:blipFill>
            <a:blip r:embed="rId9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93" y="2487"/>
              <a:ext cx="1336" cy="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9" name="Text Box 26"/>
            <p:cNvSpPr txBox="1">
              <a:spLocks noChangeArrowheads="1"/>
            </p:cNvSpPr>
            <p:nvPr/>
          </p:nvSpPr>
          <p:spPr bwMode="auto">
            <a:xfrm>
              <a:off x="621" y="4026"/>
              <a:ext cx="136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Basilosaurus</a:t>
              </a:r>
              <a:r>
                <a:rPr lang="cs-CZ" sz="1600" dirty="0"/>
                <a:t> 40-34 M</a:t>
              </a:r>
            </a:p>
          </p:txBody>
        </p:sp>
        <p:sp>
          <p:nvSpPr>
            <p:cNvPr id="47120" name="Text Box 27"/>
            <p:cNvSpPr txBox="1">
              <a:spLocks noChangeArrowheads="1"/>
            </p:cNvSpPr>
            <p:nvPr/>
          </p:nvSpPr>
          <p:spPr bwMode="auto">
            <a:xfrm>
              <a:off x="1612" y="2597"/>
              <a:ext cx="112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Dorudon</a:t>
              </a:r>
              <a:r>
                <a:rPr lang="cs-CZ" sz="1600" dirty="0"/>
                <a:t> 41-33 M</a:t>
              </a: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2795588" y="5081588"/>
            <a:ext cx="2982912" cy="1619666"/>
            <a:chOff x="2795588" y="5081588"/>
            <a:chExt cx="2982912" cy="1619666"/>
          </a:xfrm>
        </p:grpSpPr>
        <p:sp>
          <p:nvSpPr>
            <p:cNvPr id="333861" name="Text Box 37"/>
            <p:cNvSpPr txBox="1">
              <a:spLocks noChangeArrowheads="1"/>
            </p:cNvSpPr>
            <p:nvPr/>
          </p:nvSpPr>
          <p:spPr bwMode="auto">
            <a:xfrm>
              <a:off x="3690938" y="6362700"/>
              <a:ext cx="181652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Cetotherium</a:t>
              </a:r>
              <a:r>
                <a:rPr lang="cs-CZ" sz="1600" dirty="0"/>
                <a:t> 15 M</a:t>
              </a:r>
            </a:p>
          </p:txBody>
        </p:sp>
        <p:pic>
          <p:nvPicPr>
            <p:cNvPr id="47115" name="Picture 3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95588" y="5081588"/>
              <a:ext cx="2982912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1" name="Picture 3" descr="Hazardni hrac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38650" y="2014538"/>
            <a:ext cx="443547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0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5968301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Obecné zákonitosti</a:t>
            </a:r>
          </a:p>
          <a:p>
            <a:endParaRPr lang="cs-CZ" b="1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dirty="0" err="1"/>
              <a:t>diverzita</a:t>
            </a:r>
            <a:r>
              <a:rPr lang="cs-CZ" dirty="0"/>
              <a:t>: analogie s burzou</a:t>
            </a:r>
          </a:p>
          <a:p>
            <a:pPr>
              <a:spcAft>
                <a:spcPts val="600"/>
              </a:spcAft>
            </a:pPr>
            <a:r>
              <a:rPr lang="cs-CZ" dirty="0"/>
              <a:t>extinkce: model pěšáka v poli</a:t>
            </a:r>
          </a:p>
          <a:p>
            <a:r>
              <a:rPr lang="cs-CZ" dirty="0"/>
              <a:t>délka života linií: model bankrotu hazardního hráče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0250" y="4176713"/>
            <a:ext cx="3556000" cy="2146300"/>
            <a:chOff x="241" y="2533"/>
            <a:chExt cx="2240" cy="1352"/>
          </a:xfrm>
        </p:grpSpPr>
        <p:pic>
          <p:nvPicPr>
            <p:cNvPr id="48133" name="Picture 5" descr="raup_bi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" y="2533"/>
              <a:ext cx="97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8134" name="Picture 7" descr="sepkoski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8" y="2541"/>
              <a:ext cx="1143" cy="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48135" name="Text Box 8"/>
            <p:cNvSpPr txBox="1">
              <a:spLocks noChangeArrowheads="1"/>
            </p:cNvSpPr>
            <p:nvPr/>
          </p:nvSpPr>
          <p:spPr bwMode="auto">
            <a:xfrm>
              <a:off x="463" y="3691"/>
              <a:ext cx="5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D. Raup</a:t>
              </a:r>
            </a:p>
          </p:txBody>
        </p:sp>
        <p:sp>
          <p:nvSpPr>
            <p:cNvPr id="48136" name="Text Box 9"/>
            <p:cNvSpPr txBox="1">
              <a:spLocks noChangeArrowheads="1"/>
            </p:cNvSpPr>
            <p:nvPr/>
          </p:nvSpPr>
          <p:spPr bwMode="auto">
            <a:xfrm>
              <a:off x="1465" y="3691"/>
              <a:ext cx="81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J. J. Sepkoski</a:t>
              </a:r>
            </a:p>
          </p:txBody>
        </p:sp>
      </p:grpSp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6446092" y="768397"/>
            <a:ext cx="2011642" cy="711107"/>
          </a:xfrm>
          <a:prstGeom prst="wedgeRectCallout">
            <a:avLst>
              <a:gd name="adj1" fmla="val 18241"/>
              <a:gd name="adj2" fmla="val 1469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náhodná procházka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random</a:t>
            </a:r>
            <a:r>
              <a:rPr lang="cs-CZ" sz="1600" i="1" dirty="0"/>
              <a:t> </a:t>
            </a:r>
            <a:r>
              <a:rPr lang="cs-CZ" sz="1600" i="1" dirty="0" err="1"/>
              <a:t>walk</a:t>
            </a:r>
            <a:r>
              <a:rPr lang="cs-CZ" sz="1600" dirty="0"/>
              <a:t>)</a:t>
            </a:r>
            <a:endParaRPr lang="cs-CZ" sz="1600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1963" y="3086309"/>
            <a:ext cx="3377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3399"/>
                </a:solidFill>
              </a:rPr>
              <a:t>David </a:t>
            </a:r>
            <a:r>
              <a:rPr lang="cs-CZ" dirty="0" err="1">
                <a:solidFill>
                  <a:srgbClr val="003399"/>
                </a:solidFill>
              </a:rPr>
              <a:t>Raup</a:t>
            </a:r>
            <a:r>
              <a:rPr lang="cs-CZ" dirty="0">
                <a:solidFill>
                  <a:srgbClr val="003399"/>
                </a:solidFill>
              </a:rPr>
              <a:t>, Jack </a:t>
            </a:r>
            <a:r>
              <a:rPr lang="cs-CZ" dirty="0" err="1">
                <a:solidFill>
                  <a:srgbClr val="003399"/>
                </a:solidFill>
              </a:rPr>
              <a:t>Sepkoski</a:t>
            </a:r>
            <a:r>
              <a:rPr lang="cs-CZ" dirty="0">
                <a:solidFill>
                  <a:srgbClr val="003399"/>
                </a:solidFill>
              </a:rPr>
              <a:t>: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  periodicita? (26 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6215163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Fylogenetická systematika (kladistika)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1950, 1966: </a:t>
            </a:r>
            <a:r>
              <a:rPr lang="cs-CZ" dirty="0" err="1">
                <a:solidFill>
                  <a:srgbClr val="003399"/>
                </a:solidFill>
              </a:rPr>
              <a:t>Willi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Hennig</a:t>
            </a:r>
            <a:r>
              <a:rPr lang="cs-CZ" dirty="0"/>
              <a:t>: </a:t>
            </a:r>
            <a:r>
              <a:rPr lang="cs-CZ" i="1" dirty="0"/>
              <a:t>Phylogenetic </a:t>
            </a:r>
            <a:r>
              <a:rPr lang="cs-CZ" i="1" dirty="0" err="1"/>
              <a:t>Systematics</a:t>
            </a:r>
            <a:endParaRPr lang="cs-CZ" i="1" dirty="0"/>
          </a:p>
          <a:p>
            <a:pPr defTabSz="360000">
              <a:spcAft>
                <a:spcPts val="1000"/>
              </a:spcAft>
            </a:pPr>
            <a:r>
              <a:rPr lang="cs-CZ" dirty="0"/>
              <a:t>pouze reflexe genealogie, nikoli adaptivní divergence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striktní </a:t>
            </a:r>
            <a:r>
              <a:rPr lang="cs-CZ" dirty="0" err="1"/>
              <a:t>monofylie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monofyletická skupina = </a:t>
            </a:r>
            <a:r>
              <a:rPr lang="cs-CZ" dirty="0">
                <a:solidFill>
                  <a:srgbClr val="F00000"/>
                </a:solidFill>
              </a:rPr>
              <a:t>klad</a:t>
            </a:r>
            <a:r>
              <a:rPr lang="cs-CZ" dirty="0"/>
              <a:t> (</a:t>
            </a:r>
            <a:r>
              <a:rPr lang="cs-CZ" i="1" dirty="0" err="1"/>
              <a:t>clade</a:t>
            </a:r>
            <a:r>
              <a:rPr lang="cs-CZ" dirty="0"/>
              <a:t>)</a:t>
            </a:r>
            <a:endParaRPr lang="cs-CZ" dirty="0">
              <a:sym typeface="Symbol" pitchFamily="18" charset="2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30250" y="3867150"/>
            <a:ext cx="7161213" cy="1989138"/>
            <a:chOff x="378" y="2765"/>
            <a:chExt cx="4511" cy="1253"/>
          </a:xfrm>
        </p:grpSpPr>
        <p:grpSp>
          <p:nvGrpSpPr>
            <p:cNvPr id="8207" name="Group 10"/>
            <p:cNvGrpSpPr>
              <a:grpSpLocks/>
            </p:cNvGrpSpPr>
            <p:nvPr/>
          </p:nvGrpSpPr>
          <p:grpSpPr bwMode="auto">
            <a:xfrm>
              <a:off x="378" y="2765"/>
              <a:ext cx="1930" cy="1253"/>
              <a:chOff x="1139" y="2608"/>
              <a:chExt cx="1930" cy="1253"/>
            </a:xfrm>
          </p:grpSpPr>
          <p:sp>
            <p:nvSpPr>
              <p:cNvPr id="8214" name="Line 5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5" name="Line 6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6" name="Line 7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7" name="Line 8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8" name="Line 9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208" name="Group 13"/>
            <p:cNvGrpSpPr>
              <a:grpSpLocks/>
            </p:cNvGrpSpPr>
            <p:nvPr/>
          </p:nvGrpSpPr>
          <p:grpSpPr bwMode="auto">
            <a:xfrm>
              <a:off x="2959" y="2765"/>
              <a:ext cx="1930" cy="1253"/>
              <a:chOff x="1139" y="2608"/>
              <a:chExt cx="1930" cy="1253"/>
            </a:xfrm>
          </p:grpSpPr>
          <p:sp>
            <p:nvSpPr>
              <p:cNvPr id="8209" name="Line 14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0" name="Line 15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1" name="Line 16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2" name="Line 17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3" name="Line 18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350220" name="AutoShape 12"/>
          <p:cNvSpPr>
            <a:spLocks noChangeArrowheads="1"/>
          </p:cNvSpPr>
          <p:nvPr/>
        </p:nvSpPr>
        <p:spPr bwMode="auto">
          <a:xfrm>
            <a:off x="619125" y="3656013"/>
            <a:ext cx="1154113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7" name="AutoShape 19"/>
          <p:cNvSpPr>
            <a:spLocks noChangeArrowheads="1"/>
          </p:cNvSpPr>
          <p:nvPr/>
        </p:nvSpPr>
        <p:spPr bwMode="auto">
          <a:xfrm>
            <a:off x="2779713" y="3649663"/>
            <a:ext cx="1154112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8" name="AutoShape 20"/>
          <p:cNvSpPr>
            <a:spLocks noChangeArrowheads="1"/>
          </p:cNvSpPr>
          <p:nvPr/>
        </p:nvSpPr>
        <p:spPr bwMode="auto">
          <a:xfrm>
            <a:off x="2127250" y="3551238"/>
            <a:ext cx="1882775" cy="1404937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0" name="Text Box 22"/>
          <p:cNvSpPr txBox="1">
            <a:spLocks noChangeArrowheads="1"/>
          </p:cNvSpPr>
          <p:nvPr/>
        </p:nvSpPr>
        <p:spPr bwMode="auto">
          <a:xfrm>
            <a:off x="461963" y="3171010"/>
            <a:ext cx="12827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F00000"/>
                </a:solidFill>
              </a:rPr>
              <a:t>monofylie</a:t>
            </a:r>
            <a:endParaRPr lang="cs-CZ" dirty="0">
              <a:solidFill>
                <a:srgbClr val="F00000"/>
              </a:solidFill>
            </a:endParaRPr>
          </a:p>
        </p:txBody>
      </p:sp>
      <p:sp>
        <p:nvSpPr>
          <p:cNvPr id="350231" name="AutoShape 23"/>
          <p:cNvSpPr>
            <a:spLocks noChangeArrowheads="1"/>
          </p:cNvSpPr>
          <p:nvPr/>
        </p:nvSpPr>
        <p:spPr bwMode="auto">
          <a:xfrm>
            <a:off x="6149975" y="3567113"/>
            <a:ext cx="1882775" cy="969962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2" name="Text Box 24"/>
          <p:cNvSpPr txBox="1">
            <a:spLocks noChangeArrowheads="1"/>
          </p:cNvSpPr>
          <p:nvPr/>
        </p:nvSpPr>
        <p:spPr bwMode="auto">
          <a:xfrm>
            <a:off x="7540626" y="5042672"/>
            <a:ext cx="1154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00000"/>
                </a:solidFill>
              </a:rPr>
              <a:t>parafylie</a:t>
            </a:r>
          </a:p>
        </p:txBody>
      </p:sp>
      <p:sp>
        <p:nvSpPr>
          <p:cNvPr id="350233" name="AutoShape 25"/>
          <p:cNvSpPr>
            <a:spLocks noChangeArrowheads="1"/>
          </p:cNvSpPr>
          <p:nvPr/>
        </p:nvSpPr>
        <p:spPr bwMode="auto">
          <a:xfrm>
            <a:off x="5513388" y="3641725"/>
            <a:ext cx="1206500" cy="447675"/>
          </a:xfrm>
          <a:prstGeom prst="roundRect">
            <a:avLst>
              <a:gd name="adj" fmla="val 16667"/>
            </a:avLst>
          </a:prstGeom>
          <a:solidFill>
            <a:srgbClr val="FFCC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4" name="Text Box 26"/>
          <p:cNvSpPr txBox="1">
            <a:spLocks noChangeArrowheads="1"/>
          </p:cNvSpPr>
          <p:nvPr/>
        </p:nvSpPr>
        <p:spPr bwMode="auto">
          <a:xfrm>
            <a:off x="4881563" y="3140847"/>
            <a:ext cx="1112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00000"/>
                </a:solidFill>
              </a:rPr>
              <a:t>polyfylie</a:t>
            </a:r>
          </a:p>
        </p:txBody>
      </p:sp>
      <p:pic>
        <p:nvPicPr>
          <p:cNvPr id="8204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50" y="280988"/>
            <a:ext cx="156051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5" name="Text Box 28"/>
          <p:cNvSpPr txBox="1">
            <a:spLocks noChangeArrowheads="1"/>
          </p:cNvSpPr>
          <p:nvPr/>
        </p:nvSpPr>
        <p:spPr bwMode="auto">
          <a:xfrm>
            <a:off x="7580313" y="2316163"/>
            <a:ext cx="1130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W. Hennig</a:t>
            </a:r>
          </a:p>
        </p:txBody>
      </p:sp>
      <p:sp>
        <p:nvSpPr>
          <p:cNvPr id="26" name="AutoShape 23"/>
          <p:cNvSpPr>
            <a:spLocks noChangeArrowheads="1"/>
          </p:cNvSpPr>
          <p:nvPr/>
        </p:nvSpPr>
        <p:spPr bwMode="auto">
          <a:xfrm rot="-5400000">
            <a:off x="6684962" y="3522663"/>
            <a:ext cx="1514475" cy="1365250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35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5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5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5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35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20" grpId="0" animBg="1"/>
      <p:bldP spid="350227" grpId="0" animBg="1"/>
      <p:bldP spid="350228" grpId="0" animBg="1"/>
      <p:bldP spid="350230" grpId="0"/>
      <p:bldP spid="350231" grpId="0" animBg="1"/>
      <p:bldP spid="350232" grpId="0"/>
      <p:bldP spid="350233" grpId="0" animBg="1"/>
      <p:bldP spid="350234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4" descr="I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" y="442913"/>
            <a:ext cx="7908925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003300" y="404813"/>
            <a:ext cx="7016750" cy="54038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6592888" y="539115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“Reptilia”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7013" y="768350"/>
            <a:ext cx="6440487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419225" y="742950"/>
            <a:ext cx="5362575" cy="50101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133975" y="285750"/>
            <a:ext cx="1439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“Pongidae”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4139</TotalTime>
  <Words>1340</Words>
  <Application>Microsoft Office PowerPoint</Application>
  <PresentationFormat>Předvádění na obrazovce (4:3)</PresentationFormat>
  <Paragraphs>473</Paragraphs>
  <Slides>62</Slides>
  <Notes>47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7" baseType="lpstr"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Kladistika a fenetika na příkladu „evoluce““ spojovacích materiálů</vt:lpstr>
      <vt:lpstr>Kladistika a fenetika na příkladu „evoluce““ spojovacích materiálů</vt:lpstr>
      <vt:lpstr>Prezentace aplikace PowerPoint</vt:lpstr>
      <vt:lpstr>Kladistika a fenetika na příkladu „evoluce““ spojovacích materiálů</vt:lpstr>
      <vt:lpstr>Kladistika a fenetika na příkladu „evoluce““ spojovacích materiálů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221</cp:revision>
  <dcterms:created xsi:type="dcterms:W3CDTF">2002-05-03T10:21:15Z</dcterms:created>
  <dcterms:modified xsi:type="dcterms:W3CDTF">2018-09-27T05:51:55Z</dcterms:modified>
</cp:coreProperties>
</file>