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43" r:id="rId23"/>
    <p:sldId id="345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346" r:id="rId38"/>
    <p:sldId id="294" r:id="rId39"/>
    <p:sldId id="273" r:id="rId40"/>
    <p:sldId id="347" r:id="rId41"/>
    <p:sldId id="348" r:id="rId42"/>
    <p:sldId id="274" r:id="rId43"/>
    <p:sldId id="315" r:id="rId44"/>
    <p:sldId id="317" r:id="rId45"/>
    <p:sldId id="316" r:id="rId46"/>
    <p:sldId id="319" r:id="rId47"/>
    <p:sldId id="275" r:id="rId48"/>
    <p:sldId id="301" r:id="rId49"/>
    <p:sldId id="276" r:id="rId50"/>
    <p:sldId id="269" r:id="rId51"/>
    <p:sldId id="340" r:id="rId52"/>
    <p:sldId id="268" r:id="rId53"/>
    <p:sldId id="320" r:id="rId54"/>
    <p:sldId id="321" r:id="rId55"/>
    <p:sldId id="288" r:id="rId56"/>
    <p:sldId id="277" r:id="rId57"/>
    <p:sldId id="341" r:id="rId58"/>
    <p:sldId id="308" r:id="rId59"/>
    <p:sldId id="342" r:id="rId60"/>
    <p:sldId id="296" r:id="rId61"/>
    <p:sldId id="295" r:id="rId62"/>
    <p:sldId id="278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0000"/>
    <a:srgbClr val="F00000"/>
    <a:srgbClr val="FFFF66"/>
    <a:srgbClr val="003399"/>
    <a:srgbClr val="0033CC"/>
    <a:srgbClr val="FF0066"/>
    <a:srgbClr val="00CC00"/>
    <a:srgbClr val="EAEA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5083" autoAdjust="0"/>
  </p:normalViewPr>
  <p:slideViewPr>
    <p:cSldViewPr snapToGrid="0" showGuides="1">
      <p:cViewPr varScale="1">
        <p:scale>
          <a:sx n="78" d="100"/>
          <a:sy n="78" d="100"/>
        </p:scale>
        <p:origin x="1044" y="84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62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733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113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4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4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638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02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Ukázalo</a:t>
            </a:r>
            <a:r>
              <a:rPr lang="cs-CZ" baseline="0" dirty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/>
              <a:t>ky</a:t>
            </a:r>
            <a:r>
              <a:rPr lang="cs-CZ" baseline="0" dirty="0"/>
              <a:t> lokální </a:t>
            </a:r>
            <a:r>
              <a:rPr lang="cs-CZ" baseline="0" dirty="0" err="1"/>
              <a:t>diverzita</a:t>
            </a:r>
            <a:r>
              <a:rPr lang="cs-CZ" baseline="0" dirty="0"/>
              <a:t> na K úrovni, morfologická disparita dokonce vyšší; díky vysoké míře endemismu regionální </a:t>
            </a:r>
            <a:r>
              <a:rPr lang="cs-CZ" baseline="0" dirty="0" err="1"/>
              <a:t>diverzita</a:t>
            </a:r>
            <a:r>
              <a:rPr lang="cs-CZ" baseline="0" dirty="0"/>
              <a:t> dokonce 2X vyšší. Důvodem to, že extinkce se týkala především druhů s menším rozšířením, proto </a:t>
            </a:r>
            <a:r>
              <a:rPr lang="cs-CZ" baseline="0" dirty="0" err="1"/>
              <a:t>bias</a:t>
            </a:r>
            <a:r>
              <a:rPr lang="cs-CZ" baseline="0" dirty="0"/>
              <a:t> – ten se může týkat i dalších extinkcí.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855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589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342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124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4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69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109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58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309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309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01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14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6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19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1QPtOZQZU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59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1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80256" y="233363"/>
            <a:ext cx="7634269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HISTORY OF LIFE ON EARTH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320046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US" dirty="0"/>
              <a:t>characters:</a:t>
            </a:r>
          </a:p>
          <a:p>
            <a:pPr defTabSz="360000"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</a:rPr>
              <a:t>	</a:t>
            </a:r>
            <a:r>
              <a:rPr lang="en-US" dirty="0" err="1">
                <a:solidFill>
                  <a:srgbClr val="F00000"/>
                </a:solidFill>
              </a:rPr>
              <a:t>plesiomorphic</a:t>
            </a:r>
            <a:r>
              <a:rPr lang="en-US" dirty="0"/>
              <a:t> (= ancestral, „primitive“)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symplesiomorphic</a:t>
            </a:r>
            <a:r>
              <a:rPr lang="en-US" dirty="0"/>
              <a:t> (= shared ancestral)</a:t>
            </a:r>
          </a:p>
          <a:p>
            <a:pPr defTabSz="360000"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</a:rPr>
              <a:t>	</a:t>
            </a:r>
            <a:r>
              <a:rPr lang="en-US" dirty="0" err="1">
                <a:solidFill>
                  <a:srgbClr val="F00000"/>
                </a:solidFill>
              </a:rPr>
              <a:t>apomorphic</a:t>
            </a:r>
            <a:r>
              <a:rPr lang="en-US" dirty="0"/>
              <a:t> (= derived)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synapomorphic</a:t>
            </a:r>
            <a:r>
              <a:rPr lang="en-US" dirty="0"/>
              <a:t> (= shared derived)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autapomorphic</a:t>
            </a:r>
            <a:r>
              <a:rPr lang="en-US" dirty="0"/>
              <a:t> (= unique derived)</a:t>
            </a:r>
          </a:p>
          <a:p>
            <a:pPr defTabSz="360000">
              <a:spcAft>
                <a:spcPts val="600"/>
              </a:spcAft>
            </a:pPr>
            <a:r>
              <a:rPr lang="en-US" dirty="0"/>
              <a:t>clades defined only by </a:t>
            </a:r>
            <a:r>
              <a:rPr lang="en-US" u="sng" dirty="0" err="1"/>
              <a:t>synapomorphies</a:t>
            </a:r>
            <a:endParaRPr lang="en-US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symplesiomorphy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autapomorphy</a:t>
              </a:r>
              <a:endParaRPr lang="cs-CZ" sz="1400" dirty="0"/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synapomorphy</a:t>
              </a:r>
              <a:endParaRPr lang="cs-CZ" sz="1400" dirty="0"/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482" y="3202"/>
              <a:ext cx="61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mutation</a:t>
              </a:r>
              <a:endParaRPr lang="cs-CZ" sz="1400" dirty="0"/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612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mutation</a:t>
              </a:r>
              <a:endParaRPr lang="cs-CZ" sz="1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623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 of clades and classification of extinct taxa:</a:t>
            </a:r>
          </a:p>
        </p:txBody>
      </p:sp>
      <p:sp>
        <p:nvSpPr>
          <p:cNvPr id="6" name="Obdélníkový popisek 3"/>
          <p:cNvSpPr/>
          <p:nvPr/>
        </p:nvSpPr>
        <p:spPr bwMode="auto">
          <a:xfrm>
            <a:off x="5844988" y="4261768"/>
            <a:ext cx="1469967" cy="691978"/>
          </a:xfrm>
          <a:prstGeom prst="wedgeRectCallout">
            <a:avLst>
              <a:gd name="adj1" fmla="val 58593"/>
              <a:gd name="adj2" fmla="val -11075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origin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apomorphy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372270" cy="2860895"/>
            <a:chOff x="461963" y="3086882"/>
            <a:chExt cx="7556545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406637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arbitrary</a:t>
              </a:r>
              <a:r>
                <a:rPr kumimoji="0" lang="cs-CZ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cs-CZ" sz="16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dimension</a:t>
              </a:r>
              <a:endPara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711546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principle of parsimony: Occam´s razor 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>
                <a:solidFill>
                  <a:srgbClr val="003399"/>
                </a:solidFill>
              </a:rPr>
              <a:t>William of Ockham</a:t>
            </a:r>
            <a:r>
              <a:rPr lang="en-US" dirty="0"/>
              <a:t>, 14th century)</a:t>
            </a:r>
          </a:p>
          <a:p>
            <a:pPr defTabSz="360000">
              <a:spcAft>
                <a:spcPts val="1000"/>
              </a:spcAft>
            </a:pP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cladograms</a:t>
            </a:r>
            <a:endParaRPr lang="en-US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47320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 err="1"/>
              <a:t>PhyloCode</a:t>
            </a:r>
            <a:r>
              <a:rPr lang="en-US" dirty="0"/>
              <a:t> (</a:t>
            </a:r>
            <a:r>
              <a:rPr lang="en-US" i="1" dirty="0"/>
              <a:t>International Code of Phylogenetic Nomenclature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	till now somewhat controversial and impractical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problems: homoplasy, rapid evolution</a:t>
            </a:r>
            <a:endParaRPr lang="en-US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Rivet: the simplest structure </a:t>
            </a:r>
            <a:r>
              <a:rPr lang="en-US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</a:t>
            </a:r>
            <a:r>
              <a:rPr lang="en-US" dirty="0">
                <a:latin typeface="Arial" pitchFamily="34" charset="0"/>
                <a:cs typeface="Arial" pitchFamily="34" charset="0"/>
              </a:rPr>
              <a:t> we suppose that it is the most similar to 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the common ancestor of all modern types of fasteners</a:t>
            </a:r>
          </a:p>
          <a:p>
            <a:pPr defTabSz="360000"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We can define 7 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derived character states 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ie</a:t>
            </a:r>
            <a:r>
              <a:rPr lang="en-US" dirty="0">
                <a:latin typeface="Arial" pitchFamily="34" charset="0"/>
                <a:cs typeface="Arial" pitchFamily="34" charset="0"/>
              </a:rPr>
              <a:t>. those nonexistent in rivets): </a:t>
            </a:r>
          </a:p>
          <a:p>
            <a:pPr defTabSz="360000"/>
            <a:r>
              <a:rPr lang="en-US" dirty="0"/>
              <a:t>1) notched heads,  2) rounded heads,  3) hex heads,  4) threaded </a:t>
            </a:r>
            <a:br>
              <a:rPr lang="en-US" dirty="0"/>
            </a:br>
            <a:r>
              <a:rPr lang="en-US" dirty="0"/>
              <a:t>	shafts,  5) tapered shafts,  6) pointed tips, and  7) thick diameter.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0393" y="1267396"/>
            <a:ext cx="3884789" cy="2731817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Character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cs-CZ" dirty="0">
                <a:latin typeface="Arial" pitchFamily="34" charset="0"/>
                <a:cs typeface="Arial" pitchFamily="34" charset="0"/>
              </a:rPr>
              <a:t> 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types</a:t>
            </a:r>
            <a:r>
              <a:rPr lang="cs-CZ" dirty="0">
                <a:latin typeface="Arial" pitchFamily="34" charset="0"/>
                <a:cs typeface="Arial" pitchFamily="34" charset="0"/>
              </a:rPr>
              <a:t> are listen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following</a:t>
            </a:r>
            <a:r>
              <a:rPr lang="cs-CZ" dirty="0">
                <a:latin typeface="Arial" pitchFamily="34" charset="0"/>
                <a:cs typeface="Arial" pitchFamily="34" charset="0"/>
              </a:rPr>
              <a:t> table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plesiomorphic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rivet-like</a:t>
            </a:r>
            <a:r>
              <a:rPr lang="cs-CZ" dirty="0">
                <a:latin typeface="Arial" pitchFamily="34" charset="0"/>
                <a:cs typeface="Arial" pitchFamily="34" charset="0"/>
              </a:rPr>
              <a:t>“)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„1“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apomorphic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derived</a:t>
            </a:r>
            <a:r>
              <a:rPr lang="cs-CZ" dirty="0">
                <a:latin typeface="Arial" pitchFamily="34" charset="0"/>
                <a:cs typeface="Arial" pitchFamily="34" charset="0"/>
              </a:rPr>
              <a:t>)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err="1">
                <a:latin typeface="Arial" pitchFamily="34" charset="0"/>
                <a:cs typeface="Arial" pitchFamily="34" charset="0"/>
              </a:rPr>
              <a:t>If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use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phenetic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approach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count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total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shared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ancestral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derived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For example rivet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vs.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nail: 6 similarities, 1 difference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Ellipse 12"/>
            <p:cNvSpPr/>
            <p:nvPr/>
          </p:nvSpPr>
          <p:spPr>
            <a:xfrm>
              <a:off x="3764851" y="195997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US" sz="2000" dirty="0">
                <a:latin typeface="Arial" pitchFamily="34" charset="0"/>
                <a:cs typeface="Arial" pitchFamily="34" charset="0"/>
              </a:rPr>
              <a:t>If we use the </a:t>
            </a:r>
            <a:r>
              <a:rPr lang="en-US" sz="20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cladistic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approach</a:t>
            </a:r>
            <a:r>
              <a:rPr lang="en-US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we take into account only shared derived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states.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461962" y="5285177"/>
            <a:ext cx="5894013" cy="707886"/>
            <a:chOff x="461963" y="5550991"/>
            <a:chExt cx="5391990" cy="707886"/>
          </a:xfrm>
        </p:grpSpPr>
        <p:sp>
          <p:nvSpPr>
            <p:cNvPr id="19" name="Ellipse 18"/>
            <p:cNvSpPr/>
            <p:nvPr/>
          </p:nvSpPr>
          <p:spPr>
            <a:xfrm>
              <a:off x="3583407" y="5567667"/>
              <a:ext cx="1906356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53919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For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example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screw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bolt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: 2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synapomorphies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12"/>
          <p:cNvSpPr/>
          <p:nvPr/>
        </p:nvSpPr>
        <p:spPr>
          <a:xfrm>
            <a:off x="3966091" y="183573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3" name="Ellipse 12"/>
          <p:cNvSpPr/>
          <p:nvPr/>
        </p:nvSpPr>
        <p:spPr>
          <a:xfrm>
            <a:off x="4803246" y="211914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8" name="Ellipse 12"/>
          <p:cNvSpPr/>
          <p:nvPr/>
        </p:nvSpPr>
        <p:spPr>
          <a:xfrm>
            <a:off x="3966090" y="2653097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9" name="Ellipse 16"/>
          <p:cNvSpPr/>
          <p:nvPr/>
        </p:nvSpPr>
        <p:spPr>
          <a:xfrm>
            <a:off x="3009019" y="2911936"/>
            <a:ext cx="1399822" cy="314995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3" name="Rectangle à coins arrondis 11"/>
          <p:cNvSpPr/>
          <p:nvPr/>
        </p:nvSpPr>
        <p:spPr>
          <a:xfrm>
            <a:off x="8280930" y="2884767"/>
            <a:ext cx="546709" cy="272360"/>
          </a:xfrm>
          <a:prstGeom prst="roundRect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 exemplified by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 „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tion“ </a:t>
            </a:r>
            <a:b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 fasteners</a:t>
            </a:r>
            <a:endParaRPr lang="fr-FR" sz="2400" kern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71604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Evolutionary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systematics</a:t>
            </a:r>
            <a:r>
              <a:rPr lang="cs-CZ" sz="2400" dirty="0">
                <a:solidFill>
                  <a:srgbClr val="F00000"/>
                </a:solidFill>
              </a:rPr>
              <a:t> – a response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 err="1"/>
              <a:t>phylogenetic</a:t>
            </a:r>
            <a:r>
              <a:rPr lang="cs-CZ" dirty="0"/>
              <a:t> </a:t>
            </a:r>
            <a:r>
              <a:rPr lang="cs-CZ" dirty="0" err="1"/>
              <a:t>relationships</a:t>
            </a:r>
            <a:r>
              <a:rPr lang="cs-CZ" dirty="0"/>
              <a:t> + </a:t>
            </a:r>
            <a:r>
              <a:rPr lang="cs-CZ" dirty="0" err="1"/>
              <a:t>degree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divergence </a:t>
            </a: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combination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phenetic</a:t>
            </a:r>
            <a:r>
              <a:rPr lang="cs-CZ" dirty="0">
                <a:sym typeface="Symbol" pitchFamily="18" charset="2"/>
              </a:rPr>
              <a:t> and </a:t>
            </a:r>
            <a:r>
              <a:rPr lang="cs-CZ" dirty="0" err="1">
                <a:sym typeface="Symbol" pitchFamily="18" charset="2"/>
              </a:rPr>
              <a:t>cladistic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approach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reflection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both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clades</a:t>
            </a:r>
            <a:r>
              <a:rPr lang="cs-CZ" dirty="0">
                <a:sym typeface="Symbol" pitchFamily="18" charset="2"/>
              </a:rPr>
              <a:t> and </a:t>
            </a:r>
            <a:r>
              <a:rPr lang="cs-CZ" dirty="0" err="1">
                <a:sym typeface="Symbol" pitchFamily="18" charset="2"/>
              </a:rPr>
              <a:t>grades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en-US" dirty="0"/>
              <a:t>An evolutionary grade is a group of 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en-US" dirty="0"/>
              <a:t>species that has given rise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en-US" dirty="0"/>
              <a:t>to another group that differs markedly from the ancestral condition,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en-US" dirty="0"/>
              <a:t>and is thus not considered part of the ancestral group.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anose="05050102010706020507" pitchFamily="18" charset="2"/>
              </a:rPr>
              <a:t> </a:t>
            </a:r>
            <a:r>
              <a:rPr lang="cs-CZ" dirty="0" err="1">
                <a:sym typeface="Symbol" panose="05050102010706020507" pitchFamily="18" charset="2"/>
              </a:rPr>
              <a:t>the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ancestral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group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is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then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paraphyletic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eg. </a:t>
            </a:r>
            <a:r>
              <a:rPr lang="cs-CZ" dirty="0" err="1">
                <a:sym typeface="Symbol" pitchFamily="18" charset="2"/>
              </a:rPr>
              <a:t>reptiles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without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birds</a:t>
            </a:r>
            <a:r>
              <a:rPr lang="cs-CZ" dirty="0">
                <a:sym typeface="Symbol" pitchFamily="18" charset="2"/>
              </a:rPr>
              <a:t>), </a:t>
            </a:r>
            <a:br>
              <a:rPr lang="cs-CZ" dirty="0">
                <a:sym typeface="Symbol" pitchFamily="18" charset="2"/>
              </a:rPr>
            </a:br>
            <a:r>
              <a:rPr lang="cs-CZ" dirty="0" err="1">
                <a:sym typeface="Symbol" pitchFamily="18" charset="2"/>
              </a:rPr>
              <a:t>fishes</a:t>
            </a:r>
            <a:r>
              <a:rPr lang="cs-CZ" dirty="0">
                <a:sym typeface="Symbol" pitchFamily="18" charset="2"/>
              </a:rPr>
              <a:t> in a </a:t>
            </a:r>
            <a:r>
              <a:rPr lang="cs-CZ" dirty="0" err="1">
                <a:sym typeface="Symbol" pitchFamily="18" charset="2"/>
              </a:rPr>
              <a:t>traditional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sense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9977" y="3312700"/>
            <a:ext cx="2121647" cy="25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7262812" y="5844988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3399"/>
                </a:solidFill>
              </a:rPr>
              <a:t>E. </a:t>
            </a:r>
            <a:r>
              <a:rPr lang="cs-CZ" sz="1400" dirty="0" err="1">
                <a:solidFill>
                  <a:srgbClr val="003399"/>
                </a:solidFill>
              </a:rPr>
              <a:t>Mayr</a:t>
            </a:r>
            <a:endParaRPr lang="cs-CZ" sz="1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43719" y="233363"/>
            <a:ext cx="515320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HistorY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life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on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earth</a:t>
            </a:r>
            <a:endParaRPr lang="cs-CZ" sz="2400" b="1" cap="all" dirty="0">
              <a:ln w="3175">
                <a:noFill/>
              </a:ln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415370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Systematics</a:t>
            </a:r>
            <a:r>
              <a:rPr lang="cs-CZ" sz="24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taxonomy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71849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systematics, paleontology </a:t>
            </a:r>
            <a:r>
              <a:rPr lang="en-US" dirty="0">
                <a:sym typeface="Symbol" pitchFamily="18" charset="2"/>
              </a:rPr>
              <a:t> history of evolutionary changes</a:t>
            </a:r>
            <a:br>
              <a:rPr lang="en-US" dirty="0">
                <a:sym typeface="Symbol" pitchFamily="18" charset="2"/>
              </a:rPr>
            </a:br>
            <a:endParaRPr lang="en-US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systematics</a:t>
            </a:r>
            <a:r>
              <a:rPr lang="en-US" dirty="0">
                <a:sym typeface="Symbol" pitchFamily="18" charset="2"/>
              </a:rPr>
              <a:t> = study of relationships between organisms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taxonomy</a:t>
            </a:r>
            <a:r>
              <a:rPr lang="en-US" dirty="0">
                <a:sym typeface="Symbol" pitchFamily="18" charset="2"/>
              </a:rPr>
              <a:t> = theory and practice of classification</a:t>
            </a:r>
            <a:br>
              <a:rPr lang="en-US" dirty="0">
                <a:sym typeface="Symbol" pitchFamily="18" charset="2"/>
              </a:rPr>
            </a:br>
            <a:endParaRPr lang="en-US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category</a:t>
            </a:r>
            <a:r>
              <a:rPr lang="en-US" dirty="0">
                <a:sym typeface="Symbol" pitchFamily="18" charset="2"/>
              </a:rPr>
              <a:t>: class, order, family, species, …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en-US" dirty="0">
                <a:sym typeface="Symbol" pitchFamily="18" charset="2"/>
              </a:rPr>
              <a:t>: Mammalia, Primates, </a:t>
            </a:r>
            <a:r>
              <a:rPr lang="en-US" dirty="0" err="1">
                <a:sym typeface="Symbol" pitchFamily="18" charset="2"/>
              </a:rPr>
              <a:t>Hominidae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>Homo sapiens</a:t>
            </a:r>
            <a:r>
              <a:rPr lang="en-US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4393CBAB-7DCA-495B-B613-8A913036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7AB7F068-1461-4092-B25E-4164A1D0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73" y="233363"/>
            <a:ext cx="193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Pre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  <a:r>
              <a:rPr lang="en-US" sz="2400" dirty="0" err="1">
                <a:solidFill>
                  <a:srgbClr val="F00000"/>
                </a:solidFill>
              </a:rPr>
              <a:t>ambri</a:t>
            </a:r>
            <a:r>
              <a:rPr lang="cs-CZ" sz="2400" dirty="0" err="1">
                <a:solidFill>
                  <a:srgbClr val="F00000"/>
                </a:solidFill>
              </a:rPr>
              <a:t>an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7ED95D21-033F-4663-98A4-6AAC65D3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76" y="2044700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00000"/>
                </a:solidFill>
              </a:rPr>
              <a:t>Hadean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0613DEA4-D532-4E28-9069-E13163689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71" y="2044700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Archean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B646B96A-0C26-43F6-AC5C-8E232F155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532" y="2044700"/>
            <a:ext cx="1221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Proterozoic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07EF4FD9-B06E-4E8B-8EE7-77D33561B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876" y="2044700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30" name="Line 24">
            <a:extLst>
              <a:ext uri="{FF2B5EF4-FFF2-40B4-BE49-F238E27FC236}">
                <a16:creationId xmlns:a16="http://schemas.microsoft.com/office/drawing/2014/main" id="{DFB302A6-7C6C-4604-91C5-C515A9248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" name="Line 25">
            <a:extLst>
              <a:ext uri="{FF2B5EF4-FFF2-40B4-BE49-F238E27FC236}">
                <a16:creationId xmlns:a16="http://schemas.microsoft.com/office/drawing/2014/main" id="{D6765CF0-E401-4E33-87D3-850437FAE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2" name="Text Box 26">
            <a:extLst>
              <a:ext uri="{FF2B5EF4-FFF2-40B4-BE49-F238E27FC236}">
                <a16:creationId xmlns:a16="http://schemas.microsoft.com/office/drawing/2014/main" id="{5AAC2DFB-7051-4497-93CD-289651AD3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33" name="Picture 2" descr="Výsledek obrázku pro geological time">
            <a:extLst>
              <a:ext uri="{FF2B5EF4-FFF2-40B4-BE49-F238E27FC236}">
                <a16:creationId xmlns:a16="http://schemas.microsoft.com/office/drawing/2014/main" id="{FD7CFA87-E6F4-4F18-9CDD-44D83DF6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1" y="2765955"/>
            <a:ext cx="4762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5E2C5969-FE10-4881-BA45-742034DA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84A09651-E204-4C5C-9827-D4B2857C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73" y="233363"/>
            <a:ext cx="193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Pre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  <a:r>
              <a:rPr lang="en-US" sz="2400" dirty="0" err="1">
                <a:solidFill>
                  <a:srgbClr val="F00000"/>
                </a:solidFill>
              </a:rPr>
              <a:t>ambri</a:t>
            </a:r>
            <a:r>
              <a:rPr lang="cs-CZ" sz="2400" dirty="0" err="1">
                <a:solidFill>
                  <a:srgbClr val="F00000"/>
                </a:solidFill>
              </a:rPr>
              <a:t>an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71F57CBA-B19C-4585-B79D-8D44070D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76" y="2044700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00000"/>
                </a:solidFill>
              </a:rPr>
              <a:t>Hadean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9BC9B73-FF42-4927-9BD9-1FA94178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71" y="2044700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Archean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55F5FC56-901E-4E42-8A1D-8D0603A0B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532" y="2044700"/>
            <a:ext cx="1221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Proterozoic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7ACE9F07-E315-4F35-9587-9F6BD803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876" y="2044700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29" name="Line 24">
            <a:extLst>
              <a:ext uri="{FF2B5EF4-FFF2-40B4-BE49-F238E27FC236}">
                <a16:creationId xmlns:a16="http://schemas.microsoft.com/office/drawing/2014/main" id="{6535E961-20C1-40B6-A2CD-D93089A3B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" name="Line 25">
            <a:extLst>
              <a:ext uri="{FF2B5EF4-FFF2-40B4-BE49-F238E27FC236}">
                <a16:creationId xmlns:a16="http://schemas.microsoft.com/office/drawing/2014/main" id="{DBAB31F7-AC9B-4AEC-8CA0-CB966E1F18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9F0D73C2-CCC6-4E27-8C75-A0470BD5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64227" y="1776413"/>
            <a:ext cx="2303463" cy="1333500"/>
            <a:chOff x="3742" y="1119"/>
            <a:chExt cx="1451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742" y="1629"/>
              <a:ext cx="14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</a:t>
              </a:r>
              <a:r>
                <a:rPr lang="cs-CZ" sz="1400" dirty="0">
                  <a:solidFill>
                    <a:srgbClr val="003399"/>
                  </a:solidFill>
                </a:rPr>
                <a:t>c</a:t>
              </a:r>
              <a:r>
                <a:rPr lang="en-US" sz="1400" dirty="0" err="1">
                  <a:solidFill>
                    <a:srgbClr val="003399"/>
                  </a:solidFill>
                </a:rPr>
                <a:t>ar</a:t>
              </a:r>
              <a:r>
                <a:rPr lang="cs-CZ" sz="1400" dirty="0" err="1">
                  <a:solidFill>
                    <a:srgbClr val="003399"/>
                  </a:solidFill>
                </a:rPr>
                <a:t>an</a:t>
              </a:r>
              <a:r>
                <a:rPr lang="cs-CZ" sz="1400" dirty="0">
                  <a:solidFill>
                    <a:srgbClr val="003399"/>
                  </a:solidFill>
                </a:rPr>
                <a:t> 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Charnwood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Leicestershire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</a:t>
            </a:r>
            <a:r>
              <a:rPr lang="en-US" sz="1600" dirty="0">
                <a:sym typeface="Symbol"/>
              </a:rPr>
              <a:t>0</a:t>
            </a:r>
            <a:r>
              <a:rPr lang="cs-CZ" sz="1600" dirty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Mistaken Point,</a:t>
            </a:r>
          </a:p>
          <a:p>
            <a:pPr algn="ctr"/>
            <a:r>
              <a:rPr lang="en-US" sz="1600" dirty="0" err="1"/>
              <a:t>Newfounland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Ediacara</a:t>
            </a:r>
            <a:r>
              <a:rPr lang="en-US" sz="1600" dirty="0"/>
              <a:t> Hills,</a:t>
            </a:r>
          </a:p>
          <a:p>
            <a:pPr algn="ctr"/>
            <a:r>
              <a:rPr lang="en-US" sz="1600" dirty="0" err="1"/>
              <a:t>Austr</a:t>
            </a:r>
            <a:r>
              <a:rPr lang="cs-CZ" sz="1600" dirty="0"/>
              <a:t>a</a:t>
            </a:r>
            <a:r>
              <a:rPr lang="en-US" sz="1600" dirty="0"/>
              <a:t>li</a:t>
            </a:r>
            <a:r>
              <a:rPr lang="cs-CZ" sz="1600" dirty="0"/>
              <a:t>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/>
              <a:t>Dickinsonia</a:t>
            </a:r>
            <a:endParaRPr lang="cs-CZ" sz="1800" dirty="0"/>
          </a:p>
          <a:p>
            <a:pPr algn="ctr"/>
            <a:r>
              <a:rPr lang="cs-CZ" sz="1800" dirty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Funisia</a:t>
            </a:r>
            <a:r>
              <a:rPr lang="cs-CZ" sz="1800" dirty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</a:t>
            </a:r>
            <a:r>
              <a:rPr lang="en-US" sz="1800" i="1" dirty="0"/>
              <a:t>a</a:t>
            </a:r>
            <a:endParaRPr lang="cs-CZ" sz="18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07112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Pale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05028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Meso</a:t>
            </a:r>
            <a:r>
              <a:rPr lang="en-US" sz="1600" dirty="0" err="1">
                <a:solidFill>
                  <a:srgbClr val="F00000"/>
                </a:solidFill>
              </a:rPr>
              <a:t>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03746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Cen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73993" cy="2072527"/>
            <a:chOff x="831" y="2444"/>
            <a:chExt cx="1791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283" y="3374"/>
              <a:ext cx="1339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 err="1">
                  <a:solidFill>
                    <a:srgbClr val="003399"/>
                  </a:solidFill>
                </a:rPr>
                <a:t>Cambrian</a:t>
              </a:r>
              <a:r>
                <a:rPr lang="cs-CZ" sz="1800" dirty="0">
                  <a:solidFill>
                    <a:srgbClr val="003399"/>
                  </a:solidFill>
                </a:rPr>
                <a:t> </a:t>
              </a:r>
              <a:r>
                <a:rPr lang="cs-CZ" sz="1800" dirty="0" err="1">
                  <a:solidFill>
                    <a:srgbClr val="003399"/>
                  </a:solidFill>
                </a:rPr>
                <a:t>explosion</a:t>
              </a:r>
              <a:endParaRPr lang="cs-CZ" sz="18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-520 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chemeClr val="accent2"/>
                </a:solidFill>
              </a:rPr>
              <a:t>era</a:t>
            </a:r>
            <a:endParaRPr lang="cs-CZ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9097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Cambrian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explosion</a:t>
            </a:r>
            <a:endParaRPr lang="cs-CZ" sz="2400" dirty="0">
              <a:solidFill>
                <a:srgbClr val="F00000"/>
              </a:solidFill>
            </a:endParaRP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2188420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Shale</a:t>
            </a:r>
            <a:endParaRPr lang="cs-CZ" sz="240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en-US" dirty="0"/>
              <a:t>~ 5</a:t>
            </a:r>
            <a:r>
              <a:rPr lang="cs-CZ" dirty="0"/>
              <a:t>42-520 </a:t>
            </a:r>
            <a:r>
              <a:rPr lang="en-US" dirty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 err="1"/>
              <a:t>continent</a:t>
            </a:r>
            <a:endParaRPr lang="cs-CZ" sz="1400" dirty="0"/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Canadian</a:t>
            </a:r>
            <a:r>
              <a:rPr lang="cs-CZ" dirty="0"/>
              <a:t> </a:t>
            </a:r>
            <a:r>
              <a:rPr lang="cs-CZ" dirty="0" err="1"/>
              <a:t>Rockies</a:t>
            </a:r>
            <a:r>
              <a:rPr lang="cs-CZ" dirty="0"/>
              <a:t>, </a:t>
            </a:r>
            <a:r>
              <a:rPr lang="cs-CZ" dirty="0" err="1"/>
              <a:t>Yoho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Before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Linnaeus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honeybee</a:t>
            </a:r>
            <a:r>
              <a:rPr lang="cs-CZ" dirty="0">
                <a:sym typeface="Symbol" pitchFamily="18" charset="2"/>
              </a:rPr>
              <a:t>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en-US" dirty="0"/>
              <a:t>Bee with soft short hairs, gray chest, dark brown abdomen, legs with no hair, and small sacs with hair-like outgrowths along the edge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br>
              <a:rPr lang="cs-CZ" i="1" dirty="0">
                <a:sym typeface="Symbol" pitchFamily="18" charset="2"/>
              </a:rPr>
            </a:br>
            <a:r>
              <a:rPr lang="cs-CZ" i="1" dirty="0">
                <a:sym typeface="Symbol" pitchFamily="18" charset="2"/>
              </a:rPr>
              <a:t>	</a:t>
            </a:r>
            <a:r>
              <a:rPr lang="cs-CZ" i="1" dirty="0" err="1">
                <a:sym typeface="Symbol" pitchFamily="18" charset="2"/>
              </a:rPr>
              <a:t>arbor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Americana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	</a:t>
            </a:r>
            <a:r>
              <a:rPr lang="cs-CZ" i="1" dirty="0" err="1">
                <a:sym typeface="Symbol" pitchFamily="18" charset="2"/>
              </a:rPr>
              <a:t>bivalvi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compressa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cati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</a:t>
            </a:r>
            <a:r>
              <a:rPr lang="en-US" dirty="0">
                <a:sym typeface="Symbol" pitchFamily="18" charset="2"/>
              </a:rPr>
              <a:t> spiny American tree, in some way resembling Acacia, similar to </a:t>
            </a:r>
            <a:r>
              <a:rPr lang="en-US" dirty="0" err="1">
                <a:sym typeface="Symbol" pitchFamily="18" charset="2"/>
              </a:rPr>
              <a:t>Vesling´s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Myrobalanus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chebulae</a:t>
            </a:r>
            <a:r>
              <a:rPr lang="en-US" dirty="0">
                <a:sym typeface="Symbol" pitchFamily="18" charset="2"/>
              </a:rPr>
              <a:t>, with </a:t>
            </a:r>
            <a:r>
              <a:rPr lang="en-US" i="1" dirty="0" err="1">
                <a:sym typeface="Symbol" pitchFamily="18" charset="2"/>
              </a:rPr>
              <a:t>Ceratonia</a:t>
            </a:r>
            <a:r>
              <a:rPr lang="en-US" dirty="0">
                <a:sym typeface="Symbol" pitchFamily="18" charset="2"/>
              </a:rPr>
              <a:t> leaves in pairs on the pedicle, a silique with two valves, which is compressed, and horn-shaped or curved like the horns of </a:t>
            </a:r>
            <a:r>
              <a:rPr lang="en-US" dirty="0" err="1">
                <a:sym typeface="Symbol" pitchFamily="18" charset="2"/>
              </a:rPr>
              <a:t>snailshells</a:t>
            </a:r>
            <a:r>
              <a:rPr lang="en-US" dirty="0">
                <a:sym typeface="Symbol" pitchFamily="18" charset="2"/>
              </a:rPr>
              <a:t> or ram´s horns, or like a cat´s claws]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99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Transition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from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sea</a:t>
            </a:r>
            <a:r>
              <a:rPr lang="cs-CZ" sz="2400" dirty="0">
                <a:solidFill>
                  <a:srgbClr val="F00000"/>
                </a:solidFill>
              </a:rPr>
              <a:t> to </a:t>
            </a:r>
            <a:r>
              <a:rPr lang="cs-CZ" sz="2400" dirty="0" err="1">
                <a:solidFill>
                  <a:srgbClr val="F00000"/>
                </a:solidFill>
              </a:rPr>
              <a:t>land</a:t>
            </a:r>
            <a:r>
              <a:rPr lang="cs-CZ" sz="2400" dirty="0">
                <a:solidFill>
                  <a:srgbClr val="F0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502877"/>
            <a:ext cx="1598141" cy="512442"/>
          </a:xfrm>
          <a:prstGeom prst="wedgeRectCallout">
            <a:avLst>
              <a:gd name="adj1" fmla="val -105742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Onychophora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5516254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diversity and disparity: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Burgess</a:t>
            </a:r>
            <a:r>
              <a:rPr lang="cs-CZ" dirty="0"/>
              <a:t> </a:t>
            </a:r>
            <a:r>
              <a:rPr lang="cs-CZ" dirty="0" err="1"/>
              <a:t>fossils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diversity =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species</a:t>
            </a:r>
          </a:p>
          <a:p>
            <a:r>
              <a:rPr lang="cs-CZ" dirty="0"/>
              <a:t>disparity =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Bauplans</a:t>
            </a:r>
            <a:r>
              <a:rPr lang="cs-CZ" dirty="0"/>
              <a:t>“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65" y="3318"/>
              <a:ext cx="565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 err="1">
                  <a:solidFill>
                    <a:schemeClr val="accent2"/>
                  </a:solidFill>
                </a:rPr>
                <a:t>traditional</a:t>
              </a:r>
              <a:endParaRPr lang="cs-CZ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496520" y="233363"/>
            <a:ext cx="20136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Phanerozoic</a:t>
            </a:r>
            <a:endParaRPr lang="cs-CZ" sz="2400" b="1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530119" y="727075"/>
            <a:ext cx="1467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 err="1">
                <a:solidFill>
                  <a:srgbClr val="F00000"/>
                </a:solidFill>
              </a:rPr>
              <a:t>increasing</a:t>
            </a:r>
            <a:endParaRPr lang="cs-CZ" b="1" dirty="0">
              <a:solidFill>
                <a:srgbClr val="F00000"/>
              </a:solidFill>
            </a:endParaRPr>
          </a:p>
          <a:p>
            <a:pPr algn="ctr"/>
            <a:r>
              <a:rPr lang="cs-CZ" b="1" dirty="0">
                <a:solidFill>
                  <a:srgbClr val="F00000"/>
                </a:solidFill>
              </a:rPr>
              <a:t>diversity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600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 err="1"/>
              <a:t>logistic</a:t>
            </a:r>
            <a:r>
              <a:rPr lang="cs-CZ" dirty="0"/>
              <a:t>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433503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 err="1"/>
              <a:t>curve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organisms</a:t>
            </a:r>
            <a:r>
              <a:rPr lang="cs-CZ" dirty="0"/>
              <a:t> </a:t>
            </a:r>
            <a:r>
              <a:rPr lang="cs-CZ" dirty="0" err="1"/>
              <a:t>differs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exponential</a:t>
            </a:r>
            <a:r>
              <a:rPr lang="cs-CZ" dirty="0"/>
              <a:t>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modern</a:t>
            </a:r>
            <a:r>
              <a:rPr lang="cs-CZ" sz="1800" dirty="0"/>
              <a:t>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Cambrian</a:t>
            </a:r>
            <a:r>
              <a:rPr lang="cs-CZ" sz="1800" dirty="0"/>
              <a:t>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Paleozoic</a:t>
            </a:r>
            <a:r>
              <a:rPr lang="cs-CZ" sz="1800" dirty="0"/>
              <a:t> fauna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746" y="617668"/>
            <a:ext cx="4002167" cy="30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3879091" y="132208"/>
            <a:ext cx="4655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00000"/>
                </a:solidFill>
              </a:rPr>
              <a:t>If we take into account incompleteness </a:t>
            </a:r>
          </a:p>
          <a:p>
            <a:r>
              <a:rPr lang="en-GB">
                <a:solidFill>
                  <a:srgbClr val="F00000"/>
                </a:solidFill>
              </a:rPr>
              <a:t>   of the fossil record </a:t>
            </a:r>
            <a:r>
              <a:rPr lang="en-GB">
                <a:solidFill>
                  <a:srgbClr val="F00000"/>
                </a:solidFill>
                <a:sym typeface="Symbol" pitchFamily="18" charset="2"/>
              </a:rPr>
              <a:t> no trend?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389438" y="3675063"/>
            <a:ext cx="3867150" cy="3086100"/>
            <a:chOff x="2765" y="2315"/>
            <a:chExt cx="2436" cy="194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65" y="2315"/>
              <a:ext cx="243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315"/>
              <a:ext cx="2438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0308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64394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Extinction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background </a:t>
            </a:r>
            <a:r>
              <a:rPr lang="cs-CZ" dirty="0" err="1"/>
              <a:t>extinctions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extinctions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„Big </a:t>
            </a:r>
            <a:r>
              <a:rPr lang="cs-CZ" dirty="0" err="1">
                <a:sym typeface="Symbol" pitchFamily="18" charset="2"/>
              </a:rPr>
              <a:t>Five</a:t>
            </a:r>
            <a:r>
              <a:rPr lang="cs-CZ" dirty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greatest</a:t>
            </a:r>
            <a:r>
              <a:rPr lang="cs-CZ" dirty="0">
                <a:sym typeface="Symbol" pitchFamily="18" charset="2"/>
              </a:rPr>
              <a:t>: end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Permian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2828462" y="693321"/>
            <a:ext cx="1164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Ordovician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1048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Devonian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Permian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157788" y="1166919"/>
            <a:ext cx="882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Triassic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1603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Paleozoic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Cambrian</a:t>
            </a:r>
            <a:r>
              <a:rPr lang="cs-CZ" b="1" dirty="0">
                <a:solidFill>
                  <a:srgbClr val="F00000"/>
                </a:solidFill>
              </a:rPr>
              <a:t>:</a:t>
            </a:r>
            <a:r>
              <a:rPr lang="cs-CZ" b="1" dirty="0"/>
              <a:t> </a:t>
            </a:r>
          </a:p>
          <a:p>
            <a:r>
              <a:rPr lang="cs-CZ" dirty="0"/>
              <a:t>single </a:t>
            </a:r>
            <a:r>
              <a:rPr lang="cs-CZ" dirty="0" err="1"/>
              <a:t>supercontinent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Proterozoic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984375"/>
            <a:chOff x="192" y="1590"/>
            <a:chExt cx="5488" cy="1250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Ordovician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increase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diversity </a:t>
              </a:r>
              <a:br>
                <a:rPr lang="cs-CZ" dirty="0"/>
              </a:br>
              <a:r>
                <a:rPr lang="cs-CZ" dirty="0"/>
                <a:t>(</a:t>
              </a:r>
              <a:r>
                <a:rPr lang="cs-CZ" dirty="0" err="1"/>
                <a:t>marine</a:t>
              </a:r>
              <a:r>
                <a:rPr lang="cs-CZ" dirty="0"/>
                <a:t> </a:t>
              </a:r>
              <a:r>
                <a:rPr lang="cs-CZ" dirty="0" err="1"/>
                <a:t>organisms</a:t>
              </a:r>
              <a:r>
                <a:rPr lang="cs-CZ" dirty="0"/>
                <a:t>)</a:t>
              </a:r>
            </a:p>
            <a:p>
              <a:r>
                <a:rPr lang="cs-CZ" dirty="0" err="1"/>
                <a:t>the</a:t>
              </a:r>
              <a:r>
                <a:rPr lang="cs-CZ" dirty="0"/>
                <a:t> end: </a:t>
              </a:r>
              <a:r>
                <a:rPr lang="cs-CZ" dirty="0">
                  <a:solidFill>
                    <a:srgbClr val="003399"/>
                  </a:solidFill>
                </a:rPr>
                <a:t>1st </a:t>
              </a:r>
              <a:r>
                <a:rPr lang="cs-CZ" dirty="0" err="1">
                  <a:solidFill>
                    <a:srgbClr val="003399"/>
                  </a:solidFill>
                </a:rPr>
                <a:t>mass</a:t>
              </a:r>
              <a:r>
                <a:rPr lang="cs-CZ" dirty="0">
                  <a:solidFill>
                    <a:srgbClr val="003399"/>
                  </a:solidFill>
                </a:rPr>
                <a:t> </a:t>
              </a:r>
              <a:r>
                <a:rPr lang="cs-CZ" dirty="0" err="1">
                  <a:solidFill>
                    <a:srgbClr val="003399"/>
                  </a:solidFill>
                </a:rPr>
                <a:t>extinction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Silurian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gnathostomes</a:t>
              </a:r>
              <a:endParaRPr lang="cs-CZ" dirty="0"/>
            </a:p>
            <a:p>
              <a:r>
                <a:rPr lang="cs-CZ" dirty="0" err="1"/>
                <a:t>first</a:t>
              </a:r>
              <a:r>
                <a:rPr lang="cs-CZ" dirty="0"/>
                <a:t> </a:t>
              </a:r>
              <a:r>
                <a:rPr lang="cs-CZ" dirty="0" err="1"/>
                <a:t>terrestrial</a:t>
              </a:r>
              <a:r>
                <a:rPr lang="cs-CZ" dirty="0"/>
                <a:t> o.</a:t>
              </a:r>
            </a:p>
            <a:p>
              <a:r>
                <a:rPr lang="cs-CZ" dirty="0"/>
                <a:t>(</a:t>
              </a:r>
              <a:r>
                <a:rPr lang="cs-CZ" dirty="0" err="1"/>
                <a:t>plants</a:t>
              </a:r>
              <a:r>
                <a:rPr lang="cs-CZ" dirty="0"/>
                <a:t>, </a:t>
              </a:r>
              <a:r>
                <a:rPr lang="cs-CZ" dirty="0" err="1"/>
                <a:t>scorpions</a:t>
              </a:r>
              <a:r>
                <a:rPr lang="cs-CZ" dirty="0"/>
                <a:t>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err="1">
                <a:sym typeface="Symbol" pitchFamily="18" charset="2"/>
              </a:rPr>
              <a:t>European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bison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Aristotle: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same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4891019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  <a:sym typeface="Symbol" pitchFamily="18" charset="2"/>
              </a:rPr>
              <a:t>2. Carolus Linnaeus: 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1735 </a:t>
            </a:r>
            <a:r>
              <a:rPr lang="en-US" i="1" dirty="0" err="1">
                <a:sym typeface="Symbol" pitchFamily="18" charset="2"/>
              </a:rPr>
              <a:t>Systema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Naturae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endParaRPr lang="en-US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binomial nomenclature: genus + species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hierarchical classification: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kingdom, class, order, genus, species</a:t>
            </a:r>
            <a:r>
              <a:rPr lang="cs-CZ" dirty="0">
                <a:sym typeface="Symbol" pitchFamily="18" charset="2"/>
              </a:rPr>
              <a:t>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(variety/</a:t>
            </a:r>
            <a:r>
              <a:rPr lang="cs-CZ" dirty="0" err="1">
                <a:sym typeface="Symbol" pitchFamily="18" charset="2"/>
              </a:rPr>
              <a:t>subspecies</a:t>
            </a:r>
            <a:r>
              <a:rPr lang="cs-CZ">
                <a:sym typeface="Symbol" pitchFamily="18" charset="2"/>
              </a:rPr>
              <a:t>)</a:t>
            </a:r>
            <a:endParaRPr lang="en-US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1028" name="Picture 4" descr="VÃ½sledek obrÃ¡zku pro amphibian evolution tiktaalik">
            <a:extLst>
              <a:ext uri="{FF2B5EF4-FFF2-40B4-BE49-F238E27FC236}">
                <a16:creationId xmlns:a16="http://schemas.microsoft.com/office/drawing/2014/main" id="{DD0ED5CB-5381-403F-ADEC-CA01BA501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b="7998"/>
          <a:stretch/>
        </p:blipFill>
        <p:spPr bwMode="auto">
          <a:xfrm>
            <a:off x="4829933" y="1989057"/>
            <a:ext cx="3840595" cy="45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0ACAF0E7-079C-4F8E-A891-804E2FFD87B9}"/>
              </a:ext>
            </a:extLst>
          </p:cNvPr>
          <p:cNvGrpSpPr/>
          <p:nvPr/>
        </p:nvGrpSpPr>
        <p:grpSpPr>
          <a:xfrm>
            <a:off x="461963" y="2263581"/>
            <a:ext cx="3973327" cy="4441166"/>
            <a:chOff x="461963" y="2263581"/>
            <a:chExt cx="3973327" cy="4441166"/>
          </a:xfrm>
        </p:grpSpPr>
        <p:pic>
          <p:nvPicPr>
            <p:cNvPr id="1030" name="Picture 6" descr="VÃ½sledek obrÃ¡zku pro amphibian evolution tiktaalik">
              <a:extLst>
                <a:ext uri="{FF2B5EF4-FFF2-40B4-BE49-F238E27FC236}">
                  <a16:creationId xmlns:a16="http://schemas.microsoft.com/office/drawing/2014/main" id="{5CEA38E8-D08F-42DF-B092-E65FB3582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2263581"/>
              <a:ext cx="3880287" cy="254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Ã½sledek obrÃ¡zku pro ichthyostega">
              <a:extLst>
                <a:ext uri="{FF2B5EF4-FFF2-40B4-BE49-F238E27FC236}">
                  <a16:creationId xmlns:a16="http://schemas.microsoft.com/office/drawing/2014/main" id="{82C07A88-1191-425F-B6D8-9B8570286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4" y="5123726"/>
              <a:ext cx="3719966" cy="111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6EFA66B1-A15E-4BBA-901C-7B7E6E4DE82C}"/>
                </a:ext>
              </a:extLst>
            </p:cNvPr>
            <p:cNvSpPr txBox="1"/>
            <p:nvPr/>
          </p:nvSpPr>
          <p:spPr>
            <a:xfrm>
              <a:off x="2770188" y="624308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/>
                <a:t>Ichthyostega</a:t>
              </a:r>
              <a:endParaRPr lang="cs-CZ" sz="1200" i="1" dirty="0"/>
            </a:p>
            <a:p>
              <a:pPr algn="ctr"/>
              <a:r>
                <a:rPr lang="cs-CZ" sz="1200" i="1" dirty="0"/>
                <a:t>365 </a:t>
              </a:r>
              <a:r>
                <a:rPr lang="cs-CZ" sz="1200" i="1" dirty="0" err="1"/>
                <a:t>Ma</a:t>
              </a:r>
              <a:endParaRPr lang="en-GB" sz="1200" i="1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120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755932" y="199421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64219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Triassic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 err="1"/>
              <a:t>butterflies</a:t>
            </a:r>
            <a:r>
              <a:rPr lang="cs-CZ" dirty="0"/>
              <a:t>, </a:t>
            </a:r>
            <a:r>
              <a:rPr lang="cs-CZ" dirty="0" err="1"/>
              <a:t>dipterans</a:t>
            </a:r>
            <a:endParaRPr lang="cs-CZ" dirty="0"/>
          </a:p>
          <a:p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reptiles</a:t>
            </a:r>
            <a:r>
              <a:rPr lang="cs-CZ" dirty="0"/>
              <a:t> (</a:t>
            </a:r>
            <a:r>
              <a:rPr lang="cs-CZ" dirty="0" err="1"/>
              <a:t>tortoises</a:t>
            </a:r>
            <a:r>
              <a:rPr lang="cs-CZ" dirty="0"/>
              <a:t>, </a:t>
            </a:r>
            <a:r>
              <a:rPr lang="cs-CZ" dirty="0" err="1"/>
              <a:t>ichthyosars</a:t>
            </a:r>
            <a:r>
              <a:rPr lang="cs-CZ" dirty="0"/>
              <a:t>, </a:t>
            </a:r>
            <a:r>
              <a:rPr lang="cs-CZ" dirty="0" err="1"/>
              <a:t>plesiosaurs</a:t>
            </a:r>
            <a:r>
              <a:rPr lang="cs-CZ" dirty="0"/>
              <a:t>,</a:t>
            </a:r>
          </a:p>
          <a:p>
            <a:r>
              <a:rPr lang="cs-CZ" dirty="0" err="1"/>
              <a:t>pterosaurs</a:t>
            </a:r>
            <a:r>
              <a:rPr lang="cs-CZ" dirty="0"/>
              <a:t>)</a:t>
            </a:r>
          </a:p>
          <a:p>
            <a:r>
              <a:rPr lang="cs-CZ" dirty="0" err="1"/>
              <a:t>the</a:t>
            </a:r>
            <a:r>
              <a:rPr lang="cs-CZ" dirty="0"/>
              <a:t> end: </a:t>
            </a:r>
            <a:r>
              <a:rPr lang="cs-CZ" dirty="0" err="1"/>
              <a:t>dinosars</a:t>
            </a:r>
            <a:r>
              <a:rPr lang="cs-CZ" dirty="0"/>
              <a:t>, </a:t>
            </a:r>
            <a:r>
              <a:rPr lang="cs-CZ" dirty="0" err="1"/>
              <a:t>mammals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4th </a:t>
            </a:r>
            <a:r>
              <a:rPr lang="cs-CZ" dirty="0" err="1">
                <a:solidFill>
                  <a:srgbClr val="003399"/>
                </a:solidFill>
              </a:rPr>
              <a:t>extinction</a:t>
            </a:r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ichthyosaurs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1544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pterosaurs</a:t>
            </a:r>
            <a:endParaRPr lang="cs-CZ" sz="1600" dirty="0"/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497637" cy="4165600"/>
            <a:chOff x="137" y="1551"/>
            <a:chExt cx="4093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20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primitive </a:t>
              </a:r>
              <a:r>
                <a:rPr lang="cs-CZ" sz="1600" dirty="0" err="1"/>
                <a:t>mammal</a:t>
              </a:r>
              <a:r>
                <a:rPr lang="cs-CZ" sz="1600" dirty="0"/>
                <a:t>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</a:t>
              </a:r>
              <a:endParaRPr lang="cs-CZ" sz="1600" dirty="0"/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265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plesiosaurs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(270</a:t>
            </a:r>
            <a:r>
              <a:rPr lang="en-US" dirty="0"/>
              <a:t> </a:t>
            </a:r>
            <a:r>
              <a:rPr lang="cs-CZ" dirty="0"/>
              <a:t>M ) – </a:t>
            </a:r>
            <a:r>
              <a:rPr lang="cs-CZ" dirty="0" err="1"/>
              <a:t>mandible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reptile-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articulation</a:t>
            </a:r>
            <a:r>
              <a:rPr lang="cs-CZ" dirty="0"/>
              <a:t>, no </a:t>
            </a:r>
            <a:r>
              <a:rPr lang="cs-CZ" dirty="0" err="1"/>
              <a:t>eardrum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–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therapsids</a:t>
            </a:r>
            <a:r>
              <a:rPr lang="cs-CZ" dirty="0"/>
              <a:t>, </a:t>
            </a:r>
            <a:r>
              <a:rPr lang="cs-CZ" dirty="0" err="1"/>
              <a:t>articulation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already</a:t>
            </a:r>
            <a:r>
              <a:rPr lang="cs-CZ" dirty="0"/>
              <a:t> more </a:t>
            </a:r>
            <a:r>
              <a:rPr lang="cs-CZ" dirty="0" err="1"/>
              <a:t>mammal-like</a:t>
            </a:r>
            <a:r>
              <a:rPr lang="cs-CZ" dirty="0"/>
              <a:t>, </a:t>
            </a:r>
            <a:r>
              <a:rPr lang="cs-CZ" dirty="0" err="1"/>
              <a:t>knit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jaw, hind </a:t>
            </a:r>
            <a:r>
              <a:rPr lang="cs-CZ" dirty="0" err="1"/>
              <a:t>legs</a:t>
            </a:r>
            <a:r>
              <a:rPr lang="cs-CZ" dirty="0"/>
              <a:t> more </a:t>
            </a:r>
            <a:r>
              <a:rPr lang="cs-CZ" dirty="0" err="1"/>
              <a:t>upright</a:t>
            </a:r>
            <a:endParaRPr lang="cs-CZ" dirty="0"/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052856" y="233363"/>
            <a:ext cx="3466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</a:t>
            </a:r>
            <a:r>
              <a:rPr lang="cs-CZ" sz="2400" b="1" dirty="0" err="1">
                <a:solidFill>
                  <a:srgbClr val="F00000"/>
                </a:solidFill>
              </a:rPr>
              <a:t>tion</a:t>
            </a:r>
            <a:r>
              <a:rPr lang="cs-CZ" sz="2400" b="1" dirty="0">
                <a:solidFill>
                  <a:srgbClr val="F00000"/>
                </a:solidFill>
              </a:rPr>
              <a:t> </a:t>
            </a:r>
            <a:r>
              <a:rPr lang="cs-CZ" sz="2400" b="1" dirty="0" err="1">
                <a:solidFill>
                  <a:srgbClr val="F00000"/>
                </a:solidFill>
              </a:rPr>
              <a:t>of</a:t>
            </a:r>
            <a:r>
              <a:rPr lang="cs-CZ" sz="2400" b="1" dirty="0">
                <a:solidFill>
                  <a:srgbClr val="F00000"/>
                </a:solidFill>
              </a:rPr>
              <a:t> </a:t>
            </a:r>
            <a:r>
              <a:rPr lang="cs-CZ" sz="2400" b="1" dirty="0" err="1">
                <a:solidFill>
                  <a:srgbClr val="F00000"/>
                </a:solidFill>
              </a:rPr>
              <a:t>mammals</a:t>
            </a:r>
            <a:endParaRPr lang="cs-CZ" sz="2400" b="1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764856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– primitive </a:t>
            </a:r>
            <a:r>
              <a:rPr lang="cs-CZ" dirty="0" err="1"/>
              <a:t>cynodont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Triassic</a:t>
            </a:r>
            <a:r>
              <a:rPr lang="cs-CZ" dirty="0"/>
              <a:t> – more </a:t>
            </a:r>
            <a:r>
              <a:rPr lang="cs-CZ" dirty="0" err="1"/>
              <a:t>derived</a:t>
            </a:r>
            <a:r>
              <a:rPr lang="cs-CZ" dirty="0"/>
              <a:t> </a:t>
            </a:r>
            <a:r>
              <a:rPr lang="cs-CZ" dirty="0" err="1"/>
              <a:t>cynodont</a:t>
            </a:r>
            <a:r>
              <a:rPr lang="cs-CZ" dirty="0"/>
              <a:t>, </a:t>
            </a:r>
            <a:r>
              <a:rPr lang="cs-CZ" dirty="0" err="1"/>
              <a:t>eardrum</a:t>
            </a:r>
            <a:r>
              <a:rPr lang="cs-CZ" dirty="0"/>
              <a:t> in</a:t>
            </a:r>
            <a:br>
              <a:rPr lang="cs-CZ" dirty="0"/>
            </a:br>
            <a:r>
              <a:rPr lang="cs-CZ" dirty="0"/>
              <a:t>						     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jaw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546" y="4125353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85178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Triassic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235 M) – 2 </a:t>
            </a:r>
            <a:r>
              <a:rPr lang="cs-CZ" dirty="0" err="1"/>
              <a:t>joints</a:t>
            </a:r>
            <a:r>
              <a:rPr lang="cs-CZ" dirty="0"/>
              <a:t>: </a:t>
            </a:r>
            <a:r>
              <a:rPr lang="cs-CZ" dirty="0" err="1"/>
              <a:t>mammalian+reptilian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209 M) –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cynodont</a:t>
            </a:r>
            <a:r>
              <a:rPr lang="cs-CZ" dirty="0"/>
              <a:t>, </a:t>
            </a:r>
            <a:r>
              <a:rPr lang="cs-CZ" dirty="0" err="1"/>
              <a:t>although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still</a:t>
            </a:r>
            <a:r>
              <a:rPr lang="cs-CZ" dirty="0"/>
              <a:t> 2 </a:t>
            </a:r>
            <a:r>
              <a:rPr lang="cs-CZ" dirty="0" err="1"/>
              <a:t>joints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reptilian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entirely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</a:t>
            </a:r>
            <a:r>
              <a:rPr lang="cs-CZ" dirty="0" err="1"/>
              <a:t>still</a:t>
            </a:r>
            <a:r>
              <a:rPr lang="cs-CZ" dirty="0"/>
              <a:t> a </a:t>
            </a:r>
            <a:r>
              <a:rPr lang="cs-CZ" dirty="0" err="1"/>
              <a:t>residue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reptilian</a:t>
            </a:r>
            <a:r>
              <a:rPr lang="cs-CZ" dirty="0"/>
              <a:t> joint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30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– </a:t>
            </a:r>
            <a:r>
              <a:rPr lang="cs-CZ" dirty="0" err="1"/>
              <a:t>transition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ear</a:t>
            </a:r>
            <a:r>
              <a:rPr lang="cs-CZ" dirty="0"/>
              <a:t> </a:t>
            </a:r>
            <a:r>
              <a:rPr lang="cs-CZ" dirty="0" err="1"/>
              <a:t>ossicles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the</a:t>
            </a:r>
            <a:r>
              <a:rPr lang="cs-CZ" dirty="0"/>
              <a:t> jaw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cranium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10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Jurassic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/>
              <a:t>bone </a:t>
            </a:r>
            <a:r>
              <a:rPr lang="cs-CZ" dirty="0" err="1"/>
              <a:t>fishes</a:t>
            </a:r>
            <a:endParaRPr lang="cs-CZ" dirty="0"/>
          </a:p>
          <a:p>
            <a:r>
              <a:rPr lang="cs-CZ" dirty="0" err="1"/>
              <a:t>bird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cs-CZ" dirty="0"/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875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 err="1">
                <a:solidFill>
                  <a:srgbClr val="F00000"/>
                </a:solidFill>
              </a:rPr>
              <a:t>dinosaurs</a:t>
            </a:r>
            <a:endParaRPr lang="cs-CZ" sz="1800" b="1" dirty="0">
              <a:solidFill>
                <a:srgbClr val="F00000"/>
              </a:solidFill>
            </a:endParaRP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662488" cy="2284413"/>
            <a:chOff x="2458" y="1724"/>
            <a:chExt cx="2937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2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</a:t>
              </a:r>
              <a:r>
                <a:rPr lang="cs-CZ" sz="1600" b="1" dirty="0"/>
                <a:t> </a:t>
              </a:r>
              <a:r>
                <a:rPr lang="cs-CZ" sz="1600" b="1" dirty="0" err="1"/>
                <a:t>dinosaurs</a:t>
              </a:r>
              <a:endParaRPr lang="cs-CZ" sz="1600" b="1" dirty="0"/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461" y="1969"/>
              <a:ext cx="93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 err="1"/>
                <a:t>tyrannosaurs</a:t>
              </a:r>
              <a:endParaRPr lang="cs-CZ" sz="1600" b="1" dirty="0"/>
            </a:p>
            <a:p>
              <a:pPr algn="ctr"/>
              <a:r>
                <a:rPr lang="cs-CZ" sz="1600" b="1" dirty="0"/>
                <a:t>(</a:t>
              </a:r>
              <a:r>
                <a:rPr lang="cs-CZ" sz="1600" b="1" dirty="0" err="1"/>
                <a:t>Cretaceous</a:t>
              </a:r>
              <a:r>
                <a:rPr lang="cs-CZ" sz="1600" b="1" dirty="0"/>
                <a:t>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 err="1">
                  <a:solidFill>
                    <a:srgbClr val="F00000"/>
                  </a:solidFill>
                </a:rPr>
                <a:t>birds</a:t>
              </a:r>
              <a:endParaRPr lang="cs-CZ" sz="1800" dirty="0">
                <a:solidFill>
                  <a:srgbClr val="F00000"/>
                </a:solidFill>
              </a:endParaRP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2">
            <a:extLst>
              <a:ext uri="{FF2B5EF4-FFF2-40B4-BE49-F238E27FC236}">
                <a16:creationId xmlns:a16="http://schemas.microsoft.com/office/drawing/2014/main" id="{4FA28F3E-55F9-4CB3-99E7-8D3E0C76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815975"/>
            <a:ext cx="1710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Jurassic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/>
              <a:t>bone </a:t>
            </a:r>
            <a:r>
              <a:rPr lang="cs-CZ" dirty="0" err="1"/>
              <a:t>fishes</a:t>
            </a:r>
            <a:endParaRPr lang="cs-CZ" dirty="0"/>
          </a:p>
          <a:p>
            <a:r>
              <a:rPr lang="cs-CZ" dirty="0" err="1"/>
              <a:t>bird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0692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Cretaceous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 err="1"/>
              <a:t>angiosperms</a:t>
            </a:r>
            <a:endParaRPr lang="cs-CZ" dirty="0"/>
          </a:p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sharks</a:t>
            </a:r>
            <a:r>
              <a:rPr lang="cs-CZ" dirty="0"/>
              <a:t> and </a:t>
            </a:r>
            <a:r>
              <a:rPr lang="cs-CZ" dirty="0" err="1"/>
              <a:t>rays</a:t>
            </a:r>
            <a:r>
              <a:rPr lang="cs-CZ" dirty="0"/>
              <a:t>, </a:t>
            </a:r>
            <a:r>
              <a:rPr lang="cs-CZ" dirty="0" err="1"/>
              <a:t>mosasaurs</a:t>
            </a:r>
            <a:r>
              <a:rPr lang="cs-CZ" dirty="0"/>
              <a:t>,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snakes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birds</a:t>
            </a:r>
            <a:endParaRPr lang="cs-CZ" dirty="0"/>
          </a:p>
          <a:p>
            <a:r>
              <a:rPr lang="cs-CZ" dirty="0" err="1"/>
              <a:t>mammals</a:t>
            </a:r>
            <a:r>
              <a:rPr lang="cs-CZ" dirty="0"/>
              <a:t>: </a:t>
            </a:r>
            <a:r>
              <a:rPr lang="cs-CZ" dirty="0" err="1"/>
              <a:t>divergenc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marsupials</a:t>
            </a:r>
            <a:r>
              <a:rPr lang="cs-CZ" dirty="0"/>
              <a:t> and </a:t>
            </a:r>
            <a:r>
              <a:rPr lang="cs-CZ" dirty="0" err="1"/>
              <a:t>placentals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88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mosasaurs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2870993" y="2474476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0828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the</a:t>
            </a:r>
            <a:r>
              <a:rPr lang="cs-CZ" sz="1800" dirty="0"/>
              <a:t> end: </a:t>
            </a:r>
            <a:r>
              <a:rPr lang="cs-CZ" sz="1800" dirty="0">
                <a:solidFill>
                  <a:srgbClr val="FF0000"/>
                </a:solidFill>
              </a:rPr>
              <a:t>5th </a:t>
            </a:r>
            <a:r>
              <a:rPr lang="cs-CZ" sz="1800" dirty="0" err="1">
                <a:solidFill>
                  <a:srgbClr val="FF0000"/>
                </a:solidFill>
              </a:rPr>
              <a:t>extinction</a:t>
            </a:r>
            <a:r>
              <a:rPr lang="cs-CZ" sz="1800" dirty="0"/>
              <a:t>, 66 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</a:t>
            </a:r>
            <a:r>
              <a:rPr lang="cs-CZ" sz="1800" dirty="0" err="1">
                <a:sym typeface="Symbol" pitchFamily="18" charset="2"/>
              </a:rPr>
              <a:t>the</a:t>
            </a:r>
            <a:r>
              <a:rPr lang="cs-CZ" sz="1800" dirty="0">
                <a:sym typeface="Symbol" pitchFamily="18" charset="2"/>
              </a:rPr>
              <a:t> cause??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8095486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en-US" dirty="0" err="1"/>
              <a:t>cladogenesis</a:t>
            </a:r>
            <a:r>
              <a:rPr lang="en-US" dirty="0"/>
              <a:t> (branching) and </a:t>
            </a:r>
            <a:r>
              <a:rPr lang="en-US" dirty="0" err="1"/>
              <a:t>anagenesis</a:t>
            </a:r>
            <a:r>
              <a:rPr lang="en-US" dirty="0"/>
              <a:t> (change without branching)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a system should reflect a real phylogeny </a:t>
            </a:r>
            <a:r>
              <a:rPr lang="en-US" dirty="0">
                <a:sym typeface="Symbol" pitchFamily="18" charset="2"/>
              </a:rPr>
              <a:t> but HOW?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319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Evolutionary systematics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before 1950: common ancestor + adaptive divergence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discussions if adaptive or neutral traits better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subjective and unclear criteria of choosing and weighing of traits  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</a:t>
            </a:r>
            <a:r>
              <a:rPr lang="en-US" dirty="0">
                <a:sym typeface="Symbol" pitchFamily="18" charset="2"/>
              </a:rPr>
              <a:t>taxonomy in crisis ( the word „taxonomy“ itself replaced by 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</a:t>
            </a:r>
            <a:r>
              <a:rPr lang="en-US" dirty="0">
                <a:sym typeface="Symbol" pitchFamily="18" charset="2"/>
              </a:rPr>
              <a:t>„systematics“)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controversy between splitters and lumpers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52903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K/T*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**)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r>
              <a:rPr lang="cs-CZ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et al.: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catastrophic</a:t>
            </a:r>
            <a:r>
              <a:rPr lang="cs-CZ" dirty="0"/>
              <a:t> </a:t>
            </a:r>
            <a:r>
              <a:rPr lang="cs-CZ" dirty="0" err="1"/>
              <a:t>hypothesis</a:t>
            </a:r>
            <a:r>
              <a:rPr lang="cs-CZ" dirty="0"/>
              <a:t> – asteroid 10 km in </a:t>
            </a:r>
            <a:r>
              <a:rPr lang="cs-CZ" dirty="0" err="1"/>
              <a:t>diameter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10</a:t>
            </a:r>
            <a:r>
              <a:rPr lang="cs-CZ" baseline="30000" dirty="0"/>
              <a:t>9 </a:t>
            </a:r>
            <a:r>
              <a:rPr lang="cs-CZ" dirty="0">
                <a:sym typeface="Symbol"/>
              </a:rPr>
              <a:t></a:t>
            </a:r>
            <a:r>
              <a:rPr lang="cs-CZ" dirty="0"/>
              <a:t> more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Hiroshima</a:t>
            </a:r>
            <a:endParaRPr lang="cs-CZ" dirty="0"/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495638" y="2237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</a:t>
            </a:r>
            <a:r>
              <a:rPr lang="cs-CZ" sz="1600" dirty="0" err="1"/>
              <a:t>Cretaceous</a:t>
            </a:r>
            <a:r>
              <a:rPr lang="cs-CZ" sz="1600" dirty="0"/>
              <a:t>/</a:t>
            </a:r>
            <a:r>
              <a:rPr lang="cs-CZ" sz="1600" dirty="0" err="1"/>
              <a:t>Tertiary</a:t>
            </a:r>
            <a:endParaRPr lang="cs-CZ" sz="1600" dirty="0"/>
          </a:p>
          <a:p>
            <a:r>
              <a:rPr lang="cs-CZ" sz="1600" baseline="30000" dirty="0"/>
              <a:t>**)</a:t>
            </a:r>
            <a:r>
              <a:rPr lang="cs-CZ" sz="1600" dirty="0"/>
              <a:t> </a:t>
            </a:r>
            <a:r>
              <a:rPr lang="cs-CZ" sz="1600" dirty="0" err="1"/>
              <a:t>Cretaceous</a:t>
            </a:r>
            <a:r>
              <a:rPr lang="cs-CZ" sz="1600" dirty="0"/>
              <a:t> /</a:t>
            </a:r>
            <a:r>
              <a:rPr lang="cs-CZ" sz="1600" dirty="0" err="1"/>
              <a:t>Paleogene</a:t>
            </a:r>
            <a:endParaRPr lang="cs-CZ" sz="1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4551439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Extinction</a:t>
            </a:r>
            <a:r>
              <a:rPr lang="cs-CZ" dirty="0">
                <a:solidFill>
                  <a:srgbClr val="F00000"/>
                </a:solidFill>
              </a:rPr>
              <a:t> on </a:t>
            </a:r>
            <a:r>
              <a:rPr lang="cs-CZ" dirty="0" err="1">
                <a:solidFill>
                  <a:srgbClr val="F00000"/>
                </a:solidFill>
              </a:rPr>
              <a:t>the</a:t>
            </a:r>
            <a:r>
              <a:rPr lang="cs-CZ" dirty="0">
                <a:solidFill>
                  <a:srgbClr val="F00000"/>
                </a:solidFill>
              </a:rPr>
              <a:t> K/T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)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r>
              <a:rPr lang="cs-CZ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iridium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boundary</a:t>
            </a:r>
            <a:endParaRPr lang="cs-CZ" dirty="0"/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cca. 100-fold </a:t>
            </a:r>
            <a:r>
              <a:rPr lang="cs-CZ" sz="1800" dirty="0" err="1"/>
              <a:t>increase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amount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iridium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K/T </a:t>
            </a:r>
            <a:r>
              <a:rPr lang="cs-CZ" sz="1800" dirty="0" err="1"/>
              <a:t>boundary</a:t>
            </a:r>
            <a:endParaRPr lang="cs-CZ" sz="1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Chicxulub</a:t>
            </a:r>
            <a:r>
              <a:rPr lang="cs-CZ" sz="1800" dirty="0"/>
              <a:t> </a:t>
            </a:r>
            <a:r>
              <a:rPr lang="cs-CZ" sz="1800" dirty="0" err="1"/>
              <a:t>crater</a:t>
            </a:r>
            <a:r>
              <a:rPr lang="cs-CZ" sz="1800" dirty="0"/>
              <a:t> (</a:t>
            </a:r>
            <a:r>
              <a:rPr lang="cs-CZ" sz="1800" dirty="0" err="1"/>
              <a:t>Mexico</a:t>
            </a:r>
            <a:r>
              <a:rPr lang="cs-CZ" sz="1800" dirty="0"/>
              <a:t>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44461" y="2455863"/>
            <a:ext cx="7969250" cy="4260850"/>
            <a:chOff x="91" y="1547"/>
            <a:chExt cx="5020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91" y="1548"/>
              <a:ext cx="1514" cy="1661"/>
              <a:chOff x="91" y="1548"/>
              <a:chExt cx="1514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511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cenotes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91" y="2635"/>
                <a:ext cx="524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dirty="0" err="1"/>
                  <a:t>syncline</a:t>
                </a:r>
                <a:endParaRPr lang="cs-CZ" sz="1400" dirty="0"/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tektites from the K/T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 </a:t>
              </a:r>
              <a:r>
                <a:rPr lang="cs-CZ" sz="1600" dirty="0" err="1"/>
                <a:t>of</a:t>
              </a:r>
              <a:r>
                <a:rPr lang="cs-CZ" sz="1600" dirty="0"/>
                <a:t>  </a:t>
              </a:r>
              <a:r>
                <a:rPr lang="cs-CZ" sz="1600" dirty="0" err="1"/>
                <a:t>gravitational</a:t>
              </a:r>
              <a:r>
                <a:rPr lang="cs-CZ" sz="1600" dirty="0"/>
                <a:t> </a:t>
              </a:r>
              <a:r>
                <a:rPr lang="cs-CZ" sz="1600" dirty="0" err="1"/>
                <a:t>field</a:t>
              </a:r>
              <a:endParaRPr lang="cs-CZ" sz="1600" dirty="0"/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shock</a:t>
              </a:r>
              <a:r>
                <a:rPr lang="cs-CZ" sz="1600" dirty="0"/>
                <a:t> </a:t>
              </a:r>
              <a:r>
                <a:rPr lang="cs-CZ" sz="1600" dirty="0" err="1"/>
                <a:t>crystal</a:t>
              </a:r>
              <a:endParaRPr lang="cs-CZ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621271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>
                <a:solidFill>
                  <a:srgbClr val="E20000"/>
                </a:solidFill>
              </a:rPr>
              <a:t>Problems of the impact theory: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extinctions not that sudden for most animals, occurring before the impact 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species have been disappearing in several phases from more thermophilic</a:t>
            </a:r>
            <a:br>
              <a:rPr lang="en-GB"/>
            </a:br>
            <a:r>
              <a:rPr lang="en-GB"/>
              <a:t>	to less thermophilic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the impact by ca. 300 ky older than the extinction (but it may have trigger</a:t>
            </a: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tsunamies and earthquakes  mixing of layers)</a:t>
            </a:r>
          </a:p>
          <a:p>
            <a:pPr defTabSz="360000">
              <a:spcAft>
                <a:spcPts val="1800"/>
              </a:spcAft>
            </a:pPr>
            <a:r>
              <a:rPr lang="en-GB">
                <a:sym typeface="Symbol" pitchFamily="18" charset="2"/>
              </a:rPr>
              <a:t>locality El Penon (Mexico): same species above and below the „impact“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layer)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/>
            </a:r>
            <a:br>
              <a:rPr lang="en-GB">
                <a:sym typeface="Symbol" pitchFamily="18" charset="2"/>
              </a:rPr>
            </a:br>
            <a:r>
              <a:rPr lang="en-GB">
                <a:solidFill>
                  <a:srgbClr val="E20000"/>
                </a:solidFill>
                <a:sym typeface="Symbol" pitchFamily="18" charset="2"/>
              </a:rPr>
              <a:t>Alternative hypothesis:</a:t>
            </a: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gradual cooling caused by giant volcano erruptions on the Deccan Plateau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in India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basalt layer 1200-1800 m thick, 100 000 km</a:t>
            </a:r>
            <a:r>
              <a:rPr lang="en-GB" baseline="30000">
                <a:sym typeface="Symbol" pitchFamily="18" charset="2"/>
              </a:rPr>
              <a:t>2</a:t>
            </a:r>
            <a:r>
              <a:rPr lang="en-GB">
                <a:sym typeface="Symbol" pitchFamily="18" charset="2"/>
              </a:rPr>
              <a:t>  during 1 MY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 min. 1,5 mil. km</a:t>
            </a:r>
            <a:r>
              <a:rPr lang="en-GB" baseline="30000">
                <a:sym typeface="Symbol" pitchFamily="18" charset="2"/>
              </a:rPr>
              <a:t>3</a:t>
            </a:r>
            <a:r>
              <a:rPr lang="en-GB">
                <a:sym typeface="Symbol" pitchFamily="18" charset="2"/>
              </a:rPr>
              <a:t> of basalts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the origin of the plateau at the turn of the Cretaceous and Tertiary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695009" cy="329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>
                <a:solidFill>
                  <a:srgbClr val="E20000"/>
                </a:solidFill>
                <a:sym typeface="Symbol" pitchFamily="18" charset="2"/>
              </a:rPr>
              <a:t>Recent findings: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According to new dating the Deccan event appeared before the impact –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problém: inaccurate dating of the Indian event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More precise dating: the Chicxulub crater corresponds with the extinction</a:t>
            </a:r>
          </a:p>
          <a:p>
            <a:pPr marL="342900" indent="-342900" defTabSz="360000">
              <a:spcAft>
                <a:spcPts val="1000"/>
              </a:spcAft>
              <a:buFont typeface="Symbol" panose="05050102010706020507" pitchFamily="18" charset="2"/>
              <a:buChar char="~"/>
            </a:pPr>
            <a:r>
              <a:rPr lang="en-GB">
                <a:sym typeface="Symbol" pitchFamily="18" charset="2"/>
              </a:rPr>
              <a:t>100 ky before the impact cooling by 6–8 </a:t>
            </a:r>
            <a:r>
              <a:rPr lang="en-GB">
                <a:sym typeface="Symbol"/>
              </a:rPr>
              <a:t></a:t>
            </a:r>
            <a:r>
              <a:rPr lang="en-GB">
                <a:sym typeface="Symbol" pitchFamily="18" charset="2"/>
              </a:rPr>
              <a:t>C, probably as a consequence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of the Deccan catastrophe – the impact then as the „coup of grace“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Cyanobacteria as a result of the greenhouse effect?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Some theories: two consecutive impacts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5F6746-7939-4F4B-A571-C2FD191EE217}"/>
              </a:ext>
            </a:extLst>
          </p:cNvPr>
          <p:cNvSpPr txBox="1"/>
          <p:nvPr/>
        </p:nvSpPr>
        <p:spPr>
          <a:xfrm>
            <a:off x="461963" y="4549025"/>
            <a:ext cx="6428619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err="1"/>
              <a:t>Animations</a:t>
            </a:r>
            <a:r>
              <a:rPr lang="cs-CZ" dirty="0"/>
              <a:t>:</a:t>
            </a:r>
          </a:p>
          <a:p>
            <a:pPr>
              <a:spcAft>
                <a:spcPts val="1000"/>
              </a:spcAft>
            </a:pPr>
            <a:r>
              <a:rPr lang="cs-CZ" dirty="0"/>
              <a:t>eg. </a:t>
            </a:r>
            <a:r>
              <a:rPr lang="cs-CZ" dirty="0">
                <a:hlinkClick r:id="rId3"/>
              </a:rPr>
              <a:t>https://www.youtube.com/watch?v=bU1QPtOZQZU</a:t>
            </a: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07112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Pale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05028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Meso</a:t>
            </a:r>
            <a:r>
              <a:rPr lang="en-US" sz="1600" dirty="0" err="1">
                <a:solidFill>
                  <a:srgbClr val="F00000"/>
                </a:solidFill>
              </a:rPr>
              <a:t>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03746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Cen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402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rgbClr val="F00000"/>
                </a:solidFill>
              </a:rPr>
              <a:t>Ph</a:t>
            </a:r>
            <a:r>
              <a:rPr lang="en-US" sz="1600" b="1" dirty="0" err="1">
                <a:solidFill>
                  <a:srgbClr val="F00000"/>
                </a:solidFill>
              </a:rPr>
              <a:t>anerozoi</a:t>
            </a:r>
            <a:r>
              <a:rPr lang="cs-CZ" sz="1600" b="1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chemeClr val="accent2"/>
                </a:solidFill>
              </a:rPr>
              <a:t>era</a:t>
            </a:r>
            <a:endParaRPr lang="cs-CZ" sz="1600" b="1" dirty="0">
              <a:solidFill>
                <a:schemeClr val="accent2"/>
              </a:solidFill>
            </a:endParaRP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7873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epoch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16249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Paleogene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101502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Neogene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1512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Paleocene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878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Eocene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Oligocen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958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Miocene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811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period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err="1"/>
              <a:t>molecular</a:t>
            </a:r>
            <a:r>
              <a:rPr lang="cs-CZ" dirty="0"/>
              <a:t>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et al. </a:t>
            </a:r>
            <a:r>
              <a:rPr lang="cs-CZ" dirty="0"/>
              <a:t>1996):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	</a:t>
            </a:r>
            <a:r>
              <a:rPr lang="cs-CZ" dirty="0" err="1"/>
              <a:t>Protostomia</a:t>
            </a:r>
            <a:r>
              <a:rPr lang="cs-CZ" dirty="0"/>
              <a:t>-</a:t>
            </a:r>
            <a:r>
              <a:rPr lang="cs-CZ" dirty="0" err="1"/>
              <a:t>Deuterostomia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Chordata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Echinodermata</a:t>
            </a:r>
            <a:r>
              <a:rPr lang="cs-CZ" dirty="0">
                <a:sym typeface="Symbol" pitchFamily="18" charset="2"/>
              </a:rPr>
              <a:t> 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</a:t>
            </a:r>
            <a:r>
              <a:rPr lang="cs-CZ" dirty="0" err="1">
                <a:sym typeface="Symbol" pitchFamily="18" charset="2"/>
              </a:rPr>
              <a:t>phylogenetic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fuse</a:t>
            </a:r>
            <a:r>
              <a:rPr lang="cs-CZ" dirty="0">
                <a:sym typeface="Symbol" pitchFamily="18" charset="2"/>
              </a:rPr>
              <a:t>“?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7178568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ym typeface="Symbol" pitchFamily="18" charset="2"/>
              </a:rPr>
              <a:t>recent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molecular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estimates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closer</a:t>
            </a:r>
            <a:r>
              <a:rPr lang="cs-CZ" dirty="0">
                <a:sym typeface="Symbol" pitchFamily="18" charset="2"/>
              </a:rPr>
              <a:t> to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Cambrian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explosion</a:t>
            </a:r>
            <a:r>
              <a:rPr lang="cs-CZ" dirty="0">
                <a:sym typeface="Symbol" pitchFamily="18" charset="2"/>
              </a:rPr>
              <a:t>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	Metazoa 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Protostomia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Deuterostomia</a:t>
            </a:r>
            <a:r>
              <a:rPr lang="cs-CZ" dirty="0">
                <a:sym typeface="Symbol" pitchFamily="18" charset="2"/>
              </a:rPr>
              <a:t> 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7759D3F6-3E22-4FD1-B7D6-F4C0FB244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384534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Chína</a:t>
            </a:r>
            <a:r>
              <a:rPr lang="cs-CZ" dirty="0">
                <a:sym typeface="Symbol" pitchFamily="18" charset="2"/>
              </a:rPr>
              <a:t>)  525 M</a:t>
            </a: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408258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China</a:t>
            </a:r>
            <a:r>
              <a:rPr lang="cs-CZ" dirty="0">
                <a:sym typeface="Symbol" pitchFamily="18" charset="2"/>
              </a:rPr>
              <a:t>)  525 M</a:t>
            </a: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formation</a:t>
            </a:r>
            <a:r>
              <a:rPr lang="cs-CZ" dirty="0">
                <a:sym typeface="Symbol" pitchFamily="18" charset="2"/>
              </a:rPr>
              <a:t> (S </a:t>
            </a:r>
            <a:r>
              <a:rPr lang="cs-CZ" dirty="0" err="1">
                <a:sym typeface="Symbol" pitchFamily="18" charset="2"/>
              </a:rPr>
              <a:t>China</a:t>
            </a:r>
            <a:r>
              <a:rPr lang="cs-CZ" dirty="0">
                <a:sym typeface="Symbol" pitchFamily="18" charset="2"/>
              </a:rPr>
              <a:t>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590</a:t>
            </a:r>
            <a:r>
              <a:rPr lang="cs-CZ" dirty="0">
                <a:sym typeface="Symbol" pitchFamily="18" charset="2"/>
              </a:rPr>
              <a:t>–</a:t>
            </a:r>
            <a:r>
              <a:rPr lang="en-US" dirty="0">
                <a:sym typeface="Symbol" pitchFamily="18" charset="2"/>
              </a:rPr>
              <a:t>560 M</a:t>
            </a:r>
            <a:r>
              <a:rPr lang="cs-CZ" dirty="0">
                <a:sym typeface="Symbol" pitchFamily="18" charset="2"/>
              </a:rPr>
              <a:t>: many species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early </a:t>
            </a:r>
            <a:r>
              <a:rPr lang="cs-CZ" dirty="0" err="1">
                <a:sym typeface="Symbol" pitchFamily="18" charset="2"/>
              </a:rPr>
              <a:t>embryonic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stages</a:t>
            </a:r>
            <a:r>
              <a:rPr lang="cs-CZ" dirty="0">
                <a:sym typeface="Symbol" pitchFamily="18" charset="2"/>
              </a:rPr>
              <a:t>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Haikouichthys</a:t>
            </a:r>
            <a:endParaRPr lang="en-US" sz="1600" i="1" dirty="0"/>
          </a:p>
          <a:p>
            <a:pPr algn="ctr"/>
            <a:r>
              <a:rPr lang="cs-CZ" sz="1600" i="1" dirty="0" err="1"/>
              <a:t>ercaicunensis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662949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Numerical taxonomy (</a:t>
            </a:r>
            <a:r>
              <a:rPr lang="en-US" sz="2400" dirty="0" err="1">
                <a:solidFill>
                  <a:srgbClr val="F00000"/>
                </a:solidFill>
              </a:rPr>
              <a:t>phenetics</a:t>
            </a:r>
            <a:r>
              <a:rPr lang="en-US" sz="2400" dirty="0">
                <a:solidFill>
                  <a:srgbClr val="F00000"/>
                </a:solidFill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1957: </a:t>
            </a:r>
            <a:r>
              <a:rPr lang="en-US" dirty="0">
                <a:solidFill>
                  <a:srgbClr val="003399"/>
                </a:solidFill>
              </a:rPr>
              <a:t>Charles Michener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Robert </a:t>
            </a:r>
            <a:r>
              <a:rPr lang="en-US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en-US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taxonomy </a:t>
            </a:r>
            <a:r>
              <a:rPr lang="en-US" dirty="0"/>
              <a:t>should be based on a total similarity rather than on a small </a:t>
            </a:r>
            <a:br>
              <a:rPr lang="en-US" dirty="0"/>
            </a:br>
            <a:r>
              <a:rPr lang="en-US" dirty="0"/>
              <a:t>	number of  „important“ traits	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>
                <a:sym typeface="Symbol" pitchFamily="18" charset="2"/>
              </a:rPr>
              <a:t> as many traits as possible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numerical methods: morphological and genetic distances, ordination (PCA,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DFA, CVA, MDS, ...), cluster analysis (UPGMA)</a:t>
            </a:r>
          </a:p>
          <a:p>
            <a:pPr defTabSz="360000">
              <a:spcAft>
                <a:spcPts val="1000"/>
              </a:spcAft>
            </a:pPr>
            <a:r>
              <a:rPr lang="en-US" dirty="0" err="1">
                <a:sym typeface="Symbol" pitchFamily="18" charset="2"/>
              </a:rPr>
              <a:t>phenograms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problems: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homoplasy (= convergence,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        </a:t>
            </a:r>
            <a:r>
              <a:rPr lang="en-US" dirty="0" err="1">
                <a:sym typeface="Symbol" pitchFamily="18" charset="2"/>
              </a:rPr>
              <a:t>paral</a:t>
            </a:r>
            <a:r>
              <a:rPr lang="cs-CZ" dirty="0">
                <a:sym typeface="Symbol" pitchFamily="18" charset="2"/>
              </a:rPr>
              <a:t>l</a:t>
            </a:r>
            <a:r>
              <a:rPr lang="en-US" dirty="0" err="1">
                <a:sym typeface="Symbol" pitchFamily="18" charset="2"/>
              </a:rPr>
              <a:t>elism</a:t>
            </a:r>
            <a:r>
              <a:rPr lang="en-US" dirty="0">
                <a:sym typeface="Symbol" pitchFamily="18" charset="2"/>
              </a:rPr>
              <a:t>, reversion)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shared primitive (ancestral) traits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unequal rate of evolution</a:t>
            </a:r>
          </a:p>
        </p:txBody>
      </p:sp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8757" y="3521675"/>
            <a:ext cx="3494323" cy="2835305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3970855" y="4316627"/>
            <a:ext cx="1396070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phenogram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similarity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7" name="Picture 2" descr="VÃ½sledek obrÃ¡zku pro hoplit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63" y="115410"/>
            <a:ext cx="2119217" cy="14115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8016536" y="1402672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/>
              <a:t>Hoplitis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784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/>
              <a:t>cetacean</a:t>
            </a:r>
            <a:r>
              <a:rPr lang="cs-CZ" dirty="0"/>
              <a:t> </a:t>
            </a:r>
            <a:r>
              <a:rPr lang="cs-CZ" dirty="0" err="1"/>
              <a:t>evolution</a:t>
            </a:r>
            <a:r>
              <a:rPr lang="cs-CZ" dirty="0"/>
              <a:t>: </a:t>
            </a:r>
            <a:r>
              <a:rPr lang="cs-CZ" dirty="0" err="1"/>
              <a:t>mesonychids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moving</a:t>
            </a:r>
            <a:r>
              <a:rPr lang="cs-CZ" dirty="0">
                <a:sym typeface="Symbol" pitchFamily="18" charset="2"/>
              </a:rPr>
              <a:t> to </a:t>
            </a:r>
            <a:r>
              <a:rPr lang="cs-CZ" dirty="0" err="1">
                <a:sym typeface="Symbol" pitchFamily="18" charset="2"/>
              </a:rPr>
              <a:t>water</a:t>
            </a:r>
            <a:r>
              <a:rPr lang="cs-CZ" dirty="0">
                <a:sym typeface="Symbol" pitchFamily="18" charset="2"/>
              </a:rPr>
              <a:t>  </a:t>
            </a:r>
            <a:r>
              <a:rPr lang="cs-CZ" dirty="0" err="1">
                <a:sym typeface="Symbol" pitchFamily="18" charset="2"/>
              </a:rPr>
              <a:t>cetaceans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7013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 err="1">
                <a:solidFill>
                  <a:srgbClr val="F00000"/>
                </a:solidFill>
              </a:rPr>
              <a:t>recent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groups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of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mammals</a:t>
            </a:r>
            <a:r>
              <a:rPr lang="cs-CZ" dirty="0">
                <a:solidFill>
                  <a:srgbClr val="F00000"/>
                </a:solidFill>
              </a:rPr>
              <a:t> and </a:t>
            </a:r>
            <a:r>
              <a:rPr lang="cs-CZ" dirty="0" err="1">
                <a:solidFill>
                  <a:srgbClr val="F00000"/>
                </a:solidFill>
              </a:rPr>
              <a:t>birds</a:t>
            </a:r>
            <a:r>
              <a:rPr lang="cs-CZ" dirty="0">
                <a:solidFill>
                  <a:srgbClr val="F00000"/>
                </a:solidFill>
              </a:rPr>
              <a:t> and </a:t>
            </a:r>
            <a:r>
              <a:rPr lang="cs-CZ" dirty="0" err="1">
                <a:solidFill>
                  <a:srgbClr val="F00000"/>
                </a:solidFill>
              </a:rPr>
              <a:t>the</a:t>
            </a:r>
            <a:r>
              <a:rPr lang="cs-CZ" dirty="0">
                <a:solidFill>
                  <a:srgbClr val="F00000"/>
                </a:solidFill>
              </a:rPr>
              <a:t> K/T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283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polar</a:t>
              </a:r>
              <a:r>
                <a:rPr lang="cs-CZ" sz="1600" dirty="0"/>
                <a:t> </a:t>
              </a:r>
              <a:r>
                <a:rPr lang="cs-CZ" sz="1600" dirty="0" err="1"/>
                <a:t>bear</a:t>
              </a:r>
              <a:endParaRPr lang="cs-CZ" sz="1600" dirty="0"/>
            </a:p>
          </p:txBody>
        </p:sp>
      </p:grpSp>
      <p:sp>
        <p:nvSpPr>
          <p:cNvPr id="17" name="Text Box 6">
            <a:extLst>
              <a:ext uri="{FF2B5EF4-FFF2-40B4-BE49-F238E27FC236}">
                <a16:creationId xmlns:a16="http://schemas.microsoft.com/office/drawing/2014/main" id="{7EC97539-EA5C-4EE5-97CF-F37F22B2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 err="1">
                <a:solidFill>
                  <a:srgbClr val="F00000"/>
                </a:solidFill>
              </a:rPr>
              <a:t>cetacean</a:t>
            </a:r>
            <a:r>
              <a:rPr lang="cs-CZ" sz="1800" b="1" dirty="0">
                <a:solidFill>
                  <a:srgbClr val="F00000"/>
                </a:solidFill>
              </a:rPr>
              <a:t> </a:t>
            </a:r>
            <a:r>
              <a:rPr lang="cs-CZ" sz="1800" b="1" dirty="0" err="1">
                <a:solidFill>
                  <a:srgbClr val="F00000"/>
                </a:solidFill>
              </a:rPr>
              <a:t>evolution</a:t>
            </a:r>
            <a:endParaRPr lang="cs-CZ" sz="1800" b="1" dirty="0">
              <a:solidFill>
                <a:srgbClr val="F00000"/>
              </a:solidFill>
            </a:endParaRP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350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mesonychids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351338" y="298450"/>
            <a:ext cx="4211638" cy="1443038"/>
            <a:chOff x="2741" y="188"/>
            <a:chExt cx="2653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954213"/>
            <a:ext cx="4719638" cy="1433513"/>
            <a:chOff x="2686" y="1231"/>
            <a:chExt cx="2973" cy="903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4760913" y="3698875"/>
            <a:ext cx="4365625" cy="2949576"/>
            <a:chOff x="2999" y="2330"/>
            <a:chExt cx="2750" cy="1858"/>
          </a:xfrm>
        </p:grpSpPr>
        <p:pic>
          <p:nvPicPr>
            <p:cNvPr id="4712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3" y="3173"/>
              <a:ext cx="1406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20" y="3025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9" y="2330"/>
              <a:ext cx="2660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4033838" cy="3813174"/>
            <a:chOff x="193" y="1837"/>
            <a:chExt cx="2541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95588" y="5081588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2563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00000"/>
                </a:solidFill>
              </a:rPr>
              <a:t>General principles</a:t>
            </a:r>
          </a:p>
          <a:p>
            <a:endParaRPr lang="en-GB" b="1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/>
              <a:t>diversity: stock market analogy</a:t>
            </a:r>
          </a:p>
          <a:p>
            <a:pPr>
              <a:spcAft>
                <a:spcPts val="600"/>
              </a:spcAft>
            </a:pPr>
            <a:r>
              <a:rPr lang="en-GB"/>
              <a:t>extinction: foot soldier model</a:t>
            </a:r>
          </a:p>
          <a:p>
            <a:r>
              <a:rPr lang="en-GB"/>
              <a:t>lifetime of lineages: gambler´s bankruptcy model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772835" y="1246095"/>
            <a:ext cx="1447334" cy="506833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random</a:t>
            </a:r>
            <a:r>
              <a:rPr lang="cs-CZ" sz="1600" dirty="0"/>
              <a:t> </a:t>
            </a:r>
            <a:r>
              <a:rPr lang="cs-CZ" sz="1600" dirty="0" err="1"/>
              <a:t>walk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963" y="3086309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3399"/>
                </a:solidFill>
              </a:rPr>
              <a:t>David Raup, Jack Sepkoski:</a:t>
            </a:r>
            <a:r>
              <a:rPr lang="en-GB"/>
              <a:t/>
            </a:r>
            <a:br>
              <a:rPr lang="en-GB"/>
            </a:br>
            <a:r>
              <a:rPr lang="en-GB"/>
              <a:t>  periodicity? (26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130204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Phylogenetic systematics (cladistics)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1950, 1966: </a:t>
            </a:r>
            <a:r>
              <a:rPr lang="en-US" dirty="0">
                <a:solidFill>
                  <a:srgbClr val="003399"/>
                </a:solidFill>
              </a:rPr>
              <a:t>Willi </a:t>
            </a:r>
            <a:r>
              <a:rPr lang="en-US" dirty="0" err="1">
                <a:solidFill>
                  <a:srgbClr val="003399"/>
                </a:solidFill>
              </a:rPr>
              <a:t>Hennig</a:t>
            </a:r>
            <a:r>
              <a:rPr lang="en-US" dirty="0"/>
              <a:t>: </a:t>
            </a:r>
            <a:r>
              <a:rPr lang="en-US" i="1" dirty="0"/>
              <a:t>Phylogenetic Systematics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only genealogies, not adaptive divergence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strict </a:t>
            </a:r>
            <a:r>
              <a:rPr lang="en-US" dirty="0" err="1"/>
              <a:t>monophyly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monophyletic group = </a:t>
            </a:r>
            <a:r>
              <a:rPr lang="en-US" dirty="0">
                <a:solidFill>
                  <a:srgbClr val="F00000"/>
                </a:solidFill>
              </a:rPr>
              <a:t>clade</a:t>
            </a:r>
            <a:endParaRPr lang="en-US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4253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monophyly</a:t>
            </a:r>
            <a:endParaRPr lang="en-US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297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paraphyly</a:t>
            </a:r>
            <a:endParaRPr lang="en-US" dirty="0">
              <a:solidFill>
                <a:srgbClr val="F00000"/>
              </a:solidFill>
            </a:endParaRP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255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polyphyly</a:t>
            </a:r>
            <a:endParaRPr lang="en-US" dirty="0">
              <a:solidFill>
                <a:srgbClr val="F00000"/>
              </a:solidFill>
            </a:endParaRP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1293</Words>
  <Application>Microsoft Office PowerPoint</Application>
  <PresentationFormat>Předvádění na obrazovce (4:3)</PresentationFormat>
  <Paragraphs>432</Paragraphs>
  <Slides>62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Cladistics and phenetics exemplified by the „evolution“  of fasteners</vt:lpstr>
      <vt:lpstr>Cladistics and phenetics exemplified by the „evolution“  of fasteners</vt:lpstr>
      <vt:lpstr>Cladistics and phenetics exemplified by the „evolution“  of fasteners</vt:lpstr>
      <vt:lpstr>Cladistics and phenetics exemplified by the „evolution“  of fasteners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240</cp:revision>
  <dcterms:created xsi:type="dcterms:W3CDTF">2002-05-03T10:21:15Z</dcterms:created>
  <dcterms:modified xsi:type="dcterms:W3CDTF">2018-09-27T05:52:56Z</dcterms:modified>
</cp:coreProperties>
</file>