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57" r:id="rId2"/>
    <p:sldId id="274" r:id="rId3"/>
    <p:sldId id="275" r:id="rId4"/>
    <p:sldId id="266" r:id="rId5"/>
    <p:sldId id="277" r:id="rId6"/>
    <p:sldId id="276" r:id="rId7"/>
    <p:sldId id="280" r:id="rId8"/>
    <p:sldId id="282" r:id="rId9"/>
    <p:sldId id="284" r:id="rId10"/>
    <p:sldId id="301" r:id="rId11"/>
    <p:sldId id="269" r:id="rId12"/>
    <p:sldId id="270" r:id="rId13"/>
    <p:sldId id="278" r:id="rId14"/>
    <p:sldId id="260" r:id="rId15"/>
    <p:sldId id="261" r:id="rId16"/>
    <p:sldId id="271" r:id="rId17"/>
    <p:sldId id="272" r:id="rId18"/>
    <p:sldId id="262" r:id="rId19"/>
    <p:sldId id="268" r:id="rId20"/>
    <p:sldId id="263" r:id="rId21"/>
    <p:sldId id="264" r:id="rId22"/>
    <p:sldId id="265" r:id="rId23"/>
    <p:sldId id="273" r:id="rId24"/>
    <p:sldId id="285" r:id="rId25"/>
    <p:sldId id="286" r:id="rId26"/>
    <p:sldId id="287" r:id="rId27"/>
    <p:sldId id="300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0">
          <p15:clr>
            <a:srgbClr val="A4A3A4"/>
          </p15:clr>
        </p15:guide>
        <p15:guide id="2" pos="3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FFFF66"/>
    <a:srgbClr val="003399"/>
    <a:srgbClr val="CCFF99"/>
    <a:srgbClr val="CCFF33"/>
    <a:srgbClr val="FFFF99"/>
    <a:srgbClr val="FFFFCC"/>
    <a:srgbClr val="FFFF00"/>
    <a:srgbClr val="00FF9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746" y="-114"/>
      </p:cViewPr>
      <p:guideLst>
        <p:guide orient="horz" pos="1390"/>
        <p:guide pos="3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spPr>
            <a:ln>
              <a:solidFill>
                <a:srgbClr val="66FF33"/>
              </a:solidFill>
            </a:ln>
          </c:spPr>
          <c:dPt>
            <c:idx val="0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E74-4DEC-91E5-9239849337AF}"/>
              </c:ext>
            </c:extLst>
          </c:dPt>
          <c:dPt>
            <c:idx val="1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74-4DEC-91E5-9239849337AF}"/>
              </c:ext>
            </c:extLst>
          </c:dPt>
          <c:dPt>
            <c:idx val="2"/>
            <c:spPr>
              <a:solidFill>
                <a:srgbClr val="66FF3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E74-4DEC-91E5-9239849337AF}"/>
              </c:ext>
            </c:extLst>
          </c:dPt>
          <c:cat>
            <c:strRef>
              <c:f>List1!$A$1:$A$3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List1!$B$1:$B$3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74-4DEC-91E5-9239849337AF}"/>
            </c:ext>
          </c:extLst>
        </c:ser>
        <c:dLbls/>
        <c:axId val="129694720"/>
        <c:axId val="129726336"/>
      </c:barChart>
      <c:catAx>
        <c:axId val="1296947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726336"/>
        <c:crosses val="autoZero"/>
        <c:auto val="1"/>
        <c:lblAlgn val="ctr"/>
        <c:lblOffset val="100"/>
      </c:catAx>
      <c:valAx>
        <c:axId val="129726336"/>
        <c:scaling>
          <c:orientation val="minMax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29694720"/>
        <c:crosses val="autoZero"/>
        <c:crossBetween val="between"/>
        <c:majorUnit val="10"/>
      </c:valAx>
    </c:plotArea>
    <c:plotVisOnly val="1"/>
    <c:dispBlanksAs val="gap"/>
  </c:chart>
  <c:spPr>
    <a:ln>
      <a:prstDash val="sysDash"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cat>
            <c:strRef>
              <c:f>List1!$A$5:$A$7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List1!$B$5:$B$7</c:f>
              <c:numCache>
                <c:formatCode>General</c:formatCode>
                <c:ptCount val="3"/>
                <c:pt idx="0">
                  <c:v>37.5</c:v>
                </c:pt>
                <c:pt idx="1">
                  <c:v>25</c:v>
                </c:pt>
                <c:pt idx="2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10-44DF-97EF-DFAA48EB0347}"/>
            </c:ext>
          </c:extLst>
        </c:ser>
        <c:dLbls/>
        <c:axId val="175408256"/>
        <c:axId val="175409792"/>
      </c:barChart>
      <c:catAx>
        <c:axId val="1754082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75409792"/>
        <c:crosses val="autoZero"/>
        <c:auto val="1"/>
        <c:lblAlgn val="ctr"/>
        <c:lblOffset val="100"/>
      </c:catAx>
      <c:valAx>
        <c:axId val="175409792"/>
        <c:scaling>
          <c:orientation val="minMax"/>
          <c:max val="6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7540825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3024729330708687"/>
          <c:y val="6.6298342541436461E-2"/>
          <c:w val="0.81246104002624586"/>
          <c:h val="0.736230623105814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cat>
            <c:strRef>
              <c:f>List1!$A$9:$A$11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List1!$B$9:$B$11</c:f>
              <c:numCache>
                <c:formatCode>General</c:formatCode>
                <c:ptCount val="3"/>
                <c:pt idx="0">
                  <c:v>43.75</c:v>
                </c:pt>
                <c:pt idx="1">
                  <c:v>12.5</c:v>
                </c:pt>
                <c:pt idx="2">
                  <c:v>43.75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C9-4BDA-B9B9-734EC2A1060D}"/>
            </c:ext>
          </c:extLst>
        </c:ser>
        <c:dLbls/>
        <c:axId val="169670144"/>
        <c:axId val="169671680"/>
      </c:barChart>
      <c:catAx>
        <c:axId val="1696701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69671680"/>
        <c:crosses val="autoZero"/>
        <c:auto val="1"/>
        <c:lblAlgn val="ctr"/>
        <c:lblOffset val="100"/>
      </c:catAx>
      <c:valAx>
        <c:axId val="169671680"/>
        <c:scaling>
          <c:orientation val="minMax"/>
          <c:max val="6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6967014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66FF33"/>
            </a:solidFill>
            <a:ln w="3175">
              <a:solidFill>
                <a:schemeClr val="tx1"/>
              </a:solidFill>
            </a:ln>
          </c:spPr>
          <c:cat>
            <c:strRef>
              <c:f>List1!$A$13:$A$15</c:f>
              <c:strCache>
                <c:ptCount val="3"/>
                <c:pt idx="0">
                  <c:v>AA</c:v>
                </c:pt>
                <c:pt idx="1">
                  <c:v>Aa</c:v>
                </c:pt>
                <c:pt idx="2">
                  <c:v>aa</c:v>
                </c:pt>
              </c:strCache>
            </c:strRef>
          </c:cat>
          <c:val>
            <c:numRef>
              <c:f>List1!$B$13:$B$15</c:f>
              <c:numCache>
                <c:formatCode>General</c:formatCode>
                <c:ptCount val="3"/>
                <c:pt idx="0">
                  <c:v>46.875</c:v>
                </c:pt>
                <c:pt idx="1">
                  <c:v>6.25</c:v>
                </c:pt>
                <c:pt idx="2">
                  <c:v>46.875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DA-4B8C-A398-95D8DA93AE31}"/>
            </c:ext>
          </c:extLst>
        </c:ser>
        <c:dLbls/>
        <c:axId val="169753216"/>
        <c:axId val="169759104"/>
      </c:barChart>
      <c:catAx>
        <c:axId val="1697532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50"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69759104"/>
        <c:crosses val="autoZero"/>
        <c:auto val="1"/>
        <c:lblAlgn val="ctr"/>
        <c:lblOffset val="100"/>
      </c:catAx>
      <c:valAx>
        <c:axId val="169759104"/>
        <c:scaling>
          <c:orientation val="minMax"/>
          <c:max val="60"/>
        </c:scaling>
        <c:axPos val="l"/>
        <c:majorGridlines>
          <c:spPr>
            <a:ln>
              <a:prstDash val="sysDash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69753216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D6376-A8B0-4247-A968-C890B230D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3815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9007-F341-4C66-A3DF-D3275CA9F25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755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5A4AD-7F90-4286-AD3C-ED3299A54517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102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946BD-EE45-4997-AFBA-8A454A2C4EEC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9166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DC102-2EC5-4356-870E-AEB3A0938FB9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31583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FD9FA-3B59-45EC-9584-47B0D75C11E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7323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810FA-5DB0-4D33-9988-B43C7B37C124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4462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20223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7D583-977E-4B06-B778-FC6575EE11B4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2674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5314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B0E93-E24A-489E-8821-5844F9A6B8F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13728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6F9D3-8540-4C7D-878F-E11C2521B422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602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FBF7E-9D96-4267-B950-B79AFC7C6980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5506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8C3DF-1BBC-489B-9C9B-A079D254B859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87440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BCDF0-C0DD-4410-9203-AD739DC9CE0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39428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110A1-8E4A-4972-B591-37C10944B5E7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68931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6A410-CAF8-4CF5-B358-0C5C93606638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42086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7A9A0-7DFF-4EFC-B339-73A0F5680D71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5459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D55FF-9E6B-4D67-8E2E-0C7E7A2DD113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58975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68331-BD10-47BA-8DED-DD18DA4AE9BA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72462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5735A-7345-49CF-9784-C64168D7444C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9969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BA904-7B77-47E5-AC27-FD4CF240AD7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666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173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30EBD-FD59-483A-A31B-33A5233B285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873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C0A9D-35D4-464B-95DE-BBDEC78D6F1E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054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09ACA-B78C-495F-8CEA-177948615221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1952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54C1B-1202-464F-8E12-2F2FC4387C2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0136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5D68B-FD80-4532-87B4-83BC0530FA44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1894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470B-1880-4810-A28E-F2D75BCCA9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DA1-30EC-4F7C-93C8-8E2AB2219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984F-397F-4391-AA41-1CABDFD625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F51C-64CB-4A20-A143-51413BDD6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690E-310E-45A1-AB02-0E2E62323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E818-CBD4-427A-B733-257C4D9A0A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585C-CB3B-469C-8319-C536BDC45B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53CD-A2F8-4E5A-871E-70A9B6E6CD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EE2F2-FFB7-49F1-BD97-7866039A42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17ACD-3584-4A93-A692-88FC9883F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B19F-7D0B-44F9-9216-EB7018BF8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675DC2-86AE-47CA-9CD1-322492AC84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3/35/Ghhardy@7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en/d/df/Wilhelm_Weinberg.jpg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upload.wikimedia.org/wikipedia/commons/3/35/Ghhardy@7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://upload.wikimedia.org/wikipedia/commons/0/0a/Heliconius_mimicry.png" TargetMode="Externa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upload.wikimedia.org/wikipedia/commons/8/8f/Thomas_Hunt_Morgan.jpg" TargetMode="External"/><Relationship Id="rId7" Type="http://schemas.openxmlformats.org/officeDocument/2006/relationships/hyperlink" Target="http://upload.wikimedia.org/wikipedia/en/b/be/Theodosius_Dobzhansky,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jpe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india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725" y="1338263"/>
            <a:ext cx="1608138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8" descr="monr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8" y="1555750"/>
            <a:ext cx="253047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4" descr="halle_ber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8425" y="1577975"/>
            <a:ext cx="250507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1" descr="Snip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9238" y="1655763"/>
            <a:ext cx="1855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252457" y="191589"/>
            <a:ext cx="8588375" cy="13234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GENETIC</a:t>
            </a:r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AND PHENOTYPIC</a:t>
            </a:r>
          </a:p>
          <a:p>
            <a:pPr algn="ctr"/>
            <a:r>
              <a:rPr lang="cs-CZ" sz="4000" b="1" dirty="0">
                <a:ln w="3175">
                  <a:solidFill>
                    <a:schemeClr val="tx1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VARIATION</a:t>
            </a:r>
            <a:endParaRPr lang="cs-CZ" sz="4000" b="1" dirty="0">
              <a:ln w="3175">
                <a:solidFill>
                  <a:schemeClr val="tx1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9" name="Picture 27" descr="lucy_liu_014"/>
          <p:cNvPicPr>
            <a:picLocks noChangeAspect="1" noChangeArrowheads="1"/>
          </p:cNvPicPr>
          <p:nvPr/>
        </p:nvPicPr>
        <p:blipFill>
          <a:blip r:embed="rId7" cstate="print"/>
          <a:srcRect l="11034" r="14908" b="36577"/>
          <a:stretch>
            <a:fillRect/>
          </a:stretch>
        </p:blipFill>
        <p:spPr bwMode="auto">
          <a:xfrm>
            <a:off x="161925" y="3986213"/>
            <a:ext cx="22875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426px-Robert_Redford_2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2500" y="2784475"/>
            <a:ext cx="18224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6" descr="Jackie_Chan_2002-portrait_edited"/>
          <p:cNvPicPr>
            <a:picLocks noChangeAspect="1" noChangeArrowheads="1"/>
          </p:cNvPicPr>
          <p:nvPr/>
        </p:nvPicPr>
        <p:blipFill>
          <a:blip r:embed="rId9" cstate="print"/>
          <a:srcRect l="6128" r="4494" b="22746"/>
          <a:stretch>
            <a:fillRect/>
          </a:stretch>
        </p:blipFill>
        <p:spPr bwMode="auto">
          <a:xfrm>
            <a:off x="2146300" y="4375150"/>
            <a:ext cx="2011363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1" descr="401px-Morgan_Freeman%2C_2006"/>
          <p:cNvPicPr>
            <a:picLocks noChangeAspect="1" noChangeArrowheads="1"/>
          </p:cNvPicPr>
          <p:nvPr/>
        </p:nvPicPr>
        <p:blipFill>
          <a:blip r:embed="rId10" cstate="print"/>
          <a:srcRect l="11803" r="14235" b="37965"/>
          <a:stretch>
            <a:fillRect/>
          </a:stretch>
        </p:blipFill>
        <p:spPr bwMode="auto">
          <a:xfrm>
            <a:off x="6954838" y="3976688"/>
            <a:ext cx="21272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2" descr="whoopi-goldber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8163" y="4770438"/>
            <a:ext cx="1516062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23" descr="45745715_Oldaboriginalmanwe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0675" y="4694238"/>
            <a:ext cx="14255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049504" y="256739"/>
            <a:ext cx="5391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E80000"/>
                </a:solidFill>
                <a:latin typeface="Arial" charset="0"/>
              </a:rPr>
              <a:t>Evolu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takes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place in</a:t>
            </a:r>
            <a:r>
              <a:rPr lang="en-US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E80000"/>
                </a:solidFill>
                <a:latin typeface="Arial" charset="0"/>
              </a:rPr>
              <a:t>popula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tions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…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48029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latin typeface="Arial" charset="0"/>
              </a:rPr>
              <a:t>T. </a:t>
            </a:r>
            <a:r>
              <a:rPr lang="cs-CZ" dirty="0" err="1">
                <a:latin typeface="Arial" charset="0"/>
              </a:rPr>
              <a:t>Dobzhansky</a:t>
            </a:r>
            <a:r>
              <a:rPr lang="cs-CZ" dirty="0">
                <a:latin typeface="Arial" charset="0"/>
              </a:rPr>
              <a:t>, E. </a:t>
            </a:r>
            <a:r>
              <a:rPr lang="cs-CZ" dirty="0" err="1">
                <a:latin typeface="Arial" charset="0"/>
              </a:rPr>
              <a:t>Mayr</a:t>
            </a:r>
            <a:r>
              <a:rPr lang="cs-CZ" dirty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err="1">
                <a:latin typeface="Arial" charset="0"/>
              </a:rPr>
              <a:t>population</a:t>
            </a:r>
            <a:r>
              <a:rPr lang="cs-CZ" dirty="0">
                <a:latin typeface="Arial" charset="0"/>
              </a:rPr>
              <a:t> as a </a:t>
            </a:r>
            <a:r>
              <a:rPr lang="cs-CZ" dirty="0" err="1">
                <a:latin typeface="Arial" charset="0"/>
              </a:rPr>
              <a:t>shared</a:t>
            </a:r>
            <a:r>
              <a:rPr lang="cs-CZ" dirty="0">
                <a:latin typeface="Arial" charset="0"/>
              </a:rPr>
              <a:t>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gene pool</a:t>
            </a:r>
            <a:endParaRPr lang="cs-CZ" dirty="0">
              <a:latin typeface="Arial" charset="0"/>
            </a:endParaRPr>
          </a:p>
          <a:p>
            <a:pPr marL="457200" indent="-457200">
              <a:spcAft>
                <a:spcPts val="1200"/>
              </a:spcAft>
            </a:pPr>
            <a:r>
              <a:rPr lang="cs-CZ" dirty="0">
                <a:latin typeface="Arial" charset="0"/>
                <a:sym typeface="Symbol"/>
              </a:rPr>
              <a:t> </a:t>
            </a:r>
            <a:r>
              <a:rPr lang="cs-CZ" dirty="0">
                <a:latin typeface="Arial" charset="0"/>
              </a:rPr>
              <a:t>set </a:t>
            </a:r>
            <a:r>
              <a:rPr lang="cs-CZ" dirty="0" err="1">
                <a:latin typeface="Arial" charset="0"/>
              </a:rPr>
              <a:t>of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shared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alelles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gametes</a:t>
            </a:r>
            <a:endParaRPr lang="cs-CZ" dirty="0">
              <a:latin typeface="Arial" charset="0"/>
            </a:endParaRPr>
          </a:p>
        </p:txBody>
      </p:sp>
      <p:grpSp>
        <p:nvGrpSpPr>
          <p:cNvPr id="2" name="Skupina 28"/>
          <p:cNvGrpSpPr/>
          <p:nvPr/>
        </p:nvGrpSpPr>
        <p:grpSpPr>
          <a:xfrm>
            <a:off x="478024" y="1519959"/>
            <a:ext cx="8475234" cy="2562601"/>
            <a:chOff x="478024" y="1363440"/>
            <a:chExt cx="8475234" cy="2562601"/>
          </a:xfrm>
        </p:grpSpPr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478024" y="2642368"/>
              <a:ext cx="49744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err="1">
                  <a:latin typeface="Arial" charset="0"/>
                </a:rPr>
                <a:t>local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 dirty="0" err="1">
                  <a:latin typeface="Arial" charset="0"/>
                </a:rPr>
                <a:t>populations</a:t>
              </a:r>
              <a:r>
                <a:rPr lang="cs-CZ" sz="2000" dirty="0">
                  <a:latin typeface="Arial" charset="0"/>
                </a:rPr>
                <a:t> (</a:t>
              </a:r>
              <a:r>
                <a:rPr lang="cs-CZ" sz="2000" dirty="0" err="1">
                  <a:latin typeface="Arial" charset="0"/>
                </a:rPr>
                <a:t>subpopulations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err="1">
                  <a:latin typeface="Arial" charset="0"/>
                </a:rPr>
                <a:t>demes</a:t>
              </a:r>
              <a:r>
                <a:rPr lang="cs-CZ" sz="2000" dirty="0">
                  <a:latin typeface="Arial" charset="0"/>
                </a:rPr>
                <a:t>)</a:t>
              </a: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40206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err="1">
                  <a:latin typeface="Arial" charset="0"/>
                </a:rPr>
                <a:t>global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 dirty="0" err="1">
                  <a:latin typeface="Arial" charset="0"/>
                </a:rPr>
                <a:t>population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err="1">
                  <a:latin typeface="Arial" charset="0"/>
                </a:rPr>
                <a:t>metapopulation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5135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3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4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5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6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7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8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9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0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1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5134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03238" y="5505619"/>
            <a:ext cx="7701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err="1">
                <a:latin typeface="Arial" charset="0"/>
              </a:rPr>
              <a:t>populations</a:t>
            </a:r>
            <a:r>
              <a:rPr lang="cs-CZ" dirty="0">
                <a:latin typeface="Arial" charset="0"/>
              </a:rPr>
              <a:t> natural, </a:t>
            </a:r>
            <a:r>
              <a:rPr lang="cs-CZ" dirty="0" err="1">
                <a:latin typeface="Arial" charset="0"/>
              </a:rPr>
              <a:t>experimental</a:t>
            </a:r>
            <a:r>
              <a:rPr lang="cs-CZ" dirty="0">
                <a:latin typeface="Arial" charset="0"/>
              </a:rPr>
              <a:t>, </a:t>
            </a:r>
            <a:r>
              <a:rPr lang="cs-CZ" dirty="0" err="1">
                <a:latin typeface="Arial" charset="0"/>
              </a:rPr>
              <a:t>agricultural</a:t>
            </a:r>
            <a:r>
              <a:rPr lang="cs-CZ" dirty="0">
                <a:latin typeface="Arial" charset="0"/>
              </a:rPr>
              <a:t>, model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78024" y="4697913"/>
            <a:ext cx="5654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Arial" charset="0"/>
              </a:rPr>
              <a:t>Local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populations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also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share</a:t>
            </a:r>
            <a:r>
              <a:rPr lang="cs-CZ" sz="2000" dirty="0">
                <a:latin typeface="Arial" charset="0"/>
              </a:rPr>
              <a:t> a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system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mating</a:t>
            </a:r>
            <a:endParaRPr lang="cs-CZ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3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foto_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775" y="1438275"/>
            <a:ext cx="2867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962883" y="422662"/>
            <a:ext cx="7350923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populations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–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Hardy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-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Weinberg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population</a:t>
            </a:r>
            <a:endParaRPr lang="cs-CZ" b="1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8196" name="Text Box 11"/>
          <p:cNvSpPr txBox="1">
            <a:spLocks noChangeArrowheads="1"/>
          </p:cNvSpPr>
          <p:nvPr/>
        </p:nvSpPr>
        <p:spPr bwMode="auto">
          <a:xfrm>
            <a:off x="649288" y="1577975"/>
            <a:ext cx="492955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60000"/>
                </a:solidFill>
                <a:latin typeface="Arial" charset="0"/>
              </a:rPr>
              <a:t>Characteristics: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diploid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sexual reproduction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discrete generations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2 al</a:t>
            </a:r>
            <a:r>
              <a:rPr lang="cs-CZ" sz="2000" dirty="0">
                <a:latin typeface="Arial" charset="0"/>
              </a:rPr>
              <a:t>l</a:t>
            </a:r>
            <a:r>
              <a:rPr lang="en-US" sz="2000" dirty="0" err="1">
                <a:latin typeface="Arial" charset="0"/>
              </a:rPr>
              <a:t>eles</a:t>
            </a:r>
            <a:r>
              <a:rPr lang="en-US" sz="2000" dirty="0">
                <a:latin typeface="Arial" charset="0"/>
              </a:rPr>
              <a:t>, „fair“ segregation 1:1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same frequencies of al</a:t>
            </a:r>
            <a:r>
              <a:rPr lang="cs-CZ" sz="2000" dirty="0">
                <a:latin typeface="Arial" charset="0"/>
              </a:rPr>
              <a:t>l</a:t>
            </a:r>
            <a:r>
              <a:rPr lang="en-US" sz="2000" dirty="0" err="1">
                <a:latin typeface="Arial" charset="0"/>
              </a:rPr>
              <a:t>eles</a:t>
            </a:r>
            <a:r>
              <a:rPr lang="en-US" sz="2000" dirty="0">
                <a:latin typeface="Arial" charset="0"/>
              </a:rPr>
              <a:t> in both sexes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49288" y="1577975"/>
            <a:ext cx="539461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60000"/>
                </a:solidFill>
                <a:latin typeface="Arial" charset="0"/>
              </a:rPr>
              <a:t>Characteristics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endParaRPr lang="cs-CZ" dirty="0">
              <a:latin typeface="Arial" charset="0"/>
            </a:endParaRPr>
          </a:p>
          <a:p>
            <a:r>
              <a:rPr lang="cs-CZ" sz="2000" u="sng" dirty="0" err="1">
                <a:latin typeface="Arial" charset="0"/>
              </a:rPr>
              <a:t>random</a:t>
            </a:r>
            <a:r>
              <a:rPr lang="cs-CZ" sz="2000" u="sng" dirty="0">
                <a:latin typeface="Arial" charset="0"/>
              </a:rPr>
              <a:t> </a:t>
            </a:r>
            <a:r>
              <a:rPr lang="cs-CZ" sz="2000" u="sng" dirty="0" err="1">
                <a:latin typeface="Arial" charset="0"/>
              </a:rPr>
              <a:t>mating</a:t>
            </a:r>
            <a:r>
              <a:rPr lang="cs-CZ" sz="2000" u="sng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dirty="0" err="1">
                <a:latin typeface="Arial" charset="0"/>
              </a:rPr>
              <a:t>panmixis</a:t>
            </a:r>
            <a:r>
              <a:rPr lang="cs-CZ" sz="2000" dirty="0">
                <a:latin typeface="Arial" charset="0"/>
              </a:rPr>
              <a:t>)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non-</a:t>
            </a:r>
            <a:r>
              <a:rPr lang="cs-CZ" sz="2000" dirty="0" err="1">
                <a:latin typeface="Arial" charset="0"/>
              </a:rPr>
              <a:t>random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dirty="0" err="1">
                <a:latin typeface="Arial" charset="0"/>
              </a:rPr>
              <a:t>assortative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mating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inbreeding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 err="1">
                <a:latin typeface="Arial" charset="0"/>
              </a:rPr>
              <a:t>very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u="sng" dirty="0" err="1">
                <a:latin typeface="Arial" charset="0"/>
              </a:rPr>
              <a:t>large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effectively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infinite</a:t>
            </a:r>
            <a:r>
              <a:rPr lang="cs-CZ" sz="2000" dirty="0">
                <a:latin typeface="Arial" charset="0"/>
              </a:rPr>
              <a:t>) </a:t>
            </a:r>
            <a:r>
              <a:rPr lang="cs-CZ" sz="2000" u="sng" dirty="0" err="1">
                <a:latin typeface="Arial" charset="0"/>
              </a:rPr>
              <a:t>size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no gene </a:t>
            </a:r>
            <a:r>
              <a:rPr lang="cs-CZ" sz="2000" u="sng" dirty="0" err="1">
                <a:latin typeface="Arial" charset="0"/>
              </a:rPr>
              <a:t>flow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no </a:t>
            </a:r>
            <a:r>
              <a:rPr lang="cs-CZ" sz="2000" u="sng" dirty="0" err="1">
                <a:latin typeface="Arial" charset="0"/>
              </a:rPr>
              <a:t>mutation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u="sng" dirty="0">
                <a:latin typeface="Arial" charset="0"/>
              </a:rPr>
              <a:t>no </a:t>
            </a:r>
            <a:r>
              <a:rPr lang="cs-CZ" sz="2000" u="sng" dirty="0" err="1">
                <a:latin typeface="Arial" charset="0"/>
              </a:rPr>
              <a:t>selection</a:t>
            </a:r>
            <a:endParaRPr lang="cs-CZ" sz="2000" u="sng" dirty="0"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62883" y="422662"/>
            <a:ext cx="7350923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Model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populations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–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Hardy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-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Weinberg</a:t>
            </a:r>
            <a:r>
              <a:rPr lang="cs-CZ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</a:t>
            </a:r>
            <a:r>
              <a:rPr lang="cs-CZ" b="1" dirty="0" err="1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population</a:t>
            </a:r>
            <a:endParaRPr lang="cs-CZ" b="1" dirty="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03238" y="376033"/>
            <a:ext cx="773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Why don´t we observe the</a:t>
            </a:r>
            <a:r>
              <a: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Mendelian</a:t>
            </a:r>
            <a:r>
              <a:rPr lang="en-US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 ratio</a:t>
            </a:r>
            <a:r>
              <a: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s in </a:t>
            </a:r>
            <a:r>
              <a:rPr lang="cs-CZ" dirty="0" err="1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nature</a:t>
            </a:r>
            <a:r>
              <a:rPr lang="en-US" dirty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07258" y="589005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0" descr="File:Ghhardy@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720" r="36135" b="61711"/>
          <a:stretch>
            <a:fillRect/>
          </a:stretch>
        </p:blipFill>
        <p:spPr bwMode="auto">
          <a:xfrm>
            <a:off x="6064421" y="3398332"/>
            <a:ext cx="2445265" cy="250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 bwMode="auto">
          <a:xfrm rot="1623659">
            <a:off x="4376487" y="4247980"/>
            <a:ext cx="821587" cy="497016"/>
          </a:xfrm>
          <a:prstGeom prst="rightArrow">
            <a:avLst/>
          </a:prstGeom>
          <a:solidFill>
            <a:srgbClr val="33CC33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0178" name="Picture 2" descr="http://classconnection.s3.amazonaws.com/89/flashcards/4667089/png/brachydactyly-14423EE20494848DF9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9762" y="1249306"/>
            <a:ext cx="2461740" cy="22441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070918" y="39541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R. C. </a:t>
            </a:r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2" name="Picture 6" descr="http://www.dnaftb.org/images/5/Punnet.jpg"/>
          <p:cNvPicPr>
            <a:picLocks noChangeAspect="1" noChangeArrowheads="1"/>
          </p:cNvPicPr>
          <p:nvPr/>
        </p:nvPicPr>
        <p:blipFill>
          <a:blip r:embed="rId5" cstate="print"/>
          <a:srcRect l="5780" t="3292" r="6297" b="12693"/>
          <a:stretch>
            <a:fillRect/>
          </a:stretch>
        </p:blipFill>
        <p:spPr bwMode="auto">
          <a:xfrm>
            <a:off x="849227" y="1326291"/>
            <a:ext cx="1968113" cy="2624151"/>
          </a:xfrm>
          <a:prstGeom prst="rect">
            <a:avLst/>
          </a:prstGeom>
          <a:noFill/>
        </p:spPr>
      </p:pic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536565" y="4691492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1908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395" y="991458"/>
            <a:ext cx="3707438" cy="5263914"/>
          </a:xfrm>
          <a:prstGeom prst="rect">
            <a:avLst/>
          </a:prstGeom>
        </p:spPr>
      </p:pic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27170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HARDY-WEINBERG PRINCIPLE</a:t>
            </a:r>
          </a:p>
        </p:txBody>
      </p:sp>
      <p:sp>
        <p:nvSpPr>
          <p:cNvPr id="10260" name="Text Box 17"/>
          <p:cNvSpPr txBox="1">
            <a:spLocks noChangeArrowheads="1"/>
          </p:cNvSpPr>
          <p:nvPr/>
        </p:nvSpPr>
        <p:spPr bwMode="auto">
          <a:xfrm>
            <a:off x="6715127" y="3098243"/>
            <a:ext cx="242887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Godfrey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Harold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Hardy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(1877-1947)</a:t>
            </a:r>
          </a:p>
        </p:txBody>
      </p:sp>
      <p:pic>
        <p:nvPicPr>
          <p:cNvPr id="10262" name="Picture 20" descr="File:Ghhardy@7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9049" y="991458"/>
            <a:ext cx="1789113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File:Wilhelm Weinber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94513" y="4033838"/>
            <a:ext cx="16017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841708" y="5521803"/>
            <a:ext cx="205280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Wilhelm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Weinberg</a:t>
            </a:r>
            <a:endParaRPr lang="cs-CZ" sz="1800" dirty="0">
              <a:solidFill>
                <a:srgbClr val="000099"/>
              </a:solidFill>
              <a:latin typeface="Arial" charset="0"/>
            </a:endParaRPr>
          </a:p>
          <a:p>
            <a:pPr algn="ctr"/>
            <a:r>
              <a:rPr lang="cs-CZ" sz="1600" dirty="0">
                <a:latin typeface="Arial" charset="0"/>
              </a:rPr>
              <a:t>(1862-1937)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2513998" y="6165073"/>
            <a:ext cx="2776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E80000"/>
                </a:solidFill>
                <a:latin typeface="Arial" charset="0"/>
              </a:rPr>
              <a:t>p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+ 2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pq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+ </a:t>
            </a:r>
            <a:r>
              <a:rPr lang="cs-CZ" i="1" dirty="0">
                <a:solidFill>
                  <a:srgbClr val="E80000"/>
                </a:solidFill>
                <a:latin typeface="Arial" charset="0"/>
              </a:rPr>
              <a:t>q</a:t>
            </a:r>
            <a:r>
              <a:rPr lang="cs-CZ" baseline="30000" dirty="0">
                <a:solidFill>
                  <a:srgbClr val="E8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= 1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29016" y="889687"/>
            <a:ext cx="19928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Father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´s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gametes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275966" y="3323968"/>
            <a:ext cx="2044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Mother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´s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gametes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73892" y="4963298"/>
            <a:ext cx="36086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Genotype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frequencies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in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zygotes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5775" y="1263650"/>
            <a:ext cx="54716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1. Alelle frequencies stable across generations</a:t>
            </a:r>
          </a:p>
          <a:p>
            <a:r>
              <a:rPr lang="en-US" sz="2000">
                <a:latin typeface="Arial" charset="0"/>
              </a:rPr>
              <a:t>     </a:t>
            </a:r>
            <a:r>
              <a:rPr lang="en-US" sz="2000">
                <a:latin typeface="Arial" charset="0"/>
                <a:sym typeface="Symbol" pitchFamily="18" charset="2"/>
              </a:rPr>
              <a:t>= </a:t>
            </a:r>
            <a:r>
              <a:rPr lang="en-US" sz="2000">
                <a:solidFill>
                  <a:srgbClr val="E60000"/>
                </a:solidFill>
                <a:latin typeface="Arial" charset="0"/>
                <a:sym typeface="Symbol" pitchFamily="18" charset="2"/>
              </a:rPr>
              <a:t>Hardy-Weinberg equilibrium (HWE)</a:t>
            </a:r>
            <a:endParaRPr lang="en-US" sz="200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1813" y="2163763"/>
            <a:ext cx="72651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2. HWE achieved within a single generation of random mating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71513" y="3057525"/>
            <a:ext cx="56292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>
                <a:solidFill>
                  <a:srgbClr val="E60000"/>
                </a:solidFill>
                <a:latin typeface="Arial" charset="0"/>
              </a:rPr>
              <a:t>Generalization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FF0000"/>
                </a:solidFill>
                <a:latin typeface="Arial" charset="0"/>
              </a:rPr>
            </a:br>
            <a:endParaRPr lang="cs-CZ" dirty="0">
              <a:solidFill>
                <a:srgbClr val="FF0000"/>
              </a:solidFill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X-</a:t>
            </a:r>
            <a:r>
              <a:rPr lang="cs-CZ" sz="2000" dirty="0" err="1">
                <a:latin typeface="Arial" charset="0"/>
              </a:rPr>
              <a:t>linked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genes</a:t>
            </a:r>
            <a:r>
              <a:rPr lang="cs-CZ" sz="2000" dirty="0">
                <a:latin typeface="Arial" charset="0"/>
              </a:rPr>
              <a:t>: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</a:t>
            </a:r>
            <a:r>
              <a:rPr lang="cs-CZ" sz="2000" dirty="0" err="1">
                <a:latin typeface="Arial" charset="0"/>
              </a:rPr>
              <a:t>females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	</a:t>
            </a:r>
            <a:r>
              <a:rPr lang="cs-CZ" sz="2000" dirty="0" err="1">
                <a:latin typeface="Arial" charset="0"/>
              </a:rPr>
              <a:t>males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br>
              <a:rPr lang="cs-CZ" sz="2000" i="1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r>
              <a:rPr lang="cs-CZ" sz="2000" dirty="0">
                <a:latin typeface="Arial" charset="0"/>
              </a:rPr>
              <a:t>more </a:t>
            </a:r>
            <a:r>
              <a:rPr lang="cs-CZ" sz="2000" dirty="0" err="1">
                <a:latin typeface="Arial" charset="0"/>
              </a:rPr>
              <a:t>than</a:t>
            </a:r>
            <a:r>
              <a:rPr lang="cs-CZ" sz="2000" dirty="0">
                <a:latin typeface="Arial" charset="0"/>
              </a:rPr>
              <a:t> 2 </a:t>
            </a:r>
            <a:r>
              <a:rPr lang="cs-CZ" sz="2000" dirty="0" err="1">
                <a:latin typeface="Arial" charset="0"/>
              </a:rPr>
              <a:t>alleles</a:t>
            </a:r>
            <a:r>
              <a:rPr lang="cs-CZ" sz="2000" dirty="0">
                <a:latin typeface="Arial" charset="0"/>
              </a:rPr>
              <a:t>: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	3 </a:t>
            </a:r>
            <a:r>
              <a:rPr lang="cs-CZ" sz="2000" dirty="0" err="1">
                <a:latin typeface="Arial" charset="0"/>
              </a:rPr>
              <a:t>alleles</a:t>
            </a:r>
            <a:r>
              <a:rPr lang="cs-CZ" sz="2000" dirty="0">
                <a:latin typeface="Arial" charset="0"/>
              </a:rPr>
              <a:t>: 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q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</a:t>
            </a:r>
            <a:r>
              <a:rPr lang="cs-CZ" sz="2000" i="1" dirty="0">
                <a:latin typeface="Arial" charset="0"/>
              </a:rPr>
              <a:t>r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pr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qr</a:t>
            </a:r>
            <a:br>
              <a:rPr lang="cs-CZ" sz="2000" i="1" dirty="0">
                <a:latin typeface="Arial" charset="0"/>
              </a:rPr>
            </a:br>
            <a:r>
              <a:rPr lang="cs-CZ" sz="2000" i="1" dirty="0">
                <a:latin typeface="Arial" charset="0"/>
              </a:rPr>
              <a:t>  </a:t>
            </a:r>
            <a:br>
              <a:rPr lang="cs-CZ" sz="2000" i="1" dirty="0">
                <a:latin typeface="Arial" charset="0"/>
              </a:rPr>
            </a:br>
            <a:r>
              <a:rPr lang="cs-CZ" sz="2000" i="1" dirty="0">
                <a:latin typeface="Arial" charset="0"/>
              </a:rPr>
              <a:t>  	</a:t>
            </a:r>
            <a:r>
              <a:rPr lang="cs-CZ" sz="2000" dirty="0">
                <a:latin typeface="Arial" charset="0"/>
              </a:rPr>
              <a:t>in </a:t>
            </a:r>
            <a:r>
              <a:rPr lang="cs-CZ" sz="2000" dirty="0" err="1">
                <a:latin typeface="Arial" charset="0"/>
              </a:rPr>
              <a:t>general</a:t>
            </a:r>
            <a:r>
              <a:rPr lang="cs-CZ" sz="2000" i="1" dirty="0">
                <a:latin typeface="Arial" charset="0"/>
              </a:rPr>
              <a:t> p</a:t>
            </a:r>
            <a:r>
              <a:rPr lang="cs-CZ" sz="2000" i="1" baseline="-25000" dirty="0">
                <a:latin typeface="Arial" charset="0"/>
              </a:rPr>
              <a:t>i</a:t>
            </a:r>
            <a:r>
              <a:rPr lang="cs-CZ" sz="2000" baseline="30000" dirty="0">
                <a:latin typeface="Arial" charset="0"/>
              </a:rPr>
              <a:t>2</a:t>
            </a:r>
            <a:r>
              <a:rPr lang="cs-CZ" sz="2000" dirty="0">
                <a:latin typeface="Arial" charset="0"/>
              </a:rPr>
              <a:t> + 2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i="1" baseline="-25000" dirty="0">
                <a:latin typeface="Arial" charset="0"/>
              </a:rPr>
              <a:t>ij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3361" y="2753865"/>
            <a:ext cx="3717201" cy="241449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65300" y="304800"/>
            <a:ext cx="527170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HARDY-WEINBERG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utoUpdateAnimBg="0"/>
      <p:bldP spid="46085" grpId="0" autoUpdateAnimBg="0"/>
      <p:bldP spid="46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600" y="1266825"/>
            <a:ext cx="44434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01675" y="4629150"/>
            <a:ext cx="5405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Arial" charset="0"/>
              </a:rPr>
              <a:t>heterozygotes</a:t>
            </a:r>
            <a:r>
              <a:rPr lang="cs-CZ" sz="2000" dirty="0">
                <a:latin typeface="Arial" charset="0"/>
              </a:rPr>
              <a:t> most </a:t>
            </a:r>
            <a:r>
              <a:rPr lang="cs-CZ" sz="2000" dirty="0" err="1">
                <a:latin typeface="Arial" charset="0"/>
              </a:rPr>
              <a:t>frequent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when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q</a:t>
            </a:r>
            <a:r>
              <a:rPr lang="en-US" sz="2000" i="1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=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0,5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01675" y="5232400"/>
            <a:ext cx="83022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i="1" dirty="0" err="1">
                <a:latin typeface="Arial" charset="0"/>
              </a:rPr>
              <a:t>f</a:t>
            </a:r>
            <a:r>
              <a:rPr lang="cs-CZ" sz="2000" i="1" baseline="-25000" dirty="0" err="1">
                <a:latin typeface="Arial" charset="0"/>
              </a:rPr>
              <a:t>Aa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decreases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with</a:t>
            </a:r>
            <a:r>
              <a:rPr lang="cs-CZ" sz="2000" dirty="0">
                <a:latin typeface="Arial" charset="0"/>
              </a:rPr>
              <a:t> 2</a:t>
            </a:r>
            <a:r>
              <a:rPr lang="cs-CZ" sz="2000" i="1" dirty="0">
                <a:latin typeface="Arial" charset="0"/>
              </a:rPr>
              <a:t>pq</a:t>
            </a:r>
            <a:r>
              <a:rPr lang="cs-CZ" sz="2000" dirty="0">
                <a:latin typeface="Arial" charset="0"/>
              </a:rPr>
              <a:t> </a:t>
            </a:r>
          </a:p>
          <a:p>
            <a:r>
              <a:rPr lang="cs-CZ" sz="2000" i="1" dirty="0" err="1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>
                <a:latin typeface="Arial" charset="0"/>
                <a:sym typeface="Symbol" pitchFamily="18" charset="2"/>
              </a:rPr>
              <a:t>aa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decreases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with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q</a:t>
            </a:r>
            <a:r>
              <a:rPr lang="cs-CZ" sz="2000" baseline="30000" dirty="0">
                <a:latin typeface="Arial" charset="0"/>
                <a:sym typeface="Symbol" pitchFamily="18" charset="2"/>
              </a:rPr>
              <a:t>2</a:t>
            </a:r>
            <a:r>
              <a:rPr lang="cs-CZ" sz="2000" dirty="0">
                <a:latin typeface="Arial" charset="0"/>
                <a:sym typeface="Symbol" pitchFamily="18" charset="2"/>
              </a:rPr>
              <a:t>  </a:t>
            </a:r>
            <a:r>
              <a:rPr lang="cs-CZ" sz="2000" i="1" dirty="0" err="1">
                <a:latin typeface="Arial" charset="0"/>
              </a:rPr>
              <a:t>f</a:t>
            </a:r>
            <a:r>
              <a:rPr lang="cs-CZ" sz="2000" i="1" baseline="-25000" dirty="0" err="1">
                <a:latin typeface="Arial" charset="0"/>
              </a:rPr>
              <a:t>Aa</a:t>
            </a:r>
            <a:r>
              <a:rPr lang="cs-CZ" sz="2000" i="1" baseline="-25000" dirty="0">
                <a:latin typeface="Arial" charset="0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/ </a:t>
            </a:r>
            <a:r>
              <a:rPr lang="cs-CZ" sz="2000" i="1" dirty="0" err="1">
                <a:latin typeface="Arial" charset="0"/>
                <a:sym typeface="Symbol" pitchFamily="18" charset="2"/>
              </a:rPr>
              <a:t>f</a:t>
            </a:r>
            <a:r>
              <a:rPr lang="cs-CZ" sz="2000" i="1" baseline="-25000" dirty="0" err="1">
                <a:latin typeface="Arial" charset="0"/>
                <a:sym typeface="Symbol" pitchFamily="18" charset="2"/>
              </a:rPr>
              <a:t>aa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increases</a:t>
            </a:r>
            <a:r>
              <a:rPr lang="cs-CZ" sz="2000" dirty="0">
                <a:latin typeface="Arial" charset="0"/>
                <a:sym typeface="Symbol" pitchFamily="18" charset="2"/>
              </a:rPr>
              <a:t> 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rare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allele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„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hidden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“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for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 </a:t>
            </a:r>
            <a:b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			        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selection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in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heterozygous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state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2473754" y="327498"/>
            <a:ext cx="4120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Frekvencies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rare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alleles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4681538" y="1674813"/>
            <a:ext cx="0" cy="2255837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3048000" y="1708150"/>
            <a:ext cx="0" cy="2255838"/>
          </a:xfrm>
          <a:prstGeom prst="line">
            <a:avLst/>
          </a:prstGeom>
          <a:noFill/>
          <a:ln w="57150">
            <a:solidFill>
              <a:srgbClr val="33CC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4786313" y="221297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 flipH="1">
            <a:off x="3141663" y="3375025"/>
            <a:ext cx="430212" cy="484188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 flipH="1">
            <a:off x="3152775" y="2913063"/>
            <a:ext cx="430213" cy="484187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39" grpId="0"/>
      <p:bldP spid="69642" grpId="0" animBg="1"/>
      <p:bldP spid="69643" grpId="0" animBg="1"/>
      <p:bldP spid="69644" grpId="0" animBg="1"/>
      <p:bldP spid="69645" grpId="0" animBg="1"/>
      <p:bldP spid="696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1"/>
          <p:cNvSpPr txBox="1">
            <a:spLocks noChangeArrowheads="1"/>
          </p:cNvSpPr>
          <p:nvPr/>
        </p:nvSpPr>
        <p:spPr bwMode="auto">
          <a:xfrm>
            <a:off x="1995523" y="266958"/>
            <a:ext cx="5011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60000"/>
                </a:solidFill>
                <a:latin typeface="Arial" charset="0"/>
              </a:rPr>
              <a:t>Possible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causes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HWE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violation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503238" y="1067873"/>
            <a:ext cx="2666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Methodic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causes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503238" y="2512541"/>
            <a:ext cx="84441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Violation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some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assumptions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H-W </a:t>
            </a:r>
            <a:r>
              <a:rPr lang="cs-CZ" dirty="0" err="1">
                <a:solidFill>
                  <a:srgbClr val="E60000"/>
                </a:solidFill>
                <a:latin typeface="Arial" charset="0"/>
              </a:rPr>
              <a:t>population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</p:txBody>
      </p:sp>
      <p:sp>
        <p:nvSpPr>
          <p:cNvPr id="13317" name="Text Box 14"/>
          <p:cNvSpPr txBox="1">
            <a:spLocks noChangeArrowheads="1"/>
          </p:cNvSpPr>
          <p:nvPr/>
        </p:nvSpPr>
        <p:spPr bwMode="auto">
          <a:xfrm>
            <a:off x="649288" y="1654175"/>
            <a:ext cx="32193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Arial" charset="0"/>
              </a:rPr>
              <a:t>null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alleles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allelic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dropout</a:t>
            </a:r>
            <a:endParaRPr lang="cs-CZ" sz="2000" dirty="0">
              <a:latin typeface="Arial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49288" y="3156079"/>
            <a:ext cx="81727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Heterozygote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deficiency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r>
              <a:rPr lang="cs-CZ" sz="2000" dirty="0" err="1">
                <a:latin typeface="Arial" charset="0"/>
              </a:rPr>
              <a:t>selection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against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heterozygotes</a:t>
            </a:r>
            <a:endParaRPr lang="cs-CZ" sz="2000" dirty="0">
              <a:latin typeface="Arial" charset="0"/>
            </a:endParaRPr>
          </a:p>
          <a:p>
            <a:r>
              <a:rPr lang="cs-CZ" sz="2000" dirty="0" err="1">
                <a:latin typeface="Arial" charset="0"/>
              </a:rPr>
              <a:t>nonrandom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mating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inbreeding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assortative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mating</a:t>
            </a:r>
            <a:r>
              <a:rPr lang="cs-CZ" sz="2000" dirty="0">
                <a:latin typeface="Arial" charset="0"/>
              </a:rPr>
              <a:t>)</a:t>
            </a:r>
          </a:p>
          <a:p>
            <a:r>
              <a:rPr lang="cs-CZ" sz="2000" dirty="0" err="1">
                <a:latin typeface="Arial" charset="0"/>
              </a:rPr>
              <a:t>structured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populations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different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allele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frequencies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dirty="0" err="1">
                <a:latin typeface="Arial" charset="0"/>
              </a:rPr>
              <a:t>cf</a:t>
            </a:r>
            <a:r>
              <a:rPr lang="cs-CZ" sz="2000" dirty="0">
                <a:latin typeface="Arial" charset="0"/>
              </a:rPr>
              <a:t>. </a:t>
            </a:r>
            <a:r>
              <a:rPr lang="cs-CZ" sz="2000" dirty="0" err="1">
                <a:latin typeface="Arial" charset="0"/>
              </a:rPr>
              <a:t>Wahlund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effect</a:t>
            </a:r>
            <a:r>
              <a:rPr lang="cs-CZ" sz="2000" dirty="0">
                <a:latin typeface="Arial" charset="0"/>
              </a:rPr>
              <a:t>)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49288" y="4578479"/>
            <a:ext cx="724749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solidFill>
                  <a:srgbClr val="E60000"/>
                </a:solidFill>
                <a:latin typeface="Arial" charset="0"/>
              </a:rPr>
              <a:t>Heterozygote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excess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r>
              <a:rPr lang="cs-CZ" sz="2000" dirty="0" err="1">
                <a:latin typeface="Arial" charset="0"/>
              </a:rPr>
              <a:t>selection</a:t>
            </a:r>
            <a:r>
              <a:rPr lang="cs-CZ" sz="2000" dirty="0">
                <a:latin typeface="Arial" charset="0"/>
              </a:rPr>
              <a:t> in </a:t>
            </a:r>
            <a:r>
              <a:rPr lang="cs-CZ" sz="2000" dirty="0" err="1">
                <a:latin typeface="Arial" charset="0"/>
              </a:rPr>
              <a:t>favour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of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heterozygotes</a:t>
            </a:r>
            <a:endParaRPr lang="cs-CZ" sz="2000" dirty="0">
              <a:latin typeface="Arial" charset="0"/>
            </a:endParaRPr>
          </a:p>
          <a:p>
            <a:r>
              <a:rPr lang="cs-CZ" sz="2000" dirty="0" err="1">
                <a:latin typeface="Arial" charset="0"/>
              </a:rPr>
              <a:t>nonrandom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mating</a:t>
            </a:r>
            <a:r>
              <a:rPr lang="cs-CZ" sz="2000" dirty="0">
                <a:latin typeface="Arial" charset="0"/>
              </a:rPr>
              <a:t> (</a:t>
            </a:r>
            <a:r>
              <a:rPr lang="cs-CZ" sz="2000" dirty="0" err="1">
                <a:latin typeface="Arial" charset="0"/>
              </a:rPr>
              <a:t>outbreeding</a:t>
            </a:r>
            <a:r>
              <a:rPr lang="cs-CZ" sz="2000" dirty="0">
                <a:latin typeface="Arial" charset="0"/>
              </a:rPr>
              <a:t>, negative </a:t>
            </a:r>
            <a:r>
              <a:rPr lang="cs-CZ" sz="2000" dirty="0" err="1">
                <a:latin typeface="Arial" charset="0"/>
              </a:rPr>
              <a:t>assortative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mating</a:t>
            </a:r>
            <a:r>
              <a:rPr lang="cs-CZ" sz="2000" dirty="0">
                <a:latin typeface="Arial" charset="0"/>
              </a:rPr>
              <a:t>)</a:t>
            </a:r>
          </a:p>
          <a:p>
            <a:r>
              <a:rPr lang="en-US" sz="2000" dirty="0">
                <a:latin typeface="Arial" charset="0"/>
              </a:rPr>
              <a:t>m</a:t>
            </a:r>
            <a:r>
              <a:rPr lang="cs-CZ" sz="2000" dirty="0" err="1">
                <a:latin typeface="Arial" charset="0"/>
              </a:rPr>
              <a:t>igration</a:t>
            </a:r>
            <a:endParaRPr lang="cs-CZ" sz="2000" dirty="0">
              <a:latin typeface="Arial" charset="0"/>
            </a:endParaRPr>
          </a:p>
          <a:p>
            <a:r>
              <a:rPr lang="cs-CZ" sz="2000" dirty="0" err="1">
                <a:latin typeface="Arial" charset="0"/>
              </a:rPr>
              <a:t>mutation</a:t>
            </a:r>
            <a:endParaRPr lang="cs-CZ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/>
      <p:bldP spid="71695" grpId="0"/>
      <p:bldP spid="716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2989180" y="193675"/>
            <a:ext cx="330693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 VARIATION</a:t>
            </a:r>
          </a:p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IN POPULATIONS</a:t>
            </a: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485775" y="1247775"/>
            <a:ext cx="57967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charset="0"/>
              </a:rPr>
              <a:t>Methods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study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genetic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variation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: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649288" y="1852613"/>
            <a:ext cx="2778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protein </a:t>
            </a:r>
            <a:r>
              <a:rPr lang="cs-CZ" sz="2000" dirty="0" err="1">
                <a:latin typeface="Arial" charset="0"/>
              </a:rPr>
              <a:t>electrophoresis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14341" name="Group 20"/>
          <p:cNvGrpSpPr>
            <a:grpSpLocks/>
          </p:cNvGrpSpPr>
          <p:nvPr/>
        </p:nvGrpSpPr>
        <p:grpSpPr bwMode="auto">
          <a:xfrm>
            <a:off x="4559300" y="1708150"/>
            <a:ext cx="4278313" cy="1038225"/>
            <a:chOff x="2698" y="1261"/>
            <a:chExt cx="2707" cy="716"/>
          </a:xfrm>
        </p:grpSpPr>
        <p:pic>
          <p:nvPicPr>
            <p:cNvPr id="14381" name="Picture 14" descr="ELF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1" y="1357"/>
              <a:ext cx="2554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382" name="Group 18"/>
            <p:cNvGrpSpPr>
              <a:grpSpLocks/>
            </p:cNvGrpSpPr>
            <p:nvPr/>
          </p:nvGrpSpPr>
          <p:grpSpPr bwMode="auto">
            <a:xfrm>
              <a:off x="2698" y="1261"/>
              <a:ext cx="208" cy="716"/>
              <a:chOff x="2792" y="1223"/>
              <a:chExt cx="208" cy="716"/>
            </a:xfrm>
          </p:grpSpPr>
          <p:sp>
            <p:nvSpPr>
              <p:cNvPr id="14383" name="Line 15"/>
              <p:cNvSpPr>
                <a:spLocks noChangeShapeType="1"/>
              </p:cNvSpPr>
              <p:nvPr/>
            </p:nvSpPr>
            <p:spPr bwMode="auto">
              <a:xfrm flipV="1">
                <a:off x="2896" y="1416"/>
                <a:ext cx="0" cy="3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84" name="Text Box 16"/>
              <p:cNvSpPr txBox="1">
                <a:spLocks noChangeArrowheads="1"/>
              </p:cNvSpPr>
              <p:nvPr/>
            </p:nvSpPr>
            <p:spPr bwMode="auto">
              <a:xfrm>
                <a:off x="2792" y="1223"/>
                <a:ext cx="208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+</a:t>
                </a:r>
              </a:p>
            </p:txBody>
          </p:sp>
          <p:sp>
            <p:nvSpPr>
              <p:cNvPr id="14385" name="Text Box 17"/>
              <p:cNvSpPr txBox="1">
                <a:spLocks noChangeArrowheads="1"/>
              </p:cNvSpPr>
              <p:nvPr/>
            </p:nvSpPr>
            <p:spPr bwMode="auto">
              <a:xfrm>
                <a:off x="2814" y="1665"/>
                <a:ext cx="170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cs-CZ" sz="2000" b="1"/>
                  <a:t>-</a:t>
                </a:r>
              </a:p>
            </p:txBody>
          </p:sp>
        </p:grpSp>
      </p:grp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649288" y="2333625"/>
            <a:ext cx="542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 err="1">
                <a:latin typeface="Arial" charset="0"/>
              </a:rPr>
              <a:t>analysis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of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restriction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fragments</a:t>
            </a:r>
            <a:r>
              <a:rPr lang="cs-CZ" sz="2000" dirty="0">
                <a:latin typeface="Arial" charset="0"/>
              </a:rPr>
              <a:t>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(</a:t>
            </a:r>
            <a:r>
              <a:rPr lang="cs-CZ" sz="2000" dirty="0" err="1">
                <a:latin typeface="Arial" charset="0"/>
              </a:rPr>
              <a:t>Southern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blotting</a:t>
            </a:r>
            <a:r>
              <a:rPr lang="cs-CZ" sz="2000" dirty="0">
                <a:latin typeface="Arial" charset="0"/>
              </a:rPr>
              <a:t>, RFLP, DNA </a:t>
            </a:r>
            <a:r>
              <a:rPr lang="cs-CZ" sz="2000" dirty="0" err="1">
                <a:latin typeface="Arial" charset="0"/>
              </a:rPr>
              <a:t>fingerprinting</a:t>
            </a:r>
            <a:r>
              <a:rPr lang="cs-CZ" sz="2000" dirty="0">
                <a:latin typeface="Arial" charset="0"/>
              </a:rPr>
              <a:t>)</a:t>
            </a:r>
          </a:p>
        </p:txBody>
      </p:sp>
      <p:sp>
        <p:nvSpPr>
          <p:cNvPr id="14343" name="Text Box 21"/>
          <p:cNvSpPr txBox="1">
            <a:spLocks noChangeArrowheads="1"/>
          </p:cNvSpPr>
          <p:nvPr/>
        </p:nvSpPr>
        <p:spPr bwMode="auto">
          <a:xfrm>
            <a:off x="649288" y="3198813"/>
            <a:ext cx="4927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>
                <a:latin typeface="Arial" charset="0"/>
              </a:rPr>
              <a:t>PCR, </a:t>
            </a:r>
            <a:r>
              <a:rPr lang="cs-CZ" sz="2000" dirty="0" err="1">
                <a:latin typeface="Arial" charset="0"/>
              </a:rPr>
              <a:t>sequencing</a:t>
            </a:r>
            <a:r>
              <a:rPr lang="cs-CZ" sz="2000" dirty="0">
                <a:latin typeface="Arial" charset="0"/>
              </a:rPr>
              <a:t>,</a:t>
            </a:r>
            <a:r>
              <a:rPr lang="en-US" sz="2000" dirty="0">
                <a:latin typeface="Arial" charset="0"/>
              </a:rPr>
              <a:t> NGS,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microsatellites</a:t>
            </a:r>
            <a:r>
              <a:rPr lang="cs-CZ" sz="2000" dirty="0">
                <a:latin typeface="Arial" charset="0"/>
              </a:rPr>
              <a:t> ...</a:t>
            </a:r>
          </a:p>
        </p:txBody>
      </p:sp>
      <p:pic>
        <p:nvPicPr>
          <p:cNvPr id="14344" name="Picture 22" descr="Fi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8113" y="2381250"/>
            <a:ext cx="12239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614363" y="3962400"/>
            <a:ext cx="369364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charset="0"/>
              </a:rPr>
              <a:t>Polymorfism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and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polytypy</a:t>
            </a:r>
            <a:endParaRPr lang="cs-CZ" dirty="0">
              <a:solidFill>
                <a:srgbClr val="E80000"/>
              </a:solidFill>
              <a:latin typeface="Arial" charset="0"/>
            </a:endParaRPr>
          </a:p>
        </p:txBody>
      </p: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85775" y="4953000"/>
            <a:ext cx="2476500" cy="1219200"/>
            <a:chOff x="474" y="3210"/>
            <a:chExt cx="1560" cy="768"/>
          </a:xfrm>
        </p:grpSpPr>
        <p:sp>
          <p:nvSpPr>
            <p:cNvPr id="14366" name="Oval 25"/>
            <p:cNvSpPr>
              <a:spLocks noChangeArrowheads="1"/>
            </p:cNvSpPr>
            <p:nvPr/>
          </p:nvSpPr>
          <p:spPr bwMode="auto">
            <a:xfrm>
              <a:off x="558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7" name="Oval 26"/>
            <p:cNvSpPr>
              <a:spLocks noChangeAspect="1" noChangeArrowheads="1"/>
            </p:cNvSpPr>
            <p:nvPr/>
          </p:nvSpPr>
          <p:spPr bwMode="auto">
            <a:xfrm>
              <a:off x="807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8" name="Oval 27"/>
            <p:cNvSpPr>
              <a:spLocks noChangeAspect="1" noChangeArrowheads="1"/>
            </p:cNvSpPr>
            <p:nvPr/>
          </p:nvSpPr>
          <p:spPr bwMode="auto">
            <a:xfrm>
              <a:off x="623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9" name="Oval 28"/>
            <p:cNvSpPr>
              <a:spLocks noChangeAspect="1" noChangeArrowheads="1"/>
            </p:cNvSpPr>
            <p:nvPr/>
          </p:nvSpPr>
          <p:spPr bwMode="auto">
            <a:xfrm>
              <a:off x="813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0" name="Oval 29"/>
            <p:cNvSpPr>
              <a:spLocks noChangeAspect="1" noChangeArrowheads="1"/>
            </p:cNvSpPr>
            <p:nvPr/>
          </p:nvSpPr>
          <p:spPr bwMode="auto">
            <a:xfrm>
              <a:off x="1003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1" name="Oval 30"/>
            <p:cNvSpPr>
              <a:spLocks noChangeAspect="1" noChangeArrowheads="1"/>
            </p:cNvSpPr>
            <p:nvPr/>
          </p:nvSpPr>
          <p:spPr bwMode="auto">
            <a:xfrm>
              <a:off x="692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2" name="Oval 31"/>
            <p:cNvSpPr>
              <a:spLocks noChangeAspect="1" noChangeArrowheads="1"/>
            </p:cNvSpPr>
            <p:nvPr/>
          </p:nvSpPr>
          <p:spPr bwMode="auto">
            <a:xfrm>
              <a:off x="927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3" name="Oval 51"/>
            <p:cNvSpPr>
              <a:spLocks noChangeArrowheads="1"/>
            </p:cNvSpPr>
            <p:nvPr/>
          </p:nvSpPr>
          <p:spPr bwMode="auto">
            <a:xfrm>
              <a:off x="132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4" name="Oval 52"/>
            <p:cNvSpPr>
              <a:spLocks noChangeAspect="1" noChangeArrowheads="1"/>
            </p:cNvSpPr>
            <p:nvPr/>
          </p:nvSpPr>
          <p:spPr bwMode="auto">
            <a:xfrm>
              <a:off x="157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5" name="Oval 53"/>
            <p:cNvSpPr>
              <a:spLocks noChangeAspect="1" noChangeArrowheads="1"/>
            </p:cNvSpPr>
            <p:nvPr/>
          </p:nvSpPr>
          <p:spPr bwMode="auto">
            <a:xfrm>
              <a:off x="139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6" name="Oval 54"/>
            <p:cNvSpPr>
              <a:spLocks noChangeAspect="1" noChangeArrowheads="1"/>
            </p:cNvSpPr>
            <p:nvPr/>
          </p:nvSpPr>
          <p:spPr bwMode="auto">
            <a:xfrm>
              <a:off x="158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7" name="Oval 55"/>
            <p:cNvSpPr>
              <a:spLocks noChangeAspect="1" noChangeArrowheads="1"/>
            </p:cNvSpPr>
            <p:nvPr/>
          </p:nvSpPr>
          <p:spPr bwMode="auto">
            <a:xfrm>
              <a:off x="177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8" name="Oval 56"/>
            <p:cNvSpPr>
              <a:spLocks noChangeAspect="1" noChangeArrowheads="1"/>
            </p:cNvSpPr>
            <p:nvPr/>
          </p:nvSpPr>
          <p:spPr bwMode="auto">
            <a:xfrm>
              <a:off x="146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79" name="Oval 57"/>
            <p:cNvSpPr>
              <a:spLocks noChangeAspect="1" noChangeArrowheads="1"/>
            </p:cNvSpPr>
            <p:nvPr/>
          </p:nvSpPr>
          <p:spPr bwMode="auto">
            <a:xfrm>
              <a:off x="169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80" name="Rectangle 75"/>
            <p:cNvSpPr>
              <a:spLocks noChangeArrowheads="1"/>
            </p:cNvSpPr>
            <p:nvPr/>
          </p:nvSpPr>
          <p:spPr bwMode="auto">
            <a:xfrm>
              <a:off x="47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255963" y="4953000"/>
            <a:ext cx="2476500" cy="1219200"/>
            <a:chOff x="2214" y="3210"/>
            <a:chExt cx="1560" cy="768"/>
          </a:xfrm>
        </p:grpSpPr>
        <p:sp>
          <p:nvSpPr>
            <p:cNvPr id="14351" name="Oval 59"/>
            <p:cNvSpPr>
              <a:spLocks noChangeArrowheads="1"/>
            </p:cNvSpPr>
            <p:nvPr/>
          </p:nvSpPr>
          <p:spPr bwMode="auto">
            <a:xfrm>
              <a:off x="228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2" name="Oval 60"/>
            <p:cNvSpPr>
              <a:spLocks noChangeAspect="1" noChangeArrowheads="1"/>
            </p:cNvSpPr>
            <p:nvPr/>
          </p:nvSpPr>
          <p:spPr bwMode="auto">
            <a:xfrm>
              <a:off x="2535" y="3335"/>
              <a:ext cx="126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3" name="Oval 61"/>
            <p:cNvSpPr>
              <a:spLocks noChangeAspect="1" noChangeArrowheads="1"/>
            </p:cNvSpPr>
            <p:nvPr/>
          </p:nvSpPr>
          <p:spPr bwMode="auto">
            <a:xfrm>
              <a:off x="2351" y="3473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4" name="Oval 62"/>
            <p:cNvSpPr>
              <a:spLocks noChangeAspect="1" noChangeArrowheads="1"/>
            </p:cNvSpPr>
            <p:nvPr/>
          </p:nvSpPr>
          <p:spPr bwMode="auto">
            <a:xfrm>
              <a:off x="2541" y="3525"/>
              <a:ext cx="127" cy="1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5" name="Oval 63"/>
            <p:cNvSpPr>
              <a:spLocks noChangeAspect="1" noChangeArrowheads="1"/>
            </p:cNvSpPr>
            <p:nvPr/>
          </p:nvSpPr>
          <p:spPr bwMode="auto">
            <a:xfrm>
              <a:off x="2731" y="3466"/>
              <a:ext cx="128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6" name="Oval 64"/>
            <p:cNvSpPr>
              <a:spLocks noChangeAspect="1" noChangeArrowheads="1"/>
            </p:cNvSpPr>
            <p:nvPr/>
          </p:nvSpPr>
          <p:spPr bwMode="auto">
            <a:xfrm>
              <a:off x="2420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7" name="Oval 65"/>
            <p:cNvSpPr>
              <a:spLocks noChangeAspect="1" noChangeArrowheads="1"/>
            </p:cNvSpPr>
            <p:nvPr/>
          </p:nvSpPr>
          <p:spPr bwMode="auto">
            <a:xfrm>
              <a:off x="2655" y="3689"/>
              <a:ext cx="127" cy="1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8" name="Oval 67"/>
            <p:cNvSpPr>
              <a:spLocks noChangeArrowheads="1"/>
            </p:cNvSpPr>
            <p:nvPr/>
          </p:nvSpPr>
          <p:spPr bwMode="auto">
            <a:xfrm>
              <a:off x="3066" y="3276"/>
              <a:ext cx="633" cy="636"/>
            </a:xfrm>
            <a:prstGeom prst="ellipse">
              <a:avLst/>
            </a:prstGeom>
            <a:solidFill>
              <a:srgbClr val="FDDF03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59" name="Oval 68"/>
            <p:cNvSpPr>
              <a:spLocks noChangeAspect="1" noChangeArrowheads="1"/>
            </p:cNvSpPr>
            <p:nvPr/>
          </p:nvSpPr>
          <p:spPr bwMode="auto">
            <a:xfrm>
              <a:off x="3315" y="3335"/>
              <a:ext cx="126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0" name="Oval 69"/>
            <p:cNvSpPr>
              <a:spLocks noChangeAspect="1" noChangeArrowheads="1"/>
            </p:cNvSpPr>
            <p:nvPr/>
          </p:nvSpPr>
          <p:spPr bwMode="auto">
            <a:xfrm>
              <a:off x="3131" y="3473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1" name="Oval 70"/>
            <p:cNvSpPr>
              <a:spLocks noChangeAspect="1" noChangeArrowheads="1"/>
            </p:cNvSpPr>
            <p:nvPr/>
          </p:nvSpPr>
          <p:spPr bwMode="auto">
            <a:xfrm>
              <a:off x="3321" y="3525"/>
              <a:ext cx="127" cy="128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2" name="Oval 71"/>
            <p:cNvSpPr>
              <a:spLocks noChangeAspect="1" noChangeArrowheads="1"/>
            </p:cNvSpPr>
            <p:nvPr/>
          </p:nvSpPr>
          <p:spPr bwMode="auto">
            <a:xfrm>
              <a:off x="3511" y="3466"/>
              <a:ext cx="128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3" name="Oval 72"/>
            <p:cNvSpPr>
              <a:spLocks noChangeAspect="1" noChangeArrowheads="1"/>
            </p:cNvSpPr>
            <p:nvPr/>
          </p:nvSpPr>
          <p:spPr bwMode="auto">
            <a:xfrm>
              <a:off x="3200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4" name="Oval 73"/>
            <p:cNvSpPr>
              <a:spLocks noChangeAspect="1" noChangeArrowheads="1"/>
            </p:cNvSpPr>
            <p:nvPr/>
          </p:nvSpPr>
          <p:spPr bwMode="auto">
            <a:xfrm>
              <a:off x="3435" y="3689"/>
              <a:ext cx="127" cy="127"/>
            </a:xfrm>
            <a:prstGeom prst="ellipse">
              <a:avLst/>
            </a:prstGeom>
            <a:solidFill>
              <a:srgbClr val="E8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365" name="Rectangle 76"/>
            <p:cNvSpPr>
              <a:spLocks noChangeArrowheads="1"/>
            </p:cNvSpPr>
            <p:nvPr/>
          </p:nvSpPr>
          <p:spPr bwMode="auto">
            <a:xfrm>
              <a:off x="2214" y="3210"/>
              <a:ext cx="1560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7183" name="AutoShape 79"/>
          <p:cNvSpPr>
            <a:spLocks noChangeArrowheads="1"/>
          </p:cNvSpPr>
          <p:nvPr/>
        </p:nvSpPr>
        <p:spPr bwMode="auto">
          <a:xfrm>
            <a:off x="1524000" y="451485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7184" name="AutoShape 80"/>
          <p:cNvSpPr>
            <a:spLocks noChangeArrowheads="1"/>
          </p:cNvSpPr>
          <p:nvPr/>
        </p:nvSpPr>
        <p:spPr bwMode="auto">
          <a:xfrm>
            <a:off x="3935801" y="4522490"/>
            <a:ext cx="381000" cy="3619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7186" name="Picture 82" descr="File:Heliconius mimicry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375" y="3560763"/>
            <a:ext cx="2960688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 autoUpdateAnimBg="0"/>
      <p:bldP spid="47183" grpId="0" animBg="1"/>
      <p:bldP spid="471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882650" y="563563"/>
            <a:ext cx="2151551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Polymorfism</a:t>
            </a:r>
            <a:r>
              <a:rPr lang="en-GB" b="1" dirty="0">
                <a:solidFill>
                  <a:srgbClr val="E80000"/>
                </a:solidFill>
                <a:latin typeface="Arial" charset="0"/>
              </a:rPr>
              <a:t>: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49288" y="1312863"/>
            <a:ext cx="73580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E60000"/>
                </a:solidFill>
                <a:latin typeface="Arial" charset="0"/>
              </a:rPr>
              <a:t>proportion of polymorphic loci</a:t>
            </a:r>
            <a:r>
              <a:rPr lang="en-US" sz="2000" dirty="0">
                <a:latin typeface="Arial" charset="0"/>
              </a:rPr>
              <a:t> (</a:t>
            </a:r>
            <a:r>
              <a:rPr lang="en-US" sz="2000" i="1" dirty="0">
                <a:latin typeface="Arial" charset="0"/>
              </a:rPr>
              <a:t>P</a:t>
            </a:r>
            <a:r>
              <a:rPr lang="en-US" sz="2000" dirty="0">
                <a:latin typeface="Arial" charset="0"/>
              </a:rPr>
              <a:t>)</a:t>
            </a:r>
            <a:br>
              <a:rPr lang="en-US" sz="2000" dirty="0">
                <a:latin typeface="Arial" charset="0"/>
              </a:rPr>
            </a:b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sample size usually finite </a:t>
            </a:r>
            <a:r>
              <a:rPr lang="en-US" sz="2000" dirty="0">
                <a:latin typeface="Arial" charset="0"/>
                <a:sym typeface="Symbol" pitchFamily="18" charset="2"/>
              </a:rPr>
              <a:t> </a:t>
            </a:r>
            <a:br>
              <a:rPr lang="en-US" sz="2000" dirty="0">
                <a:latin typeface="Arial" charset="0"/>
                <a:sym typeface="Symbol" pitchFamily="18" charset="2"/>
              </a:rPr>
            </a:br>
            <a:endParaRPr lang="en-US" sz="2000" dirty="0">
              <a:latin typeface="Arial" charset="0"/>
              <a:sym typeface="Symbol" pitchFamily="18" charset="2"/>
            </a:endParaRPr>
          </a:p>
          <a:p>
            <a:r>
              <a:rPr lang="cs-CZ" sz="2000" dirty="0" smtClean="0">
                <a:latin typeface="Arial" charset="0"/>
                <a:sym typeface="Symbol" pitchFamily="18" charset="2"/>
              </a:rPr>
              <a:t>	</a:t>
            </a:r>
            <a:r>
              <a:rPr lang="en-US" sz="2000" dirty="0" smtClean="0">
                <a:latin typeface="Arial" charset="0"/>
                <a:sym typeface="Symbol" pitchFamily="18" charset="2"/>
              </a:rPr>
              <a:t>limit </a:t>
            </a:r>
            <a:r>
              <a:rPr lang="en-US" sz="2000" dirty="0">
                <a:latin typeface="Arial" charset="0"/>
                <a:sym typeface="Symbol" pitchFamily="18" charset="2"/>
              </a:rPr>
              <a:t>5% (</a:t>
            </a:r>
            <a:r>
              <a:rPr lang="en-US" sz="2000" i="1" dirty="0">
                <a:latin typeface="Arial" charset="0"/>
                <a:sym typeface="Symbol" pitchFamily="18" charset="2"/>
              </a:rPr>
              <a:t>P</a:t>
            </a:r>
            <a:r>
              <a:rPr lang="en-US" sz="2000" baseline="-25000" dirty="0">
                <a:latin typeface="Arial" charset="0"/>
                <a:sym typeface="Symbol" pitchFamily="18" charset="2"/>
              </a:rPr>
              <a:t>0.05</a:t>
            </a:r>
            <a:r>
              <a:rPr lang="en-US" sz="2000" dirty="0">
                <a:latin typeface="Arial" charset="0"/>
                <a:sym typeface="Symbol" pitchFamily="18" charset="2"/>
              </a:rPr>
              <a:t>) or 1%</a:t>
            </a:r>
            <a:r>
              <a:rPr lang="en-US" sz="1800" dirty="0">
                <a:latin typeface="Arial" charset="0"/>
                <a:sym typeface="Symbol" pitchFamily="18" charset="2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(</a:t>
            </a:r>
            <a:r>
              <a:rPr lang="en-US" sz="2000" i="1" dirty="0">
                <a:latin typeface="Arial" charset="0"/>
                <a:sym typeface="Symbol" pitchFamily="18" charset="2"/>
              </a:rPr>
              <a:t>P</a:t>
            </a:r>
            <a:r>
              <a:rPr lang="en-US" sz="2000" baseline="-25000" dirty="0">
                <a:latin typeface="Arial" charset="0"/>
                <a:sym typeface="Symbol" pitchFamily="18" charset="2"/>
              </a:rPr>
              <a:t>0.01</a:t>
            </a:r>
            <a:r>
              <a:rPr lang="en-US" sz="2000" dirty="0">
                <a:latin typeface="Arial" charset="0"/>
                <a:sym typeface="Symbol" pitchFamily="18" charset="2"/>
              </a:rPr>
              <a:t>)</a:t>
            </a: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E60000"/>
                </a:solidFill>
                <a:latin typeface="Arial" charset="0"/>
              </a:rPr>
              <a:t>number of alleles per locus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A</a:t>
            </a:r>
            <a:r>
              <a:rPr lang="en-US" sz="2000" dirty="0">
                <a:latin typeface="Arial" charset="0"/>
              </a:rPr>
              <a:t>; allele diversity, allele richness)</a:t>
            </a:r>
            <a:br>
              <a:rPr lang="en-US" sz="2000" dirty="0">
                <a:latin typeface="Arial" charset="0"/>
              </a:rPr>
            </a:b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E60000"/>
                </a:solidFill>
                <a:latin typeface="Arial" charset="0"/>
              </a:rPr>
              <a:t>mean observed </a:t>
            </a:r>
            <a:r>
              <a:rPr lang="en-US" sz="2000" dirty="0" err="1">
                <a:solidFill>
                  <a:srgbClr val="E60000"/>
                </a:solidFill>
                <a:latin typeface="Arial" charset="0"/>
              </a:rPr>
              <a:t>heterozygosity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H</a:t>
            </a:r>
            <a:r>
              <a:rPr lang="en-US" sz="2000" baseline="-25000" dirty="0">
                <a:latin typeface="Arial" charset="0"/>
              </a:rPr>
              <a:t>o</a:t>
            </a:r>
            <a:r>
              <a:rPr lang="en-US" sz="2000" dirty="0">
                <a:latin typeface="Arial" charset="0"/>
              </a:rPr>
              <a:t>)</a:t>
            </a:r>
            <a:br>
              <a:rPr lang="en-US" sz="2000" dirty="0">
                <a:latin typeface="Arial" charset="0"/>
              </a:rPr>
            </a:b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E60000"/>
                </a:solidFill>
                <a:latin typeface="Arial" charset="0"/>
              </a:rPr>
              <a:t>mean expected </a:t>
            </a:r>
            <a:r>
              <a:rPr lang="en-US" sz="2000" dirty="0" err="1">
                <a:solidFill>
                  <a:srgbClr val="E60000"/>
                </a:solidFill>
                <a:latin typeface="Arial" charset="0"/>
              </a:rPr>
              <a:t>heterozygosity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H</a:t>
            </a:r>
            <a:r>
              <a:rPr lang="en-US" sz="2000" baseline="-25000" dirty="0">
                <a:latin typeface="Arial" charset="0"/>
              </a:rPr>
              <a:t>e</a:t>
            </a:r>
            <a:r>
              <a:rPr lang="en-US" sz="2000" dirty="0">
                <a:latin typeface="Arial" charset="0"/>
              </a:rPr>
              <a:t>) = gene diversity</a:t>
            </a:r>
            <a:br>
              <a:rPr lang="en-US" sz="2000" dirty="0">
                <a:latin typeface="Arial" charset="0"/>
              </a:rPr>
            </a:b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E60000"/>
                </a:solidFill>
                <a:latin typeface="Arial" charset="0"/>
              </a:rPr>
              <a:t>nucleotide polymorphism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  <a:sym typeface="Symbol" pitchFamily="18" charset="2"/>
              </a:rPr>
              <a:t></a:t>
            </a:r>
            <a:r>
              <a:rPr lang="en-US" sz="2000" dirty="0">
                <a:latin typeface="Arial" charset="0"/>
                <a:sym typeface="Symbol" pitchFamily="18" charset="2"/>
              </a:rPr>
              <a:t>)</a:t>
            </a:r>
          </a:p>
          <a:p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r>
              <a:rPr lang="en-US" sz="2000" dirty="0">
                <a:solidFill>
                  <a:srgbClr val="E60000"/>
                </a:solidFill>
                <a:latin typeface="Arial" charset="0"/>
              </a:rPr>
              <a:t>nucleotide diversity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  <a:sym typeface="Symbol" pitchFamily="18" charset="2"/>
              </a:rPr>
              <a:t></a:t>
            </a:r>
            <a:r>
              <a:rPr lang="en-US" sz="2000" dirty="0">
                <a:latin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3238" y="386512"/>
            <a:ext cx="5339923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E80000"/>
                </a:solidFill>
                <a:latin typeface="Arial" charset="0"/>
              </a:rPr>
              <a:t>Evolution as a two-stage process:</a:t>
            </a:r>
            <a:endParaRPr lang="en-US" sz="1800" dirty="0"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latin typeface="Arial" charset="0"/>
              </a:rPr>
              <a:t>1. variation among individuals in a population</a:t>
            </a:r>
          </a:p>
          <a:p>
            <a:pPr defTabSz="252000">
              <a:spcAft>
                <a:spcPts val="1000"/>
              </a:spcAft>
            </a:pPr>
            <a:r>
              <a:rPr lang="en-US" sz="2000" dirty="0">
                <a:latin typeface="Arial" charset="0"/>
              </a:rPr>
              <a:t>2. changes in </a:t>
            </a:r>
            <a:r>
              <a:rPr lang="cs-CZ" sz="2000" dirty="0" err="1">
                <a:latin typeface="Arial" charset="0"/>
              </a:rPr>
              <a:t>the</a:t>
            </a:r>
            <a:r>
              <a:rPr lang="cs-CZ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proportion of variants from 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generation to generation</a:t>
            </a:r>
          </a:p>
        </p:txBody>
      </p:sp>
      <p:pic>
        <p:nvPicPr>
          <p:cNvPr id="45058" name="Picture 2" descr="http://upload.wikimedia.org/wikipedia/commons/2/2e/Charles_Darwin_seated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511" y="199616"/>
            <a:ext cx="2439306" cy="3210209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8" name="Skupina 7"/>
          <p:cNvGrpSpPr/>
          <p:nvPr/>
        </p:nvGrpSpPr>
        <p:grpSpPr>
          <a:xfrm>
            <a:off x="760092" y="2866954"/>
            <a:ext cx="1885721" cy="2752472"/>
            <a:chOff x="760092" y="2866954"/>
            <a:chExt cx="1885721" cy="2752472"/>
          </a:xfrm>
        </p:grpSpPr>
        <p:pic>
          <p:nvPicPr>
            <p:cNvPr id="45060" name="Picture 4" descr="http://www.nndb.com/people/763/000196175/ronald-fish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0092" y="2866954"/>
              <a:ext cx="1885721" cy="2393415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6" name="TextovéPole 5"/>
            <p:cNvSpPr txBox="1"/>
            <p:nvPr/>
          </p:nvSpPr>
          <p:spPr>
            <a:xfrm>
              <a:off x="1017141" y="525009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R.A. Fisher</a:t>
              </a:r>
              <a:endPara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Oválný popisek 4"/>
          <p:cNvSpPr/>
          <p:nvPr/>
        </p:nvSpPr>
        <p:spPr bwMode="auto">
          <a:xfrm>
            <a:off x="2958957" y="4089114"/>
            <a:ext cx="5527497" cy="1859622"/>
          </a:xfrm>
          <a:prstGeom prst="wedgeEllipseCallout">
            <a:avLst>
              <a:gd name="adj1" fmla="val -60610"/>
              <a:gd name="adj2" fmla="val -41920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Arial" charset="0"/>
              </a:rPr>
              <a:t>The increase in mean fitness due to natural selection is proportional to the additive genetic variance in fitness.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658470" y="1496712"/>
            <a:ext cx="7390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charset="0"/>
              </a:rPr>
              <a:t>Issue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the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extent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variation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in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natural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populations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:</a:t>
            </a:r>
          </a:p>
        </p:txBody>
      </p:sp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333375" y="2078038"/>
            <a:ext cx="3670301" cy="4524376"/>
            <a:chOff x="333375" y="2078038"/>
            <a:chExt cx="3670301" cy="4524376"/>
          </a:xfrm>
        </p:grpSpPr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493713" y="2732088"/>
              <a:ext cx="288777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99"/>
                  </a:solidFill>
                  <a:latin typeface="Arial" charset="0"/>
                </a:rPr>
                <a:t>T.H. Morgan, </a:t>
              </a:r>
              <a:r>
                <a:rPr lang="cs-CZ" sz="2000" dirty="0">
                  <a:solidFill>
                    <a:srgbClr val="000099"/>
                  </a:solidFill>
                  <a:latin typeface="Arial" charset="0"/>
                </a:rPr>
                <a:t>H. </a:t>
              </a:r>
              <a:r>
                <a:rPr lang="cs-CZ" sz="2000" dirty="0" err="1">
                  <a:solidFill>
                    <a:srgbClr val="000099"/>
                  </a:solidFill>
                  <a:latin typeface="Arial" charset="0"/>
                </a:rPr>
                <a:t>Muller</a:t>
              </a:r>
              <a:r>
                <a:rPr lang="cs-CZ" sz="2000" dirty="0">
                  <a:latin typeface="Arial" charset="0"/>
                </a:rPr>
                <a:t>: </a:t>
              </a:r>
              <a:r>
                <a:rPr lang="en-US" sz="2000" dirty="0">
                  <a:latin typeface="Arial" charset="0"/>
                </a:rPr>
                <a:t/>
              </a:r>
              <a:br>
                <a:rPr lang="en-US" sz="2000" dirty="0">
                  <a:latin typeface="Arial" charset="0"/>
                </a:rPr>
              </a:br>
              <a:r>
                <a:rPr lang="cs-CZ" sz="2000" dirty="0">
                  <a:solidFill>
                    <a:srgbClr val="E60000"/>
                  </a:solidFill>
                  <a:latin typeface="Arial" charset="0"/>
                </a:rPr>
                <a:t>„</a:t>
              </a:r>
              <a:r>
                <a:rPr lang="cs-CZ" sz="2000" dirty="0" err="1">
                  <a:solidFill>
                    <a:srgbClr val="E60000"/>
                  </a:solidFill>
                  <a:latin typeface="Arial" charset="0"/>
                </a:rPr>
                <a:t>classical</a:t>
              </a:r>
              <a:r>
                <a:rPr lang="cs-CZ" sz="2000" dirty="0">
                  <a:solidFill>
                    <a:srgbClr val="E60000"/>
                  </a:solidFill>
                  <a:latin typeface="Arial" charset="0"/>
                </a:rPr>
                <a:t>“ model</a:t>
              </a:r>
            </a:p>
            <a:p>
              <a:r>
                <a:rPr lang="cs-CZ" sz="2000" dirty="0">
                  <a:latin typeface="Arial" charset="0"/>
                </a:rPr>
                <a:t>limited variability</a:t>
              </a:r>
            </a:p>
          </p:txBody>
        </p:sp>
        <p:sp>
          <p:nvSpPr>
            <p:cNvPr id="16396" name="AutoShape 9"/>
            <p:cNvSpPr>
              <a:spLocks noChangeArrowheads="1"/>
            </p:cNvSpPr>
            <p:nvPr/>
          </p:nvSpPr>
          <p:spPr bwMode="auto">
            <a:xfrm rot="2324902">
              <a:off x="1943100" y="2078038"/>
              <a:ext cx="509588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7" name="Group 21"/>
            <p:cNvGrpSpPr>
              <a:grpSpLocks/>
            </p:cNvGrpSpPr>
            <p:nvPr/>
          </p:nvGrpSpPr>
          <p:grpSpPr bwMode="auto">
            <a:xfrm>
              <a:off x="333375" y="4025901"/>
              <a:ext cx="3670301" cy="2576513"/>
              <a:chOff x="210" y="2536"/>
              <a:chExt cx="2312" cy="1623"/>
            </a:xfrm>
          </p:grpSpPr>
          <p:pic>
            <p:nvPicPr>
              <p:cNvPr id="16398" name="Picture 12" descr="File:Thomas Hunt Morgan.jpg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" y="2536"/>
                <a:ext cx="1056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9" name="Picture 14" descr="hMull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24" y="2536"/>
                <a:ext cx="1198" cy="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grpSp>
        <p:nvGrpSpPr>
          <p:cNvPr id="4" name="Skupina 14"/>
          <p:cNvGrpSpPr>
            <a:grpSpLocks/>
          </p:cNvGrpSpPr>
          <p:nvPr/>
        </p:nvGrpSpPr>
        <p:grpSpPr bwMode="auto">
          <a:xfrm>
            <a:off x="4722813" y="2055813"/>
            <a:ext cx="4025897" cy="4502153"/>
            <a:chOff x="4722813" y="2055813"/>
            <a:chExt cx="4025897" cy="4502153"/>
          </a:xfrm>
        </p:grpSpPr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4722813" y="2732088"/>
              <a:ext cx="364394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99"/>
                  </a:solidFill>
                  <a:latin typeface="Arial" charset="0"/>
                </a:rPr>
                <a:t>A. Sturtevant, </a:t>
              </a:r>
              <a:r>
                <a:rPr lang="cs-CZ" sz="2000" dirty="0">
                  <a:solidFill>
                    <a:srgbClr val="000099"/>
                  </a:solidFill>
                  <a:latin typeface="Arial" charset="0"/>
                </a:rPr>
                <a:t>T. </a:t>
              </a:r>
              <a:r>
                <a:rPr lang="cs-CZ" sz="2000" dirty="0" err="1">
                  <a:solidFill>
                    <a:srgbClr val="000099"/>
                  </a:solidFill>
                  <a:latin typeface="Arial" charset="0"/>
                </a:rPr>
                <a:t>Dobzhansky</a:t>
              </a:r>
              <a:r>
                <a:rPr lang="cs-CZ" sz="2000" dirty="0">
                  <a:latin typeface="Arial" charset="0"/>
                </a:rPr>
                <a:t>: </a:t>
              </a:r>
              <a:r>
                <a:rPr lang="en-US" sz="2000" dirty="0">
                  <a:latin typeface="Arial" charset="0"/>
                </a:rPr>
                <a:t/>
              </a:r>
              <a:br>
                <a:rPr lang="en-US" sz="2000" dirty="0">
                  <a:latin typeface="Arial" charset="0"/>
                </a:rPr>
              </a:br>
              <a:r>
                <a:rPr lang="cs-CZ" sz="2000" dirty="0">
                  <a:solidFill>
                    <a:srgbClr val="E60000"/>
                  </a:solidFill>
                  <a:latin typeface="Arial" charset="0"/>
                </a:rPr>
                <a:t>„</a:t>
              </a:r>
              <a:r>
                <a:rPr lang="cs-CZ" sz="2000" dirty="0" err="1">
                  <a:solidFill>
                    <a:srgbClr val="E60000"/>
                  </a:solidFill>
                  <a:latin typeface="Arial" charset="0"/>
                </a:rPr>
                <a:t>equilibrium</a:t>
              </a:r>
              <a:r>
                <a:rPr lang="cs-CZ" sz="2000" dirty="0">
                  <a:solidFill>
                    <a:srgbClr val="E60000"/>
                  </a:solidFill>
                  <a:latin typeface="Arial" charset="0"/>
                </a:rPr>
                <a:t>“ model</a:t>
              </a:r>
            </a:p>
            <a:p>
              <a:r>
                <a:rPr lang="cs-CZ" sz="2000" dirty="0" err="1">
                  <a:latin typeface="Arial" charset="0"/>
                </a:rPr>
                <a:t>variation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 dirty="0" err="1">
                  <a:latin typeface="Arial" charset="0"/>
                </a:rPr>
                <a:t>widespread</a:t>
              </a:r>
              <a:endParaRPr lang="cs-CZ" sz="2000" dirty="0">
                <a:latin typeface="Arial" charset="0"/>
              </a:endParaRPr>
            </a:p>
          </p:txBody>
        </p:sp>
        <p:sp>
          <p:nvSpPr>
            <p:cNvPr id="16391" name="AutoShape 10"/>
            <p:cNvSpPr>
              <a:spLocks noChangeArrowheads="1"/>
            </p:cNvSpPr>
            <p:nvPr/>
          </p:nvSpPr>
          <p:spPr bwMode="auto">
            <a:xfrm rot="19275098" flipH="1">
              <a:off x="5903913" y="2055813"/>
              <a:ext cx="509587" cy="561975"/>
            </a:xfrm>
            <a:prstGeom prst="downArrow">
              <a:avLst>
                <a:gd name="adj1" fmla="val 50000"/>
                <a:gd name="adj2" fmla="val 27570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392" name="Group 22"/>
            <p:cNvGrpSpPr>
              <a:grpSpLocks/>
            </p:cNvGrpSpPr>
            <p:nvPr/>
          </p:nvGrpSpPr>
          <p:grpSpPr bwMode="auto">
            <a:xfrm>
              <a:off x="4794249" y="4025902"/>
              <a:ext cx="3954461" cy="2532064"/>
              <a:chOff x="3020" y="2536"/>
              <a:chExt cx="2491" cy="1595"/>
            </a:xfrm>
          </p:grpSpPr>
          <p:pic>
            <p:nvPicPr>
              <p:cNvPr id="16393" name="Picture 18" descr="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42572" t="11938" r="25392" b="55679"/>
              <a:stretch>
                <a:fillRect/>
              </a:stretch>
            </p:blipFill>
            <p:spPr bwMode="auto">
              <a:xfrm>
                <a:off x="3020" y="2536"/>
                <a:ext cx="1211" cy="1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  <p:pic>
            <p:nvPicPr>
              <p:cNvPr id="16394" name="Picture 20" descr="File:Theodosius Dobzhansky,.jp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t="23073" r="17603"/>
              <a:stretch>
                <a:fillRect/>
              </a:stretch>
            </p:blipFill>
            <p:spPr bwMode="auto">
              <a:xfrm>
                <a:off x="4336" y="2536"/>
                <a:ext cx="1175" cy="1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127000"/>
              </a:effectLst>
            </p:spPr>
          </p:pic>
        </p:grp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497482" y="212725"/>
            <a:ext cx="432208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 VARIATION</a:t>
            </a:r>
          </a:p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IN NATURAL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Obdélník 8"/>
          <p:cNvSpPr>
            <a:spLocks noChangeArrowheads="1"/>
          </p:cNvSpPr>
          <p:nvPr/>
        </p:nvSpPr>
        <p:spPr bwMode="auto">
          <a:xfrm>
            <a:off x="3713163" y="3611563"/>
            <a:ext cx="1746250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8" name="Obdélník 9"/>
          <p:cNvSpPr>
            <a:spLocks noChangeArrowheads="1"/>
          </p:cNvSpPr>
          <p:nvPr/>
        </p:nvSpPr>
        <p:spPr bwMode="auto">
          <a:xfrm>
            <a:off x="3717925" y="5278438"/>
            <a:ext cx="1744663" cy="166687"/>
          </a:xfrm>
          <a:prstGeom prst="rect">
            <a:avLst/>
          </a:prstGeom>
          <a:solidFill>
            <a:srgbClr val="FFFF00">
              <a:alpha val="74901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2875" y="1865313"/>
          <a:ext cx="6202363" cy="4141787"/>
        </p:xfrm>
        <a:graphic>
          <a:graphicData uri="http://schemas.openxmlformats.org/presentationml/2006/ole">
            <p:oleObj spid="_x0000_s1049" name="dokument" r:id="rId4" imgW="6071616" imgH="4053840" progId="">
              <p:embed/>
            </p:oleObj>
          </a:graphicData>
        </a:graphic>
      </p:graphicFrame>
      <p:pic>
        <p:nvPicPr>
          <p:cNvPr id="1029" name="Picture 6" descr="H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450" y="1843088"/>
            <a:ext cx="27670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19088" y="1143000"/>
            <a:ext cx="8545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latin typeface="Arial" charset="0"/>
              </a:rPr>
              <a:t>1966: 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Harry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Harris</a:t>
            </a:r>
            <a:r>
              <a:rPr lang="cs-CZ" sz="1800" dirty="0">
                <a:latin typeface="Arial" charset="0"/>
              </a:rPr>
              <a:t> – </a:t>
            </a:r>
            <a:r>
              <a:rPr lang="cs-CZ" sz="1800" dirty="0" err="1">
                <a:latin typeface="Arial" charset="0"/>
              </a:rPr>
              <a:t>humans</a:t>
            </a:r>
            <a:r>
              <a:rPr lang="cs-CZ" sz="1800" dirty="0">
                <a:latin typeface="Arial" charset="0"/>
              </a:rPr>
              <a:t>; 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Richard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Lewontin</a:t>
            </a:r>
            <a:r>
              <a:rPr lang="cs-CZ" sz="1800" dirty="0">
                <a:solidFill>
                  <a:srgbClr val="000099"/>
                </a:solidFill>
                <a:latin typeface="Arial" charset="0"/>
              </a:rPr>
              <a:t>, John </a:t>
            </a:r>
            <a:r>
              <a:rPr lang="cs-CZ" sz="1800" dirty="0" err="1">
                <a:solidFill>
                  <a:srgbClr val="000099"/>
                </a:solidFill>
                <a:latin typeface="Arial" charset="0"/>
              </a:rPr>
              <a:t>Hubby</a:t>
            </a:r>
            <a:r>
              <a:rPr lang="cs-CZ" sz="1800" dirty="0">
                <a:latin typeface="Arial" charset="0"/>
              </a:rPr>
              <a:t> – </a:t>
            </a:r>
            <a:r>
              <a:rPr lang="cs-CZ" sz="1800" i="1" dirty="0">
                <a:latin typeface="Arial" charset="0"/>
              </a:rPr>
              <a:t>D. </a:t>
            </a:r>
            <a:r>
              <a:rPr lang="cs-CZ" sz="1800" i="1" dirty="0" err="1">
                <a:latin typeface="Arial" charset="0"/>
              </a:rPr>
              <a:t>pseudoobscura</a:t>
            </a:r>
            <a:endParaRPr lang="cs-CZ" sz="1800" i="1" dirty="0">
              <a:latin typeface="Arial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49288" y="6003925"/>
            <a:ext cx="7096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 err="1">
                <a:latin typeface="Arial" charset="0"/>
              </a:rPr>
              <a:t>microsatellites</a:t>
            </a:r>
            <a:r>
              <a:rPr lang="cs-CZ" sz="1800" dirty="0">
                <a:latin typeface="Arial" charset="0"/>
              </a:rPr>
              <a:t>, </a:t>
            </a:r>
            <a:r>
              <a:rPr lang="cs-CZ" sz="1800" dirty="0" err="1">
                <a:latin typeface="Arial" charset="0"/>
              </a:rPr>
              <a:t>minisatellites</a:t>
            </a:r>
            <a:r>
              <a:rPr lang="cs-CZ" sz="1800" dirty="0">
                <a:latin typeface="Arial" charset="0"/>
              </a:rPr>
              <a:t> → </a:t>
            </a:r>
            <a:r>
              <a:rPr lang="cs-CZ" sz="1800" dirty="0" err="1">
                <a:latin typeface="Arial" charset="0"/>
              </a:rPr>
              <a:t>high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mutation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rate</a:t>
            </a:r>
            <a:r>
              <a:rPr lang="cs-CZ" sz="1800" dirty="0">
                <a:latin typeface="Arial" charset="0"/>
              </a:rPr>
              <a:t>, </a:t>
            </a:r>
            <a:r>
              <a:rPr lang="cs-CZ" sz="1800" dirty="0" err="1">
                <a:latin typeface="Arial" charset="0"/>
              </a:rPr>
              <a:t>high</a:t>
            </a:r>
            <a:r>
              <a:rPr lang="cs-CZ" sz="1800" dirty="0">
                <a:latin typeface="Arial" charset="0"/>
              </a:rPr>
              <a:t> variability</a:t>
            </a:r>
          </a:p>
          <a:p>
            <a:r>
              <a:rPr lang="cs-CZ" sz="1800" dirty="0" err="1">
                <a:latin typeface="Arial" charset="0"/>
              </a:rPr>
              <a:t>question</a:t>
            </a:r>
            <a:r>
              <a:rPr lang="cs-CZ" sz="1800" dirty="0">
                <a:latin typeface="Arial" charset="0"/>
              </a:rPr>
              <a:t> to </a:t>
            </a:r>
            <a:r>
              <a:rPr lang="cs-CZ" sz="1800" dirty="0" err="1">
                <a:latin typeface="Arial" charset="0"/>
              </a:rPr>
              <a:t>what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extent</a:t>
            </a:r>
            <a:r>
              <a:rPr lang="cs-CZ" sz="1800" dirty="0">
                <a:latin typeface="Arial" charset="0"/>
              </a:rPr>
              <a:t> protein </a:t>
            </a:r>
            <a:r>
              <a:rPr lang="cs-CZ" sz="1800" dirty="0" err="1">
                <a:latin typeface="Arial" charset="0"/>
              </a:rPr>
              <a:t>electrophoresis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 err="1">
                <a:latin typeface="Arial" charset="0"/>
              </a:rPr>
              <a:t>representative</a:t>
            </a:r>
            <a:r>
              <a:rPr lang="cs-CZ" sz="1800">
                <a:latin typeface="Arial" charset="0"/>
              </a:rPr>
              <a:t>?</a:t>
            </a:r>
            <a:endParaRPr lang="cs-CZ" sz="1800" dirty="0">
              <a:latin typeface="Arial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B6D2AF73-CD60-4C99-B224-CE5533B42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482" y="212725"/>
            <a:ext cx="432208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GENETIC VARIATION</a:t>
            </a:r>
          </a:p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IN NATURAL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244022" y="312738"/>
            <a:ext cx="4649606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VARIATION AT MORE LOCI</a:t>
            </a:r>
          </a:p>
        </p:txBody>
      </p:sp>
      <p:pic>
        <p:nvPicPr>
          <p:cNvPr id="50183" name="Picture 7" descr="link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13" y="3065463"/>
            <a:ext cx="5934075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649288" y="1060450"/>
            <a:ext cx="70054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err="1">
                <a:latin typeface="Arial" charset="0"/>
              </a:rPr>
              <a:t>proximity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err="1">
                <a:latin typeface="Arial" charset="0"/>
              </a:rPr>
              <a:t>of</a:t>
            </a:r>
            <a:r>
              <a:rPr lang="cs-CZ" sz="2000" dirty="0">
                <a:latin typeface="Arial" charset="0"/>
              </a:rPr>
              <a:t> loci =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</a:rPr>
              <a:t>linkage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cs-CZ" sz="2000" dirty="0" err="1">
                <a:latin typeface="Arial" charset="0"/>
              </a:rPr>
              <a:t>valid</a:t>
            </a:r>
            <a:r>
              <a:rPr lang="cs-CZ" sz="2000" dirty="0">
                <a:latin typeface="Arial" charset="0"/>
              </a:rPr>
              <a:t> H-W </a:t>
            </a:r>
            <a:r>
              <a:rPr lang="cs-CZ" sz="2000" dirty="0" err="1">
                <a:latin typeface="Arial" charset="0"/>
              </a:rPr>
              <a:t>assumptions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r>
              <a:rPr lang="cs-CZ" sz="2000" dirty="0" err="1">
                <a:latin typeface="Arial" charset="0"/>
                <a:sym typeface="Symbol" pitchFamily="18" charset="2"/>
              </a:rPr>
              <a:t>formation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of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linkage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equilibrium</a:t>
            </a:r>
            <a:endParaRPr lang="cs-CZ" sz="2000" dirty="0">
              <a:latin typeface="Arial" charset="0"/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cs-CZ" sz="2000" dirty="0" err="1">
                <a:latin typeface="Arial" charset="0"/>
                <a:sym typeface="Symbol" pitchFamily="18" charset="2"/>
              </a:rPr>
              <a:t>this</a:t>
            </a:r>
            <a:r>
              <a:rPr lang="cs-CZ" sz="2000" dirty="0">
                <a:latin typeface="Arial" charset="0"/>
                <a:sym typeface="Symbol" pitchFamily="18" charset="2"/>
              </a:rPr>
              <a:t> proces </a:t>
            </a:r>
            <a:r>
              <a:rPr lang="cs-CZ" sz="2000" dirty="0" err="1">
                <a:latin typeface="Arial" charset="0"/>
                <a:sym typeface="Symbol" pitchFamily="18" charset="2"/>
              </a:rPr>
              <a:t>can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be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slow</a:t>
            </a:r>
            <a:r>
              <a:rPr lang="cs-CZ" sz="2000" dirty="0">
                <a:latin typeface="Arial" charset="0"/>
                <a:sym typeface="Symbol" pitchFamily="18" charset="2"/>
              </a:rPr>
              <a:t> 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linkage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solidFill>
                  <a:srgbClr val="E60000"/>
                </a:solidFill>
                <a:latin typeface="Arial" charset="0"/>
                <a:sym typeface="Symbol" pitchFamily="18" charset="2"/>
              </a:rPr>
              <a:t>disequilibrium</a:t>
            </a:r>
            <a:r>
              <a:rPr lang="cs-CZ" sz="2000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(LD)</a:t>
            </a:r>
          </a:p>
          <a:p>
            <a:pPr>
              <a:spcAft>
                <a:spcPts val="600"/>
              </a:spcAft>
            </a:pPr>
            <a:r>
              <a:rPr lang="cs-CZ" sz="2000" dirty="0" err="1">
                <a:latin typeface="Arial" charset="0"/>
                <a:sym typeface="Symbol" pitchFamily="18" charset="2"/>
              </a:rPr>
              <a:t>coefficient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of</a:t>
            </a:r>
            <a:r>
              <a:rPr lang="cs-CZ" sz="2000" dirty="0">
                <a:latin typeface="Arial" charset="0"/>
                <a:sym typeface="Symbol" pitchFamily="18" charset="2"/>
              </a:rPr>
              <a:t> LD: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</a:p>
          <a:p>
            <a:pPr>
              <a:spcAft>
                <a:spcPts val="600"/>
              </a:spcAft>
            </a:pPr>
            <a:r>
              <a:rPr lang="cs-CZ" sz="2000" dirty="0" err="1">
                <a:latin typeface="Arial" charset="0"/>
                <a:sym typeface="Symbol" pitchFamily="18" charset="2"/>
              </a:rPr>
              <a:t>relation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dirty="0" err="1">
                <a:latin typeface="Arial" charset="0"/>
                <a:sym typeface="Symbol" pitchFamily="18" charset="2"/>
              </a:rPr>
              <a:t>of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D</a:t>
            </a:r>
            <a:r>
              <a:rPr lang="cs-CZ" sz="2000" dirty="0">
                <a:latin typeface="Arial" charset="0"/>
                <a:sym typeface="Symbol" pitchFamily="18" charset="2"/>
              </a:rPr>
              <a:t> to </a:t>
            </a:r>
            <a:r>
              <a:rPr lang="cs-CZ" sz="2000" dirty="0" err="1">
                <a:latin typeface="Arial" charset="0"/>
                <a:sym typeface="Symbol" pitchFamily="18" charset="2"/>
              </a:rPr>
              <a:t>recombination</a:t>
            </a:r>
            <a:r>
              <a:rPr lang="cs-CZ" sz="2000" dirty="0">
                <a:latin typeface="Arial" charset="0"/>
                <a:sym typeface="Symbol" pitchFamily="18" charset="2"/>
              </a:rPr>
              <a:t> </a:t>
            </a:r>
            <a:r>
              <a:rPr lang="cs-CZ" sz="2000" i="1" dirty="0">
                <a:latin typeface="Arial" charset="0"/>
                <a:sym typeface="Symbol" pitchFamily="18" charset="2"/>
              </a:rPr>
              <a:t>r </a:t>
            </a:r>
            <a:r>
              <a:rPr lang="cs-CZ" sz="2000" dirty="0">
                <a:latin typeface="Arial" charset="0"/>
                <a:sym typeface="Symbol" pitchFamily="18" charset="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962326" y="577935"/>
            <a:ext cx="745928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E60000"/>
                </a:solidFill>
                <a:latin typeface="Arial" charset="0"/>
              </a:rPr>
              <a:t>Causes of linkage disequilibrium:</a:t>
            </a:r>
            <a:r>
              <a:rPr lang="en-GB">
                <a:solidFill>
                  <a:srgbClr val="FF0000"/>
                </a:solidFill>
                <a:latin typeface="Arial" charset="0"/>
              </a:rPr>
              <a:t/>
            </a:r>
            <a:br>
              <a:rPr lang="en-GB">
                <a:solidFill>
                  <a:srgbClr val="FF0000"/>
                </a:solidFill>
                <a:latin typeface="Arial" charset="0"/>
              </a:rPr>
            </a:br>
            <a:endParaRPr lang="en-GB">
              <a:solidFill>
                <a:srgbClr val="FF0000"/>
              </a:solidFill>
              <a:latin typeface="Arial" charset="0"/>
            </a:endParaRPr>
          </a:p>
          <a:p>
            <a:r>
              <a:rPr lang="en-GB" sz="2000">
                <a:latin typeface="Arial" charset="0"/>
              </a:rPr>
              <a:t>absence of recombination (eg. inversion)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nonrandom mating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selection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recent mutation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sample is a mixture of 2 species with different allele frequencies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recent merging of 2 populations</a:t>
            </a:r>
            <a:br>
              <a:rPr lang="en-GB" sz="2000">
                <a:latin typeface="Arial" charset="0"/>
              </a:rPr>
            </a:br>
            <a:endParaRPr lang="en-GB" sz="2000">
              <a:latin typeface="Arial" charset="0"/>
            </a:endParaRPr>
          </a:p>
          <a:p>
            <a:r>
              <a:rPr lang="en-GB" sz="2000">
                <a:latin typeface="Arial" charset="0"/>
              </a:rPr>
              <a:t>random genetic drift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5805664" y="978231"/>
            <a:ext cx="3159760" cy="982980"/>
          </a:xfrm>
          <a:prstGeom prst="wedgeRectCallout">
            <a:avLst>
              <a:gd name="adj1" fmla="val -66726"/>
              <a:gd name="adj2" fmla="val -4933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aseline="0" dirty="0">
                <a:latin typeface="Arial" pitchFamily="34" charset="0"/>
                <a:cs typeface="Arial" pitchFamily="34" charset="0"/>
              </a:rPr>
              <a:t>LD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needn´t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exist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only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between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loci on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baseline="0" dirty="0" err="1">
                <a:latin typeface="Arial" pitchFamily="34" charset="0"/>
                <a:cs typeface="Arial" pitchFamily="34" charset="0"/>
              </a:rPr>
              <a:t>same</a:t>
            </a:r>
            <a:r>
              <a:rPr lang="cs-CZ" sz="1800" baseline="0" dirty="0">
                <a:latin typeface="Arial" pitchFamily="34" charset="0"/>
                <a:cs typeface="Arial" pitchFamily="34" charset="0"/>
              </a:rPr>
              <a:t> chromosome!</a:t>
            </a:r>
            <a:endParaRPr kumimoji="0" lang="cs-CZ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io.miami.edu/~cmallery/150/mendel/sf10x1a.jpg"/>
          <p:cNvPicPr>
            <a:picLocks noChangeAspect="1" noChangeArrowheads="1"/>
          </p:cNvPicPr>
          <p:nvPr/>
        </p:nvPicPr>
        <p:blipFill>
          <a:blip r:embed="rId3" cstate="print"/>
          <a:srcRect l="2155" t="3472" r="2042" b="4881"/>
          <a:stretch>
            <a:fillRect/>
          </a:stretch>
        </p:blipFill>
        <p:spPr bwMode="auto">
          <a:xfrm>
            <a:off x="6430325" y="2161445"/>
            <a:ext cx="2677885" cy="159251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3003580" y="300038"/>
            <a:ext cx="3079689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INBREEDING</a:t>
            </a:r>
          </a:p>
        </p:txBody>
      </p:sp>
      <p:sp>
        <p:nvSpPr>
          <p:cNvPr id="23555" name="Text Box 14"/>
          <p:cNvSpPr txBox="1">
            <a:spLocks noChangeArrowheads="1"/>
          </p:cNvSpPr>
          <p:nvPr/>
        </p:nvSpPr>
        <p:spPr bwMode="auto">
          <a:xfrm>
            <a:off x="503238" y="1156182"/>
            <a:ext cx="6721712" cy="288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relatives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eg.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repeated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autogamy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self-fertilization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self-pollination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(HWE):	1/4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2/4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1/4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gen.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selfing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			3/8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2/8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3/8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gen.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selfing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			7/16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2/16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7/16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gen.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selfing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			15/16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2/32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15/16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xmlns="" val="128933534"/>
              </p:ext>
            </p:extLst>
          </p:nvPr>
        </p:nvGraphicFramePr>
        <p:xfrm>
          <a:off x="435485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xmlns="" val="635324216"/>
              </p:ext>
            </p:extLst>
          </p:nvPr>
        </p:nvGraphicFramePr>
        <p:xfrm>
          <a:off x="2562078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xmlns="" val="4005834717"/>
              </p:ext>
            </p:extLst>
          </p:nvPr>
        </p:nvGraphicFramePr>
        <p:xfrm>
          <a:off x="4688670" y="4562570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f 16"/>
          <p:cNvGraphicFramePr/>
          <p:nvPr>
            <p:extLst>
              <p:ext uri="{D42A27DB-BD31-4B8C-83A1-F6EECF244321}">
                <p14:modId xmlns:p14="http://schemas.microsoft.com/office/powerpoint/2010/main" xmlns="" val="1260694692"/>
              </p:ext>
            </p:extLst>
          </p:nvPr>
        </p:nvGraphicFramePr>
        <p:xfrm>
          <a:off x="6848670" y="4537856"/>
          <a:ext cx="2160000" cy="17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9121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3" name="Text Box 21"/>
          <p:cNvSpPr txBox="1">
            <a:spLocks noChangeArrowheads="1"/>
          </p:cNvSpPr>
          <p:nvPr/>
        </p:nvSpPr>
        <p:spPr bwMode="auto">
          <a:xfrm>
            <a:off x="2218204" y="323397"/>
            <a:ext cx="4458272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cap="all" dirty="0" err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b="1" cap="all" dirty="0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cap="all" dirty="0" err="1"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CoefFicientS</a:t>
            </a:r>
            <a:endParaRPr lang="cs-CZ" b="1" cap="all" dirty="0">
              <a:solidFill>
                <a:srgbClr val="E8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838" y="1108529"/>
            <a:ext cx="3728906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GB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Pedigree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en-GB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probability of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autozygosity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6982" y="4258893"/>
            <a:ext cx="7576113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autozygosity: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alleles identical by descent (IBD), always homozygous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allozygosity:</a:t>
            </a: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either heterozygote or homozygote (alleles identical by state, IBS)</a:t>
            </a:r>
          </a:p>
        </p:txBody>
      </p:sp>
      <p:pic>
        <p:nvPicPr>
          <p:cNvPr id="12" name="Picture 8" descr="IBD - I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543" y="1108529"/>
            <a:ext cx="3823834" cy="307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5660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3238" y="527957"/>
            <a:ext cx="83583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 population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pop. in which the probability of autozygosity due to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inbreeding  in panmictic population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3238" y="1696357"/>
            <a:ext cx="8040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probability that an individual inherited both alleles at a locus from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	the same ancestor (both alleles are IBD)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31"/>
          <a:stretch/>
        </p:blipFill>
        <p:spPr>
          <a:xfrm>
            <a:off x="503238" y="2802844"/>
            <a:ext cx="4727789" cy="36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221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556"/>
          <a:stretch/>
        </p:blipFill>
        <p:spPr>
          <a:xfrm>
            <a:off x="503238" y="2802844"/>
            <a:ext cx="8311248" cy="369112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84465" y="5869062"/>
            <a:ext cx="1596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 1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AA96E8F4-46BE-4858-84DC-585D9ABB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527957"/>
            <a:ext cx="83583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Inbred population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pop. in which the probability of autozygosity due to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	inbreeding  in panmictic population</a:t>
            </a: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346A001C-FD06-490B-83F3-F4DC5D759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696357"/>
            <a:ext cx="8040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probability that an individual inherited both alleles at a locus from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	the same ancestor (both alleles are IBD)</a:t>
            </a:r>
          </a:p>
        </p:txBody>
      </p:sp>
    </p:spTree>
    <p:extLst>
      <p:ext uri="{BB962C8B-B14F-4D97-AF65-F5344CB8AC3E}">
        <p14:creationId xmlns:p14="http://schemas.microsoft.com/office/powerpoint/2010/main" xmlns="" val="375599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http://www.genetic-genealogy.co.uk/images/image1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1993" y="502104"/>
            <a:ext cx="54864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ovéPole 9"/>
          <p:cNvSpPr txBox="1">
            <a:spLocks noChangeArrowheads="1"/>
          </p:cNvSpPr>
          <p:nvPr/>
        </p:nvSpPr>
        <p:spPr bwMode="auto">
          <a:xfrm>
            <a:off x="503238" y="4640943"/>
            <a:ext cx="81788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Amenhotep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37.5%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c) Hat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eput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pedigree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894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ext Box 48"/>
          <p:cNvSpPr txBox="1">
            <a:spLocks noChangeArrowheads="1"/>
          </p:cNvSpPr>
          <p:nvPr/>
        </p:nvSpPr>
        <p:spPr bwMode="auto">
          <a:xfrm>
            <a:off x="503238" y="1805214"/>
            <a:ext cx="5561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	-1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 +1</a:t>
            </a:r>
          </a:p>
        </p:txBody>
      </p:sp>
      <p:sp>
        <p:nvSpPr>
          <p:cNvPr id="27660" name="TextovéPole 47"/>
          <p:cNvSpPr txBox="1">
            <a:spLocks noChangeArrowheads="1"/>
          </p:cNvSpPr>
          <p:nvPr/>
        </p:nvSpPr>
        <p:spPr bwMode="auto">
          <a:xfrm>
            <a:off x="503238" y="2479448"/>
            <a:ext cx="31229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cs-CZ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heterozygosity</a:t>
            </a:r>
            <a:endParaRPr lang="cs-C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503238" y="446314"/>
            <a:ext cx="5101076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System-of-mating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baseline="-25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HWE</a:t>
            </a:r>
          </a:p>
        </p:txBody>
      </p:sp>
      <p:sp>
        <p:nvSpPr>
          <p:cNvPr id="51" name="Text Box 57"/>
          <p:cNvSpPr txBox="1">
            <a:spLocks noChangeArrowheads="1"/>
          </p:cNvSpPr>
          <p:nvPr/>
        </p:nvSpPr>
        <p:spPr bwMode="auto">
          <a:xfrm>
            <a:off x="503238" y="3500922"/>
            <a:ext cx="8191345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i="1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</a:t>
            </a:r>
            <a:r>
              <a:rPr lang="cs-CZ" sz="2000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Aft>
                <a:spcPts val="1000"/>
              </a:spcAft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Př.: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hutterites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anabaptists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Great Plains in USA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	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spite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respecting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incest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taboo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= 0,0255)</a:t>
            </a:r>
          </a:p>
          <a:p>
            <a:pPr defTabSz="360000">
              <a:spcAft>
                <a:spcPts val="10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founders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Protestants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Tyrol and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Carinthia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16th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century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9810" name="Picture 2" descr="http://upload.wikimedia.org/wikipedia/commons/1/1d/Anneken_Hendri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902" y="1867371"/>
            <a:ext cx="2816226" cy="213563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5114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pbs.org/wgbh/evolution/library/06/1/images/l_061_01_l.jpg"/>
          <p:cNvPicPr>
            <a:picLocks noChangeAspect="1" noChangeArrowheads="1"/>
          </p:cNvPicPr>
          <p:nvPr/>
        </p:nvPicPr>
        <p:blipFill>
          <a:blip r:embed="rId2" cstate="print"/>
          <a:srcRect l="4449" r="52405"/>
          <a:stretch>
            <a:fillRect/>
          </a:stretch>
        </p:blipFill>
        <p:spPr bwMode="auto">
          <a:xfrm>
            <a:off x="503238" y="373918"/>
            <a:ext cx="2054832" cy="22383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7348" name="Picture 4" descr="https://online.science.psu.edu/sites/default/files/biol011/Fig-6-1-Mendel-Cross-Breeding.jpg"/>
          <p:cNvPicPr>
            <a:picLocks noChangeAspect="1" noChangeArrowheads="1"/>
          </p:cNvPicPr>
          <p:nvPr/>
        </p:nvPicPr>
        <p:blipFill>
          <a:blip r:embed="rId3" cstate="print"/>
          <a:srcRect l="878" t="12760" r="796" b="1302"/>
          <a:stretch>
            <a:fillRect/>
          </a:stretch>
        </p:blipFill>
        <p:spPr bwMode="auto">
          <a:xfrm>
            <a:off x="3112874" y="368051"/>
            <a:ext cx="5517418" cy="2231309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23000"/>
              </a:prstClr>
            </a:outerShdw>
          </a:effectLst>
        </p:spPr>
      </p:pic>
      <p:pic>
        <p:nvPicPr>
          <p:cNvPr id="57350" name="Picture 6" descr="http://4.bp.blogspot.com/-pw-Y1VIiQJ8/ULWDHK0e3SI/AAAAAAAAMPw/9uY43HvMRO4/s1600/mendel+experi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69" y="2744493"/>
            <a:ext cx="6945526" cy="411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5" descr="inb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126" y="2999696"/>
            <a:ext cx="6226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47"/>
          <p:cNvSpPr txBox="1">
            <a:spLocks noChangeArrowheads="1"/>
          </p:cNvSpPr>
          <p:nvPr/>
        </p:nvSpPr>
        <p:spPr bwMode="auto">
          <a:xfrm>
            <a:off x="2458585" y="244484"/>
            <a:ext cx="418338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33388" y="1046617"/>
            <a:ext cx="8616461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fre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homozygote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freq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allele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fre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qs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affects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loci</a:t>
            </a:r>
          </a:p>
        </p:txBody>
      </p:sp>
      <p:pic>
        <p:nvPicPr>
          <p:cNvPr id="11" name="Obrázek 10" descr="Obráze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1514" y="1634662"/>
            <a:ext cx="5022172" cy="10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213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9"/>
          <p:cNvSpPr txBox="1">
            <a:spLocks noChangeArrowheads="1"/>
          </p:cNvSpPr>
          <p:nvPr/>
        </p:nvSpPr>
        <p:spPr bwMode="auto">
          <a:xfrm>
            <a:off x="6288088" y="2962275"/>
            <a:ext cx="2508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Leavenworthia</a:t>
            </a:r>
            <a:r>
              <a:rPr lang="cs-CZ" sz="1600" i="1"/>
              <a:t> </a:t>
            </a:r>
            <a:r>
              <a:rPr lang="en-US" sz="1600" i="1"/>
              <a:t>alabamica</a:t>
            </a:r>
            <a:endParaRPr lang="cs-CZ" sz="1600" i="1"/>
          </a:p>
        </p:txBody>
      </p:sp>
      <p:pic>
        <p:nvPicPr>
          <p:cNvPr id="30723" name="Picture 54" descr="Size"/>
          <p:cNvPicPr>
            <a:picLocks noChangeAspect="1" noChangeArrowheads="1"/>
          </p:cNvPicPr>
          <p:nvPr/>
        </p:nvPicPr>
        <p:blipFill>
          <a:blip r:embed="rId3" cstate="print"/>
          <a:srcRect l="11096" r="5086"/>
          <a:stretch>
            <a:fillRect/>
          </a:stretch>
        </p:blipFill>
        <p:spPr bwMode="auto">
          <a:xfrm>
            <a:off x="6265863" y="960438"/>
            <a:ext cx="25431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4" name="Text Box 62"/>
          <p:cNvSpPr txBox="1">
            <a:spLocks noChangeArrowheads="1"/>
          </p:cNvSpPr>
          <p:nvPr/>
        </p:nvSpPr>
        <p:spPr bwMode="auto">
          <a:xfrm>
            <a:off x="487363" y="1067852"/>
            <a:ext cx="324640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depresion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fertility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and/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911" name="Text Box 63"/>
          <p:cNvSpPr txBox="1">
            <a:spLocks noChangeArrowheads="1"/>
          </p:cNvSpPr>
          <p:nvPr/>
        </p:nvSpPr>
        <p:spPr bwMode="auto">
          <a:xfrm>
            <a:off x="228179" y="5735791"/>
            <a:ext cx="87767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BUT! Not always must inbreeding be deleterious (eg. many species of embryophyte </a:t>
            </a:r>
            <a:br>
              <a:rPr lang="en-GB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(land) plants are self-fertilising). Moreover, the inbreeding effects can differ within </a:t>
            </a:r>
            <a:br>
              <a:rPr lang="en-GB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species depending on environment.</a:t>
            </a:r>
          </a:p>
        </p:txBody>
      </p:sp>
      <p:sp>
        <p:nvSpPr>
          <p:cNvPr id="30726" name="Text Box 47"/>
          <p:cNvSpPr txBox="1">
            <a:spLocks noChangeArrowheads="1"/>
          </p:cNvSpPr>
          <p:nvPr/>
        </p:nvSpPr>
        <p:spPr bwMode="auto">
          <a:xfrm>
            <a:off x="1218520" y="330345"/>
            <a:ext cx="4646657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Phenotypic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0727" name="Picture 4" descr="http://minicattle.com/images/minikent_02.jpg"/>
          <p:cNvPicPr>
            <a:picLocks noChangeAspect="1" noChangeArrowheads="1"/>
          </p:cNvPicPr>
          <p:nvPr/>
        </p:nvPicPr>
        <p:blipFill>
          <a:blip r:embed="rId4" cstate="print"/>
          <a:srcRect l="9152" t="7828" r="9941" b="10049"/>
          <a:stretch>
            <a:fillRect/>
          </a:stretch>
        </p:blipFill>
        <p:spPr bwMode="auto">
          <a:xfrm>
            <a:off x="487363" y="2528888"/>
            <a:ext cx="3846512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29" name="Picture 2" descr="https://encrypted-tbn2.gstatic.com/images?q=tbn:ANd9GcRrssmFeh7wn0T398Ran4c-D_jeePD616jl_Ow9d9qVdTNOfC5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0838" y="1981200"/>
            <a:ext cx="19907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2" descr="http://oregonstate.edu/instruct/css/330/six/images/doublecross2.gif"/>
          <p:cNvPicPr>
            <a:picLocks noChangeAspect="1" noChangeArrowheads="1"/>
          </p:cNvPicPr>
          <p:nvPr/>
        </p:nvPicPr>
        <p:blipFill>
          <a:blip r:embed="rId6" cstate="print"/>
          <a:srcRect b="71807"/>
          <a:stretch>
            <a:fillRect/>
          </a:stretch>
        </p:blipFill>
        <p:spPr bwMode="auto">
          <a:xfrm>
            <a:off x="4911060" y="4067008"/>
            <a:ext cx="3981450" cy="1468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02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503238" y="3670448"/>
            <a:ext cx="84597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Vadoma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tribe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Zimbabwe (tzv. „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Ostrich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“):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ectrodactyly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Mormons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Hilld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(Utah) and Colorado City (Arizona)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Amazonia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Indians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aristocratic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dynasties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6" name="Text Box 62"/>
          <p:cNvSpPr txBox="1">
            <a:spLocks noChangeArrowheads="1"/>
          </p:cNvSpPr>
          <p:nvPr/>
        </p:nvSpPr>
        <p:spPr bwMode="auto">
          <a:xfrm>
            <a:off x="503238" y="171578"/>
            <a:ext cx="845978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 depression in humans:</a:t>
            </a:r>
          </a:p>
          <a:p>
            <a:pPr>
              <a:spcAft>
                <a:spcPts val="12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the Amish: haemophilia B, anemia, myotonic dystrophy, Ellis-van Creveld syndrome (dwarfness, polydactyly), defects in nail development, dental defects</a:t>
            </a:r>
          </a:p>
        </p:txBody>
      </p:sp>
      <p:pic>
        <p:nvPicPr>
          <p:cNvPr id="31749" name="Picture 13" descr="http://de.academic.ru/pictures/dewiki/68/Deux_pieds_1_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2853" y="4980098"/>
            <a:ext cx="24685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31750" name="Přímá spojovací šipka 11"/>
          <p:cNvCxnSpPr>
            <a:cxnSpLocks noChangeShapeType="1"/>
          </p:cNvCxnSpPr>
          <p:nvPr/>
        </p:nvCxnSpPr>
        <p:spPr bwMode="auto">
          <a:xfrm>
            <a:off x="6468018" y="4064491"/>
            <a:ext cx="390753" cy="729341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sp>
        <p:nvSpPr>
          <p:cNvPr id="31751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52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5362" name="Picture 2" descr="http://zena-in.cz/media/2011/02/02/4cecb9c64c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302" y="1710461"/>
            <a:ext cx="2919412" cy="17534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364" name="Picture 4" descr="http://is.muni.cz/do/rect/el/estud/pedf/js14/grafomot/web/pics/02-03-07-polydaktyl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9113" y="1744905"/>
            <a:ext cx="2191229" cy="1640141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2" name="Přímá spojovací šipka 11"/>
          <p:cNvCxnSpPr>
            <a:cxnSpLocks noChangeShapeType="1"/>
          </p:cNvCxnSpPr>
          <p:nvPr/>
        </p:nvCxnSpPr>
        <p:spPr bwMode="auto">
          <a:xfrm>
            <a:off x="3570515" y="1382485"/>
            <a:ext cx="642256" cy="1317172"/>
          </a:xfrm>
          <a:prstGeom prst="straightConnector1">
            <a:avLst/>
          </a:prstGeom>
          <a:noFill/>
          <a:ln w="38100" algn="ctr">
            <a:solidFill>
              <a:srgbClr val="E80000"/>
            </a:solidFill>
            <a:round/>
            <a:headEnd/>
            <a:tailEnd type="arrow" w="med" len="med"/>
          </a:ln>
        </p:spPr>
      </p:cxnSp>
      <p:pic>
        <p:nvPicPr>
          <p:cNvPr id="15366" name="Picture 6" descr="http://upload.wikimedia.org/wikipedia/commons/0/0f/Lancaster_County_Amish_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817" y="1721002"/>
            <a:ext cx="2293258" cy="1719943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690290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ovéPole 16"/>
          <p:cNvSpPr txBox="1">
            <a:spLocks noChangeArrowheads="1"/>
          </p:cNvSpPr>
          <p:nvPr/>
        </p:nvSpPr>
        <p:spPr bwMode="auto">
          <a:xfrm>
            <a:off x="503238" y="1087273"/>
            <a:ext cx="7109639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Charles II of Spain: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unnaturally big head, deformed mandible,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weak body, difficulties with walking and other defects,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mental and psychical defects, impotence, sterility</a:t>
            </a:r>
          </a:p>
          <a:p>
            <a:pPr defTabSz="360000">
              <a:spcBef>
                <a:spcPts val="0"/>
              </a:spcBef>
              <a:spcAft>
                <a:spcPts val="0"/>
              </a:spcAft>
            </a:pP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Francis II: 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in some children mental retardation, hydrocephaly, seizures,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some unable of living without assistence</a:t>
            </a:r>
          </a:p>
        </p:txBody>
      </p:sp>
      <p:pic>
        <p:nvPicPr>
          <p:cNvPr id="32772" name="Picture 15" descr="Soubor:Carlos II.jpg"/>
          <p:cNvPicPr>
            <a:picLocks noChangeAspect="1" noChangeArrowheads="1"/>
          </p:cNvPicPr>
          <p:nvPr/>
        </p:nvPicPr>
        <p:blipFill>
          <a:blip r:embed="rId3" cstate="print"/>
          <a:srcRect l="3677" t="2315" r="3676"/>
          <a:stretch>
            <a:fillRect/>
          </a:stretch>
        </p:blipFill>
        <p:spPr bwMode="auto">
          <a:xfrm>
            <a:off x="6681788" y="144269"/>
            <a:ext cx="2288041" cy="27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2774" name="Picture 17" descr="Soubor:Francesco I.jpg"/>
          <p:cNvPicPr>
            <a:picLocks noChangeAspect="1" noChangeArrowheads="1"/>
          </p:cNvPicPr>
          <p:nvPr/>
        </p:nvPicPr>
        <p:blipFill>
          <a:blip r:embed="rId4" cstate="print"/>
          <a:srcRect t="6914"/>
          <a:stretch>
            <a:fillRect/>
          </a:stretch>
        </p:blipFill>
        <p:spPr bwMode="auto">
          <a:xfrm>
            <a:off x="6125735" y="3723557"/>
            <a:ext cx="2266268" cy="298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2776" name="AutoShape 13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AutoShape 15" descr="data:image/jpeg;base64,/9j/4AAQSkZJRgABAQAAAQABAAD/2wCEAAkGBhQSERUUExQVFRQVGBUVFRUVFRUUFxUVFxYVFBQUFxUXHCYeFxojGhQVHy8gIycpLCwsFR4xNTAqNSYrLCkBCQoKDgwOGg8PGikcHB8sKSkpLCksLCwsLCwsLCksKSwsLCksLCwsKSksLCksLCkpKSksKSkpKSwsLCwpLCwpLP/AABEIAMkA+wMBIgACEQEDEQH/xAAbAAACAwEBAQAAAAAAAAAAAAADBAIFBgEAB//EAEEQAAIBAgQCCQEFBgUDBQEAAAECEQADBBIhMQVBBhMiUWFxgZGxoSMyQnLBFFJikrLRB4KiwvAkM+EXQ1Nzgxb/xAAZAQADAQEBAAAAAAAAAAAAAAAAAQIDBAX/xAAjEQACAgICAwACAwAAAAAAAAAAAQIRAyESMSIyQRNRBGGB/9oADAMBAAIRAxEAPwD4kq6V3LXbe1SipKB5a8uhogWvFKLAmI7q9I7vpUVBFeikAS24BBgaeAqWIMmYGvgKGEomXbwpACCidqmF8B7VIJr70QW6YAsvgPauqg7h7UcWqmLFAC/VjuHtXBbHcPamzYrosUALC2O4e1SFkdw9hTXU1MWqBCWTwHsKKtrwHsKL1VSNugLA5PAewruQdw9hRclRdQNyB50AAZB3D2FRCjuHsKMGX94VM4c0AK6dw9hXQvgPYUQ2q9loCyCW+0NF79QI01ppBrsv8oj4oVHspQFjSDTZf5V/tXjbH7o/lX+1FtppUzZpCErtjT7gj8oH6UmLeuw9hTFx7jMVZvu7eIOx1pa6kaFteetRbNOKZNrgG4H8o/tVbinGY6Dl8CmSi98+5pK+BmPp8VcWFHLe1SiuWhpRIpskjFSy10Ci27U0gBV3JTAs102qAAKlGtpUltUwtugQuE196KqVxV7R8z80xbSgZwWq6Foy2691VMVnAtdW3U1Sp5IEmgQEJUjbmluGXy9xgzACJGYgDeNKs26sb3bf8wPxQOhTqKi1um2xNkb3V9Ax/Sg3OIWOTk+Sn9aLCi26HjDri1fFAtaRLlzIFzZ2RCyqRtyJ1001rG4y9ndm2zMxjuBJIHpWms28+Gv3rZ7NsC2ZYK5a7C6JOYjKWk7VlrixQMCaJZxLLsSPj2rkVyKBWWmFxIuaEQ30P/mjNaqnXvrUvh9j3gH3E0xFZ1dHsrRb9uK9bSkA3bGlTauWhRAKQCeOs6Bo129N6TS2Dm05nX2qz4kZTyP6VX2dj5n4FYy7NodCN1wCQWgjlVZimGYwe74FM8T/AO63n+gqvfetYL6TJ/BiwNKMtuaY4bw0soJ0HzqatVwIGwqmQVCYbvphLNP/ALFRRhKBFcLdTWxT4wfhTNrBTQOyqGGrwt1cXcHS1zD0CKpbfbbzPzTVu1Urdj7R/wAxp5cNQAqtujW7NNLhtqZtYagBEYelcZwRrmpMKvxWjtYSjXcH9m5j8J+KBo+ZPbgnwMVHLTNxfvef96gEpWAMJTh4cyILjr2CY3gk6n00FewyDMJ0E71oMcbd2z1Qbt6Oh5EiRBPKQT6xWUpU0jWELTZX8A4VevljaPVrBkqCf8ojXnVhgegF5z9oMg/eJGvkBJrZ9Gclvh/Vi26XGWWbYuNdo1Eaij4fC2lIRWXOQDAeTqBqdd6iU5fDphihSsyWJ/w2CqT15LdwSR9SKoOI8PWxYNt7JN43JF/OcvVwOx1cbzJmedfS8WSBHPvrOYngxvMwkQBmct91V3JqYzd7HPDH4jA2LWZgveQPcxW+xGAhiBsDHtpVXZ6KmzjMKC2dLrBgcpUjq2l1YHmIB8mFaLiWJW0pdgTrAA7+6uyLtWjgknF0zOY2zB1oVsVzEYtrjSdB3Cp21qWxB0Wu3K6i1G4KQAceOz/zupSwJB8/9q09iEkUvhLUhvBh/TWMzaHRQ8ZX7ZvT+kVWXN6t+Oj7Y+S/0iqi5vW2PpET9ma7glmbKHw/U1ZLhah0aszh7fkfk1eWcNWlEFcuEogwnhpVtbws0ZcINqKAqRgqPawYqzXCbUUYcRVUKykvYOkr2ErQXbNKPZjek0FlGmE+2f8AMatsLwoGS7i2veRJmCdFGsd5rgvLaa45AJzkQ2wHM6VWYvily6xgDLOh27IjUePZj1rNuikrLW9w3IFZmSG1Vs6wwOojWi2cFoCNjsRqPpVNgsaAoW79oUzKoOoEchseZ2POjpxa5a2QoCSVVUZgSdtWOtSpl8DQYfCU3cwo6m5+Rvg1PANnQMVykjUdx/5ypy6Qtq4Ttkbb8prX4ZPTPirL2G/OPg/3pcLV3i+BOlgXA6urw7Kpkpvv3mDrG1VCism0+i+LXYS3akitNwkB1XW3KjLlzDNp+Ks4dqcwGIgqAgkEHMBqazkrNYNo2wxbhVUsIUkKIgwGJknx+BVtYKFJgA7GABPOZ5zNZnHY+4MuYgHLGXIAw07Ak6a799T4f0itJbyOCH5AGZO3oOdZHdGqLW5Jc90UliLsh0G8BpnWFOqgc57vCmbGOR2bKZ09KqcVcY3MiEy5UaAEzOnyfekaFm943MXb3yWuuuA/xOoWPYA02oDA6AiSIIB1BI+RVbwjjlq037LcuZizKqlBmCuxCwW7tdaPxLNZu3lkA5FgEgdq84QaHuZWM9z1246UTy8+5lTxZFOqqBIB0EbgH9aQt2quuL4XKSOQAA8hoD9KrUShmR5Uod1aatjWkcXcK3CJ3NuAdsp7LR6x71LAkR8UPDW+y5/jX+k0wIL5OYWddJ0J079jUrNo9U//ANieeqP9NKwmbQ6Mv0iX7b/InxVHdGprVcU6kP8AaBi2UbbRrFUWMuWc5yqQNIk+An61rjlqhTju7Nz0Vt/9Na8v9xrQ2bNU3RQf9JZ/Kf6jV6j6TXSYBrVugWscouXEksQyhcoLSSozKI7iPrQeP8S/Z8K9wGLjEJb75P3mA8FB9SKzvA+OpbXts2USAoaC0xmht9dToJ1NY5JuPqaQjb2bvD25AJBEiRIjSouKz9/pICJspcVRJzLauXMpkk5mMT46Vd4fF9bat3IjOoaPOqxTcltCyQ4kWtUG5h5plnig3LlbGJl+IM126VUQJnXkZjXwMU9geDr2WdC4BkLMRP8AyaJibKreuOe8Kp3jQEx46mirxcKNATuSN9OX0riyOmdeNWL8TwQJCqkAMG3201A8Cadx+MayFiT3KOYA1mPOPWvWFzODBIJkmeXIeXlU+JWycoOiySxG8adn1iue9nXGNIc4PxAXJEgkANK7QSQVjvBEe1Wq6hh/C3wax/RkmyGcrKZ7ilhMhSQSSBpAIPsa1wuDKxnQqTPKIOs91d2OSkjhywad/s+ddFMKx6zMWW2xhezIYgkMAe4aT50pieCKpu+6RsNyY7xpV9w64LmBvWraserl1ysJzgSzqTHZnU+dDvuAlrNvcRZIOgciZ8jXM35M6lDwRmxZBUNG29WvUWouFXylBbdSDuNA6+B1Gtc4PaXO1u5s0kfWR/zuqz6N2EW5cs3ACx2zDRk3/saCGqQjgMC991d261jnHVKYMZQwfNzgn3FP3ejeHtgEgtd5AmYOu8biq7FWgtw/s7nshtT56gd4pLGcQKAwzs50ZipGWN0Ucj3k1Lv4bY5RrZZ8U4zaw8KoGiiQBGY+PrJrJ4ril28xInXks/IpnEcJu3VW8VYIz5M5BicpbVuZhT7VJrowqgKi3M05i8we6ApEe9VGl1tjmpytvUUVKKytqIIPlVr1JvMzu7OcvZJJYqVH3TPKBVe6FmLEjUzAmnMLehSpMAyJHjW76PPbSeuh7o6GbrWLEhFVRJJiSTAnyq2t1Q9HbLC7cB2VTPcSYymtFYXSmI6FMyPalcYiuYIkdx5Hwp4NGp5VV8UxJt2muKQDKhZ5zvHpSY0SwljLfSSWBUqJ3GjASef3vOrO1gvsbx5rdsL6Ml8/K1V9D8X1txBcVrj5my6jXszp+WJ9q2GEwM4fEEz/AN7Dk+WW/r9awn2bR6Pm/Su3F4fkX5NZvEfePp8Vt+nuGi+kc7fwxrHYlFDHfl8CtcXRnk9je9GHP7Na/L/uNXOY8qznQ3F5rGUj7kCe8MT9dDWjWSa6DIq+m+HV8NbuEkNbYoBEgh9SSfwxkPnNVvRLAO/bV0mCTIm4mXXsyI5VrrmAF63csH/3FOXwca2zPLtAehNYDhLPad7RPVOQyNnBGXTUR3mCPWsci1o2wtctm+4U731tXf2htVIdJHbKyCYGxNMcOAW0tsGQhKT5MT+tUnC+jpt2RcS4LbLBJJDK3M5k7vGavLOndqSx8zuaWHvRp/I9VfYwVkUu602twEUrxPFCzba6ROXYd7HRR7/FdTOIznGeM9XibqfhUoZgSLmQCTP4eWnMCksPiA3WltMyBVnxIP6CqC+GnMTJaTrqZ/ED707wXiCBhbvfcbQPzTz71+K4cm1aO7C1FqzX8OxA/Z7RUkMoIcEbNmMx4bEedEv8QzWyA3aJA139KVxoexlzFSirAIzZidAC0mIAGkd9LDEBjmEGK5l+zsetHv2i4r3FtZVQFVzMTAIWGAG06jetxg8KtlFRSWCgiW1Jkkkn32r59exFoKxbOxDZlT8JYy2YjmRt5VuMHda5attdjM6Bmy6CXGbT0Irrw/Tj/kN6Pkdl0FwlpgPqAYBWdV9q1/EEtths6svVINGnUAaKkfvcorD3SFZpkjMR4xOvrQbmKYrlBISZyzpMRJ7zFE4cmTjy8U0yywPGNg51UlkbmCTJU+FaguL1tbiGLqd3x5a18+NX3R3ixDBOfI94iYPtpSnH6gxyvTLU3ragOTlOaGEaI06EDmP7Vbf/AN9g7WfJau3S2eZhEudZkLi4WLMyyvIAxpWY6XX0JtZOYYt5zAn61n1FT+NTWxSm4vRfcV6XX8RcD3GGVZyWl7NtAdIVR871U4jGM/3jp3ch6UEmdveowK0UUukT+Sdcb0e6yjpiTzpZq5mqzM13RvEZluJzjMDzgaEfH1q3sHSsl0ZxEYm3/ESp8mBHzFa+2tAEMWdAOZrK9I8bmcIv3benm34j+npWhx2MCB7hP3QQv5j9361iEeW1111pfR0a/wDwzxqjFLafUMwZR/GEcT9Qf8tb3D3PssUDvmw7exuKf6q+WdCLscRwx2m6o0/i7P619Es4kg4hdw+SD3ZHmPrWGTTs1h0ZbpwJuWT/AAMPrWJxKdr2+BW56ap2bB7zcH9NYbFDtHXu+BWmF+JnkXmavoEko/8Ak+petdbATW4yqO9iBPvvWK6O43qeH4m4PvE2rakci/W9rwgKapOI413aXdm0WJJMDKIFbWLjez6Dc6c4W1cVcr3VH3mWF7/ug76x3Vj+M3rmLu38ZkIttc1PJZ+4s/iIXLt4d9Uk01huKXEtvbVj1dyAybqYZWmDsZRdRrpFSxqjTjhFy3hVxKu1y2SQGMhFI1UFSZ1MwT+6a0WB6U4a+CZ6sgrKuRJLZicsbqIifEV89v8AGLz21stcY2knJbnsjUnbnqTv30nNKNoqcoyrR9otW1VS7MBbUSWmVA86xHHukoxMosLbVpUHdiJAY+nLxrNm/cCZC5ytBKyY02kc6XY03JvRKik9DmM09PmlnFL3mMUbDOGWO74qKKLrAccYKFftINNfwfw+I7qFxDG9WexKg7RGWqs4lRIE7HyJ0gEd2+tRtP1gy6SPu8u/So4K7Ol5k419LnheKGJuravX1sI2nWshMHYAxtM7nQc6+hdJuO2+HqiZS7ABVSYIRAFzE+g86+TYHBh7y27jiyGYKzuCQk6SwGsV9mxWGtqUW4q3Wtols3HUEtlAWT57+tbRjXRySbfZ8bFxSzEqTmMwNxzpe5YZdwQDtIImvpnQTgb2L92+6qqsHRFIBJlgZjkIH1rW4wWsQhs4hA1th3AMp5MjD7pFXxIbPgJFcXSrzpR0afBXzbbtIe1auRpcTkfAjYjkaqsOqTLyVG4XQnuE8hUMZJ7rXApb8IgHmdSfXehHT+1NYrEA6AAAbATpS0UkFkYNeJrpHfXqYA2qFTdqHQA5wu9lu2z3Op/1Ct/i2yT36ivm1o61vMU5bK37yq3uoJpDRUdJL8IqH7rdqeciRH1rPta5qZjfv84q/wClY+zsnxf27NZoNGtCKtdDvDccbN23eWM1t1YDxUhtuQrdcK6QJfYlQVmcynWJII157V84IrS9GxCueeZR7KTWWVJqy8b3Rp+kN2wtu0cQGIzPly7zCyDr5ViOI4vDG4SisF0j+UTz75rSdL8Wr2bXfnJP8sfpWOxcZjp3fAqcEdBllUqoOnECuD6kf+463D/+YuKo/wBZ9qr2uT6aUbE2cotiZlFbyzSY+opc10mZMGu/+KgpqbbUiQx5etN4TBMYMDXadtKTdtqKTqNTpSZUexjFWWU9ob8+VLOaLcvsRBMr3Uu+lSi2eVpqASNK8lFKE1RJHENmYkKFnkuw8BQ1UjWDTS2iOcUzhApdUdiEZlDsBJCkgMQOcCaVhVhTfR7Ss6yywpYGNNYBHpX0Lgl83MJaZiSQCknmEYqv0AHpUz0GwVy19mLlsfvI5bNGzHPI18IoXE79nh+Ht2izEQQggF27RJY8gO1UY8sejTJilVlhh8QQQDVi0GsTa6a4fOCRdAj91Sf6qLf6eYdzol4ePY17tAa6lJHK4myv4S1iLfU30z2ztyZG/eRt1Pzzr5b0v6H/ALDiBbN0Nbdc6NHbyyQA6cjI32O4rd4nH5M6tcNsAEM4iVBQdsEbwXnT/wCIjmK+V4zHXLrTduPcjQM7M0CZgZthJJjxrL8in6l8XFbBraUTmJnlH/mhE1x3qBoA6zihPdmuGuhe+gDi2++uO1ee5UUE0xk7dfQMWsLbHcoHtp+lYPDXArqSMwVgSpMBgCCQSNp2rWXeP9ZcCJZM7BSe1O7TpEA5vSpYCvS0/ZWfzOfotZatP0zECyP4XP1A/SswN6I9DYy+Pd7du0xlLZbIIGmcy2vpWi4KsWQf3nY+gQgfBrOY25bN1jZUpbJ7Ks2cqI2Lc60vDnBs2gOUz5kPWWT10aw72L8dP2S/n/2mqC9v6D4FaDjY+zXwcfBqixX3j6fAp4eiM3sLq5MeAj0GgqJr1ravGt2QdFSqNdFSDGiNako186gGqc0mOJ56HXq6KRRGwO8xRmcDYz5bUpdME1ILA7yadAEN3umtJ/h/dKYzQLmNq4Azfg0DFh4wCPU1nlUIJO9QUHcTJ7t6mStNDi6aZ92sXiEWQDpIj8QPPavl3TziPW425H3Uy21HkNf9RNGTp3eW2FW0gygDQkbCNBy8qz9y41+67bs2ZyJA2BZonwB0rDFBxds2zTUlURbNVz0Tw+bEByJW0rXSDqCVEIP5ivtVJNaroLYDDEkmMosz+U3gG+la5HUGc+NXJE+k+MK2FWdbjHMe8Jlb6l0P+WsixrS9MvuWD4EHz6uw3ww9qzGejEvEJ7ZPLQmNca5Qy9akkyYqLNNeRZ8aNkA1NAArazXXud1ca5NDpgTWrfh2Oy4gXILEmMoO+YZYnnvtzqmU0a0pJ05AneNtdPGkwND03zB7Ssj22VSHS4pVlYsTBB8CD61mTVzj+kF3FMDiXa4cqpmaCQFnKZ5xPrrVNcQgkHcaUo60Ozwq4wGJyFe7T4qmJp1X29KUlZUS64s32P8AmU/NUGKPaPp8Cra1ilKRckqCCY3oHE7+GN1urDZdIkfwieffNRj8dFTjy2VNramLGDLpceQBbCkgnU5mCdkc4Jpa3tXZrd9mYRE7JPjE1ccG6KXsQjXFAW0oufaMYUsiZsg5k6qJ2GbXSauei+Fw2J4fes3L1qxiLdw3rbXTl6xCigoDzMpt/EKN0R6Z28NZ/Z7pgW7j3bVxVzwWSHX8rZQIjUXGnlWU21Hx7Gkm6Zj8TgntXMlwQwjTwIkH2qQFG4zxIX8QbgmDEAxoAIjTlMx4UJtBT3SsdUReoFa7JNS6ugBXEATpTSrl1NCtKM/eBr60VDmfXbX4MfWmJBEw5J1gmAwE8jt+nvU7JAPjoB6zNSXEQxP8KqPTLHppULhm80bZp+ulQNjVyxIMVPorwi3isVasXbhtC4xTOAGhyDkkEjQmB60NW18efrSzJ9pB2aBTQM+lXf8ABAKxDY0ADb7Bp9RmpX/0ixKsy4fF2SGGUyblosP3SsER61Hob03Sx1uGxN05JBs3O24tk/ftsSM0THLQg99abpNxAWMHeuK2roVtuCCJfKoYHxVyQfCqrRPTPlvEujeS41s4vC3HQMTluuQSoJKK7IFL6aCdTpWeJpxcGTsR/wA1pdrJkiNiRT6EBqVuzNF6ojlUjhngEgqDOp0BiJ89xRYzmg2qBA3O9N2OF5uZ8SBpVvhuD4cIc8s3dtUuSRSxtmYZpqFW2Lw1v8Ij1P60m1lYkMN4y6z590U7BwoWBqwfiOaytvq7QyFjnCxcM6wWnUCNO6kXNWP7CFz2mZQ6sNdYcEGCpjbY+OahiKwtXrtzMZO+n00qV1cpjfyqDCKok6xpoHbyFKEU9hrBcoo3MD3qWUhy3a/6e40fuif8wqnunX2+K0mOUW8MUnUx81mLp19vioxO7ZWRVRJNq7UU2qTL4VsyDoNeqM00lkZAYYkk6jaB4R51LAhbA0NMi0WPf4CoWbIK/dMzOadMu0RHfzpwXCi6btUyZUUAcZdI1FBc1N7Z50JkFCAHZO9MYdNQO80vZ51YYWxoGPp/eh6BAWt6xPd+lesDtt/zmKncHa8MvwYoeFbVvL9aXwBx7m48aXxFsxPPSi3Rr6166OyfQ0kAnduktmO51J8e+vpPFsCw4HaF09tQl1Rucr3JRfA9W8/Svn2EwT3nRLalnOgA12kz5AfFfVunOILYa72tMyKWO2UsEkxy1n0q/hB8uwj6ekH02+BQLxAdp5mffWj4vNZu3rKwwV3UkDNIRjqCOWgM0PA2esZi85VVncjeBoAPMlR60N6GiVrCXMnWBG6vNlzwcub93NtOo96J1kMgut2QW8YlRy9BW2/w/wAYcTgMfgT/APEb9obmUILAeye1YXHtKoe/5qL3TNF1Zdv0qtJZNu3ZzE/jY5fWBqaoLvEHbcwPARSzbVKJBqkkiHNsHc8aE1F5UM1RJ61dKmRvqNgdCIO9bvC8Gs4ixauu9wswKatbXS23VroF5KFrAmn1xP2BUASCO1rMd3dE1E4t9DTI8awypfuIk5VYgSQTHmKSIrxqdu0TsCfIE/FWtIAcVe8PsZEW5v8AdIHk1UpSNDuK22Ew6jBW25lG37wzf2rHNKkjXErbKPF2muB2bQKDA9aorq6+3wK3fHcOOrcjfLr9Kw14a+3wKeCViyqmhzC8VZLYCwCDvlXb2maY4rxI37dhWDFl6ztETnDNpljuiKSwWPZDK5ZylPuqdO/UHXx3pm9xu+z23LsGtgi2RCFQZnLlAjc+9W4+V0HN1VilzBsollYA6AlSAT5mmUxai2qw0qTr4GdI9ahi8bduAdY7NB/E5aPQmm7OBa5Zdhr1asWInSI3PrTfWyCGGxKlQsNMZQeWrFzPualYT8Tan8K122jrYBCuFbdspCkyYIOx0BHoaTWpqykExJYnUR4UvcAjnR2unY61CJMU0DA2NqYtXztS1s9n1qQE02SNAgAzqZGnhqfmKHhTr6Vzq4A1Gp1jca86gdOdIY/c1967iVhT7UrYI1HiDPdyqDTrrSoVl10S4otjEC5cOVAGDEAmAyMBoPGK2N7pngsh+0N0yjKhRllkYOskiIBUGvnmH0B78oYeYMg07xLpdfv4fqbq2SoZWDixbt3JAIjOgEgzzFUmxNGzudK8Lawd9MO6Brtu4FtG2Q9hroAupbvBO2h17LERGhjSsbwOzms4yNxYVvQYixm+hqx410is3bDW7eEw1rRSrW1ZnVpDND6Qu4gzE0t0EvL+1hHXMl5LtllM6h0Pd4gesVEnUW/9KS8ki3/wkDrj1uBWNoB7d1wOyodGAzese1Z3i2Da2GRhBtuVIO41P6EV9D4Ng7WAY2hdANwi4A+jQWa2igc9F+tY3pXdV8RiiGBAKgQCJZcob4iuaGbnkdLRu8fGP9maI0rwNQ6yK7NdhyHG3obCptUTTQA6Nhd479KDU7TQQYmCDB5+FBQ5a4cCwBaBzJjbw7zWy4fxRSP2fB2+pgFnuzmYgDtEt+8fD0qqxJw+JKnDYb9myffm614PMRow7MQfeneHk2Tdt6bZwdt11+K58js3x6Mjj7pe5cY7liTHfNanBYoHB2lnZXX/AFOf1qmxPC0NxirkAkxIk66maYwyZLYUmYLfWjJUkgx6ky5xhzWjOgK6nuFY/GWrQc5WJGkH0E1qMG+ay4J1CuP9JrD3N6MC20GXpErZ0qZuEga7bUCvV10YBZo4xzgFQxAOhA0BHj30nXqVDLHDcRIyK5LW1IlQcsqDJXNGm515TTmNxVlyDbstbGsjrDck5iQZIEQCB6TzqjqQpcUCY8zUO45O1KnevUcQD4eNZ112orNPh4DakhXRTcQHAtRvsCxy7af2NLrQ6XEbHLdwiYMSI9N/0rqmk68KfERZ2bm/5GH9qVuWCFksvkDJoC/oajQogWRssAYdYjYNv4UXgFxxirBQkP1lvKRvOYVT0fA/9xPMUpQ1Ql2ajjGIuHF3QXZjauXLaFjJCrcaBPOJNT4xjbdyxfd5S8XtiygBYdWc5uBnOpiEIkzrWYu/ff8AM39VcxH3ayjiSo15XbOVOaUrgrajFjrGhUGomihBzXpoFeFFFGs6LKDbukTK5J10g55gelWRw0u1xjq6wix+7ALHwEetYvB/i8qYu7j8tYvHcrs1uol9fvIJ0Om7Hc8zpSFm7nUtzkj2Aiqe7/eo2fu+tV+OwjKjQ4LEEZx4H6rWXuHWmU3NKmqhCmyZu0j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503238" y="355803"/>
            <a:ext cx="4431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inbreeding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942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5" descr="Maria_Theresia_as_chi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349" y="363311"/>
            <a:ext cx="2713037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3795" name="Text Box 57"/>
          <p:cNvSpPr txBox="1">
            <a:spLocks noChangeArrowheads="1"/>
          </p:cNvSpPr>
          <p:nvPr/>
        </p:nvSpPr>
        <p:spPr bwMode="auto">
          <a:xfrm>
            <a:off x="1303338" y="4897438"/>
            <a:ext cx="19495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</a:t>
            </a:r>
            <a:r>
              <a:rPr lang="en-US" dirty="0" err="1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vigour</a:t>
            </a: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(heterosis)</a:t>
            </a:r>
          </a:p>
        </p:txBody>
      </p:sp>
      <p:sp>
        <p:nvSpPr>
          <p:cNvPr id="33796" name="Text Box 58"/>
          <p:cNvSpPr txBox="1">
            <a:spLocks noChangeArrowheads="1"/>
          </p:cNvSpPr>
          <p:nvPr/>
        </p:nvSpPr>
        <p:spPr bwMode="auto">
          <a:xfrm>
            <a:off x="5297835" y="3397130"/>
            <a:ext cx="2236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 I </a:t>
            </a:r>
            <a:r>
              <a:rPr lang="cs-CZ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</a:t>
            </a:r>
            <a:endParaRPr lang="cs-CZ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7" name="Text Box 60"/>
          <p:cNvSpPr txBox="1">
            <a:spLocks noChangeArrowheads="1"/>
          </p:cNvSpPr>
          <p:nvPr/>
        </p:nvSpPr>
        <p:spPr bwMode="auto">
          <a:xfrm>
            <a:off x="2014085" y="3848100"/>
            <a:ext cx="1719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</a:t>
            </a:r>
            <a:r>
              <a:rPr lang="cs-CZ" sz="1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cs-CZ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8" name="Picture 6" descr="http://www.farmwest.com/images/client/BreedingCorn%20Fig%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543" y="4022282"/>
            <a:ext cx="3266168" cy="25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 descr="Soubor:Joseph II Portrait with cr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3792" y="321356"/>
            <a:ext cx="253047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631089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1"/>
          <p:cNvSpPr txBox="1">
            <a:spLocks noChangeArrowheads="1"/>
          </p:cNvSpPr>
          <p:nvPr/>
        </p:nvSpPr>
        <p:spPr bwMode="auto">
          <a:xfrm>
            <a:off x="1797185" y="352425"/>
            <a:ext cx="5500416" cy="5847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ASSORTATIVE MATING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503238" y="1394118"/>
            <a:ext cx="864076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higher probability of mating between individuals with </a:t>
            </a:r>
            <a:b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same phenotype</a:t>
            </a:r>
          </a:p>
          <a:p>
            <a:pPr>
              <a:spcAft>
                <a:spcPts val="1000"/>
              </a:spcAft>
            </a:pPr>
            <a:endParaRPr lang="en-GB" sz="200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can be caused by active mating preference but another causes can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 exist as well</a:t>
            </a:r>
          </a:p>
          <a:p>
            <a:pPr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eg.: phytophagous insects – individuals living at different host species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 can mature in different times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more frequent mating between individuals 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of the same phenotype (confinement to the host)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without active mating </a:t>
            </a:r>
            <a:br>
              <a:rPr lang="en-GB" sz="2000" u="sng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preference </a:t>
            </a:r>
          </a:p>
          <a:p>
            <a:pPr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 this is only a positive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</a:rPr>
              <a:t>phenotypic correlation</a:t>
            </a:r>
            <a:endParaRPr lang="en-GB" sz="2000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assortative mating causes deficit of heterozygotes</a:t>
            </a:r>
          </a:p>
          <a:p>
            <a:pPr>
              <a:spcAft>
                <a:spcPts val="10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assortative mating causes</a:t>
            </a: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</a:rPr>
              <a:t>linkage disequilibrium (LD)</a:t>
            </a:r>
          </a:p>
        </p:txBody>
      </p:sp>
    </p:spTree>
    <p:extLst>
      <p:ext uri="{BB962C8B-B14F-4D97-AF65-F5344CB8AC3E}">
        <p14:creationId xmlns:p14="http://schemas.microsoft.com/office/powerpoint/2010/main" xmlns="" val="1376515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03238" y="395367"/>
            <a:ext cx="865333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between inbreeding and assortative mating:</a:t>
            </a:r>
            <a:br>
              <a:rPr lang="en-GB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>
              <a:solidFill>
                <a:srgbClr val="E8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affects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</a:rPr>
              <a:t>only locus (loci) connected with preferred phnotype</a:t>
            </a:r>
            <a:r>
              <a:rPr lang="en-GB" sz="2000">
                <a:solidFill>
                  <a:srgbClr val="E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× inbreeding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 affects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</a:rPr>
              <a:t>all loci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ass. mating is </a:t>
            </a:r>
            <a:r>
              <a:rPr lang="en-GB" sz="2000" u="sng">
                <a:latin typeface="Arial" panose="020B0604020202020204" pitchFamily="34" charset="0"/>
                <a:cs typeface="Arial" panose="020B0604020202020204" pitchFamily="34" charset="0"/>
              </a:rPr>
              <a:t>a powerful evolutionary force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(strong LD at more loci)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 inbreeding only strenghtens existing LD, and only in the case of</a:t>
            </a:r>
            <a:b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selfing, in other cases recombination „more succesful“  reduction of LD</a:t>
            </a:r>
          </a:p>
        </p:txBody>
      </p:sp>
    </p:spTree>
    <p:extLst>
      <p:ext uri="{BB962C8B-B14F-4D97-AF65-F5344CB8AC3E}">
        <p14:creationId xmlns:p14="http://schemas.microsoft.com/office/powerpoint/2010/main" xmlns="" val="600929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0" descr="http://i.istockimg.com/file_thumbview_approve/15482487/3/stock-photo-15482487-disgusted-young-woman-sticking-out-tongue.jpg"/>
          <p:cNvPicPr>
            <a:picLocks noChangeAspect="1" noChangeArrowheads="1"/>
          </p:cNvPicPr>
          <p:nvPr/>
        </p:nvPicPr>
        <p:blipFill>
          <a:blip r:embed="rId2" cstate="print"/>
          <a:srcRect b="12514"/>
          <a:stretch>
            <a:fillRect/>
          </a:stretch>
        </p:blipFill>
        <p:spPr bwMode="auto">
          <a:xfrm>
            <a:off x="6384506" y="4438966"/>
            <a:ext cx="2030150" cy="2220116"/>
          </a:xfrm>
          <a:prstGeom prst="rect">
            <a:avLst/>
          </a:prstGeom>
          <a:noFill/>
        </p:spPr>
      </p:pic>
      <p:pic>
        <p:nvPicPr>
          <p:cNvPr id="58" name="Picture 14" descr="http://andthatswhyyouresingle.com/wp-content/uploads/2012/09/Happy-woman-Fotolia_12331389_Subscription_XXL.jpg"/>
          <p:cNvPicPr>
            <a:picLocks noChangeAspect="1" noChangeArrowheads="1"/>
          </p:cNvPicPr>
          <p:nvPr/>
        </p:nvPicPr>
        <p:blipFill>
          <a:blip r:embed="rId3" cstate="print"/>
          <a:srcRect b="12489"/>
          <a:stretch>
            <a:fillRect/>
          </a:stretch>
        </p:blipFill>
        <p:spPr bwMode="auto">
          <a:xfrm>
            <a:off x="5990479" y="2327612"/>
            <a:ext cx="2641892" cy="1983131"/>
          </a:xfrm>
          <a:prstGeom prst="rect">
            <a:avLst/>
          </a:prstGeom>
          <a:noFill/>
        </p:spPr>
      </p:pic>
      <p:sp>
        <p:nvSpPr>
          <p:cNvPr id="1030" name="AutoShape 6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2" name="AutoShape 8" descr="Výsledek obrázku pro marking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372128" y="254000"/>
            <a:ext cx="6436570" cy="107721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NEGATIVE ASSORTATIVE </a:t>
            </a:r>
          </a:p>
          <a:p>
            <a:pPr algn="ctr"/>
            <a:r>
              <a:rPr lang="cs-CZ" sz="32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(DISASSORTATIVE) MATING</a:t>
            </a: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503238" y="1544962"/>
            <a:ext cx="669785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preference of mate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with different phenotype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results in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intermediary allele frequencies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reduces LD</a:t>
            </a:r>
          </a:p>
          <a:p>
            <a:pPr>
              <a:spcAft>
                <a:spcPts val="600"/>
              </a:spcAft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preference of males with different MHC (mouse, man)</a:t>
            </a:r>
          </a:p>
        </p:txBody>
      </p:sp>
      <p:pic>
        <p:nvPicPr>
          <p:cNvPr id="55" name="Picture 2" descr="http://www.nature.com/nri/journal/v7/n7/images/nri2103-f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281" y="3101941"/>
            <a:ext cx="2493975" cy="1782927"/>
          </a:xfrm>
          <a:prstGeom prst="rect">
            <a:avLst/>
          </a:prstGeom>
          <a:noFill/>
        </p:spPr>
      </p:pic>
      <p:pic>
        <p:nvPicPr>
          <p:cNvPr id="59" name="Picture 2" descr="http://i.huffpost.com/gen/1400676/thumbs/o-SWEATY-MEN-facebook.jpg"/>
          <p:cNvPicPr>
            <a:picLocks noChangeAspect="1" noChangeArrowheads="1"/>
          </p:cNvPicPr>
          <p:nvPr/>
        </p:nvPicPr>
        <p:blipFill>
          <a:blip r:embed="rId5" cstate="print"/>
          <a:srcRect r="29214"/>
          <a:stretch>
            <a:fillRect/>
          </a:stretch>
        </p:blipFill>
        <p:spPr bwMode="auto">
          <a:xfrm>
            <a:off x="3068810" y="3722145"/>
            <a:ext cx="2929221" cy="2069055"/>
          </a:xfrm>
          <a:prstGeom prst="rect">
            <a:avLst/>
          </a:prstGeom>
          <a:noFill/>
        </p:spPr>
      </p:pic>
      <p:grpSp>
        <p:nvGrpSpPr>
          <p:cNvPr id="60" name="Skupina 59"/>
          <p:cNvGrpSpPr>
            <a:grpSpLocks noChangeAspect="1"/>
          </p:cNvGrpSpPr>
          <p:nvPr/>
        </p:nvGrpSpPr>
        <p:grpSpPr>
          <a:xfrm>
            <a:off x="696685" y="4691233"/>
            <a:ext cx="1446167" cy="2086196"/>
            <a:chOff x="198605" y="3700632"/>
            <a:chExt cx="1868048" cy="2694789"/>
          </a:xfrm>
        </p:grpSpPr>
        <p:pic>
          <p:nvPicPr>
            <p:cNvPr id="61" name="Picture 12" descr="https://c1.staticflickr.com/5/4038/4581097830_541bac0efc_z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8605" y="3894268"/>
              <a:ext cx="1868048" cy="2501153"/>
            </a:xfrm>
            <a:prstGeom prst="rect">
              <a:avLst/>
            </a:prstGeom>
            <a:noFill/>
          </p:spPr>
        </p:pic>
        <p:sp>
          <p:nvSpPr>
            <p:cNvPr id="62" name="TextovéPole 61"/>
            <p:cNvSpPr txBox="1"/>
            <p:nvPr/>
          </p:nvSpPr>
          <p:spPr>
            <a:xfrm rot="19084286">
              <a:off x="1355462" y="3700632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>
                  <a:sym typeface="Symbol"/>
                </a:rPr>
                <a:t>  </a:t>
              </a:r>
              <a:endParaRPr lang="cs-CZ" b="1" dirty="0"/>
            </a:p>
          </p:txBody>
        </p:sp>
      </p:grpSp>
      <p:sp>
        <p:nvSpPr>
          <p:cNvPr id="64" name="Obdélníkový popisek 63"/>
          <p:cNvSpPr/>
          <p:nvPr/>
        </p:nvSpPr>
        <p:spPr bwMode="auto">
          <a:xfrm>
            <a:off x="3222173" y="2928258"/>
            <a:ext cx="914399" cy="457200"/>
          </a:xfrm>
          <a:prstGeom prst="wedgeRectCallout">
            <a:avLst>
              <a:gd name="adj1" fmla="val -102843"/>
              <a:gd name="adj2" fmla="val 50595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MHC</a:t>
            </a:r>
          </a:p>
        </p:txBody>
      </p:sp>
    </p:spTree>
    <p:extLst>
      <p:ext uri="{BB962C8B-B14F-4D97-AF65-F5344CB8AC3E}">
        <p14:creationId xmlns:p14="http://schemas.microsoft.com/office/powerpoint/2010/main" xmlns="" val="276094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Text Box 5"/>
          <p:cNvSpPr txBox="1">
            <a:spLocks noChangeArrowheads="1"/>
          </p:cNvSpPr>
          <p:nvPr/>
        </p:nvSpPr>
        <p:spPr bwMode="auto">
          <a:xfrm>
            <a:off x="503238" y="4661222"/>
            <a:ext cx="4762522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Biometricians: continual variation</a:t>
            </a:r>
          </a:p>
          <a:p>
            <a:pPr defTabSz="360000">
              <a:spcAft>
                <a:spcPts val="1000"/>
              </a:spcAft>
            </a:pPr>
            <a:r>
              <a:rPr lang="en-US" sz="2000" dirty="0">
                <a:latin typeface="Arial" charset="0"/>
              </a:rPr>
              <a:t>	many genes</a:t>
            </a:r>
          </a:p>
          <a:p>
            <a:pPr defTabSz="360000"/>
            <a:r>
              <a:rPr lang="en-US" sz="2000" dirty="0">
                <a:latin typeface="Arial" charset="0"/>
              </a:rPr>
              <a:t>	often strong influence of environment</a:t>
            </a:r>
          </a:p>
        </p:txBody>
      </p:sp>
      <p:pic>
        <p:nvPicPr>
          <p:cNvPr id="4112" name="Picture 16" descr="http://www-history.mcs.st-and.ac.uk/BigPictures/Galton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02" y="322352"/>
            <a:ext cx="2153685" cy="25530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1130156" y="2804844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cs-CZ" sz="1800" dirty="0" err="1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Galton</a:t>
            </a:r>
            <a:endParaRPr lang="cs-CZ" sz="1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4" name="Picture 18" descr="http://image.slidesharecdn.com/b1topic1-continuousanddiscontinuousvariation-140413152151-phpapp02/95/4-b1-topic-1-continuous-and-discontinuous-variation-1-638.jpg?cb=1397461750"/>
          <p:cNvPicPr>
            <a:picLocks noChangeAspect="1" noChangeArrowheads="1"/>
          </p:cNvPicPr>
          <p:nvPr/>
        </p:nvPicPr>
        <p:blipFill>
          <a:blip r:embed="rId4" cstate="print"/>
          <a:srcRect l="4501" t="11030" r="5048" b="5474"/>
          <a:stretch>
            <a:fillRect/>
          </a:stretch>
        </p:blipFill>
        <p:spPr bwMode="auto">
          <a:xfrm>
            <a:off x="3076470" y="267128"/>
            <a:ext cx="5885332" cy="407884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3238" y="4204021"/>
            <a:ext cx="8546570" cy="14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en-US" dirty="0">
                <a:solidFill>
                  <a:srgbClr val="E60000"/>
                </a:solidFill>
                <a:latin typeface="Arial" charset="0"/>
              </a:rPr>
              <a:t>Paradox:</a:t>
            </a:r>
          </a:p>
          <a:p>
            <a:pPr defTabSz="360000">
              <a:spcAft>
                <a:spcPts val="1000"/>
              </a:spcAft>
            </a:pPr>
            <a:r>
              <a:rPr lang="en-US" dirty="0">
                <a:latin typeface="Arial" charset="0"/>
              </a:rPr>
              <a:t>	for evolutionary biologists important to study phenotypes </a:t>
            </a:r>
          </a:p>
          <a:p>
            <a:pPr defTabSz="360000">
              <a:spcAft>
                <a:spcPts val="1000"/>
              </a:spcAft>
            </a:pPr>
            <a:r>
              <a:rPr lang="en-US" dirty="0">
                <a:latin typeface="Arial" charset="0"/>
                <a:cs typeface="Arial" charset="0"/>
              </a:rPr>
              <a:t>	× for geneticists easier to directly study molecules</a:t>
            </a:r>
            <a:r>
              <a:rPr lang="en-US" dirty="0">
                <a:latin typeface="Arial" charset="0"/>
              </a:rPr>
              <a:t>	</a:t>
            </a: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503238" y="441807"/>
            <a:ext cx="573426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dirty="0" err="1">
                <a:solidFill>
                  <a:srgbClr val="E80000"/>
                </a:solidFill>
                <a:latin typeface="Arial" charset="0"/>
              </a:rPr>
              <a:t>Sources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of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phenotypic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variation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:</a:t>
            </a:r>
            <a:br>
              <a:rPr lang="cs-CZ" dirty="0">
                <a:solidFill>
                  <a:srgbClr val="E80000"/>
                </a:solidFill>
                <a:latin typeface="Arial" charset="0"/>
              </a:rPr>
            </a:br>
            <a:endParaRPr lang="cs-CZ" dirty="0">
              <a:solidFill>
                <a:srgbClr val="E80000"/>
              </a:solidFill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dirty="0" err="1">
                <a:latin typeface="Arial" charset="0"/>
              </a:rPr>
              <a:t>differences</a:t>
            </a:r>
            <a:r>
              <a:rPr lang="cs-CZ" dirty="0">
                <a:latin typeface="Arial" charset="0"/>
              </a:rPr>
              <a:t> in </a:t>
            </a:r>
            <a:r>
              <a:rPr lang="cs-CZ" u="sng" dirty="0">
                <a:latin typeface="Arial" charset="0"/>
              </a:rPr>
              <a:t>genotype</a:t>
            </a:r>
          </a:p>
          <a:p>
            <a:pPr>
              <a:spcAft>
                <a:spcPts val="1000"/>
              </a:spcAft>
            </a:pPr>
            <a:r>
              <a:rPr lang="cs-CZ" dirty="0" err="1">
                <a:latin typeface="Arial" charset="0"/>
              </a:rPr>
              <a:t>differences</a:t>
            </a:r>
            <a:r>
              <a:rPr lang="cs-CZ" dirty="0">
                <a:latin typeface="Arial" charset="0"/>
              </a:rPr>
              <a:t> in </a:t>
            </a:r>
            <a:r>
              <a:rPr lang="cs-CZ" u="sng" dirty="0" err="1">
                <a:latin typeface="Arial" charset="0"/>
              </a:rPr>
              <a:t>environmental</a:t>
            </a:r>
            <a:r>
              <a:rPr lang="cs-CZ" u="sng" dirty="0">
                <a:latin typeface="Arial" charset="0"/>
              </a:rPr>
              <a:t> </a:t>
            </a:r>
            <a:r>
              <a:rPr lang="cs-CZ" u="sng" dirty="0" err="1">
                <a:latin typeface="Arial" charset="0"/>
              </a:rPr>
              <a:t>conditions</a:t>
            </a:r>
            <a:endParaRPr lang="cs-CZ" u="sng" dirty="0">
              <a:latin typeface="Arial" charset="0"/>
            </a:endParaRPr>
          </a:p>
          <a:p>
            <a:pPr>
              <a:spcAft>
                <a:spcPts val="1000"/>
              </a:spcAft>
            </a:pPr>
            <a:r>
              <a:rPr lang="cs-CZ" u="sng" dirty="0" err="1">
                <a:latin typeface="Arial" charset="0"/>
              </a:rPr>
              <a:t>maternal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influences</a:t>
            </a:r>
            <a:r>
              <a:rPr lang="cs-CZ" dirty="0">
                <a:latin typeface="Arial" charset="0"/>
              </a:rPr>
              <a:t> (</a:t>
            </a:r>
            <a:r>
              <a:rPr lang="cs-CZ" dirty="0" err="1">
                <a:latin typeface="Arial" charset="0"/>
              </a:rPr>
              <a:t>paternal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influences</a:t>
            </a:r>
            <a:r>
              <a:rPr lang="cs-CZ" dirty="0">
                <a:latin typeface="Arial" charset="0"/>
              </a:rPr>
              <a:t>)</a:t>
            </a:r>
          </a:p>
        </p:txBody>
      </p:sp>
      <p:pic>
        <p:nvPicPr>
          <p:cNvPr id="59394" name="Picture 2" descr="http://static.topyaps.com/wp-content/uploads/2013/02/Evolution-The-Modern-Synthesis-Julain-S.-Hux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0629" y="761120"/>
            <a:ext cx="2672703" cy="33676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65575" y="3815566"/>
            <a:ext cx="2065694" cy="2791262"/>
            <a:chOff x="503238" y="3671728"/>
            <a:chExt cx="2065694" cy="2791262"/>
          </a:xfrm>
        </p:grpSpPr>
        <p:pic>
          <p:nvPicPr>
            <p:cNvPr id="2" name="Picture 2" descr="http://upload.wikimedia.org/wikipedia/en/4/4a/George_Udny_Yu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238" y="3671728"/>
              <a:ext cx="2013931" cy="2486900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3" name="TextovéPole 2"/>
            <p:cNvSpPr txBox="1"/>
            <p:nvPr/>
          </p:nvSpPr>
          <p:spPr>
            <a:xfrm>
              <a:off x="503238" y="6093658"/>
              <a:ext cx="2065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George </a:t>
              </a:r>
              <a:r>
                <a:rPr lang="en-US" sz="1800" dirty="0" err="1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Udny</a:t>
              </a:r>
              <a:r>
                <a:rPr lang="en-US" sz="18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Yule</a:t>
              </a:r>
              <a:endPara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álný popisek 3"/>
          <p:cNvSpPr/>
          <p:nvPr/>
        </p:nvSpPr>
        <p:spPr bwMode="auto">
          <a:xfrm>
            <a:off x="3339103" y="4911047"/>
            <a:ext cx="3218216" cy="1366463"/>
          </a:xfrm>
          <a:prstGeom prst="wedgeEllipseCallout">
            <a:avLst>
              <a:gd name="adj1" fmla="val -76142"/>
              <a:gd name="adj2" fmla="val -18640"/>
            </a:avLst>
          </a:prstGeom>
          <a:solidFill>
            <a:srgbClr val="CC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Why don´t we observe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the 3:1 ratio in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populations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96165" y="306651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Reginald</a:t>
            </a:r>
            <a:r>
              <a:rPr lang="cs-CZ" sz="1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cs-CZ" sz="18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Punnett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brachydactyly</a:t>
            </a:r>
            <a:endParaRPr lang="cs-CZ" sz="1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://www.dnaftb.org/images/5/Punnet.jpg"/>
          <p:cNvPicPr>
            <a:picLocks noChangeAspect="1" noChangeArrowheads="1"/>
          </p:cNvPicPr>
          <p:nvPr/>
        </p:nvPicPr>
        <p:blipFill>
          <a:blip r:embed="rId3" cstate="print"/>
          <a:srcRect l="5780" t="3292" r="6297" b="12693"/>
          <a:stretch>
            <a:fillRect/>
          </a:stretch>
        </p:blipFill>
        <p:spPr bwMode="auto">
          <a:xfrm>
            <a:off x="503238" y="160221"/>
            <a:ext cx="2520778" cy="336103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3582257" y="811371"/>
          <a:ext cx="4893924" cy="347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6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75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235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0301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2" name="Skupina 21"/>
          <p:cNvGrpSpPr/>
          <p:nvPr/>
        </p:nvGrpSpPr>
        <p:grpSpPr>
          <a:xfrm>
            <a:off x="3655888" y="809945"/>
            <a:ext cx="4677885" cy="3464104"/>
            <a:chOff x="3121631" y="799671"/>
            <a:chExt cx="4677885" cy="3464104"/>
          </a:xfrm>
        </p:grpSpPr>
        <p:pic>
          <p:nvPicPr>
            <p:cNvPr id="10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6229" y="1315093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1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5803186" y="1323654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2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4" cstate="print"/>
            <a:srcRect l="47253" t="14099" r="10587"/>
            <a:stretch>
              <a:fillRect/>
            </a:stretch>
          </p:blipFill>
          <p:spPr bwMode="auto">
            <a:xfrm>
              <a:off x="3604516" y="2844230"/>
              <a:ext cx="1284270" cy="1409744"/>
            </a:xfrm>
            <a:prstGeom prst="rect">
              <a:avLst/>
            </a:prstGeom>
            <a:noFill/>
          </p:spPr>
        </p:pic>
        <p:pic>
          <p:nvPicPr>
            <p:cNvPr id="13" name="Picture 2" descr="http://2.bp.blogspot.com/-EpTpoKeoHtw/UjPQ75cO6XI/AAAAAAAAA1o/ZtKDDjFppLI/s1600/brachydactyly.jpg"/>
            <p:cNvPicPr>
              <a:picLocks noChangeAspect="1" noChangeArrowheads="1"/>
            </p:cNvPicPr>
            <p:nvPr/>
          </p:nvPicPr>
          <p:blipFill>
            <a:blip r:embed="rId5" cstate="print"/>
            <a:srcRect l="3881" t="11475" r="52020"/>
            <a:stretch>
              <a:fillRect/>
            </a:stretch>
          </p:blipFill>
          <p:spPr bwMode="auto">
            <a:xfrm>
              <a:off x="5804901" y="2856216"/>
              <a:ext cx="1301485" cy="1407559"/>
            </a:xfrm>
            <a:prstGeom prst="rect">
              <a:avLst/>
            </a:prstGeom>
            <a:noFill/>
          </p:spPr>
        </p:pic>
        <p:sp>
          <p:nvSpPr>
            <p:cNvPr id="14" name="TextovéPole 13"/>
            <p:cNvSpPr txBox="1"/>
            <p:nvPr/>
          </p:nvSpPr>
          <p:spPr>
            <a:xfrm>
              <a:off x="4448710" y="80138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727861" y="79967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121631" y="174496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130194" y="329457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7250130" y="3318173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5051461" y="3318173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7238144" y="1744960"/>
              <a:ext cx="561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err="1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i="1" dirty="0" err="1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cs-CZ" i="1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5049749" y="1744960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BB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6170" y="586638"/>
            <a:ext cx="2913914" cy="23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919319"/>
            <a:ext cx="8352438" cy="329311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gene</a:t>
            </a:r>
            <a:r>
              <a:rPr lang="en-US" sz="2000" dirty="0">
                <a:latin typeface="Arial" charset="0"/>
              </a:rPr>
              <a:t> … till now difficult to define/delimit</a:t>
            </a: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locus</a:t>
            </a:r>
            <a:r>
              <a:rPr lang="en-US" sz="2000" dirty="0">
                <a:latin typeface="Arial" charset="0"/>
              </a:rPr>
              <a:t> … here = </a:t>
            </a:r>
            <a:r>
              <a:rPr lang="en-US" sz="2000" dirty="0" smtClean="0">
                <a:latin typeface="Arial" charset="0"/>
              </a:rPr>
              <a:t>gene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or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any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other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molecular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trait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/>
            </a:r>
            <a:br>
              <a:rPr lang="en-US" sz="2000" dirty="0">
                <a:solidFill>
                  <a:srgbClr val="E60000"/>
                </a:solidFill>
                <a:latin typeface="Arial" charset="0"/>
              </a:rPr>
            </a:b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al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l</a:t>
            </a:r>
            <a:r>
              <a:rPr lang="en-US" sz="2000" dirty="0" err="1">
                <a:solidFill>
                  <a:srgbClr val="E60000"/>
                </a:solidFill>
                <a:latin typeface="Arial" charset="0"/>
              </a:rPr>
              <a:t>eles</a:t>
            </a:r>
            <a:r>
              <a:rPr lang="en-US" sz="2000" dirty="0">
                <a:latin typeface="Arial" charset="0"/>
              </a:rPr>
              <a:t> = alternative forms of genes (now broader meaning – segment of DNA)</a:t>
            </a:r>
            <a:br>
              <a:rPr lang="en-US" sz="2000" dirty="0">
                <a:latin typeface="Arial" charset="0"/>
              </a:rPr>
            </a:b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genome</a:t>
            </a:r>
            <a:r>
              <a:rPr lang="en-US" sz="2000" dirty="0">
                <a:latin typeface="Arial" charset="0"/>
              </a:rPr>
              <a:t> = set of all genes of an individual (nuclear, mitochondrial...)</a:t>
            </a:r>
            <a:br>
              <a:rPr lang="en-US" sz="2000" dirty="0">
                <a:latin typeface="Arial" charset="0"/>
              </a:rPr>
            </a:b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genotype</a:t>
            </a:r>
            <a:r>
              <a:rPr lang="en-US" sz="2000" dirty="0">
                <a:latin typeface="Arial" charset="0"/>
              </a:rPr>
              <a:t> = set of </a:t>
            </a:r>
            <a:r>
              <a:rPr lang="en-US" sz="2000" dirty="0" err="1">
                <a:latin typeface="Arial" charset="0"/>
              </a:rPr>
              <a:t>alelles</a:t>
            </a:r>
            <a:r>
              <a:rPr lang="en-US" sz="2000" dirty="0">
                <a:latin typeface="Arial" charset="0"/>
              </a:rPr>
              <a:t> of one or more genes of an individual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E6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E60000"/>
                </a:solidFill>
                <a:latin typeface="Arial" charset="0"/>
              </a:rPr>
              <a:t>haplotype</a:t>
            </a:r>
            <a:r>
              <a:rPr lang="en-US" sz="2000" dirty="0">
                <a:latin typeface="Arial" charset="0"/>
              </a:rPr>
              <a:t> (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haplo</a:t>
            </a:r>
            <a:r>
              <a:rPr lang="en-US" sz="2000" dirty="0">
                <a:latin typeface="Arial" charset="0"/>
              </a:rPr>
              <a:t>id geno</a:t>
            </a:r>
            <a:r>
              <a:rPr lang="en-US" sz="2000" dirty="0">
                <a:solidFill>
                  <a:srgbClr val="E60000"/>
                </a:solidFill>
                <a:latin typeface="Arial" charset="0"/>
              </a:rPr>
              <a:t>type</a:t>
            </a:r>
            <a:r>
              <a:rPr lang="en-US" sz="2000" dirty="0">
                <a:latin typeface="Arial" charset="0"/>
              </a:rPr>
              <a:t>) = combination of </a:t>
            </a:r>
            <a:r>
              <a:rPr lang="en-US" sz="2000" dirty="0" err="1">
                <a:latin typeface="Arial" charset="0"/>
              </a:rPr>
              <a:t>alelles</a:t>
            </a:r>
            <a:r>
              <a:rPr lang="en-US" sz="2000" dirty="0">
                <a:latin typeface="Arial" charset="0"/>
              </a:rPr>
              <a:t> inherited together</a:t>
            </a:r>
          </a:p>
        </p:txBody>
      </p:sp>
      <p:pic>
        <p:nvPicPr>
          <p:cNvPr id="54274" name="Picture 2" descr="http://kidshealth.org/kid/talk/qa/headers_97314/what_gen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054" y="294074"/>
            <a:ext cx="4561291" cy="1652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2"/>
          <p:cNvSpPr txBox="1">
            <a:spLocks noChangeArrowheads="1"/>
          </p:cNvSpPr>
          <p:nvPr/>
        </p:nvSpPr>
        <p:spPr bwMode="auto">
          <a:xfrm>
            <a:off x="1893888" y="340360"/>
            <a:ext cx="4987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80000"/>
                </a:solidFill>
                <a:latin typeface="Arial" charset="0"/>
              </a:rPr>
              <a:t>Genotype 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and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allele</a:t>
            </a:r>
            <a:r>
              <a:rPr lang="cs-CZ" b="1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E80000"/>
                </a:solidFill>
                <a:latin typeface="Arial" charset="0"/>
              </a:rPr>
              <a:t>fre</a:t>
            </a:r>
            <a:r>
              <a:rPr lang="cs-CZ" b="1" dirty="0" err="1">
                <a:solidFill>
                  <a:srgbClr val="E80000"/>
                </a:solidFill>
                <a:latin typeface="Arial" charset="0"/>
              </a:rPr>
              <a:t>quencies</a:t>
            </a:r>
            <a:endParaRPr lang="cs-CZ" b="1" dirty="0">
              <a:solidFill>
                <a:srgbClr val="E80000"/>
              </a:solidFill>
              <a:latin typeface="Arial" charset="0"/>
            </a:endParaRPr>
          </a:p>
        </p:txBody>
      </p:sp>
      <p:sp>
        <p:nvSpPr>
          <p:cNvPr id="7175" name="Text Box 39"/>
          <p:cNvSpPr txBox="1">
            <a:spLocks noChangeArrowheads="1"/>
          </p:cNvSpPr>
          <p:nvPr/>
        </p:nvSpPr>
        <p:spPr bwMode="auto">
          <a:xfrm>
            <a:off x="503238" y="4328574"/>
            <a:ext cx="53043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252000">
              <a:spcAft>
                <a:spcPts val="1200"/>
              </a:spcAft>
            </a:pPr>
            <a:r>
              <a:rPr lang="cs-CZ" sz="2000" dirty="0" err="1">
                <a:latin typeface="Arial" charset="0"/>
              </a:rPr>
              <a:t>Frequencies</a:t>
            </a:r>
            <a:r>
              <a:rPr lang="cs-CZ" sz="2000" dirty="0">
                <a:latin typeface="Arial" charset="0"/>
              </a:rPr>
              <a:t>: genotype: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 err="1">
                <a:solidFill>
                  <a:srgbClr val="E60000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E60000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i="1" dirty="0">
                <a:solidFill>
                  <a:srgbClr val="CC00CC"/>
                </a:solidFill>
                <a:latin typeface="Arial" charset="0"/>
              </a:rPr>
              <a:t>Q</a:t>
            </a:r>
            <a:r>
              <a:rPr lang="cs-CZ" sz="2000" dirty="0">
                <a:solidFill>
                  <a:srgbClr val="CC00CC"/>
                </a:solidFill>
                <a:latin typeface="Arial" charset="0"/>
              </a:rPr>
              <a:t> (</a:t>
            </a:r>
            <a:r>
              <a:rPr lang="cs-CZ" sz="2000" i="1" dirty="0" err="1">
                <a:solidFill>
                  <a:srgbClr val="CC00CC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CC00CC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CC00CC"/>
                </a:solidFill>
                <a:latin typeface="Arial" charset="0"/>
              </a:rPr>
              <a:t>)</a:t>
            </a:r>
            <a:r>
              <a:rPr lang="cs-CZ" sz="2000" dirty="0">
                <a:latin typeface="Arial" charset="0"/>
              </a:rPr>
              <a:t>,</a:t>
            </a:r>
            <a:r>
              <a:rPr lang="cs-CZ" sz="2000" i="1" dirty="0">
                <a:latin typeface="Arial" charset="0"/>
              </a:rPr>
              <a:t> 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R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 err="1">
                <a:solidFill>
                  <a:srgbClr val="0033CC"/>
                </a:solidFill>
                <a:latin typeface="Arial" charset="0"/>
              </a:rPr>
              <a:t>f</a:t>
            </a:r>
            <a:r>
              <a:rPr lang="cs-CZ" sz="2000" i="1" baseline="-25000" dirty="0" err="1">
                <a:solidFill>
                  <a:srgbClr val="0033CC"/>
                </a:solidFill>
                <a:latin typeface="Arial" charset="0"/>
              </a:rPr>
              <a:t>aa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charset="0"/>
              </a:rPr>
              <a:t>	         </a:t>
            </a:r>
            <a:r>
              <a:rPr lang="cs-CZ" sz="2000" dirty="0" err="1">
                <a:latin typeface="Arial" charset="0"/>
              </a:rPr>
              <a:t>allele</a:t>
            </a:r>
            <a:r>
              <a:rPr lang="cs-CZ" sz="2000" dirty="0">
                <a:latin typeface="Arial" charset="0"/>
              </a:rPr>
              <a:t> (gene): 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p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sz="2000" i="1" dirty="0">
                <a:solidFill>
                  <a:srgbClr val="E60000"/>
                </a:solidFill>
                <a:latin typeface="Arial" charset="0"/>
              </a:rPr>
              <a:t>A</a:t>
            </a:r>
            <a:r>
              <a:rPr lang="cs-CZ" sz="2000" dirty="0">
                <a:solidFill>
                  <a:srgbClr val="E60000"/>
                </a:solidFill>
                <a:latin typeface="Arial" charset="0"/>
              </a:rPr>
              <a:t>)</a:t>
            </a:r>
            <a:r>
              <a:rPr lang="cs-CZ" sz="2000" i="1" dirty="0">
                <a:latin typeface="Arial" charset="0"/>
              </a:rPr>
              <a:t>,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q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 (</a:t>
            </a:r>
            <a:r>
              <a:rPr lang="cs-CZ" sz="2000" i="1" dirty="0">
                <a:solidFill>
                  <a:srgbClr val="0033CC"/>
                </a:solidFill>
                <a:latin typeface="Arial" charset="0"/>
              </a:rPr>
              <a:t>a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)</a:t>
            </a:r>
          </a:p>
        </p:txBody>
      </p:sp>
      <p:sp>
        <p:nvSpPr>
          <p:cNvPr id="7176" name="Text Box 40"/>
          <p:cNvSpPr txBox="1">
            <a:spLocks noChangeArrowheads="1"/>
          </p:cNvSpPr>
          <p:nvPr/>
        </p:nvSpPr>
        <p:spPr bwMode="auto">
          <a:xfrm>
            <a:off x="1057283" y="5437097"/>
            <a:ext cx="2071401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R</a:t>
            </a:r>
            <a:r>
              <a:rPr lang="cs-CZ" dirty="0">
                <a:latin typeface="Arial" charset="0"/>
              </a:rPr>
              <a:t> = 1</a:t>
            </a:r>
          </a:p>
          <a:p>
            <a:r>
              <a:rPr lang="cs-CZ" i="1" dirty="0">
                <a:latin typeface="Arial" charset="0"/>
              </a:rPr>
              <a:t>p</a:t>
            </a:r>
            <a:r>
              <a:rPr lang="cs-CZ" dirty="0">
                <a:latin typeface="Arial" charset="0"/>
              </a:rPr>
              <a:t> + </a:t>
            </a:r>
            <a:r>
              <a:rPr lang="cs-CZ" i="1" dirty="0">
                <a:latin typeface="Arial" charset="0"/>
              </a:rPr>
              <a:t>q</a:t>
            </a:r>
            <a:r>
              <a:rPr lang="cs-CZ" dirty="0">
                <a:latin typeface="Arial" charset="0"/>
              </a:rPr>
              <a:t> = 1</a:t>
            </a:r>
          </a:p>
        </p:txBody>
      </p:sp>
      <p:pic>
        <p:nvPicPr>
          <p:cNvPr id="9" name="Obrázek 8" descr="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443" y="1204021"/>
            <a:ext cx="6270546" cy="26093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049504" y="256739"/>
            <a:ext cx="5391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E80000"/>
                </a:solidFill>
                <a:latin typeface="Arial" charset="0"/>
              </a:rPr>
              <a:t>Evolu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tion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takes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 place in</a:t>
            </a:r>
            <a:r>
              <a:rPr lang="en-US" dirty="0">
                <a:solidFill>
                  <a:srgbClr val="E80000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E80000"/>
                </a:solidFill>
                <a:latin typeface="Arial" charset="0"/>
              </a:rPr>
              <a:t>popula</a:t>
            </a:r>
            <a:r>
              <a:rPr lang="cs-CZ" dirty="0" err="1">
                <a:solidFill>
                  <a:srgbClr val="E80000"/>
                </a:solidFill>
                <a:latin typeface="Arial" charset="0"/>
              </a:rPr>
              <a:t>tions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…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03238" y="883186"/>
            <a:ext cx="480291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cs-CZ" dirty="0">
                <a:latin typeface="Arial" charset="0"/>
              </a:rPr>
              <a:t>T. </a:t>
            </a:r>
            <a:r>
              <a:rPr lang="cs-CZ" dirty="0" err="1">
                <a:latin typeface="Arial" charset="0"/>
              </a:rPr>
              <a:t>Dobzhansky</a:t>
            </a:r>
            <a:r>
              <a:rPr lang="cs-CZ" dirty="0">
                <a:latin typeface="Arial" charset="0"/>
              </a:rPr>
              <a:t>, E. </a:t>
            </a:r>
            <a:r>
              <a:rPr lang="cs-CZ" dirty="0" err="1">
                <a:latin typeface="Arial" charset="0"/>
              </a:rPr>
              <a:t>Mayr</a:t>
            </a:r>
            <a:r>
              <a:rPr lang="cs-CZ" dirty="0">
                <a:latin typeface="Arial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cs-CZ" dirty="0" err="1">
                <a:latin typeface="Arial" charset="0"/>
              </a:rPr>
              <a:t>population</a:t>
            </a:r>
            <a:r>
              <a:rPr lang="cs-CZ" dirty="0">
                <a:latin typeface="Arial" charset="0"/>
              </a:rPr>
              <a:t> as a </a:t>
            </a:r>
            <a:r>
              <a:rPr lang="cs-CZ" dirty="0" err="1">
                <a:latin typeface="Arial" charset="0"/>
              </a:rPr>
              <a:t>shared</a:t>
            </a:r>
            <a:r>
              <a:rPr lang="cs-CZ" dirty="0">
                <a:latin typeface="Arial" charset="0"/>
              </a:rPr>
              <a:t>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gene pool</a:t>
            </a:r>
            <a:endParaRPr lang="cs-CZ" dirty="0">
              <a:latin typeface="Arial" charset="0"/>
            </a:endParaRPr>
          </a:p>
          <a:p>
            <a:pPr marL="457200" indent="-457200">
              <a:spcAft>
                <a:spcPts val="1200"/>
              </a:spcAft>
            </a:pPr>
            <a:r>
              <a:rPr lang="cs-CZ" dirty="0">
                <a:latin typeface="Arial" charset="0"/>
                <a:sym typeface="Symbol"/>
              </a:rPr>
              <a:t> </a:t>
            </a:r>
            <a:r>
              <a:rPr lang="cs-CZ" dirty="0">
                <a:latin typeface="Arial" charset="0"/>
              </a:rPr>
              <a:t>set </a:t>
            </a:r>
            <a:r>
              <a:rPr lang="cs-CZ" dirty="0" err="1">
                <a:latin typeface="Arial" charset="0"/>
              </a:rPr>
              <a:t>of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shared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alelles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or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gametes</a:t>
            </a:r>
            <a:endParaRPr lang="cs-CZ" dirty="0">
              <a:latin typeface="Arial" charset="0"/>
            </a:endParaRPr>
          </a:p>
        </p:txBody>
      </p:sp>
      <p:grpSp>
        <p:nvGrpSpPr>
          <p:cNvPr id="2" name="Skupina 28"/>
          <p:cNvGrpSpPr/>
          <p:nvPr/>
        </p:nvGrpSpPr>
        <p:grpSpPr>
          <a:xfrm>
            <a:off x="478024" y="1519959"/>
            <a:ext cx="8475234" cy="2562601"/>
            <a:chOff x="478024" y="1363440"/>
            <a:chExt cx="8475234" cy="2562601"/>
          </a:xfrm>
        </p:grpSpPr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478024" y="2642368"/>
              <a:ext cx="49744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err="1">
                  <a:latin typeface="Arial" charset="0"/>
                </a:rPr>
                <a:t>local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 dirty="0" err="1">
                  <a:latin typeface="Arial" charset="0"/>
                </a:rPr>
                <a:t>populations</a:t>
              </a:r>
              <a:r>
                <a:rPr lang="cs-CZ" sz="2000" dirty="0">
                  <a:latin typeface="Arial" charset="0"/>
                </a:rPr>
                <a:t> (</a:t>
              </a:r>
              <a:r>
                <a:rPr lang="cs-CZ" sz="2000" dirty="0" err="1">
                  <a:latin typeface="Arial" charset="0"/>
                </a:rPr>
                <a:t>subpopulations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err="1">
                  <a:latin typeface="Arial" charset="0"/>
                </a:rPr>
                <a:t>demes</a:t>
              </a:r>
              <a:r>
                <a:rPr lang="cs-CZ" sz="2000" dirty="0">
                  <a:latin typeface="Arial" charset="0"/>
                </a:rPr>
                <a:t>)</a:t>
              </a: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4932606" y="3525931"/>
              <a:ext cx="40206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dirty="0" err="1">
                  <a:latin typeface="Arial" charset="0"/>
                </a:rPr>
                <a:t>global</a:t>
              </a:r>
              <a:r>
                <a:rPr lang="cs-CZ" sz="2000" dirty="0">
                  <a:latin typeface="Arial" charset="0"/>
                </a:rPr>
                <a:t> </a:t>
              </a:r>
              <a:r>
                <a:rPr lang="cs-CZ" sz="2000" dirty="0" err="1">
                  <a:latin typeface="Arial" charset="0"/>
                </a:rPr>
                <a:t>population</a:t>
              </a:r>
              <a:r>
                <a:rPr lang="cs-CZ" sz="2000" dirty="0">
                  <a:latin typeface="Arial" charset="0"/>
                </a:rPr>
                <a:t>, </a:t>
              </a:r>
              <a:r>
                <a:rPr lang="cs-CZ" sz="2000" dirty="0" err="1">
                  <a:latin typeface="Arial" charset="0"/>
                </a:rPr>
                <a:t>metapopulation</a:t>
              </a:r>
              <a:endParaRPr lang="cs-CZ" sz="2000" dirty="0">
                <a:latin typeface="Arial" charset="0"/>
              </a:endParaRPr>
            </a:p>
          </p:txBody>
        </p:sp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5411899" y="1363440"/>
              <a:ext cx="3060699" cy="1847850"/>
              <a:chOff x="3265" y="1176"/>
              <a:chExt cx="1928" cy="1164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3996" y="1176"/>
                <a:ext cx="1197" cy="1164"/>
                <a:chOff x="3996" y="1176"/>
                <a:chExt cx="1197" cy="1164"/>
              </a:xfrm>
            </p:grpSpPr>
            <p:sp>
              <p:nvSpPr>
                <p:cNvPr id="5135" name="Oval 23"/>
                <p:cNvSpPr>
                  <a:spLocks noChangeArrowheads="1"/>
                </p:cNvSpPr>
                <p:nvPr/>
              </p:nvSpPr>
              <p:spPr bwMode="auto">
                <a:xfrm>
                  <a:off x="3996" y="1176"/>
                  <a:ext cx="1197" cy="11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6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466" y="1284"/>
                  <a:ext cx="240" cy="233"/>
                </a:xfrm>
                <a:prstGeom prst="ellipse">
                  <a:avLst/>
                </a:prstGeom>
                <a:solidFill>
                  <a:srgbClr val="99FF66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7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" y="1536"/>
                  <a:ext cx="240" cy="233"/>
                </a:xfrm>
                <a:prstGeom prst="ellipse">
                  <a:avLst/>
                </a:prstGeom>
                <a:solidFill>
                  <a:srgbClr val="CCFF33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8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478" y="1632"/>
                  <a:ext cx="240" cy="233"/>
                </a:xfrm>
                <a:prstGeom prst="ellipse">
                  <a:avLst/>
                </a:prstGeom>
                <a:solidFill>
                  <a:srgbClr val="00CC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39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8" y="1524"/>
                  <a:ext cx="240" cy="233"/>
                </a:xfrm>
                <a:prstGeom prst="ellipse">
                  <a:avLst/>
                </a:prstGeom>
                <a:solidFill>
                  <a:srgbClr val="66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0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250" y="1932"/>
                  <a:ext cx="240" cy="233"/>
                </a:xfrm>
                <a:prstGeom prst="ellipse">
                  <a:avLst/>
                </a:prstGeom>
                <a:solidFill>
                  <a:srgbClr val="00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1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694" y="1932"/>
                  <a:ext cx="240" cy="233"/>
                </a:xfrm>
                <a:prstGeom prst="ellipse">
                  <a:avLst/>
                </a:prstGeom>
                <a:solidFill>
                  <a:srgbClr val="CCFF99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2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260" y="1409"/>
                  <a:ext cx="283" cy="2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3" name="Line 32"/>
                <p:cNvSpPr>
                  <a:spLocks noChangeShapeType="1"/>
                </p:cNvSpPr>
                <p:nvPr/>
              </p:nvSpPr>
              <p:spPr bwMode="auto">
                <a:xfrm rot="19423709" flipV="1">
                  <a:off x="4754" y="1746"/>
                  <a:ext cx="283" cy="209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4" name="Line 33"/>
                <p:cNvSpPr>
                  <a:spLocks noChangeShapeType="1"/>
                </p:cNvSpPr>
                <p:nvPr/>
              </p:nvSpPr>
              <p:spPr bwMode="auto">
                <a:xfrm rot="17053082" flipV="1">
                  <a:off x="4151" y="1752"/>
                  <a:ext cx="286" cy="20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5" name="Line 34"/>
                <p:cNvSpPr>
                  <a:spLocks noChangeShapeType="1"/>
                </p:cNvSpPr>
                <p:nvPr/>
              </p:nvSpPr>
              <p:spPr bwMode="auto">
                <a:xfrm rot="4454222" flipV="1">
                  <a:off x="4654" y="1377"/>
                  <a:ext cx="274" cy="25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6" name="Line 35"/>
                <p:cNvSpPr>
                  <a:spLocks noChangeShapeType="1"/>
                </p:cNvSpPr>
                <p:nvPr/>
              </p:nvSpPr>
              <p:spPr bwMode="auto">
                <a:xfrm rot="2207807" flipV="1">
                  <a:off x="4432" y="1965"/>
                  <a:ext cx="315" cy="21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7" name="Line 36"/>
                <p:cNvSpPr>
                  <a:spLocks noChangeShapeType="1"/>
                </p:cNvSpPr>
                <p:nvPr/>
              </p:nvSpPr>
              <p:spPr bwMode="auto">
                <a:xfrm rot="20759273" flipV="1">
                  <a:off x="4368" y="1803"/>
                  <a:ext cx="243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8" name="Line 37"/>
                <p:cNvSpPr>
                  <a:spLocks noChangeShapeType="1"/>
                </p:cNvSpPr>
                <p:nvPr/>
              </p:nvSpPr>
              <p:spPr bwMode="auto">
                <a:xfrm rot="5068299" flipV="1">
                  <a:off x="4583" y="1814"/>
                  <a:ext cx="263" cy="16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49" name="Line 38"/>
                <p:cNvSpPr>
                  <a:spLocks noChangeShapeType="1"/>
                </p:cNvSpPr>
                <p:nvPr/>
              </p:nvSpPr>
              <p:spPr bwMode="auto">
                <a:xfrm rot="3281906" flipV="1">
                  <a:off x="4300" y="1606"/>
                  <a:ext cx="243" cy="1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0" name="Line 39"/>
                <p:cNvSpPr>
                  <a:spLocks noChangeShapeType="1"/>
                </p:cNvSpPr>
                <p:nvPr/>
              </p:nvSpPr>
              <p:spPr bwMode="auto">
                <a:xfrm rot="692988" flipV="1">
                  <a:off x="4655" y="1620"/>
                  <a:ext cx="264" cy="1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51" name="Line 40"/>
                <p:cNvSpPr>
                  <a:spLocks noChangeShapeType="1"/>
                </p:cNvSpPr>
                <p:nvPr/>
              </p:nvSpPr>
              <p:spPr bwMode="auto">
                <a:xfrm rot="18252186" flipV="1">
                  <a:off x="4472" y="1484"/>
                  <a:ext cx="239" cy="17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sp>
            <p:nvSpPr>
              <p:cNvPr id="5134" name="Line 42"/>
              <p:cNvSpPr>
                <a:spLocks noChangeShapeType="1"/>
              </p:cNvSpPr>
              <p:nvPr/>
            </p:nvSpPr>
            <p:spPr bwMode="auto">
              <a:xfrm flipV="1">
                <a:off x="3265" y="2064"/>
                <a:ext cx="1117" cy="59"/>
              </a:xfrm>
              <a:prstGeom prst="line">
                <a:avLst/>
              </a:prstGeom>
              <a:noFill/>
              <a:ln w="38100">
                <a:solidFill>
                  <a:srgbClr val="3399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8" name="Line 42"/>
            <p:cNvSpPr>
              <a:spLocks noChangeShapeType="1"/>
            </p:cNvSpPr>
            <p:nvPr/>
          </p:nvSpPr>
          <p:spPr bwMode="auto">
            <a:xfrm flipV="1">
              <a:off x="7191910" y="2996660"/>
              <a:ext cx="308187" cy="619843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0" name="Picture 2" descr="http://www.webpages.uidaho.edu/wlf448/2010/Lab/Metapopfigure-lab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528561"/>
            <a:ext cx="4056830" cy="3055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971</Words>
  <Application>Microsoft Office PowerPoint</Application>
  <PresentationFormat>Předvádění na obrazovce (4:3)</PresentationFormat>
  <Paragraphs>253</Paragraphs>
  <Slides>37</Slides>
  <Notes>27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9" baseType="lpstr">
      <vt:lpstr>Výchozí návrh</vt:lpstr>
      <vt:lpstr>dokument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135</cp:revision>
  <dcterms:created xsi:type="dcterms:W3CDTF">2002-02-28T16:27:36Z</dcterms:created>
  <dcterms:modified xsi:type="dcterms:W3CDTF">2018-10-03T12:37:35Z</dcterms:modified>
</cp:coreProperties>
</file>