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sldIdLst>
    <p:sldId id="257" r:id="rId2"/>
    <p:sldId id="268" r:id="rId3"/>
    <p:sldId id="272" r:id="rId4"/>
    <p:sldId id="258" r:id="rId5"/>
    <p:sldId id="269" r:id="rId6"/>
    <p:sldId id="270" r:id="rId7"/>
    <p:sldId id="259" r:id="rId8"/>
    <p:sldId id="287" r:id="rId9"/>
    <p:sldId id="293" r:id="rId10"/>
    <p:sldId id="294" r:id="rId11"/>
    <p:sldId id="271" r:id="rId12"/>
    <p:sldId id="317" r:id="rId13"/>
    <p:sldId id="318" r:id="rId14"/>
    <p:sldId id="286" r:id="rId15"/>
    <p:sldId id="277" r:id="rId16"/>
    <p:sldId id="260" r:id="rId17"/>
    <p:sldId id="278" r:id="rId18"/>
    <p:sldId id="285" r:id="rId19"/>
    <p:sldId id="261" r:id="rId20"/>
    <p:sldId id="280" r:id="rId21"/>
    <p:sldId id="281" r:id="rId22"/>
    <p:sldId id="295" r:id="rId23"/>
    <p:sldId id="296" r:id="rId24"/>
    <p:sldId id="308" r:id="rId25"/>
    <p:sldId id="273" r:id="rId26"/>
    <p:sldId id="302" r:id="rId27"/>
    <p:sldId id="300" r:id="rId28"/>
    <p:sldId id="306" r:id="rId29"/>
    <p:sldId id="303" r:id="rId30"/>
    <p:sldId id="307" r:id="rId31"/>
    <p:sldId id="263" r:id="rId32"/>
    <p:sldId id="274" r:id="rId33"/>
    <p:sldId id="309" r:id="rId34"/>
    <p:sldId id="310" r:id="rId35"/>
    <p:sldId id="311" r:id="rId36"/>
    <p:sldId id="312" r:id="rId37"/>
    <p:sldId id="313" r:id="rId38"/>
    <p:sldId id="282" r:id="rId39"/>
    <p:sldId id="316" r:id="rId40"/>
    <p:sldId id="319" r:id="rId41"/>
    <p:sldId id="320" r:id="rId4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94">
          <p15:clr>
            <a:srgbClr val="A4A3A4"/>
          </p15:clr>
        </p15:guide>
        <p15:guide id="2" pos="2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80000"/>
    <a:srgbClr val="CCFFFF"/>
    <a:srgbClr val="99FF33"/>
    <a:srgbClr val="FFFFCC"/>
    <a:srgbClr val="FFFF00"/>
    <a:srgbClr val="0099CC"/>
    <a:srgbClr val="3366FF"/>
    <a:srgbClr val="66FF33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494" y="-114"/>
      </p:cViewPr>
      <p:guideLst>
        <p:guide orient="horz" pos="4094"/>
        <p:guide pos="2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470A787-9307-49ED-A2E7-3144FC526F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619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64C47-D39A-4465-A7E7-11AF9A4B663B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5933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86713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86713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86713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6C01F-3EFE-4169-8EA4-9C7F552C66B8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424327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B7791-7005-400E-84CE-59DD6D9499EE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44910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11531-8DE1-4B1A-9707-B2C14FD3BBF9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30852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0E35-2027-4D02-B33E-A0236B466AB8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738534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68DAC-D292-4B8C-9C79-44A3B073CE17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17133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C11AF-A03B-42B7-BC9C-560A5CC5BE07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40994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C5498-675B-4275-909C-D941DDC8F991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75616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DE462-3C56-4C15-B351-99AB1B52D622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34755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825979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66208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429259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976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67462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804057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672905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51755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721247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12751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3AA8A-B6E3-40DA-8F41-4F3C3E526970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624249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6E485-1A35-4318-B4F2-D187836C1BE8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43148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B89F8-F3A7-42EF-A64F-56958EFF0788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150140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3FFA9A-6E95-4AEF-98C2-2B2950B2F65F}" type="slidenum">
              <a:rPr lang="en-GB" sz="1200"/>
              <a:pPr algn="r"/>
              <a:t>33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48142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48300D-15C4-4B82-9EB7-C2ECA737C6CE}" type="slidenum">
              <a:rPr lang="en-GB" sz="1200"/>
              <a:pPr algn="r"/>
              <a:t>34</a:t>
            </a:fld>
            <a:endParaRPr lang="en-GB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4091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9B0BE3-1E7B-41A1-9520-623ECDB45853}" type="slidenum">
              <a:rPr lang="en-GB" sz="1200"/>
              <a:pPr algn="r"/>
              <a:t>35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147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0EF1E1-9E86-47DB-93AB-DC7C20B3D598}" type="slidenum">
              <a:rPr lang="en-GB" sz="1200"/>
              <a:pPr algn="r"/>
              <a:t>36</a:t>
            </a:fld>
            <a:endParaRPr lang="en-GB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4424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BCD62D-E543-4CB6-8C4C-97959295D846}" type="slidenum">
              <a:rPr lang="en-GB" sz="1200"/>
              <a:pPr algn="r"/>
              <a:t>37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62127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57225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887170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8871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164E30-0C15-4647-A192-7F4BFC038DF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19127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88717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301E4-3205-429C-926B-2772AE9FB9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86808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58A7A-041F-4AD0-A60D-C3C0132ED38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175921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224B4-78B6-4460-95B5-6F30BBA16DC5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6803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020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59363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B876-263F-47A8-99FE-A9DA85634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6E1AA-0411-4A82-8CF9-A1B0D5BCE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376A-ABDC-4F0B-AE40-E1F0DA008F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790A-3201-41ED-AD1B-6A152DBD13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4B21-DFD3-4BB0-9B6C-C185D08340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87AD-E463-4390-8894-9F86E60D2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9248B-6A54-41E3-9F84-AE5F871D5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28E2-16B4-4DDA-B62C-59938CA2A4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4BEAD-FA08-4F16-9ACB-CAA9256AB3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7F866-3865-438C-A195-5D19CE077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F218-4E4C-4773-ADAC-D833CC1279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372434-FF35-4EB1-9DE5-35231CAF5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6/Jaguar_head_shot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upload.wikimedia.org/wikipedia/commons/7/72/Black_jaguar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://upload.wikimedia.org/wikipedia/commons/7/7a/Linanthus_demissus_1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5/Portulaca_grandiflora_mutant1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upload.wikimedia.org/wikipedia/en/2/25/Pyrene_adduct.jpg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3"/>
          <p:cNvSpPr txBox="1">
            <a:spLocks noChangeArrowheads="1"/>
          </p:cNvSpPr>
          <p:nvPr/>
        </p:nvSpPr>
        <p:spPr bwMode="auto">
          <a:xfrm>
            <a:off x="1340527" y="263611"/>
            <a:ext cx="6072327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VZNIK GENETICKÉ PROMĚNLIVOSTI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1057" descr="d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55788"/>
            <a:ext cx="58674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59" descr="dna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4600575"/>
            <a:ext cx="29083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61" descr="DNA"/>
          <p:cNvPicPr>
            <a:picLocks noChangeAspect="1" noChangeArrowheads="1"/>
          </p:cNvPicPr>
          <p:nvPr/>
        </p:nvPicPr>
        <p:blipFill>
          <a:blip r:embed="rId5" cstate="print"/>
          <a:srcRect r="26927" b="28070"/>
          <a:stretch>
            <a:fillRect/>
          </a:stretch>
        </p:blipFill>
        <p:spPr bwMode="auto">
          <a:xfrm>
            <a:off x="6321425" y="1714500"/>
            <a:ext cx="23669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6549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  reciproké translokace celých ramen (WART)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4267200"/>
            <a:ext cx="2876550" cy="1573213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61720" y="3012568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98" y="356367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178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smtClean="0">
                <a:solidFill>
                  <a:srgbClr val="E80000"/>
                </a:solidFill>
              </a:rPr>
              <a:t>delece</a:t>
            </a:r>
            <a:endParaRPr lang="cs-CZ" dirty="0">
              <a:solidFill>
                <a:srgbClr val="E80000"/>
              </a:solidFill>
            </a:endParaRP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2490788" y="2378075"/>
            <a:ext cx="1022350" cy="209708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5728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smtClean="0">
                <a:solidFill>
                  <a:srgbClr val="E80000"/>
                </a:solidFill>
              </a:rPr>
              <a:t>duplikace</a:t>
            </a:r>
            <a:endParaRPr lang="cs-CZ" dirty="0">
              <a:solidFill>
                <a:srgbClr val="E80000"/>
              </a:solidFill>
            </a:endParaRP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3643313" y="2378075"/>
            <a:ext cx="1022350" cy="2473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5728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duplikace</a:t>
            </a:r>
            <a:r>
              <a:rPr lang="en-US" dirty="0">
                <a:solidFill>
                  <a:srgbClr val="E80000"/>
                </a:solidFill>
              </a:rPr>
              <a:t/>
            </a:r>
            <a:br>
              <a:rPr lang="en-US" dirty="0">
                <a:solidFill>
                  <a:srgbClr val="E80000"/>
                </a:solidFill>
              </a:rPr>
            </a:br>
            <a:endParaRPr lang="en-US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inzerce</a:t>
            </a: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5375275" y="2378075"/>
            <a:ext cx="3076575" cy="219233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940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Genomové 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476250" y="1378250"/>
            <a:ext cx="8341835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</a:t>
            </a:r>
            <a:r>
              <a:rPr lang="cs-CZ" dirty="0" err="1">
                <a:solidFill>
                  <a:srgbClr val="E80000"/>
                </a:solidFill>
              </a:rPr>
              <a:t>somie</a:t>
            </a:r>
            <a:r>
              <a:rPr lang="en-US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cs-CZ" dirty="0" err="1">
                <a:solidFill>
                  <a:srgbClr val="E80000"/>
                </a:solidFill>
              </a:rPr>
              <a:t>monosomie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dirty="0" err="1">
                <a:solidFill>
                  <a:srgbClr val="E80000"/>
                </a:solidFill>
              </a:rPr>
              <a:t>trisomie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většinou neslučitelné se životem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monosomie</a:t>
            </a:r>
            <a:r>
              <a:rPr lang="cs-CZ" sz="2000" dirty="0"/>
              <a:t>: jediná životaschopná = X0 (</a:t>
            </a:r>
            <a:r>
              <a:rPr lang="cs-CZ" sz="2000" dirty="0" err="1"/>
              <a:t>Turnerův</a:t>
            </a:r>
            <a:r>
              <a:rPr lang="cs-CZ" sz="2000" dirty="0"/>
              <a:t> syndrom)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trisomie</a:t>
            </a:r>
            <a:r>
              <a:rPr lang="cs-CZ" sz="2000" dirty="0"/>
              <a:t>: nerovnováha dávky genů (zvýšená exprese </a:t>
            </a:r>
            <a:r>
              <a:rPr lang="cs-CZ" sz="2000" dirty="0" err="1"/>
              <a:t>trizomického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	  páru)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/>
              <a:t>	</a:t>
            </a:r>
            <a:r>
              <a:rPr lang="cs-CZ" sz="2000" dirty="0"/>
              <a:t>životaschopné </a:t>
            </a:r>
            <a:r>
              <a:rPr lang="cs-CZ" sz="2000" dirty="0" err="1" smtClean="0"/>
              <a:t>trisomie</a:t>
            </a:r>
            <a:r>
              <a:rPr lang="cs-CZ" sz="2000" dirty="0" smtClean="0"/>
              <a:t> </a:t>
            </a:r>
            <a:r>
              <a:rPr lang="cs-CZ" sz="2000" dirty="0"/>
              <a:t>: XXY, XXX, XYY, </a:t>
            </a:r>
            <a:r>
              <a:rPr lang="cs-CZ" sz="2000" dirty="0" err="1"/>
              <a:t>Patauův</a:t>
            </a:r>
            <a:r>
              <a:rPr lang="cs-CZ" sz="2000" dirty="0"/>
              <a:t> syndrom (</a:t>
            </a:r>
            <a:r>
              <a:rPr lang="cs-CZ" sz="2000" dirty="0" err="1"/>
              <a:t>chr</a:t>
            </a:r>
            <a:r>
              <a:rPr lang="cs-CZ" sz="2000" dirty="0"/>
              <a:t>. 13),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Edwardsův</a:t>
            </a:r>
            <a:r>
              <a:rPr lang="cs-CZ" sz="2000" dirty="0"/>
              <a:t> s. (</a:t>
            </a:r>
            <a:r>
              <a:rPr lang="cs-CZ" sz="2000" dirty="0" err="1"/>
              <a:t>chr</a:t>
            </a:r>
            <a:r>
              <a:rPr lang="cs-CZ" sz="2000" dirty="0"/>
              <a:t>. 18), Downův s. (</a:t>
            </a:r>
            <a:r>
              <a:rPr lang="cs-CZ" sz="2000" dirty="0" err="1"/>
              <a:t>chr</a:t>
            </a:r>
            <a:r>
              <a:rPr lang="cs-CZ" sz="2000" dirty="0"/>
              <a:t>. 21)</a:t>
            </a:r>
            <a:endParaRPr lang="cs-CZ" sz="1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76250" y="350793"/>
            <a:ext cx="7780976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-ploidie (polyploidie)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US" sz="1800" dirty="0">
                <a:solidFill>
                  <a:srgbClr val="E80000"/>
                </a:solidFill>
              </a:rPr>
              <a:t>	</a:t>
            </a:r>
            <a:r>
              <a:rPr lang="cs-CZ" sz="1800" dirty="0"/>
              <a:t>především rostliny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u živočichů méně (bezobratlí, ryby, obojživelníci)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během evoluce obratlovců došlo ke 2 kolům duplikace celého genomu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cs-CZ" sz="1800" dirty="0"/>
              <a:t>(2R-hypotéza)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pol</a:t>
            </a:r>
            <a:r>
              <a:rPr lang="en-US" sz="1800" dirty="0"/>
              <a:t>y</a:t>
            </a:r>
            <a:r>
              <a:rPr lang="cs-CZ" sz="1800" dirty="0" err="1"/>
              <a:t>ploidní</a:t>
            </a:r>
            <a:r>
              <a:rPr lang="cs-CZ" sz="1800" dirty="0"/>
              <a:t> jedinci zpravidla větší (zvýšený objem buněk)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liché násobky genomu </a:t>
            </a:r>
            <a:r>
              <a:rPr lang="cs-CZ" sz="1800" dirty="0">
                <a:sym typeface="Symbol" pitchFamily="18" charset="2"/>
              </a:rPr>
              <a:t> problémy v meióze  reprodukční bariéra</a:t>
            </a:r>
            <a:r>
              <a:rPr lang="en-US" sz="1800" dirty="0">
                <a:sym typeface="Symbol" pitchFamily="18" charset="2"/>
              </a:rPr>
              <a:t/>
            </a:r>
            <a:br>
              <a:rPr lang="en-US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(ne vždy – např. triploidní skokani)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476250" y="3730326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/>
            <a:r>
              <a:rPr lang="cs-CZ" sz="2000" dirty="0">
                <a:solidFill>
                  <a:srgbClr val="E80000"/>
                </a:solidFill>
              </a:rPr>
              <a:t>autopolyploidie: </a:t>
            </a:r>
            <a:r>
              <a:rPr lang="cs-CZ" sz="2000" dirty="0"/>
              <a:t>kombinace dvou stejných genomů</a:t>
            </a:r>
            <a:br>
              <a:rPr lang="cs-CZ" sz="2000" dirty="0"/>
            </a:br>
            <a:r>
              <a:rPr lang="en-US" sz="1800" b="1" dirty="0"/>
              <a:t>	</a:t>
            </a:r>
            <a:r>
              <a:rPr lang="cs-CZ" sz="1800" dirty="0"/>
              <a:t>fúze buněk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endoreplikace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abortivní buněčný cyklus</a:t>
            </a:r>
            <a:r>
              <a:rPr lang="cs-CZ" sz="2000" b="1" dirty="0"/>
              <a:t/>
            </a:r>
            <a:br>
              <a:rPr lang="cs-CZ" sz="2000" b="1" dirty="0"/>
            </a:br>
            <a:endParaRPr lang="cs-CZ" sz="2000" b="1" dirty="0"/>
          </a:p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alopolyploidie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r>
              <a:rPr lang="cs-CZ" sz="2000" b="1" dirty="0"/>
              <a:t> </a:t>
            </a:r>
            <a:r>
              <a:rPr lang="cs-CZ" sz="2000" dirty="0"/>
              <a:t>kombinace dvou různých genomů</a:t>
            </a:r>
            <a:br>
              <a:rPr lang="cs-CZ" sz="2000" dirty="0"/>
            </a:br>
            <a:r>
              <a:rPr lang="en-US" sz="2000" dirty="0"/>
              <a:t>	</a:t>
            </a:r>
            <a:r>
              <a:rPr lang="cs-CZ" sz="1800" dirty="0"/>
              <a:t>fúze diploidních gamet</a:t>
            </a:r>
            <a:br>
              <a:rPr lang="cs-CZ" sz="1800" dirty="0"/>
            </a:br>
            <a:r>
              <a:rPr lang="cs-CZ" sz="1800" dirty="0"/>
              <a:t>	polyspermie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203708" y="279572"/>
            <a:ext cx="48291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Náhodnost a rychlost mutací (</a:t>
            </a:r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 pitchFamily="18" charset="2"/>
              </a:rPr>
              <a:t>)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95313" y="1087438"/>
            <a:ext cx="7947432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E80000"/>
                </a:solidFill>
              </a:rPr>
              <a:t>mutace náhodné co do účinku, nenáhodné co do pozice a rychlosti</a:t>
            </a:r>
            <a:r>
              <a:rPr lang="cs-CZ" sz="1800" b="1" dirty="0"/>
              <a:t> </a:t>
            </a:r>
            <a:br>
              <a:rPr lang="cs-CZ" sz="1800" b="1" dirty="0"/>
            </a:br>
            <a:endParaRPr lang="cs-CZ" sz="1800" b="1" dirty="0"/>
          </a:p>
          <a:p>
            <a:pPr>
              <a:spcAft>
                <a:spcPts val="600"/>
              </a:spcAft>
            </a:pPr>
            <a:r>
              <a:rPr lang="cs-CZ" sz="1800" dirty="0" err="1" smtClean="0"/>
              <a:t>transice</a:t>
            </a:r>
            <a:r>
              <a:rPr lang="cs-CZ" sz="1800" dirty="0" smtClean="0"/>
              <a:t> </a:t>
            </a:r>
            <a:r>
              <a:rPr lang="en-US" sz="1800" dirty="0"/>
              <a:t>&gt; </a:t>
            </a:r>
            <a:r>
              <a:rPr lang="en-US" sz="1800" dirty="0" err="1"/>
              <a:t>transverze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cs-CZ" sz="1800" dirty="0"/>
              <a:t>mutační „</a:t>
            </a:r>
            <a:r>
              <a:rPr lang="cs-CZ" sz="1800" dirty="0" err="1"/>
              <a:t>hotspots</a:t>
            </a:r>
            <a:r>
              <a:rPr lang="cs-CZ" sz="1800" dirty="0"/>
              <a:t>“</a:t>
            </a:r>
            <a:r>
              <a:rPr lang="en-US" sz="1800" dirty="0"/>
              <a:t>: </a:t>
            </a:r>
            <a:r>
              <a:rPr lang="cs-CZ" sz="1800" dirty="0" err="1"/>
              <a:t>CpG</a:t>
            </a:r>
            <a:r>
              <a:rPr lang="cs-CZ" sz="1800" dirty="0"/>
              <a:t> u živočichů</a:t>
            </a:r>
            <a:r>
              <a:rPr lang="en-US" sz="1800" dirty="0"/>
              <a:t> (</a:t>
            </a:r>
            <a:r>
              <a:rPr lang="cs-CZ" sz="1800" dirty="0" err="1"/>
              <a:t>metylovaný</a:t>
            </a:r>
            <a:r>
              <a:rPr lang="cs-CZ" sz="1800" dirty="0"/>
              <a:t> C </a:t>
            </a:r>
            <a:r>
              <a:rPr lang="cs-CZ" sz="1800" dirty="0">
                <a:sym typeface="Symbol" pitchFamily="18" charset="2"/>
              </a:rPr>
              <a:t> T)</a:t>
            </a:r>
            <a:r>
              <a:rPr lang="en-US" sz="1800" dirty="0">
                <a:sym typeface="Symbol" pitchFamily="18" charset="2"/>
              </a:rPr>
              <a:t>; </a:t>
            </a:r>
            <a:r>
              <a:rPr lang="en-US" sz="1800" dirty="0" err="1">
                <a:sym typeface="Symbol" pitchFamily="18" charset="2"/>
              </a:rPr>
              <a:t>TpT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prokaryot</a:t>
            </a:r>
            <a:r>
              <a:rPr lang="cs-CZ" sz="1800" dirty="0">
                <a:sym typeface="Symbol" pitchFamily="18" charset="2"/>
              </a:rPr>
              <a:t/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„SOS reakce“ bakterií, </a:t>
            </a:r>
            <a:r>
              <a:rPr lang="en-US" sz="1800" dirty="0" err="1">
                <a:sym typeface="Symbol" pitchFamily="18" charset="2"/>
              </a:rPr>
              <a:t>minisatelity</a:t>
            </a:r>
            <a:r>
              <a:rPr lang="en-US" sz="1800" dirty="0">
                <a:sym typeface="Symbol" pitchFamily="18" charset="2"/>
              </a:rPr>
              <a:t> (VNTR), </a:t>
            </a:r>
            <a:r>
              <a:rPr lang="en-US" sz="1800" dirty="0" err="1">
                <a:sym typeface="Symbol" pitchFamily="18" charset="2"/>
              </a:rPr>
              <a:t>mikrosatelity</a:t>
            </a:r>
            <a:r>
              <a:rPr lang="en-US" sz="1800" dirty="0">
                <a:sym typeface="Symbol" pitchFamily="18" charset="2"/>
              </a:rPr>
              <a:t> (STR)</a:t>
            </a: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mtDNA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jad</a:t>
            </a:r>
            <a:r>
              <a:rPr lang="en-US" sz="1800" dirty="0">
                <a:sym typeface="Symbol" pitchFamily="18" charset="2"/>
              </a:rPr>
              <a:t>. DNA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pohlavní chromozomy </a:t>
            </a:r>
            <a:r>
              <a:rPr lang="en-US" sz="1800" dirty="0">
                <a:sym typeface="Symbol" pitchFamily="18" charset="2"/>
              </a:rPr>
              <a:t>&gt;</a:t>
            </a:r>
            <a:r>
              <a:rPr lang="cs-CZ" sz="1800" dirty="0">
                <a:sym typeface="Symbol" pitchFamily="18" charset="2"/>
              </a:rPr>
              <a:t> autozomy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vliv blízkosti počátku replikace, centromery, </a:t>
            </a:r>
            <a:r>
              <a:rPr lang="cs-CZ" sz="1800" dirty="0" err="1">
                <a:sym typeface="Symbol" pitchFamily="18" charset="2"/>
              </a:rPr>
              <a:t>telomery</a:t>
            </a:r>
            <a:r>
              <a:rPr lang="cs-CZ" sz="1800" dirty="0">
                <a:sym typeface="Symbol" pitchFamily="18" charset="2"/>
              </a:rPr>
              <a:t>, </a:t>
            </a:r>
            <a:r>
              <a:rPr lang="cs-CZ" sz="1800" dirty="0" err="1">
                <a:sym typeface="Symbol" pitchFamily="18" charset="2"/>
              </a:rPr>
              <a:t>repetitivních</a:t>
            </a:r>
            <a:r>
              <a:rPr lang="cs-CZ" sz="1800" dirty="0">
                <a:sym typeface="Symbol" pitchFamily="18" charset="2"/>
              </a:rPr>
              <a:t> sekvencí,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intenzity transkripce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studenokrevní živočichové: </a:t>
            </a:r>
            <a:r>
              <a:rPr lang="en-US" sz="1800" dirty="0">
                <a:sym typeface="Symbol" pitchFamily="18" charset="2"/>
              </a:rPr>
              <a:t>&gt; </a:t>
            </a:r>
            <a:r>
              <a:rPr lang="en-US" sz="1800" dirty="0" err="1">
                <a:sym typeface="Symbol" pitchFamily="18" charset="2"/>
              </a:rPr>
              <a:t>teplota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</a:t>
            </a:r>
            <a:r>
              <a:rPr lang="en-US" sz="1800" dirty="0">
                <a:sym typeface="Symbol" pitchFamily="18" charset="2"/>
              </a:rPr>
              <a:t> &gt; 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RNA </a:t>
            </a:r>
            <a:r>
              <a:rPr lang="en-US" sz="1800" dirty="0" err="1">
                <a:sym typeface="Symbol" pitchFamily="18" charset="2"/>
              </a:rPr>
              <a:t>viry</a:t>
            </a:r>
            <a:r>
              <a:rPr lang="en-US" sz="1800" dirty="0">
                <a:sym typeface="Symbol" pitchFamily="18" charset="2"/>
              </a:rPr>
              <a:t> (HIV)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parazit</a:t>
            </a:r>
            <a:r>
              <a:rPr lang="en-US" sz="1800" dirty="0" err="1">
                <a:sym typeface="Symbol" pitchFamily="18" charset="2"/>
              </a:rPr>
              <a:t>i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protilátky, imunoglobuliny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&gt; 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somatick</a:t>
            </a:r>
            <a:r>
              <a:rPr lang="cs-CZ" sz="1800" dirty="0">
                <a:sym typeface="Symbol" pitchFamily="18" charset="2"/>
              </a:rPr>
              <a:t>ý</a:t>
            </a:r>
            <a:r>
              <a:rPr lang="en-US" sz="1800" dirty="0" err="1">
                <a:sym typeface="Symbol" pitchFamily="18" charset="2"/>
              </a:rPr>
              <a:t>ch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mutac</a:t>
            </a:r>
            <a:r>
              <a:rPr lang="cs-CZ" sz="1800" dirty="0">
                <a:sym typeface="Symbol" pitchFamily="18" charset="2"/>
              </a:rPr>
              <a:t>í</a:t>
            </a:r>
            <a:endParaRPr lang="en-US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samci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samice</a:t>
            </a:r>
            <a:r>
              <a:rPr lang="en-US" sz="1800" dirty="0">
                <a:sym typeface="Symbol" pitchFamily="18" charset="2"/>
              </a:rPr>
              <a:t>: </a:t>
            </a:r>
            <a:r>
              <a:rPr lang="cs-CZ" sz="1800" dirty="0">
                <a:sym typeface="Symbol" pitchFamily="18" charset="2"/>
              </a:rPr>
              <a:t>člověk 6x, hlodavci, liška: 2x … více buněčných dělení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v zárodečných buňkách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19570" y="242244"/>
            <a:ext cx="4549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Adaptivní (směrované) mutace?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99"/>
                </a:solidFill>
              </a:rPr>
              <a:t>Max Delbrück, Salvador Luria</a:t>
            </a:r>
            <a:r>
              <a:rPr lang="cs-CZ" sz="2000"/>
              <a:t> (1943):</a:t>
            </a:r>
            <a:br>
              <a:rPr lang="cs-CZ" sz="2000"/>
            </a:br>
            <a:r>
              <a:rPr lang="cs-CZ" sz="2000"/>
              <a:t>   fluktuační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1042988"/>
            <a:ext cx="81026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mutace</a:t>
            </a:r>
            <a:r>
              <a:rPr lang="cs-CZ" sz="2000">
                <a:sym typeface="Symbol" pitchFamily="18" charset="2"/>
              </a:rPr>
              <a:t>  </a:t>
            </a:r>
            <a:r>
              <a:rPr lang="cs-CZ" sz="2000"/>
              <a:t>nové </a:t>
            </a:r>
            <a:r>
              <a:rPr lang="cs-CZ" sz="2000">
                <a:solidFill>
                  <a:srgbClr val="E80000"/>
                </a:solidFill>
              </a:rPr>
              <a:t>alely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</a:rPr>
              <a:t>rekombinace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 nové </a:t>
            </a:r>
            <a:r>
              <a:rPr lang="cs-CZ" sz="2000">
                <a:solidFill>
                  <a:srgbClr val="E80000"/>
                </a:solidFill>
              </a:rPr>
              <a:t>genotypy </a:t>
            </a:r>
            <a:r>
              <a:rPr lang="cs-CZ" sz="2000"/>
              <a:t>(výj</a:t>
            </a:r>
            <a:r>
              <a:rPr lang="en-US" sz="2000"/>
              <a:t>imkou</a:t>
            </a:r>
            <a:r>
              <a:rPr lang="cs-CZ" sz="2000"/>
              <a:t> vnitrogenové rekombinace)</a:t>
            </a:r>
            <a:r>
              <a:rPr lang="cs-CZ" sz="2000">
                <a:solidFill>
                  <a:srgbClr val="E80000"/>
                </a:solidFill>
              </a:rPr>
              <a:t/>
            </a:r>
            <a:br>
              <a:rPr lang="cs-CZ" sz="2000">
                <a:solidFill>
                  <a:srgbClr val="E80000"/>
                </a:solidFill>
              </a:rPr>
            </a:br>
            <a:endParaRPr lang="cs-CZ" sz="1800">
              <a:sym typeface="Symbol" pitchFamily="18" charset="2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2919413" y="322263"/>
            <a:ext cx="3592512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REKOMBINACE</a:t>
            </a:r>
          </a:p>
        </p:txBody>
      </p:sp>
      <p:grpSp>
        <p:nvGrpSpPr>
          <p:cNvPr id="15364" name="Skupina 84"/>
          <p:cNvGrpSpPr>
            <a:grpSpLocks/>
          </p:cNvGrpSpPr>
          <p:nvPr/>
        </p:nvGrpSpPr>
        <p:grpSpPr bwMode="auto">
          <a:xfrm>
            <a:off x="703263" y="2271713"/>
            <a:ext cx="7200900" cy="4062412"/>
            <a:chOff x="703263" y="2272232"/>
            <a:chExt cx="7201239" cy="4062351"/>
          </a:xfrm>
        </p:grpSpPr>
        <p:sp>
          <p:nvSpPr>
            <p:cNvPr id="15365" name="Line 3"/>
            <p:cNvSpPr>
              <a:spLocks noChangeShapeType="1"/>
            </p:cNvSpPr>
            <p:nvPr/>
          </p:nvSpPr>
          <p:spPr bwMode="auto">
            <a:xfrm>
              <a:off x="703263" y="2272232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6" name="Line 4"/>
            <p:cNvSpPr>
              <a:spLocks noChangeShapeType="1"/>
            </p:cNvSpPr>
            <p:nvPr/>
          </p:nvSpPr>
          <p:spPr bwMode="auto">
            <a:xfrm>
              <a:off x="703263" y="2399363"/>
              <a:ext cx="86917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703263" y="2653624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8" name="Line 6"/>
            <p:cNvSpPr>
              <a:spLocks noChangeShapeType="1"/>
            </p:cNvSpPr>
            <p:nvPr/>
          </p:nvSpPr>
          <p:spPr bwMode="auto">
            <a:xfrm>
              <a:off x="703263" y="2779358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9" name="Line 7"/>
            <p:cNvSpPr>
              <a:spLocks noChangeShapeType="1"/>
            </p:cNvSpPr>
            <p:nvPr/>
          </p:nvSpPr>
          <p:spPr bwMode="auto">
            <a:xfrm>
              <a:off x="703263" y="3349350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0" name="Line 8"/>
            <p:cNvSpPr>
              <a:spLocks noChangeShapeType="1"/>
            </p:cNvSpPr>
            <p:nvPr/>
          </p:nvSpPr>
          <p:spPr bwMode="auto">
            <a:xfrm>
              <a:off x="703263" y="3476480"/>
              <a:ext cx="467790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Line 9"/>
            <p:cNvSpPr>
              <a:spLocks noChangeShapeType="1"/>
            </p:cNvSpPr>
            <p:nvPr/>
          </p:nvSpPr>
          <p:spPr bwMode="auto">
            <a:xfrm>
              <a:off x="703263" y="3856475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Line 10"/>
            <p:cNvSpPr>
              <a:spLocks noChangeShapeType="1"/>
            </p:cNvSpPr>
            <p:nvPr/>
          </p:nvSpPr>
          <p:spPr bwMode="auto">
            <a:xfrm>
              <a:off x="703263" y="3729345"/>
              <a:ext cx="535671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73" name="AutoShape 11"/>
            <p:cNvCxnSpPr>
              <a:cxnSpLocks noChangeShapeType="1"/>
            </p:cNvCxnSpPr>
            <p:nvPr/>
          </p:nvCxnSpPr>
          <p:spPr bwMode="auto">
            <a:xfrm>
              <a:off x="1171053" y="3476480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74" name="AutoShape 12"/>
            <p:cNvCxnSpPr>
              <a:cxnSpLocks noChangeShapeType="1"/>
            </p:cNvCxnSpPr>
            <p:nvPr/>
          </p:nvCxnSpPr>
          <p:spPr bwMode="auto">
            <a:xfrm flipV="1">
              <a:off x="1238934" y="3602214"/>
              <a:ext cx="33350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5375" name="AutoShape 13"/>
            <p:cNvCxnSpPr>
              <a:cxnSpLocks noChangeShapeType="1"/>
            </p:cNvCxnSpPr>
            <p:nvPr/>
          </p:nvCxnSpPr>
          <p:spPr bwMode="auto">
            <a:xfrm>
              <a:off x="1572437" y="3602214"/>
              <a:ext cx="26857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76" name="Line 14"/>
            <p:cNvSpPr>
              <a:spLocks noChangeShapeType="1"/>
            </p:cNvSpPr>
            <p:nvPr/>
          </p:nvSpPr>
          <p:spPr bwMode="auto">
            <a:xfrm>
              <a:off x="1841010" y="3729345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1439626" y="3729345"/>
              <a:ext cx="20069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8" name="Line 16"/>
            <p:cNvSpPr>
              <a:spLocks noChangeShapeType="1"/>
            </p:cNvSpPr>
            <p:nvPr/>
          </p:nvSpPr>
          <p:spPr bwMode="auto">
            <a:xfrm>
              <a:off x="769668" y="442646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9" name="Line 17"/>
            <p:cNvSpPr>
              <a:spLocks noChangeShapeType="1"/>
            </p:cNvSpPr>
            <p:nvPr/>
          </p:nvSpPr>
          <p:spPr bwMode="auto">
            <a:xfrm>
              <a:off x="769668" y="4553598"/>
              <a:ext cx="73636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0" name="Line 18"/>
            <p:cNvSpPr>
              <a:spLocks noChangeShapeType="1"/>
            </p:cNvSpPr>
            <p:nvPr/>
          </p:nvSpPr>
          <p:spPr bwMode="auto">
            <a:xfrm>
              <a:off x="769668" y="4933593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1" name="Line 19"/>
            <p:cNvSpPr>
              <a:spLocks noChangeShapeType="1"/>
            </p:cNvSpPr>
            <p:nvPr/>
          </p:nvSpPr>
          <p:spPr bwMode="auto">
            <a:xfrm>
              <a:off x="769668" y="4806462"/>
              <a:ext cx="66995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82" name="AutoShape 20"/>
            <p:cNvCxnSpPr>
              <a:cxnSpLocks noChangeShapeType="1"/>
            </p:cNvCxnSpPr>
            <p:nvPr/>
          </p:nvCxnSpPr>
          <p:spPr bwMode="auto">
            <a:xfrm>
              <a:off x="1506032" y="4553598"/>
              <a:ext cx="268573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83" name="AutoShape 21"/>
            <p:cNvCxnSpPr>
              <a:cxnSpLocks noChangeShapeType="1"/>
            </p:cNvCxnSpPr>
            <p:nvPr/>
          </p:nvCxnSpPr>
          <p:spPr bwMode="auto">
            <a:xfrm flipV="1">
              <a:off x="1439626" y="4553598"/>
              <a:ext cx="401384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84" name="Line 22"/>
            <p:cNvSpPr>
              <a:spLocks noChangeShapeType="1"/>
            </p:cNvSpPr>
            <p:nvPr/>
          </p:nvSpPr>
          <p:spPr bwMode="auto">
            <a:xfrm>
              <a:off x="1841010" y="4806462"/>
              <a:ext cx="46779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5" name="Line 23"/>
            <p:cNvSpPr>
              <a:spLocks noChangeShapeType="1"/>
            </p:cNvSpPr>
            <p:nvPr/>
          </p:nvSpPr>
          <p:spPr bwMode="auto">
            <a:xfrm>
              <a:off x="1773129" y="3476480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6" name="Line 24"/>
            <p:cNvSpPr>
              <a:spLocks noChangeShapeType="1"/>
            </p:cNvSpPr>
            <p:nvPr/>
          </p:nvSpPr>
          <p:spPr bwMode="auto">
            <a:xfrm>
              <a:off x="1841010" y="4553598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7" name="Line 25"/>
            <p:cNvSpPr>
              <a:spLocks noChangeShapeType="1"/>
            </p:cNvSpPr>
            <p:nvPr/>
          </p:nvSpPr>
          <p:spPr bwMode="auto">
            <a:xfrm>
              <a:off x="1773129" y="4806462"/>
              <a:ext cx="67881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8" name="Line 26"/>
            <p:cNvSpPr>
              <a:spLocks noChangeShapeType="1"/>
            </p:cNvSpPr>
            <p:nvPr/>
          </p:nvSpPr>
          <p:spPr bwMode="auto">
            <a:xfrm>
              <a:off x="769668" y="5503586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9" name="Line 27"/>
            <p:cNvSpPr>
              <a:spLocks noChangeShapeType="1"/>
            </p:cNvSpPr>
            <p:nvPr/>
          </p:nvSpPr>
          <p:spPr bwMode="auto">
            <a:xfrm>
              <a:off x="769668" y="5630716"/>
              <a:ext cx="267098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0" name="Line 28"/>
            <p:cNvSpPr>
              <a:spLocks noChangeShapeType="1"/>
            </p:cNvSpPr>
            <p:nvPr/>
          </p:nvSpPr>
          <p:spPr bwMode="auto">
            <a:xfrm>
              <a:off x="769668" y="6010711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1" name="Line 29"/>
            <p:cNvSpPr>
              <a:spLocks noChangeShapeType="1"/>
            </p:cNvSpPr>
            <p:nvPr/>
          </p:nvSpPr>
          <p:spPr bwMode="auto">
            <a:xfrm>
              <a:off x="769668" y="5883581"/>
              <a:ext cx="26709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92" name="AutoShape 30"/>
            <p:cNvCxnSpPr>
              <a:cxnSpLocks noChangeShapeType="1"/>
            </p:cNvCxnSpPr>
            <p:nvPr/>
          </p:nvCxnSpPr>
          <p:spPr bwMode="auto">
            <a:xfrm>
              <a:off x="1036766" y="5630716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93" name="AutoShape 31"/>
            <p:cNvCxnSpPr>
              <a:cxnSpLocks noChangeShapeType="1"/>
            </p:cNvCxnSpPr>
            <p:nvPr/>
          </p:nvCxnSpPr>
          <p:spPr bwMode="auto">
            <a:xfrm flipV="1">
              <a:off x="970360" y="5630716"/>
              <a:ext cx="401384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94" name="Line 32"/>
            <p:cNvSpPr>
              <a:spLocks noChangeShapeType="1"/>
            </p:cNvSpPr>
            <p:nvPr/>
          </p:nvSpPr>
          <p:spPr bwMode="auto">
            <a:xfrm>
              <a:off x="2108109" y="5883581"/>
              <a:ext cx="20069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5" name="Line 33"/>
            <p:cNvSpPr>
              <a:spLocks noChangeShapeType="1"/>
            </p:cNvSpPr>
            <p:nvPr/>
          </p:nvSpPr>
          <p:spPr bwMode="auto">
            <a:xfrm>
              <a:off x="2108109" y="5630716"/>
              <a:ext cx="20216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6" name="Line 34"/>
            <p:cNvSpPr>
              <a:spLocks noChangeShapeType="1"/>
            </p:cNvSpPr>
            <p:nvPr/>
          </p:nvSpPr>
          <p:spPr bwMode="auto">
            <a:xfrm>
              <a:off x="1303864" y="5883581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7" name="Line 35"/>
            <p:cNvSpPr>
              <a:spLocks noChangeShapeType="1"/>
            </p:cNvSpPr>
            <p:nvPr/>
          </p:nvSpPr>
          <p:spPr bwMode="auto">
            <a:xfrm>
              <a:off x="1371745" y="5630716"/>
              <a:ext cx="73636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8" name="Line 36"/>
            <p:cNvSpPr>
              <a:spLocks noChangeShapeType="1"/>
            </p:cNvSpPr>
            <p:nvPr/>
          </p:nvSpPr>
          <p:spPr bwMode="auto">
            <a:xfrm>
              <a:off x="1640318" y="2399363"/>
              <a:ext cx="60207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9" name="Line 40"/>
            <p:cNvSpPr>
              <a:spLocks noChangeShapeType="1"/>
            </p:cNvSpPr>
            <p:nvPr/>
          </p:nvSpPr>
          <p:spPr bwMode="auto">
            <a:xfrm flipH="1">
              <a:off x="5494719" y="4217617"/>
              <a:ext cx="334979" cy="50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0" name="Line 41"/>
            <p:cNvSpPr>
              <a:spLocks noChangeShapeType="1"/>
            </p:cNvSpPr>
            <p:nvPr/>
          </p:nvSpPr>
          <p:spPr bwMode="auto">
            <a:xfrm>
              <a:off x="6231083" y="4217617"/>
              <a:ext cx="401384" cy="505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1" name="Line 42"/>
            <p:cNvSpPr>
              <a:spLocks noChangeShapeType="1"/>
            </p:cNvSpPr>
            <p:nvPr/>
          </p:nvSpPr>
          <p:spPr bwMode="auto">
            <a:xfrm>
              <a:off x="4290565" y="511451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2" name="Line 43"/>
            <p:cNvSpPr>
              <a:spLocks noChangeShapeType="1"/>
            </p:cNvSpPr>
            <p:nvPr/>
          </p:nvSpPr>
          <p:spPr bwMode="auto">
            <a:xfrm>
              <a:off x="4290565" y="5241647"/>
              <a:ext cx="40138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3" name="Line 44"/>
            <p:cNvSpPr>
              <a:spLocks noChangeShapeType="1"/>
            </p:cNvSpPr>
            <p:nvPr/>
          </p:nvSpPr>
          <p:spPr bwMode="auto">
            <a:xfrm>
              <a:off x="4290565" y="5495908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4" name="Line 45"/>
            <p:cNvSpPr>
              <a:spLocks noChangeShapeType="1"/>
            </p:cNvSpPr>
            <p:nvPr/>
          </p:nvSpPr>
          <p:spPr bwMode="auto">
            <a:xfrm>
              <a:off x="4290565" y="5621642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5" name="Line 46"/>
            <p:cNvSpPr>
              <a:spLocks noChangeShapeType="1"/>
            </p:cNvSpPr>
            <p:nvPr/>
          </p:nvSpPr>
          <p:spPr bwMode="auto">
            <a:xfrm>
              <a:off x="5494719" y="5241647"/>
              <a:ext cx="33497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6" name="Line 47"/>
            <p:cNvSpPr>
              <a:spLocks noChangeShapeType="1"/>
            </p:cNvSpPr>
            <p:nvPr/>
          </p:nvSpPr>
          <p:spPr bwMode="auto">
            <a:xfrm flipV="1">
              <a:off x="6365369" y="5104737"/>
              <a:ext cx="401384" cy="978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 flipV="1">
              <a:off x="6365369" y="5231868"/>
              <a:ext cx="736364" cy="9779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>
              <a:off x="6365369" y="5484732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 flipV="1">
              <a:off x="6365369" y="5611863"/>
              <a:ext cx="736364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>
              <a:off x="7101733" y="5231868"/>
              <a:ext cx="802769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4691950" y="5495908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>
              <a:off x="5494719" y="5495908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691950" y="5241647"/>
              <a:ext cx="80276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4" name="Line 56"/>
            <p:cNvSpPr>
              <a:spLocks noChangeShapeType="1"/>
            </p:cNvSpPr>
            <p:nvPr/>
          </p:nvSpPr>
          <p:spPr bwMode="auto">
            <a:xfrm>
              <a:off x="5360432" y="2760504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5" name="Line 57"/>
            <p:cNvSpPr>
              <a:spLocks noChangeShapeType="1"/>
            </p:cNvSpPr>
            <p:nvPr/>
          </p:nvSpPr>
          <p:spPr bwMode="auto">
            <a:xfrm flipV="1">
              <a:off x="5962509" y="2760504"/>
              <a:ext cx="603552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6" name="Line 58"/>
            <p:cNvSpPr>
              <a:spLocks noChangeShapeType="1"/>
            </p:cNvSpPr>
            <p:nvPr/>
          </p:nvSpPr>
          <p:spPr bwMode="auto">
            <a:xfrm flipH="1">
              <a:off x="5360432" y="3457627"/>
              <a:ext cx="602077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7" name="Line 59"/>
            <p:cNvSpPr>
              <a:spLocks noChangeShapeType="1"/>
            </p:cNvSpPr>
            <p:nvPr/>
          </p:nvSpPr>
          <p:spPr bwMode="auto">
            <a:xfrm>
              <a:off x="5962509" y="3457627"/>
              <a:ext cx="603552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8" name="Line 60"/>
            <p:cNvSpPr>
              <a:spLocks noChangeShapeType="1"/>
            </p:cNvSpPr>
            <p:nvPr/>
          </p:nvSpPr>
          <p:spPr bwMode="auto">
            <a:xfrm flipV="1">
              <a:off x="6431775" y="2823371"/>
              <a:ext cx="200692" cy="189997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9" name="Line 61"/>
            <p:cNvSpPr>
              <a:spLocks noChangeShapeType="1"/>
            </p:cNvSpPr>
            <p:nvPr/>
          </p:nvSpPr>
          <p:spPr bwMode="auto">
            <a:xfrm>
              <a:off x="6030390" y="3393363"/>
              <a:ext cx="602077" cy="57138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0" name="Line 62"/>
            <p:cNvSpPr>
              <a:spLocks noChangeShapeType="1"/>
            </p:cNvSpPr>
            <p:nvPr/>
          </p:nvSpPr>
          <p:spPr bwMode="auto">
            <a:xfrm>
              <a:off x="5294026" y="2823371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1" name="Line 63"/>
            <p:cNvSpPr>
              <a:spLocks noChangeShapeType="1"/>
            </p:cNvSpPr>
            <p:nvPr/>
          </p:nvSpPr>
          <p:spPr bwMode="auto">
            <a:xfrm flipH="1">
              <a:off x="5294026" y="3774755"/>
              <a:ext cx="200692" cy="189997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2" name="Line 64"/>
            <p:cNvSpPr>
              <a:spLocks noChangeShapeType="1"/>
            </p:cNvSpPr>
            <p:nvPr/>
          </p:nvSpPr>
          <p:spPr bwMode="auto">
            <a:xfrm flipH="1">
              <a:off x="6030390" y="3013368"/>
              <a:ext cx="401384" cy="379995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3" name="Line 65"/>
            <p:cNvSpPr>
              <a:spLocks noChangeShapeType="1"/>
            </p:cNvSpPr>
            <p:nvPr/>
          </p:nvSpPr>
          <p:spPr bwMode="auto">
            <a:xfrm flipH="1">
              <a:off x="5494719" y="3393363"/>
              <a:ext cx="401384" cy="381391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4" name="Line 66"/>
            <p:cNvSpPr>
              <a:spLocks noChangeShapeType="1"/>
            </p:cNvSpPr>
            <p:nvPr/>
          </p:nvSpPr>
          <p:spPr bwMode="auto">
            <a:xfrm>
              <a:off x="5428314" y="3393363"/>
              <a:ext cx="1071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5" name="Line 67"/>
            <p:cNvSpPr>
              <a:spLocks noChangeShapeType="1"/>
            </p:cNvSpPr>
            <p:nvPr/>
          </p:nvSpPr>
          <p:spPr bwMode="auto">
            <a:xfrm>
              <a:off x="5962509" y="2950501"/>
              <a:ext cx="0" cy="949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6" name="Line 69"/>
            <p:cNvSpPr>
              <a:spLocks noChangeShapeType="1"/>
            </p:cNvSpPr>
            <p:nvPr/>
          </p:nvSpPr>
          <p:spPr bwMode="auto">
            <a:xfrm>
              <a:off x="7101733" y="5611863"/>
              <a:ext cx="80276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7" name="Line 70"/>
            <p:cNvSpPr>
              <a:spLocks noChangeShapeType="1"/>
            </p:cNvSpPr>
            <p:nvPr/>
          </p:nvSpPr>
          <p:spPr bwMode="auto">
            <a:xfrm>
              <a:off x="6700348" y="5484732"/>
              <a:ext cx="120415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8" name="Line 71"/>
            <p:cNvSpPr>
              <a:spLocks noChangeShapeType="1"/>
            </p:cNvSpPr>
            <p:nvPr/>
          </p:nvSpPr>
          <p:spPr bwMode="auto">
            <a:xfrm>
              <a:off x="6766753" y="5104737"/>
              <a:ext cx="113774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9" name="Oval 72"/>
            <p:cNvSpPr>
              <a:spLocks noChangeArrowheads="1"/>
            </p:cNvSpPr>
            <p:nvPr/>
          </p:nvSpPr>
          <p:spPr bwMode="auto">
            <a:xfrm>
              <a:off x="4826237" y="5393925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0" name="Oval 73"/>
            <p:cNvSpPr>
              <a:spLocks noChangeArrowheads="1"/>
            </p:cNvSpPr>
            <p:nvPr/>
          </p:nvSpPr>
          <p:spPr bwMode="auto">
            <a:xfrm>
              <a:off x="6700348" y="5386939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1" name="Line 76"/>
            <p:cNvSpPr>
              <a:spLocks noChangeShapeType="1"/>
            </p:cNvSpPr>
            <p:nvPr/>
          </p:nvSpPr>
          <p:spPr bwMode="auto">
            <a:xfrm>
              <a:off x="1439626" y="2905091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2" name="Line 77"/>
            <p:cNvSpPr>
              <a:spLocks noChangeShapeType="1"/>
            </p:cNvSpPr>
            <p:nvPr/>
          </p:nvSpPr>
          <p:spPr bwMode="auto">
            <a:xfrm>
              <a:off x="1439626" y="4045076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3" name="Line 78"/>
            <p:cNvSpPr>
              <a:spLocks noChangeShapeType="1"/>
            </p:cNvSpPr>
            <p:nvPr/>
          </p:nvSpPr>
          <p:spPr bwMode="auto">
            <a:xfrm>
              <a:off x="1439626" y="5122193"/>
              <a:ext cx="0" cy="252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4" name="Text Box 81"/>
            <p:cNvSpPr txBox="1">
              <a:spLocks noChangeArrowheads="1"/>
            </p:cNvSpPr>
            <p:nvPr/>
          </p:nvSpPr>
          <p:spPr bwMode="auto">
            <a:xfrm>
              <a:off x="2376682" y="2335099"/>
              <a:ext cx="1739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Vytvoření zlomu na jednom chromozomu.</a:t>
              </a:r>
              <a:endParaRPr lang="en-US" sz="1200"/>
            </a:p>
          </p:txBody>
        </p:sp>
        <p:sp>
          <p:nvSpPr>
            <p:cNvPr id="15435" name="Text Box 82"/>
            <p:cNvSpPr txBox="1">
              <a:spLocks noChangeArrowheads="1"/>
            </p:cNvSpPr>
            <p:nvPr/>
          </p:nvSpPr>
          <p:spPr bwMode="auto">
            <a:xfrm>
              <a:off x="2376682" y="3349350"/>
              <a:ext cx="14727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Invaze řetězce do homologního chromozomu.</a:t>
              </a:r>
              <a:endParaRPr lang="en-US" sz="1200"/>
            </a:p>
          </p:txBody>
        </p:sp>
        <p:sp>
          <p:nvSpPr>
            <p:cNvPr id="15436" name="Text Box 83"/>
            <p:cNvSpPr txBox="1">
              <a:spLocks noChangeArrowheads="1"/>
            </p:cNvSpPr>
            <p:nvPr/>
          </p:nvSpPr>
          <p:spPr bwMode="auto">
            <a:xfrm>
              <a:off x="2376682" y="4300734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Spojení řetězců homologních chromozomů. Holidayův spoj</a:t>
              </a:r>
              <a:endParaRPr lang="en-US" sz="1200"/>
            </a:p>
          </p:txBody>
        </p:sp>
        <p:sp>
          <p:nvSpPr>
            <p:cNvPr id="15437" name="Text Box 84"/>
            <p:cNvSpPr txBox="1">
              <a:spLocks noChangeArrowheads="1"/>
            </p:cNvSpPr>
            <p:nvPr/>
          </p:nvSpPr>
          <p:spPr bwMode="auto">
            <a:xfrm>
              <a:off x="2443087" y="5503586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Migrace Holidayova spoje. Vytvoření heteroduplexu.</a:t>
              </a:r>
              <a:endParaRPr lang="en-US" sz="1200"/>
            </a:p>
          </p:txBody>
        </p:sp>
        <p:sp>
          <p:nvSpPr>
            <p:cNvPr id="15438" name="Text Box 85"/>
            <p:cNvSpPr txBox="1">
              <a:spLocks noChangeArrowheads="1"/>
            </p:cNvSpPr>
            <p:nvPr/>
          </p:nvSpPr>
          <p:spPr bwMode="auto">
            <a:xfrm>
              <a:off x="4987924" y="2391685"/>
              <a:ext cx="20076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Štěpení Holidayova spoje</a:t>
              </a:r>
              <a:endParaRPr lang="en-US" sz="1200"/>
            </a:p>
          </p:txBody>
        </p:sp>
        <p:sp>
          <p:nvSpPr>
            <p:cNvPr id="15439" name="Oval 38"/>
            <p:cNvSpPr>
              <a:spLocks noChangeArrowheads="1"/>
            </p:cNvSpPr>
            <p:nvPr/>
          </p:nvSpPr>
          <p:spPr bwMode="auto">
            <a:xfrm>
              <a:off x="4826237" y="5020914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0" name="Oval 37"/>
            <p:cNvSpPr>
              <a:spLocks noChangeArrowheads="1"/>
            </p:cNvSpPr>
            <p:nvPr/>
          </p:nvSpPr>
          <p:spPr bwMode="auto">
            <a:xfrm>
              <a:off x="6700348" y="5005547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1" name="Text Box 86"/>
            <p:cNvSpPr txBox="1">
              <a:spLocks noChangeArrowheads="1"/>
            </p:cNvSpPr>
            <p:nvPr/>
          </p:nvSpPr>
          <p:spPr bwMode="auto">
            <a:xfrm>
              <a:off x="1036766" y="6074975"/>
              <a:ext cx="1205629" cy="24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>
                  <a:solidFill>
                    <a:srgbClr val="CC0000"/>
                  </a:solidFill>
                </a:rPr>
                <a:t>Heteroduplex</a:t>
              </a:r>
              <a:endParaRPr lang="en-US" sz="1200">
                <a:solidFill>
                  <a:srgbClr val="CC0000"/>
                </a:solidFill>
              </a:endParaRPr>
            </a:p>
          </p:txBody>
        </p:sp>
        <p:sp>
          <p:nvSpPr>
            <p:cNvPr id="15442" name="Oval 87"/>
            <p:cNvSpPr>
              <a:spLocks noChangeArrowheads="1"/>
            </p:cNvSpPr>
            <p:nvPr/>
          </p:nvSpPr>
          <p:spPr bwMode="auto">
            <a:xfrm>
              <a:off x="1305340" y="5567850"/>
              <a:ext cx="736363" cy="379995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6250" y="776288"/>
            <a:ext cx="7827784" cy="40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1800" dirty="0"/>
              <a:t>u mnoha organismů crossing-over důležitý pro správný průběh meiózy</a:t>
            </a:r>
            <a:br>
              <a:rPr lang="cs-CZ" sz="1800" dirty="0"/>
            </a:br>
            <a:r>
              <a:rPr lang="cs-CZ" sz="1800" dirty="0"/>
              <a:t>  	(aspoň 1 c-o na chromozom, jinak vznik aneuploidií)</a:t>
            </a:r>
          </a:p>
          <a:p>
            <a:pPr>
              <a:spcAft>
                <a:spcPts val="1000"/>
              </a:spcAft>
            </a:pPr>
            <a:r>
              <a:rPr lang="cs-CZ" sz="1800" dirty="0"/>
              <a:t>ženy s </a:t>
            </a:r>
            <a:r>
              <a:rPr lang="cs-CZ" sz="1800" dirty="0">
                <a:sym typeface="Symbol" pitchFamily="18" charset="2"/>
              </a:rPr>
              <a:t> c-o   dětí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děti starších žen   rekombinací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rozdíly v různých částech chromozomu (poblíž centromer a </a:t>
            </a:r>
            <a:r>
              <a:rPr lang="cs-CZ" sz="1800" dirty="0" err="1">
                <a:sym typeface="Symbol" pitchFamily="18" charset="2"/>
              </a:rPr>
              <a:t>telomer</a:t>
            </a:r>
            <a:r>
              <a:rPr lang="cs-CZ" sz="1800" dirty="0">
                <a:sym typeface="Symbol" pitchFamily="18" charset="2"/>
              </a:rPr>
              <a:t> apod.,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rozdíly mezi organismy)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malé chromozomy  frekvence rekombinací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rekombinační „</a:t>
            </a:r>
            <a:r>
              <a:rPr lang="cs-CZ" sz="1800" dirty="0" err="1">
                <a:solidFill>
                  <a:srgbClr val="E80000"/>
                </a:solidFill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“:</a:t>
            </a:r>
            <a:br>
              <a:rPr lang="cs-CZ" sz="1800" dirty="0">
                <a:solidFill>
                  <a:srgbClr val="E80000"/>
                </a:solidFill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u člověka 25 000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chybí u </a:t>
            </a:r>
            <a:r>
              <a:rPr lang="cs-CZ" sz="1800" i="1" dirty="0" err="1">
                <a:sym typeface="Symbol" pitchFamily="18" charset="2"/>
              </a:rPr>
              <a:t>Drosophila</a:t>
            </a:r>
            <a:r>
              <a:rPr lang="cs-CZ" sz="1800" dirty="0">
                <a:sym typeface="Symbol" pitchFamily="18" charset="2"/>
              </a:rPr>
              <a:t> a </a:t>
            </a:r>
            <a:r>
              <a:rPr lang="cs-CZ" sz="1800" i="1" dirty="0" err="1">
                <a:sym typeface="Symbol" pitchFamily="18" charset="2"/>
              </a:rPr>
              <a:t>Caenorhabditis</a:t>
            </a:r>
            <a:r>
              <a:rPr lang="cs-CZ" sz="1800" i="1" dirty="0">
                <a:sym typeface="Symbol" pitchFamily="18" charset="2"/>
              </a:rPr>
              <a:t> </a:t>
            </a:r>
            <a:r>
              <a:rPr lang="cs-CZ" sz="1800" i="1" dirty="0" err="1">
                <a:sym typeface="Symbol" pitchFamily="18" charset="2"/>
              </a:rPr>
              <a:t>elegans</a:t>
            </a:r>
            <a:r>
              <a:rPr lang="cs-CZ" sz="1800" i="1" dirty="0">
                <a:sym typeface="Symbol" pitchFamily="18" charset="2"/>
              </a:rPr>
              <a:t/>
            </a:r>
            <a:br>
              <a:rPr lang="cs-CZ" sz="1800" i="1" dirty="0">
                <a:sym typeface="Symbol" pitchFamily="18" charset="2"/>
              </a:rPr>
            </a:br>
            <a:r>
              <a:rPr lang="en-US" sz="1800" i="1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častý vznik a zánik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zánik 1 místa často kompenzován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zvýšenou aktivitou sousedního místa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42925" y="311150"/>
            <a:ext cx="73929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Důsledek H-W principu:</a:t>
            </a:r>
            <a:r>
              <a:rPr lang="cs-CZ" sz="2000" b="1" dirty="0"/>
              <a:t> </a:t>
            </a:r>
            <a:br>
              <a:rPr lang="cs-CZ" sz="2000" b="1" dirty="0"/>
            </a:br>
            <a:endParaRPr lang="cs-CZ" sz="2000" b="1" dirty="0"/>
          </a:p>
          <a:p>
            <a:r>
              <a:rPr lang="cs-CZ" sz="2000" dirty="0"/>
              <a:t>při platnosti předpokladů H-W populace k udržení polymorfismu</a:t>
            </a:r>
          </a:p>
          <a:p>
            <a:r>
              <a:rPr lang="cs-CZ" sz="2000" dirty="0">
                <a:solidFill>
                  <a:srgbClr val="E80000"/>
                </a:solidFill>
              </a:rPr>
              <a:t>stačí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náhodné oplození a mendelovská dědičnost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09600" y="3597275"/>
            <a:ext cx="67897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ALE!</a:t>
            </a:r>
          </a:p>
          <a:p>
            <a:r>
              <a:rPr lang="cs-CZ" sz="2000" b="1"/>
              <a:t>reálné populace se od modelové situace zpravidla liší:</a:t>
            </a:r>
          </a:p>
          <a:p>
            <a:endParaRPr lang="cs-CZ" sz="2000"/>
          </a:p>
          <a:p>
            <a:pPr>
              <a:spcAft>
                <a:spcPts val="600"/>
              </a:spcAft>
            </a:pPr>
            <a:r>
              <a:rPr lang="cs-CZ" sz="2000"/>
              <a:t>velikost populace omezená</a:t>
            </a:r>
          </a:p>
          <a:p>
            <a:pPr>
              <a:spcAft>
                <a:spcPts val="600"/>
              </a:spcAft>
            </a:pPr>
            <a:r>
              <a:rPr lang="cs-CZ" sz="2000"/>
              <a:t>oplození nemusí být náhodné</a:t>
            </a:r>
          </a:p>
          <a:p>
            <a:pPr>
              <a:spcAft>
                <a:spcPts val="600"/>
              </a:spcAft>
            </a:pPr>
            <a:r>
              <a:rPr lang="cs-CZ" sz="2000"/>
              <a:t>migrace</a:t>
            </a:r>
          </a:p>
          <a:p>
            <a:pPr>
              <a:spcAft>
                <a:spcPts val="600"/>
              </a:spcAft>
            </a:pPr>
            <a:r>
              <a:rPr lang="cs-CZ" sz="2000"/>
              <a:t>selekce</a:t>
            </a:r>
          </a:p>
          <a:p>
            <a:pPr>
              <a:spcAft>
                <a:spcPts val="600"/>
              </a:spcAft>
            </a:pPr>
            <a:r>
              <a:rPr lang="cs-CZ" sz="2000"/>
              <a:t>vznik nových alel mutací</a:t>
            </a:r>
          </a:p>
        </p:txBody>
      </p:sp>
      <p:pic>
        <p:nvPicPr>
          <p:cNvPr id="3076" name="Picture 17" descr="File:Jaguar head sho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874838"/>
            <a:ext cx="2333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7" name="Picture 19" descr="File:Black jagua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1525" y="1874838"/>
            <a:ext cx="28416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381000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rozdíly v míře rekombinace mezi pohlavími: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1800" dirty="0"/>
              <a:t>  - </a:t>
            </a:r>
            <a:r>
              <a:rPr lang="cs-CZ" sz="1800" dirty="0" err="1">
                <a:solidFill>
                  <a:srgbClr val="0000CC"/>
                </a:solidFill>
              </a:rPr>
              <a:t>Haldaneovo</a:t>
            </a:r>
            <a:r>
              <a:rPr lang="cs-CZ" sz="1800" dirty="0">
                <a:solidFill>
                  <a:srgbClr val="0000CC"/>
                </a:solidFill>
              </a:rPr>
              <a:t>-</a:t>
            </a:r>
            <a:r>
              <a:rPr lang="cs-CZ" sz="1800" dirty="0" err="1">
                <a:solidFill>
                  <a:srgbClr val="0000CC"/>
                </a:solidFill>
              </a:rPr>
              <a:t>Huxleyovo</a:t>
            </a:r>
            <a:r>
              <a:rPr lang="cs-CZ" sz="1800" dirty="0">
                <a:solidFill>
                  <a:srgbClr val="0000CC"/>
                </a:solidFill>
              </a:rPr>
              <a:t> pravidlo</a:t>
            </a:r>
            <a:r>
              <a:rPr lang="cs-CZ" sz="1800" dirty="0"/>
              <a:t>: pokud jedno pohlaví nerekombinuje,</a:t>
            </a:r>
            <a:br>
              <a:rPr lang="cs-CZ" sz="1800" dirty="0"/>
            </a:br>
            <a:r>
              <a:rPr lang="cs-CZ" sz="1800" dirty="0"/>
              <a:t>    jde o pohlaví </a:t>
            </a:r>
            <a:r>
              <a:rPr lang="cs-CZ" sz="1800" u="sng" dirty="0" err="1"/>
              <a:t>heterogametické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  - pokud rekombinují obě pohlaví, u samic většinou </a:t>
            </a:r>
            <a:r>
              <a:rPr lang="cs-CZ" sz="1800" dirty="0">
                <a:sym typeface="Symbol" pitchFamily="18" charset="2"/>
              </a:rPr>
              <a:t> rekombinací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(člověk 1,7x, myš 1,3x)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rozdíly mezi druhy:</a:t>
            </a:r>
            <a:r>
              <a:rPr lang="cs-CZ" sz="1800" dirty="0">
                <a:sym typeface="Symbol" pitchFamily="18" charset="2"/>
              </a:rPr>
              <a:t/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počtem velkých chromozomů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sym typeface="Symbol" pitchFamily="18" charset="2"/>
              </a:rPr>
              <a:t>karyotypech</a:t>
            </a:r>
            <a:r>
              <a:rPr lang="cs-CZ" sz="1800" dirty="0">
                <a:sym typeface="Symbol" pitchFamily="18" charset="2"/>
              </a:rPr>
              <a:t> s velkým množstvím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35163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669696" y="1302265"/>
            <a:ext cx="25122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>
                <a:solidFill>
                  <a:srgbClr val="E80000"/>
                </a:solidFill>
              </a:rPr>
              <a:t>Rekombinace</a:t>
            </a:r>
          </a:p>
          <a:p>
            <a:pPr algn="ctr"/>
            <a:r>
              <a:rPr lang="cs-CZ">
                <a:solidFill>
                  <a:srgbClr val="E80000"/>
                </a:solidFill>
              </a:rPr>
              <a:t>a 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pic>
        <p:nvPicPr>
          <p:cNvPr id="18436" name="Picture 4" descr="Rekombin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3" y="1327150"/>
            <a:ext cx="3911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61975" y="2851150"/>
            <a:ext cx="3371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/>
              <a:t>absence rekombinace 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sz="2000" dirty="0"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vazebná nerovnováha</a:t>
            </a:r>
            <a:endParaRPr lang="cs-CZ" sz="20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476250" y="1269314"/>
            <a:ext cx="4482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80000"/>
                </a:solidFill>
              </a:rPr>
              <a:t>Rekombinace a 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476250" y="2248243"/>
            <a:ext cx="612379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pozitivní selekce:</a:t>
            </a:r>
            <a:r>
              <a:rPr lang="cs-CZ" sz="2000" i="1" dirty="0"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selective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sweep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(</a:t>
            </a:r>
            <a:r>
              <a:rPr lang="cs-CZ" sz="2000">
                <a:sym typeface="Symbol" pitchFamily="18" charset="2"/>
              </a:rPr>
              <a:t>selekční setření)</a:t>
            </a:r>
            <a:r>
              <a:rPr lang="cs-CZ" sz="2000" dirty="0">
                <a:sym typeface="Symbol" pitchFamily="18" charset="2"/>
              </a:rPr>
              <a:t/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i="1" dirty="0" err="1">
                <a:sym typeface="Symbol" pitchFamily="18" charset="2"/>
              </a:rPr>
              <a:t>hitchhiking</a:t>
            </a:r>
            <a:r>
              <a:rPr lang="cs-CZ" sz="2000" dirty="0">
                <a:sym typeface="Symbol" pitchFamily="18" charset="2"/>
              </a:rPr>
              <a:t> (</a:t>
            </a:r>
            <a:r>
              <a:rPr lang="cs-CZ" sz="2000" i="1" dirty="0">
                <a:sym typeface="Symbol" pitchFamily="18" charset="2"/>
              </a:rPr>
              <a:t>draft</a:t>
            </a:r>
            <a:r>
              <a:rPr lang="cs-CZ" sz="200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	častější výskyt vzácných alel</a:t>
            </a:r>
            <a:br>
              <a:rPr lang="cs-CZ" sz="2000" dirty="0">
                <a:sym typeface="Symbol" pitchFamily="18" charset="2"/>
              </a:rPr>
            </a:b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negativní selekce: 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endParaRPr lang="cs-CZ" sz="2000" i="1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000250" y="5130800"/>
            <a:ext cx="34829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 ztráta polymorfismu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06699" y="986310"/>
            <a:ext cx="858760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Míra toku genů</a:t>
            </a:r>
            <a:r>
              <a:rPr lang="en-US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en-US" i="1" dirty="0">
                <a:solidFill>
                  <a:srgbClr val="E80000"/>
                </a:solidFill>
              </a:rPr>
              <a:t>migration rate</a:t>
            </a:r>
            <a:r>
              <a:rPr lang="cs-CZ" dirty="0">
                <a:solidFill>
                  <a:srgbClr val="E80000"/>
                </a:solidFill>
              </a:rPr>
              <a:t>), </a:t>
            </a:r>
            <a:r>
              <a:rPr lang="cs-CZ" i="1" dirty="0">
                <a:solidFill>
                  <a:srgbClr val="E80000"/>
                </a:solidFill>
              </a:rPr>
              <a:t>m</a:t>
            </a:r>
            <a:r>
              <a:rPr lang="en-US" i="1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= podíl genových kopií, který se </a:t>
            </a:r>
          </a:p>
          <a:p>
            <a:pPr defTabSz="360000"/>
            <a:r>
              <a:rPr lang="cs-CZ" sz="2000" dirty="0"/>
              <a:t>	do populace dostal v dané generaci imigrací z jiných populací</a:t>
            </a:r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(TOK GENŮ)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6266545" y="2469741"/>
            <a:ext cx="2121354" cy="2620225"/>
            <a:chOff x="5199970" y="1948948"/>
            <a:chExt cx="1709057" cy="2110970"/>
          </a:xfrm>
        </p:grpSpPr>
        <p:pic>
          <p:nvPicPr>
            <p:cNvPr id="39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5720" y="2964041"/>
              <a:ext cx="551996" cy="783834"/>
            </a:xfrm>
            <a:prstGeom prst="rect">
              <a:avLst/>
            </a:prstGeom>
            <a:noFill/>
          </p:spPr>
        </p:pic>
        <p:sp>
          <p:nvSpPr>
            <p:cNvPr id="25" name="Elipsa 24"/>
            <p:cNvSpPr/>
            <p:nvPr/>
          </p:nvSpPr>
          <p:spPr bwMode="auto">
            <a:xfrm>
              <a:off x="5199970" y="2350861"/>
              <a:ext cx="1709057" cy="1709057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71387" y="2237334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8977" y="2969448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7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3094" y="1948948"/>
              <a:ext cx="583179" cy="913647"/>
            </a:xfrm>
            <a:prstGeom prst="rect">
              <a:avLst/>
            </a:prstGeom>
            <a:noFill/>
          </p:spPr>
        </p:pic>
      </p:grpSp>
      <p:sp>
        <p:nvSpPr>
          <p:cNvPr id="40" name="Šipka doprava 39"/>
          <p:cNvSpPr/>
          <p:nvPr/>
        </p:nvSpPr>
        <p:spPr bwMode="auto">
          <a:xfrm>
            <a:off x="5014169" y="3657152"/>
            <a:ext cx="770173" cy="540473"/>
          </a:xfrm>
          <a:prstGeom prst="rightArrow">
            <a:avLst/>
          </a:prstGeom>
          <a:solidFill>
            <a:srgbClr val="66FF33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834798" y="2373546"/>
            <a:ext cx="3972924" cy="3439872"/>
            <a:chOff x="834798" y="2373546"/>
            <a:chExt cx="3972924" cy="3439872"/>
          </a:xfrm>
        </p:grpSpPr>
        <p:grpSp>
          <p:nvGrpSpPr>
            <p:cNvPr id="43" name="Skupina 42"/>
            <p:cNvGrpSpPr/>
            <p:nvPr/>
          </p:nvGrpSpPr>
          <p:grpSpPr>
            <a:xfrm>
              <a:off x="834798" y="2496279"/>
              <a:ext cx="2121354" cy="2593688"/>
              <a:chOff x="1585913" y="1970328"/>
              <a:chExt cx="1709057" cy="2089590"/>
            </a:xfrm>
          </p:grpSpPr>
          <p:pic>
            <p:nvPicPr>
              <p:cNvPr id="21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660686" y="2846629"/>
                <a:ext cx="583179" cy="913647"/>
              </a:xfrm>
              <a:prstGeom prst="rect">
                <a:avLst/>
              </a:prstGeom>
              <a:noFill/>
            </p:spPr>
          </p:pic>
          <p:sp>
            <p:nvSpPr>
              <p:cNvPr id="22" name="Elipsa 21"/>
              <p:cNvSpPr/>
              <p:nvPr/>
            </p:nvSpPr>
            <p:spPr bwMode="auto">
              <a:xfrm>
                <a:off x="1585913" y="2350861"/>
                <a:ext cx="1709057" cy="170905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0184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57330" y="2237334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44920" y="2969448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72218" y="1970328"/>
                <a:ext cx="583179" cy="913647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53753" y="2373546"/>
              <a:ext cx="723866" cy="1134057"/>
            </a:xfrm>
            <a:prstGeom prst="rect">
              <a:avLst/>
            </a:prstGeom>
            <a:noFill/>
          </p:spPr>
        </p:pic>
        <p:pic>
          <p:nvPicPr>
            <p:cNvPr id="50186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2561" y="4840490"/>
              <a:ext cx="685161" cy="972928"/>
            </a:xfrm>
            <a:prstGeom prst="rect">
              <a:avLst/>
            </a:prstGeom>
            <a:noFill/>
          </p:spPr>
        </p:pic>
        <p:cxnSp>
          <p:nvCxnSpPr>
            <p:cNvPr id="42" name="Přímá spojovací šipka 41"/>
            <p:cNvCxnSpPr/>
            <p:nvPr/>
          </p:nvCxnSpPr>
          <p:spPr bwMode="auto">
            <a:xfrm flipV="1">
              <a:off x="2582041" y="2954538"/>
              <a:ext cx="1337669" cy="4594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ovéPole 45"/>
            <p:cNvSpPr txBox="1"/>
            <p:nvPr/>
          </p:nvSpPr>
          <p:spPr>
            <a:xfrm>
              <a:off x="2904248" y="2696082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501885" y="4367388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cxnSp>
          <p:nvCxnSpPr>
            <p:cNvPr id="48" name="Přímá spojovací šipka 47"/>
            <p:cNvCxnSpPr/>
            <p:nvPr/>
          </p:nvCxnSpPr>
          <p:spPr bwMode="auto">
            <a:xfrm flipH="1" flipV="1">
              <a:off x="2919838" y="4562443"/>
              <a:ext cx="1243086" cy="5275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1" name="Obdélníkový popisek 50"/>
          <p:cNvSpPr/>
          <p:nvPr/>
        </p:nvSpPr>
        <p:spPr>
          <a:xfrm>
            <a:off x="6195704" y="5539180"/>
            <a:ext cx="2110095" cy="709220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 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zvyšuje variabilitu v dému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TOK GENŮ</a:t>
            </a:r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grpSp>
        <p:nvGrpSpPr>
          <p:cNvPr id="2" name="Skupina 12"/>
          <p:cNvGrpSpPr/>
          <p:nvPr/>
        </p:nvGrpSpPr>
        <p:grpSpPr>
          <a:xfrm>
            <a:off x="5657204" y="1342098"/>
            <a:ext cx="3323511" cy="4803625"/>
            <a:chOff x="5668089" y="1669124"/>
            <a:chExt cx="3323511" cy="4803625"/>
          </a:xfrm>
        </p:grpSpPr>
        <p:pic>
          <p:nvPicPr>
            <p:cNvPr id="27" name="Picture 4" descr="http://www.hay-fever-relief.com/image-files/tree-poll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68089" y="4254743"/>
              <a:ext cx="3323511" cy="221800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8" name="Picture 6" descr="https://encrypted-tbn3.gstatic.com/images?q=tbn:ANd9GcT6GEkf3aQvoFXWL0EMSyHYbdgehHh-bK22xaT0wcFGqZeMxK3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5270" y="1669124"/>
              <a:ext cx="2962275" cy="154305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31" name="Obdélníkový popisek 30"/>
          <p:cNvSpPr/>
          <p:nvPr/>
        </p:nvSpPr>
        <p:spPr>
          <a:xfrm>
            <a:off x="6005383" y="3078554"/>
            <a:ext cx="2354657" cy="636784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genů, ale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žádná migrace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élníkový popisek 31"/>
          <p:cNvSpPr/>
          <p:nvPr/>
        </p:nvSpPr>
        <p:spPr>
          <a:xfrm>
            <a:off x="3009822" y="1601743"/>
            <a:ext cx="2273447" cy="1041699"/>
          </a:xfrm>
          <a:prstGeom prst="wedgeRectCallout">
            <a:avLst>
              <a:gd name="adj1" fmla="val -79795"/>
              <a:gd name="adj2" fmla="val 294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migrace na velké vzdálenosti, ale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žádný tok genů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13"/>
          <p:cNvGrpSpPr/>
          <p:nvPr/>
        </p:nvGrpSpPr>
        <p:grpSpPr>
          <a:xfrm>
            <a:off x="146512" y="1563335"/>
            <a:ext cx="5123522" cy="4682284"/>
            <a:chOff x="157397" y="1890361"/>
            <a:chExt cx="5123522" cy="4682284"/>
          </a:xfrm>
        </p:grpSpPr>
        <p:pic>
          <p:nvPicPr>
            <p:cNvPr id="29" name="Picture 14" descr="http://flashpackatforty.com/wp-content/gallery/jaisalmer/migrating-birds-jaisalmer-ind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397" y="4479798"/>
              <a:ext cx="3141233" cy="209284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" name="Picture 16" descr="http://cap.birdlife.cz/files/obrazek-eurasia-orig-l-peske.png"/>
            <p:cNvPicPr>
              <a:picLocks noChangeAspect="1" noChangeArrowheads="1"/>
            </p:cNvPicPr>
            <p:nvPr/>
          </p:nvPicPr>
          <p:blipFill>
            <a:blip r:embed="rId6" cstate="print"/>
            <a:srcRect r="45900"/>
            <a:stretch>
              <a:fillRect/>
            </a:stretch>
          </p:blipFill>
          <p:spPr bwMode="auto">
            <a:xfrm>
              <a:off x="247947" y="1890361"/>
              <a:ext cx="2269864" cy="215200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4" name="Picture 10" descr="http://infinitespider.com/wp-content/uploads/2014/09/Sort_sol_pdfne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7114" y="3141006"/>
              <a:ext cx="2583805" cy="190270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952727"/>
            <a:ext cx="7542706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1. přímé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zpětný odchyt (</a:t>
            </a:r>
            <a:r>
              <a:rPr lang="cs-CZ" sz="2000" i="1" dirty="0" err="1">
                <a:solidFill>
                  <a:srgbClr val="E80000"/>
                </a:solidFill>
              </a:rPr>
              <a:t>capture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mark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recapture</a:t>
            </a:r>
            <a:r>
              <a:rPr lang="cs-CZ" sz="2000" dirty="0">
                <a:solidFill>
                  <a:srgbClr val="E80000"/>
                </a:solidFill>
              </a:rPr>
              <a:t>, CMR)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stříhání prstů, speciální barvy, tetování, štítky, kroužky, límce, </a:t>
            </a:r>
            <a:br>
              <a:rPr lang="cs-CZ" sz="2000" dirty="0"/>
            </a:br>
            <a:r>
              <a:rPr lang="cs-CZ" sz="2000" dirty="0"/>
              <a:t>	genetické značení</a:t>
            </a:r>
            <a:endParaRPr lang="cs-CZ" sz="2000" dirty="0">
              <a:solidFill>
                <a:srgbClr val="0099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11829" y="326571"/>
            <a:ext cx="4956100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Metody odhadu</a:t>
            </a:r>
            <a:r>
              <a:rPr lang="en-US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toku</a:t>
            </a:r>
            <a:r>
              <a:rPr lang="en-US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gen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ů:</a:t>
            </a:r>
            <a:endParaRPr lang="cs-CZ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10" descr="http://www.71ranch.com/images/glossary/ta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423" y="2475480"/>
            <a:ext cx="2484664" cy="18634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12" descr="http://www.dickinsonlonghorn.net/longhorn_info/management_tips/Images/Branding-CU-1009-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877" y="4534329"/>
            <a:ext cx="2323239" cy="2034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16" descr="http://www.photomecan.eu/_data/section-1/1321_b-krouz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3" y="4862286"/>
            <a:ext cx="2362199" cy="1799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osits.org/images/dosits/PilotWhaleinNCwithDTag_Ari_400.jpg"/>
          <p:cNvPicPr>
            <a:picLocks noChangeAspect="1" noChangeArrowheads="1"/>
          </p:cNvPicPr>
          <p:nvPr/>
        </p:nvPicPr>
        <p:blipFill>
          <a:blip r:embed="rId6" cstate="print"/>
          <a:srcRect l="9946"/>
          <a:stretch>
            <a:fillRect/>
          </a:stretch>
        </p:blipFill>
        <p:spPr bwMode="auto">
          <a:xfrm>
            <a:off x="228599" y="2692678"/>
            <a:ext cx="2928257" cy="21623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l="48614" t="49224" b="10065"/>
          <a:stretch>
            <a:fillRect/>
          </a:stretch>
        </p:blipFill>
        <p:spPr bwMode="auto">
          <a:xfrm>
            <a:off x="6096001" y="2351314"/>
            <a:ext cx="2745175" cy="16328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t="6600" r="53760" b="53542"/>
          <a:stretch>
            <a:fillRect/>
          </a:stretch>
        </p:blipFill>
        <p:spPr bwMode="auto">
          <a:xfrm>
            <a:off x="5611526" y="3814464"/>
            <a:ext cx="2530988" cy="1637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14" descr="http://im.novinky.cz/mynews/815/28154-top_foto1-sdyf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740" y="4989286"/>
            <a:ext cx="2962975" cy="16691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onservationmedia.com/wp-content/photo/Telemetry_98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92" y="4341388"/>
            <a:ext cx="3246437" cy="21631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64899"/>
            <a:ext cx="4559261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1. Přímé metody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dálkové sledování pohybu – telemetrie</a:t>
            </a:r>
          </a:p>
          <a:p>
            <a:pPr defTabSz="360000">
              <a:spcAft>
                <a:spcPts val="1000"/>
              </a:spcAft>
            </a:pPr>
            <a:r>
              <a:rPr lang="cs-CZ" sz="2000" dirty="0"/>
              <a:t>	vysílačky, antény; GPS systémy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/>
              <a:t>	... nákladnější, časová náročnost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13" name="Picture 4" descr="http://www.selmy.cz/data/images/clanky/MarkoInGalichnik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885" y="3397253"/>
            <a:ext cx="3125945" cy="21036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6" descr="http://www.spaceoffice.nl/blobs/spaceplaza/upload/images/wolf_with_radiocollar.jpg"/>
          <p:cNvPicPr>
            <a:picLocks noChangeAspect="1" noChangeArrowheads="1"/>
          </p:cNvPicPr>
          <p:nvPr/>
        </p:nvPicPr>
        <p:blipFill>
          <a:blip r:embed="rId5" cstate="print"/>
          <a:srcRect l="10689" r="5235"/>
          <a:stretch>
            <a:fillRect/>
          </a:stretch>
        </p:blipFill>
        <p:spPr bwMode="auto">
          <a:xfrm>
            <a:off x="5932714" y="785649"/>
            <a:ext cx="2971800" cy="23517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8" descr="http://extras.mnginteractive.com/live/media/site36/2011/0801/20110801__animal-wandering~p1.jpg"/>
          <p:cNvPicPr>
            <a:picLocks noChangeAspect="1" noChangeArrowheads="1"/>
          </p:cNvPicPr>
          <p:nvPr/>
        </p:nvPicPr>
        <p:blipFill>
          <a:blip r:embed="rId6" cstate="print"/>
          <a:srcRect b="7340"/>
          <a:stretch>
            <a:fillRect/>
          </a:stretch>
        </p:blipFill>
        <p:spPr bwMode="auto">
          <a:xfrm>
            <a:off x="2404795" y="2202176"/>
            <a:ext cx="3266662" cy="23407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ovéPole 15"/>
          <p:cNvSpPr txBox="1"/>
          <p:nvPr/>
        </p:nvSpPr>
        <p:spPr>
          <a:xfrm>
            <a:off x="4188506" y="5889171"/>
            <a:ext cx="4671472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Riziko podhodnocení toku genů!!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97556"/>
            <a:ext cx="8111195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2. Nepřímé metody</a:t>
            </a:r>
            <a:endParaRPr lang="cs-CZ" sz="20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molekulární </a:t>
            </a:r>
            <a:r>
              <a:rPr lang="cs-CZ" sz="2000" dirty="0" err="1">
                <a:solidFill>
                  <a:srgbClr val="E80000"/>
                </a:solidFill>
              </a:rPr>
              <a:t>markery</a:t>
            </a:r>
            <a:endParaRPr lang="cs-CZ" sz="20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modely toku genů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programy s využitím maximální věrohodnosti (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maximum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likelihood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)</a:t>
            </a:r>
            <a:br>
              <a:rPr lang="cs-CZ" sz="2000" dirty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nebo </a:t>
            </a:r>
            <a:r>
              <a:rPr lang="cs-CZ" sz="2000" dirty="0" err="1">
                <a:solidFill>
                  <a:schemeClr val="tx2"/>
                </a:solidFill>
                <a:sym typeface="Symbol" pitchFamily="18" charset="2"/>
              </a:rPr>
              <a:t>bayesiánského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přístupu</a:t>
            </a:r>
            <a:endParaRPr lang="cs-CZ" sz="2000" dirty="0">
              <a:solidFill>
                <a:srgbClr val="0099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disperze (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dispersal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): vzdálenost rodičů a potomků	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44034" name="Picture 2" descr="http://www.evolution-textbook.org/content/free/figures/16_EVOW_Art/04_EVOW_CH16.jpg"/>
          <p:cNvPicPr>
            <a:picLocks noChangeAspect="1" noChangeArrowheads="1"/>
          </p:cNvPicPr>
          <p:nvPr/>
        </p:nvPicPr>
        <p:blipFill>
          <a:blip r:embed="rId3" cstate="print"/>
          <a:srcRect b="25753"/>
          <a:stretch>
            <a:fillRect/>
          </a:stretch>
        </p:blipFill>
        <p:spPr bwMode="auto">
          <a:xfrm>
            <a:off x="933902" y="3099482"/>
            <a:ext cx="7247371" cy="341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411163" y="3892974"/>
            <a:ext cx="7909505" cy="2823512"/>
            <a:chOff x="411163" y="3892974"/>
            <a:chExt cx="7909505" cy="2823512"/>
          </a:xfrm>
        </p:grpSpPr>
        <p:grpSp>
          <p:nvGrpSpPr>
            <p:cNvPr id="22" name="Skupina 21"/>
            <p:cNvGrpSpPr/>
            <p:nvPr/>
          </p:nvGrpSpPr>
          <p:grpSpPr>
            <a:xfrm>
              <a:off x="411163" y="3892974"/>
              <a:ext cx="7909505" cy="2823512"/>
              <a:chOff x="411163" y="3892974"/>
              <a:chExt cx="7909505" cy="2823512"/>
            </a:xfrm>
          </p:grpSpPr>
          <p:pic>
            <p:nvPicPr>
              <p:cNvPr id="17" name="Picture 2" descr="http://www.apsnet.org/edcenter/advanced/topics/PopGenetics/Article%20Images/pop_figure_0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48723"/>
              <a:stretch>
                <a:fillRect/>
              </a:stretch>
            </p:blipFill>
            <p:spPr bwMode="auto">
              <a:xfrm>
                <a:off x="2167518" y="4440483"/>
                <a:ext cx="6153150" cy="2276003"/>
              </a:xfrm>
              <a:prstGeom prst="rect">
                <a:avLst/>
              </a:prstGeom>
              <a:noFill/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411163" y="3892974"/>
                <a:ext cx="46522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solidFill>
                      <a:srgbClr val="E80000"/>
                    </a:solidFill>
                  </a:rPr>
                  <a:t>Ostrovní model může být i asymetrický:</a:t>
                </a:r>
              </a:p>
            </p:txBody>
          </p:sp>
        </p:grpSp>
        <p:sp>
          <p:nvSpPr>
            <p:cNvPr id="23" name="Šipka dolů 22"/>
            <p:cNvSpPr/>
            <p:nvPr/>
          </p:nvSpPr>
          <p:spPr bwMode="auto">
            <a:xfrm rot="1635274">
              <a:off x="3856884" y="4340504"/>
              <a:ext cx="342583" cy="326572"/>
            </a:xfrm>
            <a:prstGeom prst="downArrow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7282" name="Picture 2" descr="http://media.indiedb.com/images/games/1/11/10298/cycladic-islands-I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370" y="224679"/>
            <a:ext cx="3807731" cy="2054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411163" y="446315"/>
            <a:ext cx="4685898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A) Ostrovní model (</a:t>
            </a:r>
            <a:r>
              <a:rPr lang="cs-CZ" i="1" dirty="0">
                <a:solidFill>
                  <a:srgbClr val="E80000"/>
                </a:solidFill>
              </a:rPr>
              <a:t>island model</a:t>
            </a:r>
            <a:r>
              <a:rPr lang="cs-CZ" dirty="0">
                <a:solidFill>
                  <a:srgbClr val="E80000"/>
                </a:solidFill>
              </a:rPr>
              <a:t>)</a:t>
            </a:r>
          </a:p>
        </p:txBody>
      </p: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2775857" y="1115787"/>
            <a:ext cx="1640795" cy="1358620"/>
            <a:chOff x="3960" y="1326"/>
            <a:chExt cx="628" cy="520"/>
          </a:xfrm>
        </p:grpSpPr>
        <p:sp>
          <p:nvSpPr>
            <p:cNvPr id="6" name="Oval 13"/>
            <p:cNvSpPr>
              <a:spLocks noChangeAspect="1" noChangeArrowheads="1"/>
            </p:cNvSpPr>
            <p:nvPr/>
          </p:nvSpPr>
          <p:spPr bwMode="auto">
            <a:xfrm>
              <a:off x="4044" y="1326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>
              <a:off x="4404" y="1368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4416" y="1662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7"/>
            <p:cNvSpPr>
              <a:spLocks noChangeAspect="1" noChangeArrowheads="1"/>
            </p:cNvSpPr>
            <p:nvPr/>
          </p:nvSpPr>
          <p:spPr bwMode="auto">
            <a:xfrm>
              <a:off x="3960" y="1674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4194" y="1488"/>
              <a:ext cx="22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H="1">
              <a:off x="4050" y="1430"/>
              <a:ext cx="78" cy="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4057" y="1769"/>
              <a:ext cx="4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4151" y="1409"/>
              <a:ext cx="324" cy="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4490" y="1473"/>
              <a:ext cx="15" cy="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4140" y="1506"/>
              <a:ext cx="246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" name="Obdélníkový popisek 17"/>
          <p:cNvSpPr/>
          <p:nvPr/>
        </p:nvSpPr>
        <p:spPr>
          <a:xfrm>
            <a:off x="204334" y="4651436"/>
            <a:ext cx="2035620" cy="719513"/>
          </a:xfrm>
          <a:prstGeom prst="wedgeRectCallout">
            <a:avLst>
              <a:gd name="adj1" fmla="val 65124"/>
              <a:gd name="adj2" fmla="val 4211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continent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-island model</a:t>
            </a:r>
          </a:p>
        </p:txBody>
      </p:sp>
      <p:sp>
        <p:nvSpPr>
          <p:cNvPr id="19" name="Obdélníkový popisek 18"/>
          <p:cNvSpPr/>
          <p:nvPr/>
        </p:nvSpPr>
        <p:spPr>
          <a:xfrm>
            <a:off x="7358742" y="3701068"/>
            <a:ext cx="1153887" cy="719513"/>
          </a:xfrm>
          <a:prstGeom prst="wedgeRectCallout">
            <a:avLst>
              <a:gd name="adj1" fmla="val -33539"/>
              <a:gd name="adj2" fmla="val 9048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island </a:t>
            </a:r>
          </a:p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11163" y="2792029"/>
            <a:ext cx="74531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/>
              <a:t>S. </a:t>
            </a:r>
            <a:r>
              <a:rPr lang="cs-CZ" sz="2000" dirty="0" err="1"/>
              <a:t>Wright</a:t>
            </a:r>
            <a:r>
              <a:rPr lang="cs-CZ" sz="2000" dirty="0"/>
              <a:t> (F-statistika): 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1/(4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+ 1) 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(1/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‒ 1)/4</a:t>
            </a:r>
            <a:br>
              <a:rPr lang="cs-CZ" sz="2000" dirty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  …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počet migrantů na generaci</a:t>
            </a:r>
            <a:endParaRPr lang="cs-CZ" sz="20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Modely izolace vzdáleností (</a:t>
            </a:r>
            <a:r>
              <a:rPr lang="cs-CZ" i="1" dirty="0" err="1">
                <a:solidFill>
                  <a:srgbClr val="E80000"/>
                </a:solidFill>
              </a:rPr>
              <a:t>isolation</a:t>
            </a:r>
            <a:r>
              <a:rPr lang="cs-CZ" i="1" dirty="0">
                <a:solidFill>
                  <a:srgbClr val="E80000"/>
                </a:solidFill>
              </a:rPr>
              <a:t> by distance</a:t>
            </a:r>
            <a:r>
              <a:rPr lang="cs-CZ" dirty="0">
                <a:solidFill>
                  <a:srgbClr val="E80000"/>
                </a:solidFill>
              </a:rPr>
              <a:t>)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diskontinuální = </a:t>
            </a:r>
            <a:r>
              <a:rPr lang="cs-CZ" i="1" dirty="0" err="1">
                <a:solidFill>
                  <a:srgbClr val="E80000"/>
                </a:solidFill>
              </a:rPr>
              <a:t>stepping</a:t>
            </a:r>
            <a:r>
              <a:rPr lang="cs-CZ" i="1" dirty="0">
                <a:solidFill>
                  <a:srgbClr val="E80000"/>
                </a:solidFill>
              </a:rPr>
              <a:t> stone model</a:t>
            </a:r>
          </a:p>
        </p:txBody>
      </p:sp>
      <p:pic>
        <p:nvPicPr>
          <p:cNvPr id="6" name="Picture 2" descr="http://www.apsnet.org/edcenter/advanced/topics/PopGenetics/Article%20Images/pop_figure_07.jpg"/>
          <p:cNvPicPr>
            <a:picLocks noChangeAspect="1" noChangeArrowheads="1"/>
          </p:cNvPicPr>
          <p:nvPr/>
        </p:nvPicPr>
        <p:blipFill>
          <a:blip r:embed="rId3" cstate="print"/>
          <a:srcRect t="51522"/>
          <a:stretch>
            <a:fillRect/>
          </a:stretch>
        </p:blipFill>
        <p:spPr bwMode="auto">
          <a:xfrm>
            <a:off x="683305" y="1367951"/>
            <a:ext cx="6153150" cy="2151762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>
          <a:xfrm>
            <a:off x="768106" y="3106429"/>
            <a:ext cx="1710227" cy="719513"/>
          </a:xfrm>
          <a:prstGeom prst="wedgeRectCallout">
            <a:avLst>
              <a:gd name="adj1" fmla="val 24424"/>
              <a:gd name="adj2" fmla="val -11216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1D </a:t>
            </a:r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6679047" y="1514957"/>
            <a:ext cx="1710227" cy="719513"/>
          </a:xfrm>
          <a:prstGeom prst="wedgeRectCallout">
            <a:avLst>
              <a:gd name="adj1" fmla="val -56137"/>
              <a:gd name="adj2" fmla="val 100298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2D </a:t>
            </a:r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pic>
        <p:nvPicPr>
          <p:cNvPr id="99330" name="Picture 2" descr="http://fbcatown.com/filerequest/1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025" y="4176598"/>
            <a:ext cx="3197832" cy="2398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35" descr="ital7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9257" y="3548743"/>
            <a:ext cx="27233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2" name="Picture 2" descr="http://www.fla-keys.com/img/footer_floridakeys_5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8" y="4405760"/>
            <a:ext cx="2957739" cy="162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738188" y="1393825"/>
            <a:ext cx="81499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mutace (+ transpozice)</a:t>
            </a:r>
          </a:p>
          <a:p>
            <a:pPr>
              <a:lnSpc>
                <a:spcPct val="150000"/>
              </a:lnSpc>
            </a:pPr>
            <a:r>
              <a:rPr lang="cs-CZ" dirty="0"/>
              <a:t> rekombinace</a:t>
            </a:r>
          </a:p>
          <a:p>
            <a:pPr>
              <a:lnSpc>
                <a:spcPct val="150000"/>
              </a:lnSpc>
            </a:pPr>
            <a:r>
              <a:rPr lang="cs-CZ" dirty="0"/>
              <a:t> migrace (tok genů)</a:t>
            </a:r>
          </a:p>
          <a:p>
            <a:pPr>
              <a:lnSpc>
                <a:spcPct val="150000"/>
              </a:lnSpc>
            </a:pPr>
            <a:r>
              <a:rPr lang="cs-CZ" dirty="0"/>
              <a:t> nenáhodné </a:t>
            </a:r>
            <a:r>
              <a:rPr lang="en-US" dirty="0" err="1"/>
              <a:t>oplozen</a:t>
            </a:r>
            <a:r>
              <a:rPr lang="cs-CZ" dirty="0"/>
              <a:t>í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přírodní výběr (selekce)</a:t>
            </a:r>
          </a:p>
          <a:p>
            <a:pPr>
              <a:lnSpc>
                <a:spcPct val="150000"/>
              </a:lnSpc>
            </a:pPr>
            <a:r>
              <a:rPr lang="cs-CZ" dirty="0"/>
              <a:t> náhodný genetický posun (drift) + </a:t>
            </a:r>
            <a:r>
              <a:rPr lang="cs-CZ" sz="2000" dirty="0" err="1"/>
              <a:t>bottleneck</a:t>
            </a:r>
            <a:r>
              <a:rPr lang="cs-CZ" sz="2000" dirty="0"/>
              <a:t>, efekt zakladatele</a:t>
            </a:r>
          </a:p>
          <a:p>
            <a:pPr>
              <a:lnSpc>
                <a:spcPct val="150000"/>
              </a:lnSpc>
            </a:pPr>
            <a:r>
              <a:rPr lang="cs-CZ" dirty="0"/>
              <a:t> molekulární tah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1113310" y="424335"/>
            <a:ext cx="7082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HLAVNÍ MIKROEVOLUČNÍ MECHANISMY:</a:t>
            </a:r>
            <a:endParaRPr lang="cs-CZ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Modely izolace vzdáleností (</a:t>
            </a:r>
            <a:r>
              <a:rPr lang="cs-CZ" i="1" dirty="0" err="1">
                <a:solidFill>
                  <a:srgbClr val="E80000"/>
                </a:solidFill>
              </a:rPr>
              <a:t>isolation</a:t>
            </a:r>
            <a:r>
              <a:rPr lang="cs-CZ" i="1" dirty="0">
                <a:solidFill>
                  <a:srgbClr val="E80000"/>
                </a:solidFill>
              </a:rPr>
              <a:t> by distance</a:t>
            </a:r>
            <a:r>
              <a:rPr lang="cs-CZ" dirty="0">
                <a:solidFill>
                  <a:srgbClr val="E80000"/>
                </a:solidFill>
              </a:rPr>
              <a:t>)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kontinuální</a:t>
            </a:r>
            <a:endParaRPr lang="cs-CZ" i="1" dirty="0">
              <a:solidFill>
                <a:srgbClr val="E8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11163" y="1451188"/>
            <a:ext cx="873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Linanthus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parryae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jirnicovité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Polemoniaceae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Mohavská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poušť (Kalifornie)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T.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Dobzhansky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Sewall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Wright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32513" y="6208697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>
                <a:latin typeface="Arial" pitchFamily="34" charset="0"/>
                <a:cs typeface="Arial" pitchFamily="34" charset="0"/>
              </a:rPr>
              <a:t>L.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parryae</a:t>
            </a:r>
            <a:endParaRPr lang="cs-CZ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http://calphotos.berkeley.edu/imgs/512x768/0000_0000/0108/16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2235977"/>
            <a:ext cx="2669611" cy="2001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File:Linanthus demissus 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334" y="4231277"/>
            <a:ext cx="2560637" cy="247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0" name="Picture 2" descr="http://eolspecies.lifedesks.org/image/view/1686/_orig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0627" y="2283276"/>
            <a:ext cx="2993573" cy="22451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eolspecies.lifedesks.org/image/view/1607/_original"/>
          <p:cNvPicPr>
            <a:picLocks noChangeAspect="1" noChangeArrowheads="1"/>
          </p:cNvPicPr>
          <p:nvPr/>
        </p:nvPicPr>
        <p:blipFill>
          <a:blip r:embed="rId7" cstate="print"/>
          <a:srcRect l="4947" t="3053" r="9664" b="3031"/>
          <a:stretch>
            <a:fillRect/>
          </a:stretch>
        </p:blipFill>
        <p:spPr bwMode="auto">
          <a:xfrm>
            <a:off x="5563341" y="4121659"/>
            <a:ext cx="3429739" cy="251398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28700" y="366713"/>
            <a:ext cx="31797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Důsledky toku genů: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22263" y="1200150"/>
            <a:ext cx="4911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80000"/>
                </a:solidFill>
              </a:rPr>
              <a:t>genetická homogenizace subpopulací</a:t>
            </a:r>
            <a:r>
              <a:rPr lang="cs-CZ" sz="2000"/>
              <a:t>,</a:t>
            </a:r>
            <a:br>
              <a:rPr lang="cs-CZ" sz="2000"/>
            </a:br>
            <a:r>
              <a:rPr lang="cs-CZ" sz="2000"/>
              <a:t>   zabraňující jejich genetické divergenci </a:t>
            </a:r>
            <a:r>
              <a:rPr lang="en-US" sz="2000"/>
              <a:t/>
            </a:r>
            <a:br>
              <a:rPr lang="en-US" sz="2000"/>
            </a:br>
            <a:endParaRPr lang="cs-CZ" sz="2000"/>
          </a:p>
          <a:p>
            <a:r>
              <a:rPr lang="cs-CZ" sz="2000">
                <a:sym typeface="Symbol" pitchFamily="18" charset="2"/>
              </a:rPr>
              <a:t>u mnoha druhů migrace velmi</a:t>
            </a:r>
            <a:r>
              <a:rPr lang="en-US" sz="2000">
                <a:sym typeface="Symbol" pitchFamily="18" charset="2"/>
              </a:rPr>
              <a:t> </a:t>
            </a:r>
            <a:r>
              <a:rPr lang="cs-CZ" sz="2000">
                <a:sym typeface="Symbol" pitchFamily="18" charset="2"/>
              </a:rPr>
              <a:t>omezená</a:t>
            </a:r>
            <a:endParaRPr lang="cs-CZ" sz="20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30200" y="3787775"/>
            <a:ext cx="3236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Př.: výskyt melanických forem</a:t>
            </a:r>
            <a:br>
              <a:rPr lang="cs-CZ" sz="1800"/>
            </a:br>
            <a:r>
              <a:rPr lang="cs-CZ" sz="1800"/>
              <a:t>       můr v Anglii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3968750" y="3781425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utoUpdateAnimBg="0"/>
      <p:bldP spid="5837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4200" y="3654425"/>
            <a:ext cx="3586163" cy="2441575"/>
            <a:chOff x="368" y="2302"/>
            <a:chExt cx="2259" cy="1538"/>
          </a:xfrm>
        </p:grpSpPr>
        <p:pic>
          <p:nvPicPr>
            <p:cNvPr id="22536" name="Picture 9" descr="odontopera_bidentata_m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" y="2302"/>
              <a:ext cx="1628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2537" name="Text Box 13"/>
            <p:cNvSpPr txBox="1">
              <a:spLocks noChangeArrowheads="1"/>
            </p:cNvSpPr>
            <p:nvPr/>
          </p:nvSpPr>
          <p:spPr bwMode="auto">
            <a:xfrm>
              <a:off x="368" y="3472"/>
              <a:ext cx="225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/>
                <a:t>zejkovec dvojzubý</a:t>
              </a:r>
            </a:p>
            <a:p>
              <a:pPr algn="ctr"/>
              <a:r>
                <a:rPr lang="cs-CZ" sz="1600"/>
                <a:t>(</a:t>
              </a:r>
              <a:r>
                <a:rPr lang="en-US" sz="1600" i="1"/>
                <a:t>Odontoptera</a:t>
              </a:r>
              <a:r>
                <a:rPr lang="cs-CZ" sz="1600" i="1"/>
                <a:t> </a:t>
              </a:r>
              <a:r>
                <a:rPr lang="en-US" sz="1600"/>
                <a:t>[</a:t>
              </a:r>
              <a:r>
                <a:rPr lang="en-US" sz="1600" i="1"/>
                <a:t>Gonodontis</a:t>
              </a:r>
              <a:r>
                <a:rPr lang="en-US" sz="1600"/>
                <a:t>]</a:t>
              </a:r>
              <a:r>
                <a:rPr lang="en-US" sz="1600" i="1"/>
                <a:t> </a:t>
              </a:r>
              <a:r>
                <a:rPr lang="cs-CZ" sz="1600" i="1"/>
                <a:t>bidentata</a:t>
              </a:r>
              <a:r>
                <a:rPr lang="cs-CZ" sz="1600"/>
                <a:t>)</a:t>
              </a:r>
            </a:p>
          </p:txBody>
        </p:sp>
      </p:grpSp>
      <p:pic>
        <p:nvPicPr>
          <p:cNvPr id="22533" name="Picture 11" descr="biston_betularia_ha3_2507_t"/>
          <p:cNvPicPr>
            <a:picLocks noChangeAspect="1" noChangeArrowheads="1"/>
          </p:cNvPicPr>
          <p:nvPr/>
        </p:nvPicPr>
        <p:blipFill>
          <a:blip r:embed="rId4" cstate="print"/>
          <a:srcRect t="15058" b="15391"/>
          <a:stretch>
            <a:fillRect/>
          </a:stretch>
        </p:blipFill>
        <p:spPr bwMode="auto">
          <a:xfrm>
            <a:off x="2492375" y="805543"/>
            <a:ext cx="2112963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2534" name="Picture 12" descr="biston_betularia_hs5_1004_t"/>
          <p:cNvPicPr>
            <a:picLocks noChangeAspect="1" noChangeArrowheads="1"/>
          </p:cNvPicPr>
          <p:nvPr/>
        </p:nvPicPr>
        <p:blipFill>
          <a:blip r:embed="rId5" cstate="print"/>
          <a:srcRect t="20617" b="21471"/>
          <a:stretch>
            <a:fillRect/>
          </a:stretch>
        </p:blipFill>
        <p:spPr bwMode="auto">
          <a:xfrm>
            <a:off x="263525" y="925286"/>
            <a:ext cx="2124075" cy="123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627063" y="2708276"/>
            <a:ext cx="3686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/>
              <a:t>drsnokřídlec březový (</a:t>
            </a:r>
            <a:r>
              <a:rPr lang="cs-CZ" sz="1600" i="1"/>
              <a:t>Biston betularia</a:t>
            </a:r>
            <a:r>
              <a:rPr lang="cs-CZ" sz="1600"/>
              <a:t>)</a:t>
            </a:r>
          </a:p>
        </p:txBody>
      </p:sp>
      <p:pic>
        <p:nvPicPr>
          <p:cNvPr id="22532" name="Picture 20" descr="Migr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73100"/>
            <a:ext cx="89281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4953001" y="2547256"/>
            <a:ext cx="1099455" cy="500744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klina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95401" y="176607"/>
            <a:ext cx="652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Difúze neutrálních alel v důsledku toku genů mezi démy</a:t>
            </a:r>
          </a:p>
        </p:txBody>
      </p:sp>
      <p:sp>
        <p:nvSpPr>
          <p:cNvPr id="11" name="Oválný popisek 10"/>
          <p:cNvSpPr/>
          <p:nvPr/>
        </p:nvSpPr>
        <p:spPr bwMode="auto">
          <a:xfrm>
            <a:off x="498475" y="5127171"/>
            <a:ext cx="1319439" cy="587828"/>
          </a:xfrm>
          <a:prstGeom prst="wedgeEllipseCallout">
            <a:avLst>
              <a:gd name="adj1" fmla="val -5271"/>
              <a:gd name="adj2" fmla="val 84975"/>
            </a:avLst>
          </a:prstGeom>
          <a:solidFill>
            <a:srgbClr val="0099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</a:t>
            </a:r>
          </a:p>
        </p:txBody>
      </p:sp>
      <p:sp>
        <p:nvSpPr>
          <p:cNvPr id="12" name="Oválný popisek 11"/>
          <p:cNvSpPr/>
          <p:nvPr/>
        </p:nvSpPr>
        <p:spPr bwMode="auto">
          <a:xfrm>
            <a:off x="6735989" y="1099911"/>
            <a:ext cx="1319439" cy="587828"/>
          </a:xfrm>
          <a:prstGeom prst="wedgeEllipseCallout">
            <a:avLst>
              <a:gd name="adj1" fmla="val -2796"/>
              <a:gd name="adj2" fmla="val -92803"/>
            </a:avLst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96686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Dém</a:t>
            </a:r>
            <a:r>
              <a:rPr lang="cs-CZ" dirty="0"/>
              <a:t> 1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166257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Dém</a:t>
            </a:r>
            <a:r>
              <a:rPr lang="cs-CZ" dirty="0"/>
              <a:t> 2</a:t>
            </a: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301344" y="3655421"/>
            <a:ext cx="2198913" cy="1101635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počátečním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kontaktu klina „schodovitá“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8" name="Obrázek 7" descr="Bez názvu -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6" name="Obrázek 5" descr="Bez názvu -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/>
            </a:r>
            <a:br>
              <a:rPr lang="en-GB"/>
            </a:br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8" name="Obrázek 7" descr="Bez názvu -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679450"/>
            <a:ext cx="890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7" name="Obrázek 6" descr="Bez názvu - 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9" name="TextovéPole 48"/>
          <p:cNvSpPr txBox="1"/>
          <p:nvPr/>
        </p:nvSpPr>
        <p:spPr>
          <a:xfrm>
            <a:off x="1894114" y="337458"/>
            <a:ext cx="3907673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Sewall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Wright</a:t>
            </a:r>
            <a:r>
              <a:rPr lang="cs-CZ" dirty="0">
                <a:solidFill>
                  <a:srgbClr val="E80000"/>
                </a:solidFill>
              </a:rPr>
              <a:t> - F-statistika:</a:t>
            </a:r>
            <a:endParaRPr lang="cs-CZ" dirty="0"/>
          </a:p>
        </p:txBody>
      </p: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718458" y="1415144"/>
            <a:ext cx="6901544" cy="4956269"/>
            <a:chOff x="1447800" y="620486"/>
            <a:chExt cx="6901544" cy="4956269"/>
          </a:xfrm>
        </p:grpSpPr>
        <p:sp>
          <p:nvSpPr>
            <p:cNvPr id="51" name="Obdélník 50"/>
            <p:cNvSpPr/>
            <p:nvPr/>
          </p:nvSpPr>
          <p:spPr bwMode="auto">
            <a:xfrm>
              <a:off x="1447800" y="620486"/>
              <a:ext cx="6106886" cy="4876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Skupina 36"/>
            <p:cNvGrpSpPr>
              <a:grpSpLocks noChangeAspect="1"/>
            </p:cNvGrpSpPr>
            <p:nvPr/>
          </p:nvGrpSpPr>
          <p:grpSpPr>
            <a:xfrm>
              <a:off x="1545771" y="707573"/>
              <a:ext cx="5900057" cy="4869182"/>
              <a:chOff x="805543" y="391886"/>
              <a:chExt cx="7307469" cy="6030687"/>
            </a:xfrm>
          </p:grpSpPr>
          <p:grpSp>
            <p:nvGrpSpPr>
              <p:cNvPr id="65" name="Skupina 33"/>
              <p:cNvGrpSpPr/>
              <p:nvPr/>
            </p:nvGrpSpPr>
            <p:grpSpPr>
              <a:xfrm>
                <a:off x="805543" y="468313"/>
                <a:ext cx="3156858" cy="3156858"/>
                <a:chOff x="859971" y="1055914"/>
                <a:chExt cx="3156858" cy="3156858"/>
              </a:xfrm>
            </p:grpSpPr>
            <p:sp>
              <p:nvSpPr>
                <p:cNvPr id="79" name="Elipsa 78"/>
                <p:cNvSpPr>
                  <a:spLocks noChangeAspect="1"/>
                </p:cNvSpPr>
                <p:nvPr/>
              </p:nvSpPr>
              <p:spPr bwMode="auto">
                <a:xfrm>
                  <a:off x="859971" y="1055914"/>
                  <a:ext cx="3156858" cy="3156858"/>
                </a:xfrm>
                <a:prstGeom prst="ellipse">
                  <a:avLst/>
                </a:prstGeom>
                <a:solidFill>
                  <a:srgbClr val="99FF33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8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1727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2641829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593977" y="2141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256520" y="3066374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332720" y="1324660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6" name="Skupina 34"/>
              <p:cNvGrpSpPr/>
              <p:nvPr/>
            </p:nvGrpSpPr>
            <p:grpSpPr>
              <a:xfrm>
                <a:off x="4931228" y="391886"/>
                <a:ext cx="3181784" cy="3156858"/>
                <a:chOff x="4931228" y="391886"/>
                <a:chExt cx="3181784" cy="3156858"/>
              </a:xfrm>
            </p:grpSpPr>
            <p:sp>
              <p:nvSpPr>
                <p:cNvPr id="73" name="Elipsa 72"/>
                <p:cNvSpPr>
                  <a:spLocks noChangeAspect="1"/>
                </p:cNvSpPr>
                <p:nvPr/>
              </p:nvSpPr>
              <p:spPr bwMode="auto">
                <a:xfrm>
                  <a:off x="4931228" y="391886"/>
                  <a:ext cx="3156858" cy="3156858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7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46036" y="965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260979" y="178185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70034" y="162946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892348" y="2522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6512834" y="642484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7" name="Skupina 35"/>
              <p:cNvGrpSpPr/>
              <p:nvPr/>
            </p:nvGrpSpPr>
            <p:grpSpPr>
              <a:xfrm>
                <a:off x="3091543" y="3265715"/>
                <a:ext cx="3156858" cy="3156858"/>
                <a:chOff x="3526971" y="3483429"/>
                <a:chExt cx="3156858" cy="3156858"/>
              </a:xfrm>
            </p:grpSpPr>
            <p:sp>
              <p:nvSpPr>
                <p:cNvPr id="68" name="Elipsa 67"/>
                <p:cNvSpPr>
                  <a:spLocks noChangeAspect="1"/>
                </p:cNvSpPr>
                <p:nvPr/>
              </p:nvSpPr>
              <p:spPr bwMode="auto">
                <a:xfrm>
                  <a:off x="3526971" y="3483429"/>
                  <a:ext cx="3156858" cy="3156858"/>
                </a:xfrm>
                <a:prstGeom prst="ellipse">
                  <a:avLst/>
                </a:prstGeom>
                <a:solidFill>
                  <a:srgbClr val="CC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69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32837" y="3834564"/>
                  <a:ext cx="1142977" cy="6419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889379" y="4938715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043263" y="5406803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097692" y="4427089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53" name="Skupina 41"/>
            <p:cNvGrpSpPr/>
            <p:nvPr/>
          </p:nvGrpSpPr>
          <p:grpSpPr>
            <a:xfrm>
              <a:off x="4003902" y="1741714"/>
              <a:ext cx="992641" cy="185057"/>
              <a:chOff x="433388" y="468313"/>
              <a:chExt cx="1338943" cy="195943"/>
            </a:xfrm>
          </p:grpSpPr>
          <p:cxnSp>
            <p:nvCxnSpPr>
              <p:cNvPr id="63" name="Přímá spojovací šipka 62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4" name="Přímá spojovací šipka 63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4" name="Skupina 42"/>
            <p:cNvGrpSpPr/>
            <p:nvPr/>
          </p:nvGrpSpPr>
          <p:grpSpPr>
            <a:xfrm rot="3153616">
              <a:off x="3383416" y="3102429"/>
              <a:ext cx="742269" cy="174171"/>
              <a:chOff x="433388" y="468313"/>
              <a:chExt cx="1338943" cy="195943"/>
            </a:xfrm>
          </p:grpSpPr>
          <p:cxnSp>
            <p:nvCxnSpPr>
              <p:cNvPr id="61" name="Přímá spojovací šipka 60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2" name="Přímá spojovací šipka 61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5" name="Skupina 45"/>
            <p:cNvGrpSpPr/>
            <p:nvPr/>
          </p:nvGrpSpPr>
          <p:grpSpPr>
            <a:xfrm rot="18446384" flipH="1">
              <a:off x="5179559" y="3145972"/>
              <a:ext cx="742269" cy="174171"/>
              <a:chOff x="433388" y="468313"/>
              <a:chExt cx="1338943" cy="195943"/>
            </a:xfrm>
          </p:grpSpPr>
          <p:cxnSp>
            <p:nvCxnSpPr>
              <p:cNvPr id="59" name="Přímá spojovací šipka 58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Přímá spojovací šipka 59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6" name="Obdélníkový popisek 55"/>
            <p:cNvSpPr/>
            <p:nvPr/>
          </p:nvSpPr>
          <p:spPr bwMode="auto">
            <a:xfrm>
              <a:off x="2786743" y="4245429"/>
              <a:ext cx="587829" cy="457200"/>
            </a:xfrm>
            <a:prstGeom prst="wedgeRectCallout">
              <a:avLst>
                <a:gd name="adj1" fmla="val 121760"/>
                <a:gd name="adj2" fmla="val -1845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I</a:t>
              </a:r>
            </a:p>
          </p:txBody>
        </p:sp>
        <p:sp>
          <p:nvSpPr>
            <p:cNvPr id="57" name="Obdélníkový popisek 56"/>
            <p:cNvSpPr/>
            <p:nvPr/>
          </p:nvSpPr>
          <p:spPr bwMode="auto">
            <a:xfrm>
              <a:off x="2100943" y="3385458"/>
              <a:ext cx="587829" cy="457200"/>
            </a:xfrm>
            <a:prstGeom prst="wedgeRectCallout">
              <a:avLst>
                <a:gd name="adj1" fmla="val 29167"/>
                <a:gd name="adj2" fmla="val -11369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S</a:t>
              </a:r>
            </a:p>
          </p:txBody>
        </p:sp>
        <p:sp>
          <p:nvSpPr>
            <p:cNvPr id="58" name="Obdélníkový popisek 57"/>
            <p:cNvSpPr/>
            <p:nvPr/>
          </p:nvSpPr>
          <p:spPr bwMode="auto">
            <a:xfrm>
              <a:off x="7761515" y="4669972"/>
              <a:ext cx="587829" cy="457200"/>
            </a:xfrm>
            <a:prstGeom prst="wedgeRectCallout">
              <a:avLst>
                <a:gd name="adj1" fmla="val -117129"/>
                <a:gd name="adj2" fmla="val -27976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6506909" cy="191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koeficient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</a:t>
            </a:r>
            <a:r>
              <a:rPr lang="cs-CZ" sz="2000" dirty="0" err="1"/>
              <a:t>subpopulaci</a:t>
            </a:r>
            <a:r>
              <a:rPr lang="cs-CZ" sz="2000" dirty="0"/>
              <a:t> v důsledku příbuzenského </a:t>
            </a:r>
            <a:br>
              <a:rPr lang="cs-CZ" sz="2000" dirty="0"/>
            </a:br>
            <a:r>
              <a:rPr lang="cs-CZ" sz="2000" dirty="0"/>
              <a:t>	křížení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</a:t>
            </a:r>
            <a:r>
              <a:rPr lang="cs-CZ" dirty="0" smtClean="0">
                <a:sym typeface="Symbol" pitchFamily="18" charset="2"/>
              </a:rPr>
              <a:t>1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606800" y="404813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MUTACE</a:t>
            </a: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42925" y="3648075"/>
            <a:ext cx="59991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 </a:t>
            </a:r>
            <a:r>
              <a:rPr lang="cs-CZ" sz="2000">
                <a:solidFill>
                  <a:srgbClr val="E80000"/>
                </a:solidFill>
              </a:rPr>
              <a:t>spontánní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 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indukované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endParaRPr lang="cs-CZ" sz="2000">
              <a:solidFill>
                <a:srgbClr val="E80000"/>
              </a:solidFill>
              <a:sym typeface="Symbol" pitchFamily="18" charset="2"/>
            </a:endParaRPr>
          </a:p>
          <a:p>
            <a:r>
              <a:rPr lang="cs-CZ" sz="2000">
                <a:sym typeface="Symbol" pitchFamily="18" charset="2"/>
              </a:rPr>
              <a:t> v zárodečných buňkách  somatické</a:t>
            </a:r>
            <a:br>
              <a:rPr lang="cs-CZ" sz="2000">
                <a:sym typeface="Symbol" pitchFamily="18" charset="2"/>
              </a:rPr>
            </a:br>
            <a:endParaRPr lang="cs-CZ" sz="20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>
                <a:sym typeface="Symbol" pitchFamily="18" charset="2"/>
              </a:rPr>
              <a:t> podle škodlivosti/prospěšnosti účinku:</a:t>
            </a:r>
            <a:br>
              <a:rPr lang="cs-CZ" sz="2000">
                <a:sym typeface="Symbol" pitchFamily="18" charset="2"/>
              </a:rPr>
            </a:br>
            <a:r>
              <a:rPr lang="cs-CZ" sz="2000">
                <a:sym typeface="Symbol" pitchFamily="18" charset="2"/>
              </a:rPr>
              <a:t>  					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prospěšné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škodlivé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neutrální</a:t>
            </a:r>
            <a:r>
              <a:rPr lang="cs-CZ" sz="2000">
                <a:sym typeface="Symbol" pitchFamily="18" charset="2"/>
              </a:rPr>
              <a:t></a:t>
            </a:r>
          </a:p>
        </p:txBody>
      </p:sp>
      <p:pic>
        <p:nvPicPr>
          <p:cNvPr id="5124" name="Picture 1061" descr="File:Portulaca grandiflora mutant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713" y="442913"/>
            <a:ext cx="221138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1063" descr="File:Pyrene adduc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46355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503738" cy="404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koeficient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</a:t>
            </a:r>
            <a:r>
              <a:rPr lang="cs-CZ" sz="2000" dirty="0" err="1"/>
              <a:t>subpopulaci</a:t>
            </a:r>
            <a:r>
              <a:rPr lang="cs-CZ" sz="2000" dirty="0"/>
              <a:t> v důsledku příbuzenského </a:t>
            </a:r>
            <a:br>
              <a:rPr lang="cs-CZ" sz="2000" dirty="0"/>
            </a:br>
            <a:r>
              <a:rPr lang="cs-CZ" sz="2000" dirty="0"/>
              <a:t>	křížení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ST</a:t>
            </a:r>
            <a:r>
              <a:rPr lang="cs-CZ" dirty="0">
                <a:solidFill>
                  <a:srgbClr val="E80000"/>
                </a:solidFill>
              </a:rPr>
              <a:t> (= fixační index)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důsledku strukturování populace</a:t>
            </a:r>
            <a:endParaRPr lang="cs-CZ" sz="1800" dirty="0"/>
          </a:p>
          <a:p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	</a:t>
            </a:r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S</a:t>
            </a:r>
            <a:r>
              <a:rPr lang="en-US" baseline="-25000" dirty="0"/>
              <a:t>T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/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503738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koeficient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</a:t>
            </a:r>
            <a:r>
              <a:rPr lang="cs-CZ" sz="2000" dirty="0" err="1"/>
              <a:t>subpopulaci</a:t>
            </a:r>
            <a:r>
              <a:rPr lang="cs-CZ" sz="2000" dirty="0"/>
              <a:t> v důsledku příbuzenského </a:t>
            </a:r>
            <a:br>
              <a:rPr lang="cs-CZ" sz="2000" dirty="0"/>
            </a:br>
            <a:r>
              <a:rPr lang="cs-CZ" sz="2000" dirty="0"/>
              <a:t>	křížení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ST</a:t>
            </a:r>
            <a:r>
              <a:rPr lang="cs-CZ" dirty="0">
                <a:solidFill>
                  <a:srgbClr val="E80000"/>
                </a:solidFill>
              </a:rPr>
              <a:t> (= fixační index)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důsledku strukturování populace</a:t>
            </a:r>
            <a:endParaRPr lang="cs-CZ" sz="1800" dirty="0"/>
          </a:p>
          <a:p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	</a:t>
            </a:r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S</a:t>
            </a:r>
            <a:r>
              <a:rPr lang="en-US" baseline="-25000" dirty="0"/>
              <a:t>T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18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/>
              <a:t/>
            </a:r>
            <a:br>
              <a:rPr lang="cs-CZ" sz="1800" dirty="0"/>
            </a:br>
            <a:r>
              <a:rPr lang="cs-CZ" sz="1800" i="1" dirty="0">
                <a:solidFill>
                  <a:srgbClr val="E80000"/>
                </a:solidFill>
              </a:rPr>
              <a:t> </a:t>
            </a: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IT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důsledku strukturování populace i </a:t>
            </a:r>
            <a:r>
              <a:rPr lang="cs-CZ" sz="2000" dirty="0" err="1"/>
              <a:t>inbreedingu</a:t>
            </a:r>
            <a:endParaRPr lang="cs-CZ" sz="1800" dirty="0"/>
          </a:p>
          <a:p>
            <a:endParaRPr lang="cs-CZ" sz="2800" i="1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endParaRPr lang="cs-CZ" sz="2800" dirty="0"/>
          </a:p>
          <a:p>
            <a:endParaRPr lang="cs-CZ" sz="2000" dirty="0"/>
          </a:p>
        </p:txBody>
      </p:sp>
      <p:sp>
        <p:nvSpPr>
          <p:cNvPr id="27655" name="Text Box 44"/>
          <p:cNvSpPr txBox="1">
            <a:spLocks noChangeArrowheads="1"/>
          </p:cNvSpPr>
          <p:nvPr/>
        </p:nvSpPr>
        <p:spPr bwMode="auto">
          <a:xfrm>
            <a:off x="4405540" y="5505677"/>
            <a:ext cx="4374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/>
              <a:t>(1 ‒</a:t>
            </a:r>
            <a:r>
              <a:rPr lang="cs-CZ" sz="2800" i="1" dirty="0"/>
              <a:t> F</a:t>
            </a:r>
            <a:r>
              <a:rPr lang="cs-CZ" sz="2800" baseline="-25000" dirty="0"/>
              <a:t>IS</a:t>
            </a:r>
            <a:r>
              <a:rPr lang="cs-CZ" sz="2800" dirty="0"/>
              <a:t>) (1 ‒</a:t>
            </a:r>
            <a:r>
              <a:rPr lang="cs-CZ" sz="2800" i="1" dirty="0"/>
              <a:t> F</a:t>
            </a:r>
            <a:r>
              <a:rPr lang="cs-CZ" sz="2800" baseline="-25000" dirty="0"/>
              <a:t>ST</a:t>
            </a:r>
            <a:r>
              <a:rPr lang="cs-CZ" sz="2800" dirty="0"/>
              <a:t>) = 1 ‒</a:t>
            </a:r>
            <a:r>
              <a:rPr lang="cs-CZ" sz="2800" i="1" dirty="0"/>
              <a:t> F</a:t>
            </a:r>
            <a:r>
              <a:rPr lang="cs-CZ" sz="2800" baseline="-25000" dirty="0"/>
              <a:t>IT</a:t>
            </a: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76250" y="3135956"/>
            <a:ext cx="4548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substituce</a:t>
            </a:r>
            <a:r>
              <a:rPr lang="cs-CZ" dirty="0"/>
              <a:t> (</a:t>
            </a:r>
            <a:r>
              <a:rPr lang="cs-CZ" dirty="0" err="1" smtClean="0"/>
              <a:t>transice</a:t>
            </a:r>
            <a:r>
              <a:rPr lang="cs-CZ" dirty="0"/>
              <a:t>, </a:t>
            </a:r>
            <a:r>
              <a:rPr lang="cs-CZ" dirty="0" err="1"/>
              <a:t>transverze</a:t>
            </a:r>
            <a:r>
              <a:rPr lang="cs-CZ" dirty="0"/>
              <a:t>)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76250" y="450592"/>
            <a:ext cx="215475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Podle rozsahu</a:t>
            </a:r>
          </a:p>
        </p:txBody>
      </p:sp>
      <p:sp>
        <p:nvSpPr>
          <p:cNvPr id="6149" name="Text Box 22"/>
          <p:cNvSpPr txBox="1">
            <a:spLocks noChangeArrowheads="1"/>
          </p:cNvSpPr>
          <p:nvPr/>
        </p:nvSpPr>
        <p:spPr bwMode="auto">
          <a:xfrm>
            <a:off x="2874233" y="353112"/>
            <a:ext cx="21780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 genové (bodové)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chromozomové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genomové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476250" y="1956487"/>
            <a:ext cx="2579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</a:rPr>
              <a:t>Bodové mutace:</a:t>
            </a:r>
          </a:p>
        </p:txBody>
      </p:sp>
      <p:pic>
        <p:nvPicPr>
          <p:cNvPr id="85016" name="Picture 24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783" y="1432676"/>
            <a:ext cx="3479028" cy="25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6250" y="3669872"/>
            <a:ext cx="7234238" cy="2020888"/>
            <a:chOff x="300" y="2386"/>
            <a:chExt cx="4557" cy="1273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300" y="2840"/>
              <a:ext cx="45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</a:rPr>
                <a:t>synonymní			</a:t>
              </a:r>
              <a:r>
                <a:rPr lang="en-US" sz="2000" dirty="0">
                  <a:solidFill>
                    <a:srgbClr val="E80000"/>
                  </a:solidFill>
                </a:rPr>
                <a:t>    </a:t>
              </a:r>
              <a:r>
                <a:rPr lang="cs-CZ" sz="2000" dirty="0">
                  <a:solidFill>
                    <a:srgbClr val="E80000"/>
                  </a:solidFill>
                </a:rPr>
                <a:t>nesynonymní (záměnové)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2966" y="3213"/>
              <a:ext cx="189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/>
                <a:t>měnící smysl (</a:t>
              </a:r>
              <a:r>
                <a:rPr lang="cs-CZ" sz="2000" dirty="0" err="1"/>
                <a:t>missense</a:t>
              </a:r>
              <a:r>
                <a:rPr lang="cs-CZ" sz="2000" dirty="0"/>
                <a:t>)</a:t>
              </a:r>
            </a:p>
            <a:p>
              <a:r>
                <a:rPr lang="cs-CZ" sz="2000" dirty="0"/>
                <a:t>nesmyslné (nonsense)</a:t>
              </a:r>
            </a:p>
          </p:txBody>
        </p:sp>
        <p:sp>
          <p:nvSpPr>
            <p:cNvPr id="6157" name="Line 25"/>
            <p:cNvSpPr>
              <a:spLocks noChangeShapeType="1"/>
            </p:cNvSpPr>
            <p:nvPr/>
          </p:nvSpPr>
          <p:spPr bwMode="auto">
            <a:xfrm flipH="1">
              <a:off x="685" y="2386"/>
              <a:ext cx="131" cy="4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8" name="Line 26"/>
            <p:cNvSpPr>
              <a:spLocks noChangeShapeType="1"/>
            </p:cNvSpPr>
            <p:nvPr/>
          </p:nvSpPr>
          <p:spPr bwMode="auto">
            <a:xfrm>
              <a:off x="1121" y="2398"/>
              <a:ext cx="1526" cy="4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476250" y="5016071"/>
            <a:ext cx="150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GTA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Val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85021" name="Text Box 29"/>
          <p:cNvSpPr txBox="1">
            <a:spLocks noChangeArrowheads="1"/>
          </p:cNvSpPr>
          <p:nvPr/>
        </p:nvSpPr>
        <p:spPr bwMode="auto">
          <a:xfrm>
            <a:off x="2236229" y="5005945"/>
            <a:ext cx="225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TTC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Phe</a:t>
            </a:r>
            <a:endParaRPr lang="cs-CZ" sz="1800" dirty="0">
              <a:sym typeface="Symbol" pitchFamily="18" charset="2"/>
            </a:endParaRPr>
          </a:p>
          <a:p>
            <a:r>
              <a:rPr lang="cs-CZ" sz="1800" dirty="0">
                <a:sym typeface="Symbol" pitchFamily="18" charset="2"/>
              </a:rPr>
              <a:t>AAG  TAG</a:t>
            </a:r>
          </a:p>
          <a:p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Lys</a:t>
            </a:r>
            <a:r>
              <a:rPr lang="cs-CZ" sz="1800" dirty="0">
                <a:sym typeface="Symbol" pitchFamily="18" charset="2"/>
              </a:rPr>
              <a:t>   </a:t>
            </a:r>
            <a:r>
              <a:rPr lang="cs-CZ" sz="1800" i="1" dirty="0" err="1">
                <a:sym typeface="Symbol" pitchFamily="18" charset="2"/>
              </a:rPr>
              <a:t>ochre</a:t>
            </a:r>
            <a:r>
              <a:rPr lang="cs-CZ" sz="1800" dirty="0">
                <a:sym typeface="Symbol" pitchFamily="18" charset="2"/>
              </a:rPr>
              <a:t> (stop)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  <p:bldP spid="85015" grpId="0"/>
      <p:bldP spid="85020" grpId="0"/>
      <p:bldP spid="850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83065" y="766634"/>
            <a:ext cx="3408363" cy="904875"/>
            <a:chOff x="1137" y="2975"/>
            <a:chExt cx="2147" cy="570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1346" y="3118"/>
              <a:ext cx="1938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indels</a:t>
              </a:r>
              <a:r>
                <a:rPr lang="cs-CZ" sz="2000" b="1" dirty="0"/>
                <a:t> </a:t>
              </a:r>
              <a:r>
                <a:rPr lang="cs-CZ" sz="2000" b="1" dirty="0">
                  <a:sym typeface="Symbol" pitchFamily="18" charset="2"/>
                </a:rPr>
                <a:t> </a:t>
              </a:r>
              <a:r>
                <a:rPr lang="cs-CZ" sz="1800" dirty="0"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sym typeface="Symbol" pitchFamily="18" charset="2"/>
                </a:rPr>
                <a:t>                 rámce</a:t>
              </a:r>
              <a:endParaRPr lang="cs-CZ" sz="1800" dirty="0"/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1137" y="2975"/>
              <a:ext cx="26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4400" dirty="0">
                  <a:latin typeface="Arial Narrow" pitchFamily="34" charset="0"/>
                </a:rPr>
                <a:t>}</a:t>
              </a:r>
            </a:p>
          </p:txBody>
        </p:sp>
      </p:grp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1344613" y="5375275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E80000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476250" y="697899"/>
            <a:ext cx="440261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cs-CZ" dirty="0">
                <a:solidFill>
                  <a:srgbClr val="E80000"/>
                </a:solidFill>
              </a:rPr>
              <a:t>inzerce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ACGGT </a:t>
            </a:r>
            <a:r>
              <a:rPr lang="cs-CZ" sz="2000" dirty="0">
                <a:sym typeface="Symbol" pitchFamily="18" charset="2"/>
              </a:rPr>
              <a:t> AC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sz="2000" dirty="0">
                <a:sym typeface="Symbol" pitchFamily="18" charset="2"/>
              </a:rPr>
              <a:t>GGT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delece	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</a:t>
            </a:r>
            <a:r>
              <a:rPr lang="cs-CZ" sz="2000" dirty="0">
                <a:solidFill>
                  <a:srgbClr val="E80000"/>
                </a:solidFill>
              </a:rPr>
              <a:t>C</a:t>
            </a:r>
            <a:r>
              <a:rPr lang="cs-CZ" sz="2000" dirty="0"/>
              <a:t>GGT </a:t>
            </a:r>
            <a:r>
              <a:rPr lang="cs-CZ" sz="2000" dirty="0">
                <a:sym typeface="Symbol" pitchFamily="18" charset="2"/>
              </a:rPr>
              <a:t> AGGT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76250" y="2783874"/>
            <a:ext cx="6506909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zpětné mutace</a:t>
            </a:r>
            <a:r>
              <a:rPr lang="cs-CZ" sz="2000" dirty="0"/>
              <a:t>: frekvence zpravidla 10</a:t>
            </a:r>
            <a:r>
              <a:rPr lang="cs-CZ" sz="2000" dirty="0">
                <a:sym typeface="Symbol" pitchFamily="18" charset="2"/>
              </a:rPr>
              <a:t> nižší</a:t>
            </a:r>
            <a:r>
              <a:rPr lang="cs-CZ" sz="2000" b="1" dirty="0">
                <a:sym typeface="Symbol" pitchFamily="18" charset="2"/>
              </a:rPr>
              <a:t/>
            </a:r>
            <a:br>
              <a:rPr lang="cs-CZ" sz="2000" b="1" dirty="0">
                <a:sym typeface="Symbol" pitchFamily="18" charset="2"/>
              </a:rPr>
            </a:br>
            <a:endParaRPr lang="cs-CZ" sz="2000" b="1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rekurentní (opakované) mutace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mutační tlak</a:t>
            </a:r>
            <a:r>
              <a:rPr lang="cs-CZ" sz="2000" dirty="0">
                <a:sym typeface="Symbol" pitchFamily="18" charset="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např. při frekvenci alely </a:t>
            </a:r>
            <a:r>
              <a:rPr lang="cs-CZ" sz="1800" i="1" dirty="0">
                <a:sym typeface="Symbol" pitchFamily="18" charset="2"/>
              </a:rPr>
              <a:t>A</a:t>
            </a:r>
            <a:r>
              <a:rPr lang="cs-CZ" sz="1800" dirty="0">
                <a:sym typeface="Symbol" pitchFamily="18" charset="2"/>
              </a:rPr>
              <a:t> = 0,5; 2</a:t>
            </a:r>
            <a:r>
              <a:rPr lang="cs-CZ" sz="1800" i="1" dirty="0">
                <a:sym typeface="Symbol" pitchFamily="18" charset="2"/>
              </a:rPr>
              <a:t>N</a:t>
            </a:r>
            <a:r>
              <a:rPr lang="cs-CZ" sz="1800" dirty="0">
                <a:sym typeface="Symbol" pitchFamily="18" charset="2"/>
              </a:rPr>
              <a:t> = 2000: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po 1. generaci </a:t>
            </a:r>
            <a:r>
              <a:rPr lang="cs-CZ" sz="1800">
                <a:sym typeface="Symbol" pitchFamily="18" charset="2"/>
              </a:rPr>
              <a:t> </a:t>
            </a:r>
            <a:r>
              <a:rPr lang="cs-CZ" sz="1800" i="1">
                <a:sym typeface="Symbol" pitchFamily="18" charset="2"/>
              </a:rPr>
              <a:t>N</a:t>
            </a:r>
            <a:r>
              <a:rPr lang="cs-CZ" sz="180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= 1001 </a:t>
            </a:r>
            <a:r>
              <a:rPr lang="cs-CZ" sz="1800" dirty="0">
                <a:sym typeface="Symbol"/>
              </a:rPr>
              <a:t> </a:t>
            </a:r>
            <a:r>
              <a:rPr lang="cs-CZ" sz="1800" dirty="0">
                <a:sym typeface="Symbol" pitchFamily="18" charset="2"/>
              </a:rPr>
              <a:t>zvýšení frekvence na 0,5005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100 generací  0,55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  <p:bldP spid="87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2"/>
          <p:cNvSpPr txBox="1">
            <a:spLocks noChangeArrowheads="1"/>
          </p:cNvSpPr>
          <p:nvPr/>
        </p:nvSpPr>
        <p:spPr bwMode="auto">
          <a:xfrm>
            <a:off x="1098550" y="1190625"/>
            <a:ext cx="2204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inverze</a:t>
            </a: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en-US" b="1" dirty="0">
                <a:solidFill>
                  <a:srgbClr val="E80000"/>
                </a:solidFill>
              </a:rPr>
              <a:t/>
            </a:r>
            <a:br>
              <a:rPr lang="en-US" b="1" dirty="0">
                <a:solidFill>
                  <a:srgbClr val="E80000"/>
                </a:solidFill>
              </a:rPr>
            </a:b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cs-CZ" dirty="0" err="1"/>
              <a:t>pericentrické</a:t>
            </a:r>
            <a:endParaRPr lang="cs-CZ" dirty="0"/>
          </a:p>
          <a:p>
            <a:r>
              <a:rPr lang="en-US" dirty="0"/>
              <a:t>  </a:t>
            </a:r>
            <a:r>
              <a:rPr lang="cs-CZ" dirty="0" err="1"/>
              <a:t>paracentrické</a:t>
            </a:r>
            <a:endParaRPr lang="cs-CZ" dirty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822450" y="241300"/>
            <a:ext cx="6053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Chromozomové mutace (chr. přestavby)</a:t>
            </a:r>
          </a:p>
        </p:txBody>
      </p:sp>
      <p:pic>
        <p:nvPicPr>
          <p:cNvPr id="8196" name="Picture 5" descr="inver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3675" y="3080952"/>
            <a:ext cx="349408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6" descr="Rb"/>
          <p:cNvPicPr>
            <a:picLocks noChangeAspect="1" noChangeArrowheads="1"/>
          </p:cNvPicPr>
          <p:nvPr/>
        </p:nvPicPr>
        <p:blipFill>
          <a:blip r:embed="rId4" cstate="print"/>
          <a:srcRect b="68591"/>
          <a:stretch>
            <a:fillRect/>
          </a:stretch>
        </p:blipFill>
        <p:spPr bwMode="auto">
          <a:xfrm>
            <a:off x="4322763" y="1260475"/>
            <a:ext cx="257651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4456113" y="1076325"/>
            <a:ext cx="2360612" cy="1711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4086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(</a:t>
            </a:r>
            <a:r>
              <a:rPr lang="cs-CZ" dirty="0" err="1"/>
              <a:t>robertsonské</a:t>
            </a:r>
            <a:r>
              <a:rPr lang="cs-CZ" dirty="0"/>
              <a:t> translokace) 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 rotWithShape="1">
          <a:blip r:embed="rId3" cstate="print"/>
          <a:srcRect t="31281" b="28854"/>
          <a:stretch/>
        </p:blipFill>
        <p:spPr bwMode="auto">
          <a:xfrm>
            <a:off x="5921375" y="2278063"/>
            <a:ext cx="2576513" cy="197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2336800"/>
            <a:ext cx="2876550" cy="1963351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pic>
        <p:nvPicPr>
          <p:cNvPr id="11" name="Picture 27" descr="Mu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370217"/>
            <a:ext cx="35972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Mu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5532824"/>
            <a:ext cx="50434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79475" y="3740537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2146" y="245780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images.slideplayer.com/2/685195/slides/slide_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789" y="512579"/>
            <a:ext cx="7949517" cy="5962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2933</TotalTime>
  <Words>681</Words>
  <Application>Microsoft Office PowerPoint</Application>
  <PresentationFormat>Předvádění na obrazovce (4:3)</PresentationFormat>
  <Paragraphs>249</Paragraphs>
  <Slides>41</Slides>
  <Notes>40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 </vt:lpstr>
      <vt:lpstr>Snímek 37</vt:lpstr>
      <vt:lpstr>Snímek 38</vt:lpstr>
      <vt:lpstr>Snímek 39</vt:lpstr>
      <vt:lpstr>Snímek 40</vt:lpstr>
      <vt:lpstr>Snímek 41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176</cp:revision>
  <dcterms:created xsi:type="dcterms:W3CDTF">2002-02-28T16:27:36Z</dcterms:created>
  <dcterms:modified xsi:type="dcterms:W3CDTF">2018-10-03T12:46:17Z</dcterms:modified>
</cp:coreProperties>
</file>