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0"/>
  </p:notesMasterIdLst>
  <p:sldIdLst>
    <p:sldId id="257" r:id="rId2"/>
    <p:sldId id="274" r:id="rId3"/>
    <p:sldId id="291" r:id="rId4"/>
    <p:sldId id="292" r:id="rId5"/>
    <p:sldId id="271" r:id="rId6"/>
    <p:sldId id="260" r:id="rId7"/>
    <p:sldId id="294" r:id="rId8"/>
    <p:sldId id="258" r:id="rId9"/>
    <p:sldId id="295" r:id="rId10"/>
    <p:sldId id="296" r:id="rId11"/>
    <p:sldId id="297" r:id="rId12"/>
    <p:sldId id="276" r:id="rId13"/>
    <p:sldId id="265" r:id="rId14"/>
    <p:sldId id="272" r:id="rId15"/>
    <p:sldId id="277" r:id="rId16"/>
    <p:sldId id="262" r:id="rId17"/>
    <p:sldId id="290" r:id="rId18"/>
    <p:sldId id="263" r:id="rId19"/>
    <p:sldId id="278" r:id="rId20"/>
    <p:sldId id="279" r:id="rId21"/>
    <p:sldId id="264" r:id="rId22"/>
    <p:sldId id="266" r:id="rId23"/>
    <p:sldId id="267" r:id="rId24"/>
    <p:sldId id="268" r:id="rId25"/>
    <p:sldId id="314" r:id="rId26"/>
    <p:sldId id="299" r:id="rId27"/>
    <p:sldId id="280" r:id="rId28"/>
    <p:sldId id="300" r:id="rId29"/>
    <p:sldId id="301" r:id="rId30"/>
    <p:sldId id="306" r:id="rId31"/>
    <p:sldId id="298" r:id="rId32"/>
    <p:sldId id="304" r:id="rId33"/>
    <p:sldId id="305" r:id="rId34"/>
    <p:sldId id="310" r:id="rId35"/>
    <p:sldId id="309" r:id="rId36"/>
    <p:sldId id="315" r:id="rId37"/>
    <p:sldId id="283" r:id="rId38"/>
    <p:sldId id="269" r:id="rId39"/>
    <p:sldId id="308" r:id="rId40"/>
    <p:sldId id="307" r:id="rId41"/>
    <p:sldId id="270" r:id="rId42"/>
    <p:sldId id="284" r:id="rId43"/>
    <p:sldId id="273" r:id="rId44"/>
    <p:sldId id="289" r:id="rId45"/>
    <p:sldId id="286" r:id="rId46"/>
    <p:sldId id="312" r:id="rId47"/>
    <p:sldId id="313" r:id="rId48"/>
    <p:sldId id="287" r:id="rId49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E80000"/>
    <a:srgbClr val="CCECFF"/>
    <a:srgbClr val="99FF66"/>
    <a:srgbClr val="00FF00"/>
    <a:srgbClr val="CCFF99"/>
    <a:srgbClr val="99FF33"/>
    <a:srgbClr val="FF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6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224" y="84"/>
      </p:cViewPr>
      <p:guideLst>
        <p:guide orient="horz" pos="218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0.8</c:v>
                </c:pt>
                <c:pt idx="1">
                  <c:v>1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3-49F5-9199-2020F3AC2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8824640"/>
        <c:axId val="1268827360"/>
      </c:barChart>
      <c:catAx>
        <c:axId val="1268824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 baseline="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7360"/>
        <c:crosses val="autoZero"/>
        <c:auto val="1"/>
        <c:lblAlgn val="ctr"/>
        <c:lblOffset val="100"/>
        <c:noMultiLvlLbl val="0"/>
      </c:catAx>
      <c:valAx>
        <c:axId val="1268827360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4640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prstClr val="black"/>
              </a:solidFill>
            </a:ln>
          </c:spPr>
          <c:invertIfNegative val="0"/>
          <c:cat>
            <c:strRef>
              <c:f>List1!$C$1:$C$3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List1!$D$1:$D$3</c:f>
              <c:numCache>
                <c:formatCode>General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05-408D-B0A0-05BE942A9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8825728"/>
        <c:axId val="1268826816"/>
      </c:barChart>
      <c:catAx>
        <c:axId val="1268825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6816"/>
        <c:crosses val="autoZero"/>
        <c:auto val="1"/>
        <c:lblAlgn val="ctr"/>
        <c:lblOffset val="100"/>
        <c:noMultiLvlLbl val="0"/>
      </c:catAx>
      <c:valAx>
        <c:axId val="1268826816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572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5EA6ECA-33EC-46F6-8D81-30EA9926BF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842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60E6-B8FC-498E-898A-14D79A093DEA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144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2370B-E355-4A57-A9A3-ABADB75A9C92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316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815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E255F-7E0C-45C5-BA8F-CDF38A7E4CBE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7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77160-2EC1-4569-9B92-665B6984A928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150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B1BD4-9D25-4415-8911-66A890D82DD0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794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015C1-21B4-4501-A762-07C03D6ADFA0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160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1E559-6AC6-4A3A-95B6-95EAE12F1D39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721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8BC36-1B39-4834-9A1C-679F215AD007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984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06AED-D2E9-4789-AE76-0BD3A403FD9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808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61871-ED4A-4CFF-9360-D82235468D4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33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EFDE3-3864-43C5-B44B-C21E59A3CFFF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3802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61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769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326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401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068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4954-561F-431C-B016-35F4C61C615D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593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198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83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FB43A-1B4B-4F61-B100-D7BDA16373C5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80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940AB-2800-439A-8019-F1A32DF0E3E9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20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AC667-8BA4-425C-B905-8361AD8486AB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943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105367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625317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106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90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415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C3BD-81AF-4C92-9415-C3A124DDF15D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33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9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12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956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129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CDCF-495A-44CB-AE2A-35AF9F5BAB6F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016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83DEA-668C-43A9-87C7-A4137575E9D3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80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4DEC5-3978-4BEC-8184-5C3A3DD2A5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8E273-7453-4F12-8309-15993F02B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D8D0-03DF-4C4D-A0D2-9FF9C7AD8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1F24-9A0D-4D3C-8A9D-41D22C20C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5D6F-EBC3-4D29-BBA9-1D33F61D4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BDAF-AED8-4599-A93A-C8C2BAC83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328D7-4A89-42AA-AA28-91AFB4DAF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715A-C966-4276-BCB3-6AE27FC7E6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BEDA-1C81-469E-A490-A854BF9FF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81B0-3C87-428B-950C-C2D6A2777F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D1D25-9AB1-498B-94D3-B40A6D477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9FDD14D-C2E0-47FB-9564-2D276F307D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9/Charles_Darwin.jpg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upload.wikimedia.org/wikipedia/commons/0/0a/Heliconius_mimicry.png" TargetMode="External"/><Relationship Id="rId3" Type="http://schemas.openxmlformats.org/officeDocument/2006/relationships/hyperlink" Target="http://upload.wikimedia.org/wikipedia/commons/f/f1/Maylandia_lombardoi.jpg" TargetMode="External"/><Relationship Id="rId7" Type="http://schemas.openxmlformats.org/officeDocument/2006/relationships/image" Target="../media/image4.jpeg"/><Relationship Id="rId12" Type="http://schemas.openxmlformats.org/officeDocument/2006/relationships/hyperlink" Target="http://upload.wikimedia.org/wikipedia/commons/f/f4/Life_cycle_of_a_sexually_reproducing_organism.svg" TargetMode="Externa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upload.wikimedia.org/wikipedia/commons/d/db/Biston.betularia.f.carbonaria.720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8.jpeg"/><Relationship Id="rId10" Type="http://schemas.openxmlformats.org/officeDocument/2006/relationships/hyperlink" Target="http://upload.wikimedia.org/wikipedia/commons/9/97/Darwin's_finches.jpeg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Relationship Id="rId14" Type="http://schemas.openxmlformats.org/officeDocument/2006/relationships/hyperlink" Target="http://upload.wikimedia.org/wikipedia/commons/6/6c/Biston.betularia.7200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b/Biston.betularia.f.carbonaria.7209.jpg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://upload.wikimedia.org/wikipedia/commons/6/6c/Biston.betularia.7200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Sicklecells.jpg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://upload.wikimedia.org/wikipedia/commons/f/fc/Plasmodium_falciparum_01.pn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b/Micrurus_tener.jpg" TargetMode="External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5/Batesplate_ArM.jpg" TargetMode="External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a/aa/Red_milk_snake.JPG" TargetMode="External"/><Relationship Id="rId9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1" descr="File:Maylandia lombardo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1281113"/>
            <a:ext cx="20589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oup 63"/>
          <p:cNvGrpSpPr>
            <a:grpSpLocks/>
          </p:cNvGrpSpPr>
          <p:nvPr/>
        </p:nvGrpSpPr>
        <p:grpSpPr bwMode="auto">
          <a:xfrm>
            <a:off x="3294063" y="3098800"/>
            <a:ext cx="2808287" cy="1406525"/>
            <a:chOff x="-1718" y="544"/>
            <a:chExt cx="2496" cy="1118"/>
          </a:xfrm>
        </p:grpSpPr>
        <p:pic>
          <p:nvPicPr>
            <p:cNvPr id="4109" name="Picture 59" descr="Select2"/>
            <p:cNvPicPr>
              <a:picLocks noChangeAspect="1" noChangeArrowheads="1"/>
            </p:cNvPicPr>
            <p:nvPr/>
          </p:nvPicPr>
          <p:blipFill>
            <a:blip r:embed="rId5" cstate="print"/>
            <a:srcRect l="2803" t="6967" b="6580"/>
            <a:stretch>
              <a:fillRect/>
            </a:stretch>
          </p:blipFill>
          <p:spPr bwMode="auto">
            <a:xfrm>
              <a:off x="-1718" y="545"/>
              <a:ext cx="2496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60"/>
            <p:cNvSpPr>
              <a:spLocks noChangeArrowheads="1"/>
            </p:cNvSpPr>
            <p:nvPr/>
          </p:nvSpPr>
          <p:spPr bwMode="auto">
            <a:xfrm>
              <a:off x="-1058" y="780"/>
              <a:ext cx="1227" cy="4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1" name="Rectangle 61"/>
            <p:cNvSpPr>
              <a:spLocks noChangeArrowheads="1"/>
            </p:cNvSpPr>
            <p:nvPr/>
          </p:nvSpPr>
          <p:spPr bwMode="auto">
            <a:xfrm>
              <a:off x="-945" y="544"/>
              <a:ext cx="109" cy="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2" name="Rectangle 62"/>
            <p:cNvSpPr>
              <a:spLocks noChangeArrowheads="1"/>
            </p:cNvSpPr>
            <p:nvPr/>
          </p:nvSpPr>
          <p:spPr bwMode="auto">
            <a:xfrm>
              <a:off x="-877" y="698"/>
              <a:ext cx="81" cy="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</p:grpSp>
      <p:pic>
        <p:nvPicPr>
          <p:cNvPr id="4100" name="Picture 64" descr="Obrázek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3581400"/>
            <a:ext cx="1768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0"/>
          <p:cNvSpPr txBox="1">
            <a:spLocks noChangeArrowheads="1"/>
          </p:cNvSpPr>
          <p:nvPr/>
        </p:nvSpPr>
        <p:spPr bwMode="auto">
          <a:xfrm>
            <a:off x="288324" y="304800"/>
            <a:ext cx="8559114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NATURAL SELECTION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2" name="Picture 45" descr="Alfred_Russel_Wallace_-_Project_Gutenberg_eText_14558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49238" y="1093788"/>
            <a:ext cx="2187575" cy="2733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47" descr="File:Charles Darw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632" y="1125538"/>
            <a:ext cx="1728531" cy="2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49" descr="File:Darwin's finches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22670"/>
          <a:stretch>
            <a:fillRect/>
          </a:stretch>
        </p:blipFill>
        <p:spPr bwMode="auto">
          <a:xfrm>
            <a:off x="4800600" y="1238250"/>
            <a:ext cx="23812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8" descr="File:Life cycle of a sexually reproducing organism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0674"/>
          <a:stretch>
            <a:fillRect/>
          </a:stretch>
        </p:blipFill>
        <p:spPr bwMode="auto">
          <a:xfrm>
            <a:off x="3533775" y="4548188"/>
            <a:ext cx="252253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5" descr="File:Biston.betularia.72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18400" y="5132173"/>
            <a:ext cx="1506786" cy="10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7" name="Picture 53" descr="File:Biston.betularia.f.carbonaria.720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18932" y="4022654"/>
            <a:ext cx="1419812" cy="9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8" name="Picture 67" descr="File:Heliconius mimicry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575" y="3929063"/>
            <a:ext cx="25733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82800" y="1051200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23374" y="476449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760025" y="346075"/>
            <a:ext cx="364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Selection and dominance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19445" y="5496450"/>
            <a:ext cx="2803491" cy="1125414"/>
          </a:xfrm>
          <a:prstGeom prst="wedgeRectCallout">
            <a:avLst>
              <a:gd name="adj1" fmla="val -33096"/>
              <a:gd name="adj2" fmla="val -82994"/>
            </a:avLst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>
                <a:latin typeface="Arial" pitchFamily="34" charset="0"/>
                <a:sym typeface="Symbol" pitchFamily="18" charset="2"/>
              </a:rPr>
              <a:t>frequency of a recessive allele increases very slowly, then very rapidly</a:t>
            </a: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64970" y="2815215"/>
            <a:ext cx="2803491" cy="1125414"/>
          </a:xfrm>
          <a:prstGeom prst="wedgeRectCallout">
            <a:avLst>
              <a:gd name="adj1" fmla="val -56035"/>
              <a:gd name="adj2" fmla="val -129422"/>
            </a:avLst>
          </a:prstGeom>
          <a:solidFill>
            <a:srgbClr val="FFC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b="0">
                <a:latin typeface="Arial" pitchFamily="34" charset="0"/>
                <a:sym typeface="Symbol" pitchFamily="18" charset="2"/>
              </a:rPr>
              <a:t>frequency of a dominant allele increases very rapidly, then very slowly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02949" y="450453"/>
            <a:ext cx="2028094" cy="812240"/>
          </a:xfrm>
          <a:prstGeom prst="wedgeRectCallout">
            <a:avLst>
              <a:gd name="adj1" fmla="val -37555"/>
              <a:gd name="adj2" fmla="val 77831"/>
            </a:avLst>
          </a:prstGeom>
          <a:solidFill>
            <a:srgbClr val="CCE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b="0">
                <a:latin typeface="Arial" pitchFamily="34" charset="0"/>
                <a:sym typeface="Symbol" pitchFamily="18" charset="2"/>
              </a:rPr>
              <a:t>the most rapid fixation with codominance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83535" y="1050561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153577" y="5496800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82534" y="4883047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12308" y="349026"/>
            <a:ext cx="4936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Effect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the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initial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allele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frequency</a:t>
            </a:r>
            <a:r>
              <a:rPr lang="cs-CZ" sz="2400" b="0" dirty="0">
                <a:solidFill>
                  <a:srgbClr val="E8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771" y="336550"/>
            <a:ext cx="52273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StudY</a:t>
            </a:r>
            <a:r>
              <a:rPr lang="cs-CZ" sz="24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NATURAL SELECTION: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5463" y="1056247"/>
            <a:ext cx="74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1. </a:t>
            </a:r>
            <a:r>
              <a:rPr lang="cs-CZ" sz="2400" b="0" dirty="0" err="1">
                <a:solidFill>
                  <a:srgbClr val="E80000"/>
                </a:solidFill>
              </a:rPr>
              <a:t>Correlation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allele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frequencies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across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populations</a:t>
            </a:r>
            <a:endParaRPr lang="cs-CZ" sz="2400" b="0" dirty="0">
              <a:solidFill>
                <a:srgbClr val="E80000"/>
              </a:solidFill>
            </a:endParaRPr>
          </a:p>
        </p:txBody>
      </p:sp>
      <p:pic>
        <p:nvPicPr>
          <p:cNvPr id="10244" name="Picture 4" descr="AD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2082800"/>
            <a:ext cx="63658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13375" y="1646238"/>
            <a:ext cx="29674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i="1" dirty="0" err="1"/>
              <a:t>Adh</a:t>
            </a:r>
            <a:r>
              <a:rPr lang="cs-CZ" sz="2000" b="0" i="1" baseline="30000" dirty="0" err="1"/>
              <a:t>F</a:t>
            </a:r>
            <a:r>
              <a:rPr lang="cs-CZ" sz="2000" b="0" dirty="0"/>
              <a:t> in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endParaRPr lang="cs-CZ" sz="2000" b="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8"/>
          <p:cNvSpPr txBox="1">
            <a:spLocks noChangeArrowheads="1"/>
          </p:cNvSpPr>
          <p:nvPr/>
        </p:nvSpPr>
        <p:spPr bwMode="auto">
          <a:xfrm>
            <a:off x="525463" y="336550"/>
            <a:ext cx="80746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2. </a:t>
            </a:r>
            <a:r>
              <a:rPr lang="cs-CZ" sz="2400" b="0" dirty="0" err="1">
                <a:solidFill>
                  <a:srgbClr val="E80000"/>
                </a:solidFill>
              </a:rPr>
              <a:t>Deviations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from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expected</a:t>
            </a:r>
            <a:r>
              <a:rPr lang="cs-CZ" sz="2400" b="0" dirty="0">
                <a:solidFill>
                  <a:srgbClr val="E80000"/>
                </a:solidFill>
              </a:rPr>
              <a:t> genotype </a:t>
            </a:r>
            <a:r>
              <a:rPr lang="cs-CZ" sz="2400" b="0" dirty="0" err="1">
                <a:solidFill>
                  <a:srgbClr val="E80000"/>
                </a:solidFill>
              </a:rPr>
              <a:t>frequencies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en-US" sz="2400" b="0" dirty="0">
                <a:solidFill>
                  <a:srgbClr val="E80000"/>
                </a:solidFill>
              </a:rPr>
              <a:t>(HW)</a:t>
            </a:r>
            <a:endParaRPr lang="cs-CZ" sz="2400" b="0" dirty="0"/>
          </a:p>
        </p:txBody>
      </p:sp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429885" y="1149716"/>
            <a:ext cx="8284513" cy="5471747"/>
            <a:chOff x="429885" y="1149716"/>
            <a:chExt cx="8284513" cy="5471747"/>
          </a:xfrm>
        </p:grpSpPr>
        <p:sp>
          <p:nvSpPr>
            <p:cNvPr id="11269" name="Text Box 1031"/>
            <p:cNvSpPr txBox="1">
              <a:spLocks noChangeArrowheads="1"/>
            </p:cNvSpPr>
            <p:nvPr/>
          </p:nvSpPr>
          <p:spPr bwMode="auto">
            <a:xfrm>
              <a:off x="525463" y="1149716"/>
              <a:ext cx="44907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>
                  <a:solidFill>
                    <a:srgbClr val="E80000"/>
                  </a:solidFill>
                </a:rPr>
                <a:t>3. </a:t>
              </a:r>
              <a:r>
                <a:rPr lang="cs-CZ" sz="2400" b="0" dirty="0" err="1">
                  <a:solidFill>
                    <a:srgbClr val="E80000"/>
                  </a:solidFill>
                </a:rPr>
                <a:t>Temporal</a:t>
              </a:r>
              <a:r>
                <a:rPr lang="cs-CZ" sz="2400" b="0" dirty="0">
                  <a:solidFill>
                    <a:srgbClr val="E80000"/>
                  </a:solidFill>
                </a:rPr>
                <a:t> </a:t>
              </a:r>
              <a:r>
                <a:rPr lang="cs-CZ" sz="2400" b="0" dirty="0" err="1">
                  <a:solidFill>
                    <a:srgbClr val="E80000"/>
                  </a:solidFill>
                </a:rPr>
                <a:t>changes</a:t>
              </a:r>
              <a:r>
                <a:rPr lang="cs-CZ" sz="2400" b="0" dirty="0">
                  <a:solidFill>
                    <a:srgbClr val="E80000"/>
                  </a:solidFill>
                </a:rPr>
                <a:t> </a:t>
              </a:r>
              <a:r>
                <a:rPr lang="cs-CZ" sz="2400" b="0" dirty="0" err="1">
                  <a:solidFill>
                    <a:srgbClr val="E80000"/>
                  </a:solidFill>
                </a:rPr>
                <a:t>of</a:t>
              </a:r>
              <a:r>
                <a:rPr lang="cs-CZ" sz="2400" b="0" dirty="0">
                  <a:solidFill>
                    <a:srgbClr val="E80000"/>
                  </a:solidFill>
                </a:rPr>
                <a:t> a </a:t>
              </a:r>
              <a:r>
                <a:rPr lang="cs-CZ" sz="2400" b="0" dirty="0" err="1">
                  <a:solidFill>
                    <a:srgbClr val="E80000"/>
                  </a:solidFill>
                </a:rPr>
                <a:t>trait</a:t>
              </a:r>
              <a:r>
                <a:rPr lang="cs-CZ" sz="2400" b="0" dirty="0">
                  <a:solidFill>
                    <a:srgbClr val="E80000"/>
                  </a:solidFill>
                </a:rPr>
                <a:t>:</a:t>
              </a:r>
            </a:p>
          </p:txBody>
        </p:sp>
        <p:pic>
          <p:nvPicPr>
            <p:cNvPr id="11270" name="Picture 1032" descr="Bis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0736" y="1556466"/>
              <a:ext cx="3903662" cy="464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1034"/>
            <p:cNvSpPr txBox="1">
              <a:spLocks noChangeArrowheads="1"/>
            </p:cNvSpPr>
            <p:nvPr/>
          </p:nvSpPr>
          <p:spPr bwMode="auto">
            <a:xfrm>
              <a:off x="429885" y="2423100"/>
              <a:ext cx="430278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b="0" dirty="0" err="1"/>
                <a:t>industrial</a:t>
              </a:r>
              <a:r>
                <a:rPr lang="cs-CZ" sz="2000" b="0" dirty="0"/>
                <a:t> </a:t>
              </a:r>
              <a:r>
                <a:rPr lang="cs-CZ" sz="2000" b="0" dirty="0" err="1"/>
                <a:t>melanism</a:t>
              </a:r>
              <a:r>
                <a:rPr lang="cs-CZ" sz="2000" b="0" dirty="0"/>
                <a:t> in </a:t>
              </a:r>
              <a:r>
                <a:rPr lang="cs-CZ" sz="2000" b="0" dirty="0" err="1"/>
                <a:t>the</a:t>
              </a:r>
              <a:r>
                <a:rPr lang="cs-CZ" sz="2000" b="0" dirty="0"/>
                <a:t> </a:t>
              </a:r>
              <a:r>
                <a:rPr lang="cs-CZ" sz="2000" b="0" dirty="0" err="1"/>
                <a:t>peppered</a:t>
              </a:r>
              <a:r>
                <a:rPr lang="cs-CZ" sz="2000" b="0" dirty="0"/>
                <a:t> </a:t>
              </a:r>
            </a:p>
            <a:p>
              <a:r>
                <a:rPr lang="cs-CZ" sz="2000" b="0" dirty="0" err="1"/>
                <a:t>moth</a:t>
              </a:r>
              <a:r>
                <a:rPr lang="cs-CZ" sz="2000" b="0" dirty="0"/>
                <a:t> (</a:t>
              </a:r>
              <a:r>
                <a:rPr lang="cs-CZ" sz="2000" b="0" i="1" dirty="0" err="1"/>
                <a:t>Biston</a:t>
              </a:r>
              <a:r>
                <a:rPr lang="cs-CZ" sz="2000" b="0" i="1" dirty="0"/>
                <a:t> </a:t>
              </a:r>
              <a:r>
                <a:rPr lang="cs-CZ" sz="2000" b="0" i="1" dirty="0" err="1"/>
                <a:t>betularia</a:t>
              </a:r>
              <a:r>
                <a:rPr lang="cs-CZ" sz="2000" b="0" dirty="0"/>
                <a:t>) in </a:t>
              </a:r>
              <a:r>
                <a:rPr lang="cs-CZ" sz="2000" b="0" dirty="0" err="1"/>
                <a:t>Britain</a:t>
              </a:r>
              <a:endParaRPr lang="cs-CZ" sz="2000" b="0" dirty="0"/>
            </a:p>
          </p:txBody>
        </p:sp>
        <p:sp>
          <p:nvSpPr>
            <p:cNvPr id="11272" name="AutoShape 1035"/>
            <p:cNvSpPr>
              <a:spLocks noChangeArrowheads="1"/>
            </p:cNvSpPr>
            <p:nvPr/>
          </p:nvSpPr>
          <p:spPr bwMode="auto">
            <a:xfrm>
              <a:off x="2162153" y="1736793"/>
              <a:ext cx="685800" cy="5143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273" name="Group 1046"/>
            <p:cNvGrpSpPr>
              <a:grpSpLocks/>
            </p:cNvGrpSpPr>
            <p:nvPr/>
          </p:nvGrpSpPr>
          <p:grpSpPr bwMode="auto">
            <a:xfrm>
              <a:off x="571500" y="3830638"/>
              <a:ext cx="4373563" cy="2790825"/>
              <a:chOff x="360" y="2413"/>
              <a:chExt cx="2755" cy="1758"/>
            </a:xfrm>
          </p:grpSpPr>
          <p:sp>
            <p:nvSpPr>
              <p:cNvPr id="11274" name="Oval 1036"/>
              <p:cNvSpPr>
                <a:spLocks noChangeAspect="1" noChangeArrowheads="1"/>
              </p:cNvSpPr>
              <p:nvPr/>
            </p:nvSpPr>
            <p:spPr bwMode="auto">
              <a:xfrm>
                <a:off x="1900" y="2503"/>
                <a:ext cx="228" cy="228"/>
              </a:xfrm>
              <a:prstGeom prst="ellipse">
                <a:avLst/>
              </a:prstGeom>
              <a:solidFill>
                <a:srgbClr val="E8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5" name="Oval 1037"/>
              <p:cNvSpPr>
                <a:spLocks noChangeAspect="1" noChangeArrowheads="1"/>
              </p:cNvSpPr>
              <p:nvPr/>
            </p:nvSpPr>
            <p:spPr bwMode="auto">
              <a:xfrm>
                <a:off x="1900" y="2959"/>
                <a:ext cx="228" cy="2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6" name="Text Box 1038"/>
              <p:cNvSpPr txBox="1">
                <a:spLocks noChangeArrowheads="1"/>
              </p:cNvSpPr>
              <p:nvPr/>
            </p:nvSpPr>
            <p:spPr bwMode="auto">
              <a:xfrm>
                <a:off x="2128" y="2486"/>
                <a:ext cx="64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typica</a:t>
                </a:r>
                <a:r>
                  <a:rPr lang="cs-CZ" sz="2000" b="0"/>
                  <a:t>“</a:t>
                </a:r>
              </a:p>
            </p:txBody>
          </p:sp>
          <p:sp>
            <p:nvSpPr>
              <p:cNvPr id="11277" name="Text Box 1039"/>
              <p:cNvSpPr txBox="1">
                <a:spLocks noChangeArrowheads="1"/>
              </p:cNvSpPr>
              <p:nvPr/>
            </p:nvSpPr>
            <p:spPr bwMode="auto">
              <a:xfrm>
                <a:off x="2128" y="2966"/>
                <a:ext cx="98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carbonaria</a:t>
                </a:r>
                <a:r>
                  <a:rPr lang="cs-CZ" sz="2000" b="0"/>
                  <a:t>“</a:t>
                </a:r>
              </a:p>
            </p:txBody>
          </p:sp>
          <p:pic>
            <p:nvPicPr>
              <p:cNvPr id="11278" name="Picture 1044" descr="File:Biston.betularia.7200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" y="2413"/>
                <a:ext cx="1266" cy="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1045" descr="File:Biston.betularia.f.carbonaria.7209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3" y="3337"/>
                <a:ext cx="1253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1"/>
          <p:cNvGrpSpPr>
            <a:grpSpLocks/>
          </p:cNvGrpSpPr>
          <p:nvPr/>
        </p:nvGrpSpPr>
        <p:grpSpPr bwMode="auto">
          <a:xfrm>
            <a:off x="547688" y="2615990"/>
            <a:ext cx="2344737" cy="2124075"/>
            <a:chOff x="359" y="1420"/>
            <a:chExt cx="1477" cy="1338"/>
          </a:xfrm>
        </p:grpSpPr>
        <p:sp>
          <p:nvSpPr>
            <p:cNvPr id="12334" name="Rectangle 169"/>
            <p:cNvSpPr>
              <a:spLocks noChangeArrowheads="1"/>
            </p:cNvSpPr>
            <p:nvPr/>
          </p:nvSpPr>
          <p:spPr bwMode="auto">
            <a:xfrm>
              <a:off x="363" y="1420"/>
              <a:ext cx="1287" cy="179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35" name="Rectangle 170"/>
            <p:cNvSpPr>
              <a:spLocks noChangeArrowheads="1"/>
            </p:cNvSpPr>
            <p:nvPr/>
          </p:nvSpPr>
          <p:spPr bwMode="auto">
            <a:xfrm>
              <a:off x="359" y="2579"/>
              <a:ext cx="1477" cy="179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291" name="Picture 6" descr="Bi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805" y="2958804"/>
            <a:ext cx="2527996" cy="30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38138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4. </a:t>
            </a:r>
            <a:r>
              <a:rPr lang="cs-CZ" sz="2400" b="0" dirty="0" err="1">
                <a:solidFill>
                  <a:srgbClr val="E80000"/>
                </a:solidFill>
              </a:rPr>
              <a:t>Experimental</a:t>
            </a:r>
            <a:r>
              <a:rPr lang="cs-CZ" sz="2400" b="0" dirty="0">
                <a:solidFill>
                  <a:srgbClr val="E80000"/>
                </a:solidFill>
              </a:rPr>
              <a:t> evidence</a:t>
            </a:r>
            <a:r>
              <a:rPr lang="en-US" sz="2400" b="0" dirty="0">
                <a:solidFill>
                  <a:srgbClr val="E80000"/>
                </a:solidFill>
              </a:rPr>
              <a:t>:</a:t>
            </a:r>
            <a:r>
              <a:rPr lang="cs-CZ" sz="2400" b="0" dirty="0">
                <a:solidFill>
                  <a:srgbClr val="E80000"/>
                </a:solidFill>
                <a:sym typeface="Symbol" pitchFamily="18" charset="2"/>
              </a:rPr>
              <a:t> </a:t>
            </a:r>
          </a:p>
          <a:p>
            <a:pPr algn="l"/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H.B.D. </a:t>
            </a:r>
            <a:r>
              <a:rPr lang="cs-CZ" sz="2000" b="0" dirty="0" err="1">
                <a:sym typeface="Symbol" pitchFamily="18" charset="2"/>
              </a:rPr>
              <a:t>Kettlewell</a:t>
            </a:r>
            <a:endParaRPr lang="cs-CZ" sz="2400" b="0" dirty="0"/>
          </a:p>
        </p:txBody>
      </p:sp>
      <p:sp>
        <p:nvSpPr>
          <p:cNvPr id="12294" name="Rectangle 18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grpSp>
        <p:nvGrpSpPr>
          <p:cNvPr id="12296" name="Group 167"/>
          <p:cNvGrpSpPr>
            <a:grpSpLocks/>
          </p:cNvGrpSpPr>
          <p:nvPr/>
        </p:nvGrpSpPr>
        <p:grpSpPr bwMode="auto">
          <a:xfrm>
            <a:off x="525463" y="2793790"/>
            <a:ext cx="5764212" cy="3692525"/>
            <a:chOff x="28" y="0"/>
            <a:chExt cx="3631" cy="4728"/>
          </a:xfrm>
        </p:grpSpPr>
        <p:sp>
          <p:nvSpPr>
            <p:cNvPr id="12298" name="Rectangle 131"/>
            <p:cNvSpPr>
              <a:spLocks noChangeArrowheads="1"/>
            </p:cNvSpPr>
            <p:nvPr/>
          </p:nvSpPr>
          <p:spPr bwMode="auto">
            <a:xfrm>
              <a:off x="28" y="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Birmingham (znečištěná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299" name="Rectangle 132"/>
            <p:cNvSpPr>
              <a:spLocks noChangeArrowheads="1"/>
            </p:cNvSpPr>
            <p:nvPr/>
          </p:nvSpPr>
          <p:spPr bwMode="auto">
            <a:xfrm>
              <a:off x="1557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0" name="Rectangle 133"/>
            <p:cNvSpPr>
              <a:spLocks noChangeArrowheads="1"/>
            </p:cNvSpPr>
            <p:nvPr/>
          </p:nvSpPr>
          <p:spPr bwMode="auto">
            <a:xfrm>
              <a:off x="2608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</a:t>
              </a:r>
              <a:r>
                <a:rPr lang="cs-CZ" sz="1100">
                  <a:latin typeface="Garamond" pitchFamily="18" charset="0"/>
                </a:rPr>
                <a:t> 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1" name="Rectangle 134"/>
            <p:cNvSpPr>
              <a:spLocks noChangeArrowheads="1"/>
            </p:cNvSpPr>
            <p:nvPr/>
          </p:nvSpPr>
          <p:spPr bwMode="auto">
            <a:xfrm>
              <a:off x="28" y="39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2" name="Rectangle 135"/>
            <p:cNvSpPr>
              <a:spLocks noChangeArrowheads="1"/>
            </p:cNvSpPr>
            <p:nvPr/>
          </p:nvSpPr>
          <p:spPr bwMode="auto">
            <a:xfrm>
              <a:off x="1557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3" name="Rectangle 136"/>
            <p:cNvSpPr>
              <a:spLocks noChangeArrowheads="1"/>
            </p:cNvSpPr>
            <p:nvPr/>
          </p:nvSpPr>
          <p:spPr bwMode="auto">
            <a:xfrm>
              <a:off x="2608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4" name="Rectangle 137"/>
            <p:cNvSpPr>
              <a:spLocks noChangeArrowheads="1"/>
            </p:cNvSpPr>
            <p:nvPr/>
          </p:nvSpPr>
          <p:spPr bwMode="auto">
            <a:xfrm>
              <a:off x="28" y="78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5" name="Rectangle 138"/>
            <p:cNvSpPr>
              <a:spLocks noChangeArrowheads="1"/>
            </p:cNvSpPr>
            <p:nvPr/>
          </p:nvSpPr>
          <p:spPr bwMode="auto">
            <a:xfrm>
              <a:off x="1557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18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6" name="Rectangle 139"/>
            <p:cNvSpPr>
              <a:spLocks noChangeArrowheads="1"/>
            </p:cNvSpPr>
            <p:nvPr/>
          </p:nvSpPr>
          <p:spPr bwMode="auto">
            <a:xfrm>
              <a:off x="2608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140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7" name="Rectangle 140"/>
            <p:cNvSpPr>
              <a:spLocks noChangeArrowheads="1"/>
            </p:cNvSpPr>
            <p:nvPr/>
          </p:nvSpPr>
          <p:spPr bwMode="auto">
            <a:xfrm>
              <a:off x="28" y="118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8" name="Rectangle 141"/>
            <p:cNvSpPr>
              <a:spLocks noChangeArrowheads="1"/>
            </p:cNvSpPr>
            <p:nvPr/>
          </p:nvSpPr>
          <p:spPr bwMode="auto">
            <a:xfrm>
              <a:off x="1557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608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122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8" y="157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1557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2608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3" name="Rectangle 146"/>
            <p:cNvSpPr>
              <a:spLocks noChangeArrowheads="1"/>
            </p:cNvSpPr>
            <p:nvPr/>
          </p:nvSpPr>
          <p:spPr bwMode="auto">
            <a:xfrm>
              <a:off x="28" y="197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4" name="Rectangle 147"/>
            <p:cNvSpPr>
              <a:spLocks noChangeArrowheads="1"/>
            </p:cNvSpPr>
            <p:nvPr/>
          </p:nvSpPr>
          <p:spPr bwMode="auto">
            <a:xfrm>
              <a:off x="1557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0,43</a:t>
              </a:r>
            </a:p>
            <a:p>
              <a:pPr algn="just"/>
              <a:endParaRPr lang="cs-CZ" sz="240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2315" name="Rectangle 148"/>
            <p:cNvSpPr>
              <a:spLocks noChangeArrowheads="1"/>
            </p:cNvSpPr>
            <p:nvPr/>
          </p:nvSpPr>
          <p:spPr bwMode="auto">
            <a:xfrm>
              <a:off x="2608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6" name="Rectangle 149"/>
            <p:cNvSpPr>
              <a:spLocks noChangeArrowheads="1"/>
            </p:cNvSpPr>
            <p:nvPr/>
          </p:nvSpPr>
          <p:spPr bwMode="auto">
            <a:xfrm>
              <a:off x="28" y="236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Deanend Wood (neznečištěná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7" name="Rectangle 150"/>
            <p:cNvSpPr>
              <a:spLocks noChangeArrowheads="1"/>
            </p:cNvSpPr>
            <p:nvPr/>
          </p:nvSpPr>
          <p:spPr bwMode="auto">
            <a:xfrm>
              <a:off x="1557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8" name="Rectangle 151"/>
            <p:cNvSpPr>
              <a:spLocks noChangeArrowheads="1"/>
            </p:cNvSpPr>
            <p:nvPr/>
          </p:nvSpPr>
          <p:spPr bwMode="auto">
            <a:xfrm>
              <a:off x="2608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9" name="Rectangle 152"/>
            <p:cNvSpPr>
              <a:spLocks noChangeArrowheads="1"/>
            </p:cNvSpPr>
            <p:nvPr/>
          </p:nvSpPr>
          <p:spPr bwMode="auto">
            <a:xfrm>
              <a:off x="28" y="275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0" name="Rectangle 153"/>
            <p:cNvSpPr>
              <a:spLocks noChangeArrowheads="1"/>
            </p:cNvSpPr>
            <p:nvPr/>
          </p:nvSpPr>
          <p:spPr bwMode="auto">
            <a:xfrm>
              <a:off x="1557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1" name="Rectangle 154"/>
            <p:cNvSpPr>
              <a:spLocks noChangeArrowheads="1"/>
            </p:cNvSpPr>
            <p:nvPr/>
          </p:nvSpPr>
          <p:spPr bwMode="auto">
            <a:xfrm>
              <a:off x="2608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2" name="Rectangle 155"/>
            <p:cNvSpPr>
              <a:spLocks noChangeArrowheads="1"/>
            </p:cNvSpPr>
            <p:nvPr/>
          </p:nvSpPr>
          <p:spPr bwMode="auto">
            <a:xfrm>
              <a:off x="28" y="315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3" name="Rectangle 156"/>
            <p:cNvSpPr>
              <a:spLocks noChangeArrowheads="1"/>
            </p:cNvSpPr>
            <p:nvPr/>
          </p:nvSpPr>
          <p:spPr bwMode="auto">
            <a:xfrm>
              <a:off x="1557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67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4" name="Rectangle 157"/>
            <p:cNvSpPr>
              <a:spLocks noChangeArrowheads="1"/>
            </p:cNvSpPr>
            <p:nvPr/>
          </p:nvSpPr>
          <p:spPr bwMode="auto">
            <a:xfrm>
              <a:off x="2608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5" name="Rectangle 158"/>
            <p:cNvSpPr>
              <a:spLocks noChangeArrowheads="1"/>
            </p:cNvSpPr>
            <p:nvPr/>
          </p:nvSpPr>
          <p:spPr bwMode="auto">
            <a:xfrm>
              <a:off x="28" y="354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6" name="Rectangle 159"/>
            <p:cNvSpPr>
              <a:spLocks noChangeArrowheads="1"/>
            </p:cNvSpPr>
            <p:nvPr/>
          </p:nvSpPr>
          <p:spPr bwMode="auto">
            <a:xfrm>
              <a:off x="1557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53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7" name="Rectangle 160"/>
            <p:cNvSpPr>
              <a:spLocks noChangeArrowheads="1"/>
            </p:cNvSpPr>
            <p:nvPr/>
          </p:nvSpPr>
          <p:spPr bwMode="auto">
            <a:xfrm>
              <a:off x="2608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46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8" name="Rectangle 161"/>
            <p:cNvSpPr>
              <a:spLocks noChangeArrowheads="1"/>
            </p:cNvSpPr>
            <p:nvPr/>
          </p:nvSpPr>
          <p:spPr bwMode="auto">
            <a:xfrm>
              <a:off x="28" y="394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9" name="Rectangle 162"/>
            <p:cNvSpPr>
              <a:spLocks noChangeArrowheads="1"/>
            </p:cNvSpPr>
            <p:nvPr/>
          </p:nvSpPr>
          <p:spPr bwMode="auto">
            <a:xfrm>
              <a:off x="1557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0" name="Rectangle 163"/>
            <p:cNvSpPr>
              <a:spLocks noChangeArrowheads="1"/>
            </p:cNvSpPr>
            <p:nvPr/>
          </p:nvSpPr>
          <p:spPr bwMode="auto">
            <a:xfrm>
              <a:off x="2608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1" name="Rectangle 164"/>
            <p:cNvSpPr>
              <a:spLocks noChangeArrowheads="1"/>
            </p:cNvSpPr>
            <p:nvPr/>
          </p:nvSpPr>
          <p:spPr bwMode="auto">
            <a:xfrm>
              <a:off x="28" y="433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2" name="Rectangle 165"/>
            <p:cNvSpPr>
              <a:spLocks noChangeArrowheads="1"/>
            </p:cNvSpPr>
            <p:nvPr/>
          </p:nvSpPr>
          <p:spPr bwMode="auto">
            <a:xfrm>
              <a:off x="1557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3" name="Rectangle 166"/>
            <p:cNvSpPr>
              <a:spLocks noChangeArrowheads="1"/>
            </p:cNvSpPr>
            <p:nvPr/>
          </p:nvSpPr>
          <p:spPr bwMode="auto">
            <a:xfrm>
              <a:off x="2608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0,55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</p:grpSp>
      <p:pic>
        <p:nvPicPr>
          <p:cNvPr id="73730" name="Picture 2" descr="http://shawmst.org/biology/files/2010/07/Evolution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269" y="336550"/>
            <a:ext cx="4438650" cy="2085976"/>
          </a:xfrm>
          <a:prstGeom prst="rect">
            <a:avLst/>
          </a:prstGeom>
          <a:noFill/>
        </p:spPr>
      </p:pic>
      <p:sp>
        <p:nvSpPr>
          <p:cNvPr id="47" name="AutoShape 23">
            <a:extLst>
              <a:ext uri="{FF2B5EF4-FFF2-40B4-BE49-F238E27FC236}">
                <a16:creationId xmlns:a16="http://schemas.microsoft.com/office/drawing/2014/main" id="{1D5FF2EE-909F-4CAF-BA41-9D5F11586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711" y="1790319"/>
            <a:ext cx="1134724" cy="566411"/>
          </a:xfrm>
          <a:prstGeom prst="wedgeRectCallout">
            <a:avLst>
              <a:gd name="adj1" fmla="val -17384"/>
              <a:gd name="adj2" fmla="val 838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polluted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area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8" name="AutoShape 23">
            <a:extLst>
              <a:ext uri="{FF2B5EF4-FFF2-40B4-BE49-F238E27FC236}">
                <a16:creationId xmlns:a16="http://schemas.microsoft.com/office/drawing/2014/main" id="{072B7004-E264-434A-928E-51B93FBF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710" y="6266662"/>
            <a:ext cx="1531039" cy="566411"/>
          </a:xfrm>
          <a:prstGeom prst="wedgeRectCallout">
            <a:avLst>
              <a:gd name="adj1" fmla="val -19433"/>
              <a:gd name="adj2" fmla="val -92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non-</a:t>
            </a:r>
            <a:r>
              <a:rPr lang="cs-CZ" sz="1600" b="0" dirty="0" err="1">
                <a:latin typeface="Arial" pitchFamily="34" charset="0"/>
                <a:sym typeface="Symbol"/>
              </a:rPr>
              <a:t>polluted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area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9" name="AutoShape 23">
            <a:extLst>
              <a:ext uri="{FF2B5EF4-FFF2-40B4-BE49-F238E27FC236}">
                <a16:creationId xmlns:a16="http://schemas.microsoft.com/office/drawing/2014/main" id="{6F32429E-14C1-4CA9-858A-8F2312DB1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793" y="2016128"/>
            <a:ext cx="780619" cy="415871"/>
          </a:xfrm>
          <a:prstGeom prst="wedgeRectCallout">
            <a:avLst>
              <a:gd name="adj1" fmla="val -17384"/>
              <a:gd name="adj2" fmla="val 838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light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0" name="AutoShape 23">
            <a:extLst>
              <a:ext uri="{FF2B5EF4-FFF2-40B4-BE49-F238E27FC236}">
                <a16:creationId xmlns:a16="http://schemas.microsoft.com/office/drawing/2014/main" id="{2B4FC50A-FC2E-4797-9A04-1D955B88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311" y="2522420"/>
            <a:ext cx="726830" cy="415871"/>
          </a:xfrm>
          <a:prstGeom prst="wedgeRectCallout">
            <a:avLst>
              <a:gd name="adj1" fmla="val -63346"/>
              <a:gd name="adj2" fmla="val -24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dark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1" name="AutoShape 23">
            <a:extLst>
              <a:ext uri="{FF2B5EF4-FFF2-40B4-BE49-F238E27FC236}">
                <a16:creationId xmlns:a16="http://schemas.microsoft.com/office/drawing/2014/main" id="{8F23CEDC-41A8-4564-96DE-EA7BFCC66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133" y="6111417"/>
            <a:ext cx="1209431" cy="566411"/>
          </a:xfrm>
          <a:prstGeom prst="wedgeRectCallout">
            <a:avLst>
              <a:gd name="adj1" fmla="val -64648"/>
              <a:gd name="adj2" fmla="val -364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relative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fitness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527050" y="346075"/>
            <a:ext cx="8415244" cy="57708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en-GB" sz="2400" b="0">
                <a:solidFill>
                  <a:srgbClr val="E80000"/>
                </a:solidFill>
              </a:rPr>
              <a:t>Problems:</a:t>
            </a:r>
            <a:r>
              <a:rPr lang="en-GB" sz="2000" b="0"/>
              <a:t/>
            </a:r>
            <a:br>
              <a:rPr lang="en-GB" sz="2000" b="0"/>
            </a:br>
            <a:endParaRPr lang="en-GB" sz="2000" b="0"/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3 alleles, not 1, affect the colouration 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increase of melanism also in species not endangered by predation by</a:t>
            </a:r>
            <a:br>
              <a:rPr lang="en-GB" sz="2000" b="0"/>
            </a:br>
            <a:r>
              <a:rPr lang="en-GB" sz="2000" b="0"/>
              <a:t>	insectivorous birds (pigeons, cats, some beetles)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in some areas correlation between melanism and pollution weak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errors in the experiment:</a:t>
            </a:r>
            <a:br>
              <a:rPr lang="en-GB" sz="2000" b="0"/>
            </a:br>
            <a:r>
              <a:rPr lang="en-GB" sz="2000" b="0"/>
              <a:t>	during the day, peppered moths stay on horizontal branches, not on</a:t>
            </a:r>
            <a:br>
              <a:rPr lang="en-GB" sz="2000" b="0"/>
            </a:br>
            <a:r>
              <a:rPr lang="en-GB" sz="2000" b="0"/>
              <a:t>	trunks (different lichen species); in butterflies and birds different </a:t>
            </a:r>
            <a:br>
              <a:rPr lang="en-GB" sz="2000" b="0"/>
            </a:br>
            <a:r>
              <a:rPr lang="en-GB" sz="2000" b="0"/>
              <a:t>	perception of UV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under laboratory conditions the </a:t>
            </a:r>
            <a:r>
              <a:rPr lang="en-GB" sz="2000" b="0" i="1"/>
              <a:t>typica</a:t>
            </a:r>
            <a:r>
              <a:rPr lang="en-GB" sz="2000" b="0"/>
              <a:t> viability by 30% lower than that </a:t>
            </a:r>
            <a:br>
              <a:rPr lang="en-GB" sz="2000" b="0"/>
            </a:br>
            <a:r>
              <a:rPr lang="en-GB" sz="2000" b="0"/>
              <a:t>	of </a:t>
            </a:r>
            <a:r>
              <a:rPr lang="en-GB" sz="2000" b="0" i="1"/>
              <a:t>carbonaria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/>
              <a:t>better absorption of solar radiation in melanic forms? </a:t>
            </a:r>
            <a:br>
              <a:rPr lang="en-GB" sz="2000" b="0"/>
            </a:br>
            <a:r>
              <a:rPr lang="en-GB" sz="2000" b="0"/>
              <a:t>	(eg. two-spot ladybird)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284757" y="501720"/>
            <a:ext cx="2167580" cy="5847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/>
              <a:t>industrial</a:t>
            </a:r>
            <a:r>
              <a:rPr lang="cs-CZ" sz="1600" b="0" dirty="0"/>
              <a:t> </a:t>
            </a:r>
            <a:r>
              <a:rPr lang="cs-CZ" sz="1600" b="0" dirty="0" err="1"/>
              <a:t>melanism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endParaRPr lang="cs-CZ" sz="1600" b="0" dirty="0"/>
          </a:p>
          <a:p>
            <a:r>
              <a:rPr lang="cs-CZ" sz="1600" b="0" i="1" dirty="0"/>
              <a:t>B. </a:t>
            </a:r>
            <a:r>
              <a:rPr lang="cs-CZ" sz="1600" b="0" i="1" dirty="0" err="1"/>
              <a:t>betularia</a:t>
            </a:r>
            <a:r>
              <a:rPr lang="cs-CZ" sz="1600" b="0" dirty="0"/>
              <a:t> in </a:t>
            </a:r>
            <a:r>
              <a:rPr lang="cs-CZ" sz="1600" b="0" dirty="0" err="1"/>
              <a:t>Britain</a:t>
            </a:r>
            <a:endParaRPr lang="cs-CZ" sz="1600" b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25463" y="336550"/>
            <a:ext cx="2050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5. </a:t>
            </a:r>
            <a:r>
              <a:rPr lang="cs-CZ" sz="2400" b="0" dirty="0" err="1">
                <a:solidFill>
                  <a:srgbClr val="E80000"/>
                </a:solidFill>
              </a:rPr>
              <a:t>Resistance</a:t>
            </a:r>
            <a:endParaRPr lang="cs-CZ" sz="2400" b="0" dirty="0">
              <a:solidFill>
                <a:srgbClr val="E80000"/>
              </a:solidFill>
            </a:endParaRPr>
          </a:p>
        </p:txBody>
      </p:sp>
      <p:pic>
        <p:nvPicPr>
          <p:cNvPr id="14339" name="Picture 5" descr="D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931" y="1872696"/>
            <a:ext cx="7190745" cy="430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25463" y="942242"/>
            <a:ext cx="64766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eg.: DDT </a:t>
            </a:r>
            <a:r>
              <a:rPr lang="cs-CZ" sz="2000" b="0" dirty="0" err="1"/>
              <a:t>resistance</a:t>
            </a:r>
            <a:r>
              <a:rPr lang="cs-CZ" sz="2000" b="0" dirty="0"/>
              <a:t> in </a:t>
            </a:r>
            <a:r>
              <a:rPr lang="cs-CZ" sz="2000" b="0" dirty="0" err="1"/>
              <a:t>mosquitos</a:t>
            </a:r>
            <a:r>
              <a:rPr lang="cs-CZ" sz="2000" b="0" dirty="0"/>
              <a:t> (</a:t>
            </a:r>
            <a:r>
              <a:rPr lang="cs-CZ" sz="2000" b="0" i="1" dirty="0" err="1"/>
              <a:t>Aedes</a:t>
            </a:r>
            <a:r>
              <a:rPr lang="cs-CZ" sz="2000" b="0" dirty="0"/>
              <a:t>, </a:t>
            </a:r>
            <a:r>
              <a:rPr lang="cs-CZ" sz="2000" b="0" i="1" dirty="0" err="1"/>
              <a:t>Anopheles</a:t>
            </a:r>
            <a:r>
              <a:rPr lang="cs-CZ" sz="2000" b="0" dirty="0"/>
              <a:t>):</a:t>
            </a:r>
            <a:endParaRPr lang="cs-CZ" b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arfa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04" y="2104729"/>
            <a:ext cx="5461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25463" y="886820"/>
            <a:ext cx="84201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b="0"/>
              <a:t>Warfarin = blood anticoagulant, inhibiting the enzyme responsible for the </a:t>
            </a:r>
            <a:br>
              <a:rPr lang="en-GB" b="0"/>
            </a:br>
            <a:r>
              <a:rPr lang="en-GB" b="0"/>
              <a:t>     recovery of vitamin K (coagulation cofactor)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3715082" y="2067710"/>
            <a:ext cx="2797175" cy="892175"/>
          </a:xfrm>
          <a:prstGeom prst="wedgeRectCallout">
            <a:avLst>
              <a:gd name="adj1" fmla="val 53164"/>
              <a:gd name="adj2" fmla="val 1170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/>
              <a:t>dramatic increase of the resistance allele </a:t>
            </a:r>
            <a:r>
              <a:rPr lang="en-GB" sz="1600" b="0" i="1"/>
              <a:t>R</a:t>
            </a:r>
            <a:r>
              <a:rPr lang="en-GB" sz="1600" b="0"/>
              <a:t> after Warfarin application</a:t>
            </a:r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89851" y="5456238"/>
            <a:ext cx="2859538" cy="1238250"/>
          </a:xfrm>
          <a:prstGeom prst="wedgeRectCallout">
            <a:avLst>
              <a:gd name="adj1" fmla="val 36348"/>
              <a:gd name="adj2" fmla="val -791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/>
              <a:t>relative to the resistance</a:t>
            </a:r>
          </a:p>
          <a:p>
            <a:r>
              <a:rPr lang="en-GB" sz="1600" b="0" i="1"/>
              <a:t>R</a:t>
            </a:r>
            <a:r>
              <a:rPr lang="en-GB" sz="1600" b="0"/>
              <a:t> allele </a:t>
            </a:r>
            <a:r>
              <a:rPr lang="en-GB" sz="1600" b="0" i="1"/>
              <a:t>dominant</a:t>
            </a:r>
            <a:r>
              <a:rPr lang="en-GB" sz="1600" b="0"/>
              <a:t> but relative to the increased demand of vitamin K </a:t>
            </a:r>
            <a:r>
              <a:rPr lang="en-GB" sz="1600" b="0" i="1"/>
              <a:t>recessive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463" y="336550"/>
            <a:ext cx="38460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eg.: Warfarin resistance in rats:</a:t>
            </a:r>
            <a:endParaRPr lang="en-GB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  <p:bldP spid="1413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pic>
        <p:nvPicPr>
          <p:cNvPr id="72708" name="Picture 4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65970"/>
          <a:stretch>
            <a:fillRect/>
          </a:stretch>
        </p:blipFill>
        <p:spPr bwMode="auto">
          <a:xfrm>
            <a:off x="954088" y="1958975"/>
            <a:ext cx="245586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3511550" y="1250950"/>
            <a:ext cx="2606675" cy="809625"/>
          </a:xfrm>
          <a:prstGeom prst="wedgeRectCallout">
            <a:avLst>
              <a:gd name="adj1" fmla="val -119491"/>
              <a:gd name="adj2" fmla="val 1113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these </a:t>
            </a:r>
            <a:r>
              <a:rPr lang="cs-CZ" b="0" dirty="0" err="1"/>
              <a:t>phenotypes</a:t>
            </a:r>
            <a:r>
              <a:rPr lang="cs-CZ" b="0" dirty="0"/>
              <a:t> are </a:t>
            </a:r>
            <a:r>
              <a:rPr lang="cs-CZ" b="0" dirty="0" err="1"/>
              <a:t>disadvantageous</a:t>
            </a:r>
            <a:endParaRPr lang="cs-CZ" b="0" dirty="0"/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3379788" y="4114800"/>
            <a:ext cx="2028825" cy="536575"/>
          </a:xfrm>
          <a:prstGeom prst="wedgeRectCallout">
            <a:avLst>
              <a:gd name="adj1" fmla="val -127449"/>
              <a:gd name="adj2" fmla="val -170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err="1"/>
              <a:t>original</a:t>
            </a:r>
            <a:r>
              <a:rPr lang="cs-CZ" b="0" dirty="0"/>
              <a:t> </a:t>
            </a:r>
            <a:r>
              <a:rPr lang="cs-CZ" b="0" dirty="0" err="1"/>
              <a:t>mean</a:t>
            </a:r>
            <a:endParaRPr lang="cs-CZ" b="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108546" grpId="0" animBg="1"/>
      <p:bldP spid="10854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32622"/>
          <a:stretch>
            <a:fillRect/>
          </a:stretch>
        </p:blipFill>
        <p:spPr bwMode="auto">
          <a:xfrm>
            <a:off x="954088" y="1958975"/>
            <a:ext cx="486251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686680" cy="46166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stabilizing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2146742" cy="107721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stable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mean unchanged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lower variance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137618" y="2893755"/>
            <a:ext cx="2355593" cy="1346200"/>
          </a:xfrm>
          <a:prstGeom prst="wedgeRectCallout">
            <a:avLst>
              <a:gd name="adj1" fmla="val -111466"/>
              <a:gd name="adj2" fmla="val 4433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b="0" dirty="0"/>
              <a:t>highest fitness in individuals with intermediate (mean) phenotypes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  <p:bldP spid="115720" grpId="0" animBg="1"/>
      <p:bldP spid="115723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titled"/>
          <p:cNvPicPr>
            <a:picLocks noChangeAspect="1" noChangeArrowheads="1"/>
          </p:cNvPicPr>
          <p:nvPr/>
        </p:nvPicPr>
        <p:blipFill>
          <a:blip r:embed="rId3" cstate="print"/>
          <a:srcRect l="10726" r="5848"/>
          <a:stretch>
            <a:fillRect/>
          </a:stretch>
        </p:blipFill>
        <p:spPr bwMode="auto">
          <a:xfrm flipH="1">
            <a:off x="6042212" y="499164"/>
            <a:ext cx="2885302" cy="345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864392" y="346075"/>
            <a:ext cx="42771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Evolution</a:t>
            </a:r>
            <a:r>
              <a:rPr lang="cs-CZ" sz="2400" b="0" dirty="0">
                <a:solidFill>
                  <a:srgbClr val="E80000"/>
                </a:solidFill>
              </a:rPr>
              <a:t> by natural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 flipH="1">
            <a:off x="922635" y="1062682"/>
            <a:ext cx="4886497" cy="1721708"/>
          </a:xfrm>
          <a:prstGeom prst="wedgeEllipseCallout">
            <a:avLst>
              <a:gd name="adj1" fmla="val -71088"/>
              <a:gd name="adj2" fmla="val 89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 dirty="0"/>
              <a:t>All organisms </a:t>
            </a:r>
          </a:p>
          <a:p>
            <a:r>
              <a:rPr lang="en-GB" sz="2000" b="0" dirty="0"/>
              <a:t>produce more offspring than can survive and reproduce.</a:t>
            </a:r>
            <a:endParaRPr lang="en-GB" sz="2000" b="0" dirty="0">
              <a:latin typeface="Times New Roman" pitchFamily="18" charset="0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 flipH="1">
            <a:off x="736600" y="2686480"/>
            <a:ext cx="4892675" cy="1800225"/>
          </a:xfrm>
          <a:prstGeom prst="wedgeEllipseCallout">
            <a:avLst>
              <a:gd name="adj1" fmla="val -77799"/>
              <a:gd name="adj2" fmla="val -7449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/>
              <a:t>Individuals (genotypes) differ in heritable traits related to survival and reproduction.</a:t>
            </a:r>
            <a:endParaRPr lang="en-GB" sz="2400" b="0">
              <a:latin typeface="Times New Roman" pitchFamily="18" charset="0"/>
            </a:endParaRPr>
          </a:p>
        </p:txBody>
      </p:sp>
      <p:sp>
        <p:nvSpPr>
          <p:cNvPr id="105489" name="AutoShape 17"/>
          <p:cNvSpPr>
            <a:spLocks noChangeArrowheads="1"/>
          </p:cNvSpPr>
          <p:nvPr/>
        </p:nvSpPr>
        <p:spPr bwMode="auto">
          <a:xfrm flipH="1">
            <a:off x="2922495" y="4289612"/>
            <a:ext cx="5882300" cy="2278538"/>
          </a:xfrm>
          <a:prstGeom prst="wedgeEllipseCallout">
            <a:avLst>
              <a:gd name="adj1" fmla="val -20287"/>
              <a:gd name="adj2" fmla="val -129279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/>
              <a:t>The genotypes differ in their contribution to the next generation, ie. the most fit genotypes contribute more than the less fit ones.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/>
      <p:bldP spid="105484" grpId="0" animBg="1"/>
      <p:bldP spid="1054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/>
          <a:stretch>
            <a:fillRect/>
          </a:stretch>
        </p:blipFill>
        <p:spPr bwMode="auto">
          <a:xfrm>
            <a:off x="954088" y="1958975"/>
            <a:ext cx="721677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159500" y="1350963"/>
            <a:ext cx="1654620" cy="461665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disruptive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895975" y="5116513"/>
            <a:ext cx="2929007" cy="1354217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 err="1"/>
              <a:t>heterogenous</a:t>
            </a:r>
            <a:r>
              <a:rPr lang="en-US" b="0" dirty="0"/>
              <a:t>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intermediate phenotypes</a:t>
            </a:r>
            <a:br>
              <a:rPr lang="en-US" b="0" dirty="0"/>
            </a:br>
            <a:r>
              <a:rPr lang="en-US" b="0" dirty="0"/>
              <a:t>   disadvantageous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higher variance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686680" cy="46166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stabilizing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2146742" cy="107721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stable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mean unchanged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lower variance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i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268413"/>
            <a:ext cx="67246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11647" y="336550"/>
            <a:ext cx="64363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stabilizing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 – </a:t>
            </a:r>
            <a:r>
              <a:rPr lang="cs-CZ" sz="2400" b="0" dirty="0" err="1">
                <a:solidFill>
                  <a:srgbClr val="E80000"/>
                </a:solidFill>
              </a:rPr>
              <a:t>birth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weight</a:t>
            </a:r>
            <a:r>
              <a:rPr lang="cs-CZ" sz="2400" b="0" dirty="0">
                <a:solidFill>
                  <a:srgbClr val="E80000"/>
                </a:solidFill>
              </a:rPr>
              <a:t> in </a:t>
            </a:r>
            <a:r>
              <a:rPr lang="cs-CZ" sz="2400" b="0" dirty="0" err="1">
                <a:solidFill>
                  <a:srgbClr val="E80000"/>
                </a:solidFill>
              </a:rPr>
              <a:t>humans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6534150" y="5662613"/>
            <a:ext cx="2192338" cy="693737"/>
          </a:xfrm>
          <a:prstGeom prst="wedgeRectCallout">
            <a:avLst>
              <a:gd name="adj1" fmla="val -88875"/>
              <a:gd name="adj2" fmla="val -2611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mortality</a:t>
            </a:r>
          </a:p>
          <a:p>
            <a:r>
              <a:rPr lang="cs-CZ" sz="1600" b="0" dirty="0"/>
              <a:t>(</a:t>
            </a:r>
            <a:r>
              <a:rPr lang="cs-CZ" sz="1600" b="0" dirty="0" err="1"/>
              <a:t>logarithmic</a:t>
            </a:r>
            <a:r>
              <a:rPr lang="cs-CZ" sz="1600" b="0" dirty="0"/>
              <a:t> </a:t>
            </a:r>
            <a:r>
              <a:rPr lang="cs-CZ" sz="1600" b="0" dirty="0" err="1"/>
              <a:t>scale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Mut_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770" y="2599308"/>
            <a:ext cx="4379976" cy="2322576"/>
          </a:xfrm>
          <a:prstGeom prst="rect">
            <a:avLst/>
          </a:prstGeom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274789" y="336550"/>
            <a:ext cx="679545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Equilibrium between selection and mutation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633693" y="1109663"/>
            <a:ext cx="8372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recurrent emergence of a deleterious mutation </a:t>
            </a:r>
            <a:r>
              <a:rPr lang="en-GB" sz="2000" b="0">
                <a:sym typeface="Symbol" pitchFamily="18" charset="2"/>
              </a:rPr>
              <a:t> elimination by selection</a:t>
            </a:r>
            <a:endParaRPr lang="en-GB" sz="2000" b="0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470438" y="2284516"/>
            <a:ext cx="1925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>
                <a:solidFill>
                  <a:srgbClr val="E80000"/>
                </a:solidFill>
              </a:rPr>
              <a:t>equilibrium </a:t>
            </a:r>
          </a:p>
        </p:txBody>
      </p:sp>
      <p:grpSp>
        <p:nvGrpSpPr>
          <p:cNvPr id="20486" name="Group 35"/>
          <p:cNvGrpSpPr>
            <a:grpSpLocks/>
          </p:cNvGrpSpPr>
          <p:nvPr/>
        </p:nvGrpSpPr>
        <p:grpSpPr bwMode="auto">
          <a:xfrm>
            <a:off x="1195388" y="2886076"/>
            <a:ext cx="679450" cy="693738"/>
            <a:chOff x="1620" y="1275"/>
            <a:chExt cx="428" cy="437"/>
          </a:xfrm>
        </p:grpSpPr>
        <p:sp>
          <p:nvSpPr>
            <p:cNvPr id="20501" name="Line 19"/>
            <p:cNvSpPr>
              <a:spLocks noChangeShapeType="1"/>
            </p:cNvSpPr>
            <p:nvPr/>
          </p:nvSpPr>
          <p:spPr bwMode="auto">
            <a:xfrm>
              <a:off x="1920" y="1517"/>
              <a:ext cx="1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02" name="Rectangle 20"/>
            <p:cNvSpPr>
              <a:spLocks noChangeArrowheads="1"/>
            </p:cNvSpPr>
            <p:nvPr/>
          </p:nvSpPr>
          <p:spPr bwMode="auto">
            <a:xfrm>
              <a:off x="1935" y="1482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503" name="Rectangle 21"/>
            <p:cNvSpPr>
              <a:spLocks noChangeArrowheads="1"/>
            </p:cNvSpPr>
            <p:nvPr/>
          </p:nvSpPr>
          <p:spPr bwMode="auto">
            <a:xfrm>
              <a:off x="1620" y="1393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504" name="Rectangle 22"/>
            <p:cNvSpPr>
              <a:spLocks noChangeArrowheads="1"/>
            </p:cNvSpPr>
            <p:nvPr/>
          </p:nvSpPr>
          <p:spPr bwMode="auto">
            <a:xfrm>
              <a:off x="1928" y="1275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5" name="Rectangle 23"/>
            <p:cNvSpPr>
              <a:spLocks noChangeArrowheads="1"/>
            </p:cNvSpPr>
            <p:nvPr/>
          </p:nvSpPr>
          <p:spPr bwMode="auto">
            <a:xfrm>
              <a:off x="1768" y="1371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853098" y="2324641"/>
            <a:ext cx="1778051" cy="461665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dominance:</a:t>
            </a:r>
          </a:p>
        </p:txBody>
      </p:sp>
      <p:grpSp>
        <p:nvGrpSpPr>
          <p:cNvPr id="20488" name="Group 36"/>
          <p:cNvGrpSpPr>
            <a:grpSpLocks/>
          </p:cNvGrpSpPr>
          <p:nvPr/>
        </p:nvGrpSpPr>
        <p:grpSpPr bwMode="auto">
          <a:xfrm>
            <a:off x="7239000" y="2878138"/>
            <a:ext cx="915988" cy="739775"/>
            <a:chOff x="4512" y="1249"/>
            <a:chExt cx="577" cy="466"/>
          </a:xfrm>
        </p:grpSpPr>
        <p:sp>
          <p:nvSpPr>
            <p:cNvPr id="20492" name="Line 25"/>
            <p:cNvSpPr>
              <a:spLocks noChangeShapeType="1"/>
            </p:cNvSpPr>
            <p:nvPr/>
          </p:nvSpPr>
          <p:spPr bwMode="auto">
            <a:xfrm>
              <a:off x="4942" y="1501"/>
              <a:ext cx="1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3" name="Line 26"/>
            <p:cNvSpPr>
              <a:spLocks noChangeShapeType="1"/>
            </p:cNvSpPr>
            <p:nvPr/>
          </p:nvSpPr>
          <p:spPr bwMode="auto">
            <a:xfrm flipV="1">
              <a:off x="4812" y="1532"/>
              <a:ext cx="28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4" name="Line 27"/>
            <p:cNvSpPr>
              <a:spLocks noChangeShapeType="1"/>
            </p:cNvSpPr>
            <p:nvPr/>
          </p:nvSpPr>
          <p:spPr bwMode="auto">
            <a:xfrm>
              <a:off x="4840" y="1532"/>
              <a:ext cx="43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5" name="Line 28"/>
            <p:cNvSpPr>
              <a:spLocks noChangeShapeType="1"/>
            </p:cNvSpPr>
            <p:nvPr/>
          </p:nvSpPr>
          <p:spPr bwMode="auto">
            <a:xfrm flipV="1">
              <a:off x="4883" y="1249"/>
              <a:ext cx="44" cy="4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6" name="Line 29"/>
            <p:cNvSpPr>
              <a:spLocks noChangeShapeType="1"/>
            </p:cNvSpPr>
            <p:nvPr/>
          </p:nvSpPr>
          <p:spPr bwMode="auto">
            <a:xfrm>
              <a:off x="4927" y="1249"/>
              <a:ext cx="16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4953" y="1458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498" name="Rectangle 31"/>
            <p:cNvSpPr>
              <a:spLocks noChangeArrowheads="1"/>
            </p:cNvSpPr>
            <p:nvPr/>
          </p:nvSpPr>
          <p:spPr bwMode="auto">
            <a:xfrm>
              <a:off x="4512" y="1378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499" name="Rectangle 32"/>
            <p:cNvSpPr>
              <a:spLocks noChangeArrowheads="1"/>
            </p:cNvSpPr>
            <p:nvPr/>
          </p:nvSpPr>
          <p:spPr bwMode="auto">
            <a:xfrm>
              <a:off x="4951" y="1260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4660" y="1356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6927240" y="2334689"/>
            <a:ext cx="1707519" cy="46166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recessivity: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25463" y="5120735"/>
            <a:ext cx="83874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000" b="0">
                <a:solidFill>
                  <a:srgbClr val="E80000"/>
                </a:solidFill>
              </a:rPr>
              <a:t>Muller-Haldane principle:</a:t>
            </a:r>
          </a:p>
          <a:p>
            <a:pPr algn="l"/>
            <a:endParaRPr lang="en-GB" sz="2000">
              <a:solidFill>
                <a:srgbClr val="E80000"/>
              </a:solidFill>
            </a:endParaRPr>
          </a:p>
          <a:p>
            <a:pPr algn="l"/>
            <a:r>
              <a:rPr lang="en-GB" sz="2000" b="0">
                <a:solidFill>
                  <a:schemeClr val="tx2"/>
                </a:solidFill>
              </a:rPr>
              <a:t>Regardless of dominance/recessivity of a deleterious mutation, its impact on decreasing fitness is</a:t>
            </a:r>
            <a:r>
              <a:rPr lang="en-GB" sz="2000" b="0">
                <a:solidFill>
                  <a:srgbClr val="E60000"/>
                </a:solidFill>
              </a:rPr>
              <a:t> </a:t>
            </a:r>
            <a:r>
              <a:rPr lang="en-GB" sz="2000" b="0" u="sng"/>
              <a:t>independent of the level of its harmfulness</a:t>
            </a:r>
            <a:r>
              <a:rPr lang="en-GB" sz="2000" b="0"/>
              <a:t>.</a:t>
            </a:r>
            <a:endParaRPr lang="en-GB" sz="2000" b="0">
              <a:solidFill>
                <a:srgbClr val="E60000"/>
              </a:solidFill>
            </a:endParaRPr>
          </a:p>
        </p:txBody>
      </p:sp>
      <p:sp>
        <p:nvSpPr>
          <p:cNvPr id="27" name="Obdélníkový popisek 26"/>
          <p:cNvSpPr/>
          <p:nvPr/>
        </p:nvSpPr>
        <p:spPr bwMode="auto">
          <a:xfrm>
            <a:off x="5280213" y="1808703"/>
            <a:ext cx="2066364" cy="633047"/>
          </a:xfrm>
          <a:prstGeom prst="wedgeRectCallout">
            <a:avLst>
              <a:gd name="adj1" fmla="val -5891"/>
              <a:gd name="adj2" fmla="val 11091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weaker selection </a:t>
            </a: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</a:t>
            </a: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higher 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frequency</a:t>
            </a: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6621863" y="3989195"/>
            <a:ext cx="2154584" cy="844062"/>
          </a:xfrm>
          <a:prstGeom prst="wedgeRectCallout">
            <a:avLst>
              <a:gd name="adj1" fmla="val -53017"/>
              <a:gd name="adj2" fmla="val -684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complete recessivity (</a:t>
            </a:r>
            <a:r>
              <a:rPr kumimoji="0" lang="en-GB" sz="1600" b="0" i="1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= 0) </a:t>
            </a:r>
            <a:r>
              <a:rPr lang="en-GB" sz="1600" b="0">
                <a:sym typeface="Symbol"/>
              </a:rPr>
              <a:t> higher 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frequency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6022975" y="2301875"/>
            <a:ext cx="2973107" cy="598488"/>
          </a:xfrm>
          <a:prstGeom prst="rect">
            <a:avLst/>
          </a:prstGeom>
          <a:solidFill>
            <a:srgbClr val="99FF33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6048307" y="2008499"/>
            <a:ext cx="298350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b="0" dirty="0"/>
              <a:t>1. </a:t>
            </a:r>
            <a:r>
              <a:rPr lang="en-US" b="0" i="1" dirty="0"/>
              <a:t>m&gt;s</a:t>
            </a:r>
            <a:r>
              <a:rPr lang="en-US" b="0" dirty="0"/>
              <a:t>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fixa</a:t>
            </a:r>
            <a:r>
              <a:rPr lang="cs-CZ" b="0" dirty="0" err="1">
                <a:sym typeface="Symbol" pitchFamily="18" charset="2"/>
              </a:rPr>
              <a:t>tion</a:t>
            </a:r>
            <a:endParaRPr lang="cs-CZ" b="0" dirty="0">
              <a:sym typeface="Symbol" pitchFamily="18" charset="2"/>
            </a:endParaRPr>
          </a:p>
          <a:p>
            <a:pPr marL="457200" indent="-457200" algn="l"/>
            <a:r>
              <a:rPr lang="en-US" b="0" dirty="0"/>
              <a:t>2. </a:t>
            </a:r>
            <a:r>
              <a:rPr lang="en-US" b="0" i="1" dirty="0"/>
              <a:t>m&lt;s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elimina</a:t>
            </a:r>
            <a:r>
              <a:rPr lang="cs-CZ" b="0" dirty="0" err="1">
                <a:sym typeface="Symbol" pitchFamily="18" charset="2"/>
              </a:rPr>
              <a:t>tion</a:t>
            </a:r>
            <a:endParaRPr lang="en-US" b="0" dirty="0">
              <a:sym typeface="Symbol" pitchFamily="18" charset="2"/>
            </a:endParaRPr>
          </a:p>
          <a:p>
            <a:pPr marL="457200" indent="-457200" algn="l"/>
            <a:r>
              <a:rPr lang="en-US" b="0" dirty="0">
                <a:sym typeface="Symbol" pitchFamily="18" charset="2"/>
              </a:rPr>
              <a:t>3. </a:t>
            </a:r>
            <a:r>
              <a:rPr lang="en-US" b="0" i="1" dirty="0">
                <a:sym typeface="Symbol" pitchFamily="18" charset="2"/>
              </a:rPr>
              <a:t>m=s</a:t>
            </a:r>
            <a:r>
              <a:rPr lang="en-US" b="0" dirty="0">
                <a:sym typeface="Symbol" pitchFamily="18" charset="2"/>
              </a:rPr>
              <a:t>  </a:t>
            </a:r>
            <a:r>
              <a:rPr lang="en-US" b="0" dirty="0" err="1">
                <a:solidFill>
                  <a:srgbClr val="E60000"/>
                </a:solidFill>
                <a:sym typeface="Symbol" pitchFamily="18" charset="2"/>
              </a:rPr>
              <a:t>polymor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ph</a:t>
            </a:r>
            <a:r>
              <a:rPr lang="en-US" b="0" dirty="0">
                <a:solidFill>
                  <a:srgbClr val="E60000"/>
                </a:solidFill>
                <a:sym typeface="Symbol" pitchFamily="18" charset="2"/>
              </a:rPr>
              <a:t>ism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5403850" y="2509838"/>
            <a:ext cx="59213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1509" name="Group 27"/>
          <p:cNvGrpSpPr>
            <a:grpSpLocks/>
          </p:cNvGrpSpPr>
          <p:nvPr/>
        </p:nvGrpSpPr>
        <p:grpSpPr bwMode="auto">
          <a:xfrm>
            <a:off x="268288" y="2130425"/>
            <a:ext cx="6223000" cy="4400550"/>
            <a:chOff x="169" y="1342"/>
            <a:chExt cx="3847" cy="2660"/>
          </a:xfrm>
        </p:grpSpPr>
        <p:pic>
          <p:nvPicPr>
            <p:cNvPr id="21517" name="Picture 4" descr="Cline_s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" y="1803"/>
              <a:ext cx="2927" cy="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3"/>
            <p:cNvSpPr txBox="1">
              <a:spLocks noChangeArrowheads="1"/>
            </p:cNvSpPr>
            <p:nvPr/>
          </p:nvSpPr>
          <p:spPr bwMode="auto">
            <a:xfrm>
              <a:off x="169" y="1342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3902" y="3175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</p:grp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236663" y="1284288"/>
            <a:ext cx="7537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 err="1"/>
              <a:t>repeated</a:t>
            </a:r>
            <a:r>
              <a:rPr lang="cs-CZ" sz="2000" b="0" dirty="0"/>
              <a:t> „</a:t>
            </a:r>
            <a:r>
              <a:rPr lang="cs-CZ" sz="2000" b="0" dirty="0" err="1"/>
              <a:t>influx</a:t>
            </a:r>
            <a:r>
              <a:rPr lang="cs-CZ" sz="2000" b="0" dirty="0"/>
              <a:t>“ od a </a:t>
            </a:r>
            <a:r>
              <a:rPr lang="cs-CZ" sz="2000" b="0" dirty="0" err="1"/>
              <a:t>deleterious</a:t>
            </a:r>
            <a:r>
              <a:rPr lang="cs-CZ" sz="2000" b="0" dirty="0"/>
              <a:t> </a:t>
            </a:r>
            <a:r>
              <a:rPr lang="cs-CZ" sz="2000" b="0" dirty="0" err="1"/>
              <a:t>allele</a:t>
            </a:r>
            <a:r>
              <a:rPr lang="cs-CZ" sz="2000" b="0" dirty="0"/>
              <a:t> </a:t>
            </a:r>
            <a:r>
              <a:rPr lang="cs-CZ" sz="2000" b="0" dirty="0">
                <a:sym typeface="Symbol" pitchFamily="18" charset="2"/>
              </a:rPr>
              <a:t> </a:t>
            </a:r>
            <a:r>
              <a:rPr lang="cs-CZ" sz="2000" b="0" dirty="0" err="1">
                <a:sym typeface="Symbol" pitchFamily="18" charset="2"/>
              </a:rPr>
              <a:t>elimination</a:t>
            </a:r>
            <a:r>
              <a:rPr lang="cs-CZ" sz="2000" b="0" dirty="0">
                <a:sym typeface="Symbol" pitchFamily="18" charset="2"/>
              </a:rPr>
              <a:t> by </a:t>
            </a:r>
            <a:r>
              <a:rPr lang="cs-CZ" sz="2000" b="0" dirty="0" err="1">
                <a:sym typeface="Symbol" pitchFamily="18" charset="2"/>
              </a:rPr>
              <a:t>selection</a:t>
            </a:r>
            <a:endParaRPr lang="cs-CZ" sz="2000" b="0" dirty="0"/>
          </a:p>
        </p:txBody>
      </p:sp>
      <p:sp>
        <p:nvSpPr>
          <p:cNvPr id="21512" name="AutoShape 21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3472766" y="2257431"/>
            <a:ext cx="1925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 err="1">
                <a:solidFill>
                  <a:srgbClr val="E80000"/>
                </a:solidFill>
              </a:rPr>
              <a:t>equilibrium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5897625" y="3402820"/>
            <a:ext cx="3134191" cy="400110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sz="2000" b="0" dirty="0">
                <a:solidFill>
                  <a:srgbClr val="E60000"/>
                </a:solidFill>
              </a:rPr>
              <a:t>divergence </a:t>
            </a:r>
            <a:r>
              <a:rPr lang="cs-CZ" sz="2000" b="0" dirty="0" err="1">
                <a:solidFill>
                  <a:srgbClr val="E60000"/>
                </a:solidFill>
              </a:rPr>
              <a:t>among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demes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21515" name="AutoShape 2"/>
          <p:cNvSpPr>
            <a:spLocks noChangeArrowheads="1"/>
          </p:cNvSpPr>
          <p:nvPr/>
        </p:nvSpPr>
        <p:spPr bwMode="auto">
          <a:xfrm>
            <a:off x="784225" y="2120900"/>
            <a:ext cx="1966913" cy="474663"/>
          </a:xfrm>
          <a:prstGeom prst="wedgeRectCallout">
            <a:avLst>
              <a:gd name="adj1" fmla="val 27532"/>
              <a:gd name="adj2" fmla="val 2578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/>
              <a:t>w</a:t>
            </a:r>
            <a:r>
              <a:rPr lang="cs-CZ" b="0" baseline="-25000" dirty="0"/>
              <a:t>12</a:t>
            </a:r>
            <a:r>
              <a:rPr lang="cs-CZ" b="0" dirty="0"/>
              <a:t> </a:t>
            </a:r>
            <a:r>
              <a:rPr lang="cs-CZ" b="0" dirty="0" err="1"/>
              <a:t>intermediary</a:t>
            </a:r>
            <a:endParaRPr lang="cs-CZ" sz="1600" b="0" dirty="0"/>
          </a:p>
        </p:txBody>
      </p:sp>
      <p:sp>
        <p:nvSpPr>
          <p:cNvPr id="21516" name="AutoShape 2"/>
          <p:cNvSpPr>
            <a:spLocks noChangeArrowheads="1"/>
          </p:cNvSpPr>
          <p:nvPr/>
        </p:nvSpPr>
        <p:spPr bwMode="auto">
          <a:xfrm>
            <a:off x="5831541" y="4256087"/>
            <a:ext cx="1219200" cy="474663"/>
          </a:xfrm>
          <a:prstGeom prst="wedgeRectCallout">
            <a:avLst>
              <a:gd name="adj1" fmla="val -300421"/>
              <a:gd name="adj2" fmla="val 8604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/>
              <a:t>w</a:t>
            </a:r>
            <a:r>
              <a:rPr lang="cs-CZ" b="0" baseline="-25000" dirty="0"/>
              <a:t>12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endParaRPr lang="cs-CZ" sz="1600" b="0" dirty="0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7B2E0A07-A7B2-48C8-AD5F-D4B69A485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242" y="336550"/>
            <a:ext cx="674255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Equilibrium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between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selection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and gene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flow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9" grpId="0" animBg="1"/>
      <p:bldP spid="778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5463" y="985737"/>
            <a:ext cx="83247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/>
            <a:r>
              <a:rPr lang="cs-CZ" sz="2400" b="0" dirty="0">
                <a:solidFill>
                  <a:srgbClr val="E80000"/>
                </a:solidFill>
              </a:rPr>
              <a:t>1. </a:t>
            </a:r>
            <a:r>
              <a:rPr lang="cs-CZ" sz="2400" b="0" dirty="0" err="1">
                <a:solidFill>
                  <a:srgbClr val="E80000"/>
                </a:solidFill>
              </a:rPr>
              <a:t>Selective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advantage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heterozygotes</a:t>
            </a:r>
            <a:r>
              <a:rPr lang="cs-CZ" sz="2400" b="0" dirty="0">
                <a:solidFill>
                  <a:srgbClr val="E80000"/>
                </a:solidFill>
              </a:rPr>
              <a:t> = </a:t>
            </a:r>
            <a:r>
              <a:rPr lang="cs-CZ" sz="2400" b="0" dirty="0" err="1">
                <a:solidFill>
                  <a:srgbClr val="E80000"/>
                </a:solidFill>
              </a:rPr>
              <a:t>overdominance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105705" y="336550"/>
            <a:ext cx="307327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Balancing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selection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591786" y="1852159"/>
            <a:ext cx="2358683" cy="1145060"/>
          </a:xfrm>
          <a:prstGeom prst="wedgeRectCallout">
            <a:avLst>
              <a:gd name="adj1" fmla="val -48529"/>
              <a:gd name="adj2" fmla="val 105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heterozygote fitness </a:t>
            </a:r>
            <a:r>
              <a:rPr lang="cs-CZ" b="0" dirty="0" err="1"/>
              <a:t>is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r>
              <a:rPr lang="cs-CZ" b="0" dirty="0"/>
              <a:t> </a:t>
            </a:r>
            <a:r>
              <a:rPr lang="cs-CZ" b="0" dirty="0" err="1"/>
              <a:t>than</a:t>
            </a:r>
            <a:r>
              <a:rPr lang="cs-CZ" b="0" dirty="0"/>
              <a:t> </a:t>
            </a:r>
            <a:r>
              <a:rPr lang="cs-CZ" b="0" i="1" dirty="0"/>
              <a:t>w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dirty="0" err="1"/>
              <a:t>homozygotes</a:t>
            </a:r>
            <a:endParaRPr lang="cs-CZ" sz="1600" b="0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105129" y="35144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6485" y="2237311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&lt;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&gt;</a:t>
            </a:r>
            <a:r>
              <a:rPr lang="en-GB" sz="3600" b="0" i="1" dirty="0"/>
              <a:t>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endParaRPr lang="cs-CZ" sz="3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869" y="1418396"/>
            <a:ext cx="6700723" cy="392582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439863" y="5767165"/>
            <a:ext cx="6351419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err="1"/>
              <a:t>Selection</a:t>
            </a:r>
            <a:r>
              <a:rPr lang="cs-CZ" sz="2400" b="0" dirty="0"/>
              <a:t> </a:t>
            </a:r>
            <a:r>
              <a:rPr lang="cs-CZ" sz="2400" b="0" dirty="0" err="1"/>
              <a:t>maintains</a:t>
            </a:r>
            <a:r>
              <a:rPr lang="cs-CZ" sz="2400" b="0" dirty="0"/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balanced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polymorphism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592190" y="1550916"/>
            <a:ext cx="1809916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frequency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more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common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allele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decreases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056965" y="3622158"/>
            <a:ext cx="1523952" cy="894448"/>
          </a:xfrm>
          <a:prstGeom prst="wedgeRectCallout">
            <a:avLst>
              <a:gd name="adj1" fmla="val -84705"/>
              <a:gd name="adj2" fmla="val -5049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frequency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rarer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allele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increases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253613" y="567696"/>
            <a:ext cx="1579303" cy="700860"/>
          </a:xfrm>
          <a:prstGeom prst="wedgeRectCallout">
            <a:avLst>
              <a:gd name="adj1" fmla="val -7692"/>
              <a:gd name="adj2" fmla="val 9566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balanced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polymorphism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&lt;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&gt;</a:t>
            </a:r>
            <a:r>
              <a:rPr lang="en-GB" sz="2400" b="0" i="1" dirty="0"/>
              <a:t>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endParaRPr lang="cs-CZ" sz="24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525463" y="336550"/>
            <a:ext cx="4132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Eg.: sickle cell anemia and malaria</a:t>
            </a:r>
          </a:p>
        </p:txBody>
      </p:sp>
      <p:pic>
        <p:nvPicPr>
          <p:cNvPr id="9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63" y="1440007"/>
            <a:ext cx="2488422" cy="28107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4" cstate="print"/>
          <a:srcRect l="5088" t="4011" r="9460" b="5672"/>
          <a:stretch>
            <a:fillRect/>
          </a:stretch>
        </p:blipFill>
        <p:spPr bwMode="auto">
          <a:xfrm>
            <a:off x="2088555" y="790833"/>
            <a:ext cx="2137456" cy="148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bdélník 10"/>
          <p:cNvSpPr/>
          <p:nvPr/>
        </p:nvSpPr>
        <p:spPr>
          <a:xfrm>
            <a:off x="527050" y="4777129"/>
            <a:ext cx="850320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b="0" dirty="0">
                <a:sym typeface="Symbol"/>
              </a:rPr>
              <a:t></a:t>
            </a:r>
            <a:r>
              <a:rPr lang="en-GB" b="0" dirty="0"/>
              <a:t> 2000 years ago expansion of Bantu peoples</a:t>
            </a:r>
          </a:p>
          <a:p>
            <a:pPr algn="l" defTabSz="360000">
              <a:spcAft>
                <a:spcPts val="1000"/>
              </a:spcAft>
            </a:pPr>
            <a:r>
              <a:rPr lang="en-GB" b="0" dirty="0">
                <a:sym typeface="Symbol" pitchFamily="18" charset="2"/>
              </a:rPr>
              <a:t>	burning off savannas and forests, increase of population density  suitable </a:t>
            </a:r>
            <a:br>
              <a:rPr lang="en-GB" b="0" dirty="0">
                <a:sym typeface="Symbol" pitchFamily="18" charset="2"/>
              </a:rPr>
            </a:br>
            <a:r>
              <a:rPr lang="en-GB" b="0" dirty="0">
                <a:sym typeface="Symbol" pitchFamily="18" charset="2"/>
              </a:rPr>
              <a:t>	   environment for </a:t>
            </a:r>
            <a:r>
              <a:rPr lang="en-GB" b="0" i="1" dirty="0">
                <a:sym typeface="Symbol" pitchFamily="18" charset="2"/>
              </a:rPr>
              <a:t>Anopheles </a:t>
            </a:r>
            <a:r>
              <a:rPr lang="en-GB" b="0" dirty="0">
                <a:sym typeface="Symbol" pitchFamily="18" charset="2"/>
              </a:rPr>
              <a:t>mosquitos (</a:t>
            </a:r>
            <a:r>
              <a:rPr lang="en-GB" b="0" i="1" dirty="0">
                <a:sym typeface="Symbol" pitchFamily="18" charset="2"/>
              </a:rPr>
              <a:t>A</a:t>
            </a:r>
            <a:r>
              <a:rPr lang="en-GB" b="0" dirty="0">
                <a:sym typeface="Symbol" pitchFamily="18" charset="2"/>
              </a:rPr>
              <a:t>. </a:t>
            </a:r>
            <a:r>
              <a:rPr lang="en-GB" b="0" i="1" dirty="0" err="1">
                <a:sym typeface="Symbol" pitchFamily="18" charset="2"/>
              </a:rPr>
              <a:t>gambiae</a:t>
            </a:r>
            <a:r>
              <a:rPr lang="en-GB" b="0" dirty="0">
                <a:sym typeface="Symbol" pitchFamily="18" charset="2"/>
              </a:rPr>
              <a:t>), the host of </a:t>
            </a:r>
            <a:r>
              <a:rPr lang="en-GB" b="0" i="1" dirty="0">
                <a:sym typeface="Symbol" pitchFamily="18" charset="2"/>
              </a:rPr>
              <a:t>Plasmodium </a:t>
            </a:r>
            <a:br>
              <a:rPr lang="en-GB" b="0" i="1" dirty="0">
                <a:sym typeface="Symbol" pitchFamily="18" charset="2"/>
              </a:rPr>
            </a:br>
            <a:r>
              <a:rPr lang="en-GB" b="0" i="1" dirty="0">
                <a:sym typeface="Symbol" pitchFamily="18" charset="2"/>
              </a:rPr>
              <a:t>        falciparum </a:t>
            </a:r>
            <a:endParaRPr lang="cs-CZ" b="0" i="1" dirty="0" smtClean="0"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	</a:t>
            </a:r>
            <a:r>
              <a:rPr lang="en-GB" b="0" dirty="0" smtClean="0">
                <a:sym typeface="Symbol" pitchFamily="18" charset="2"/>
              </a:rPr>
              <a:t> </a:t>
            </a:r>
            <a:r>
              <a:rPr lang="en-GB" b="0" dirty="0">
                <a:solidFill>
                  <a:srgbClr val="E60000"/>
                </a:solidFill>
                <a:sym typeface="Symbol" pitchFamily="18" charset="2"/>
              </a:rPr>
              <a:t>malaria</a:t>
            </a:r>
            <a:endParaRPr lang="en-GB" dirty="0"/>
          </a:p>
        </p:txBody>
      </p:sp>
      <p:pic>
        <p:nvPicPr>
          <p:cNvPr id="1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3885" y="2879546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Skupina 2"/>
          <p:cNvGrpSpPr/>
          <p:nvPr/>
        </p:nvGrpSpPr>
        <p:grpSpPr>
          <a:xfrm>
            <a:off x="4366054" y="567488"/>
            <a:ext cx="4555525" cy="3640498"/>
            <a:chOff x="4366054" y="567488"/>
            <a:chExt cx="4555525" cy="3640498"/>
          </a:xfrm>
        </p:grpSpPr>
        <p:pic>
          <p:nvPicPr>
            <p:cNvPr id="7" name="Obrázek 6" descr="III.2.t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6054" y="567488"/>
              <a:ext cx="4555525" cy="3638567"/>
            </a:xfrm>
            <a:prstGeom prst="rect">
              <a:avLst/>
            </a:prstGeom>
            <a:effectLst/>
          </p:spPr>
        </p:pic>
        <p:sp>
          <p:nvSpPr>
            <p:cNvPr id="2" name="TextovéPole 1"/>
            <p:cNvSpPr txBox="1"/>
            <p:nvPr/>
          </p:nvSpPr>
          <p:spPr>
            <a:xfrm>
              <a:off x="7735539" y="3120509"/>
              <a:ext cx="1162103" cy="10874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000"/>
                </a:spcAft>
              </a:pPr>
              <a:r>
                <a:rPr lang="cs-CZ" sz="1200" b="0" dirty="0" err="1" smtClean="0"/>
                <a:t>sickle</a:t>
              </a:r>
              <a:r>
                <a:rPr lang="cs-CZ" sz="1200" b="0" dirty="0" smtClean="0"/>
                <a:t> cell</a:t>
              </a:r>
              <a:br>
                <a:rPr lang="cs-CZ" sz="1200" b="0" dirty="0" smtClean="0"/>
              </a:br>
              <a:r>
                <a:rPr lang="cs-CZ" sz="1200" b="0" dirty="0" err="1" smtClean="0"/>
                <a:t>anemia</a:t>
              </a:r>
              <a:endParaRPr lang="cs-CZ" sz="1200" b="0" dirty="0" smtClean="0"/>
            </a:p>
            <a:p>
              <a:pPr algn="l">
                <a:spcAft>
                  <a:spcPts val="1000"/>
                </a:spcAft>
              </a:pPr>
              <a:r>
                <a:rPr lang="cs-CZ" sz="1200" b="0" dirty="0" err="1" smtClean="0"/>
                <a:t>malaria</a:t>
              </a:r>
              <a:endParaRPr lang="cs-CZ" sz="1200" b="0" dirty="0" smtClean="0"/>
            </a:p>
            <a:p>
              <a:pPr algn="l">
                <a:spcAft>
                  <a:spcPts val="1000"/>
                </a:spcAft>
              </a:pPr>
              <a:endParaRPr lang="cs-CZ" sz="1200" b="0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920922"/>
            <a:ext cx="79994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sickle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cell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anemia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: </a:t>
            </a:r>
            <a:r>
              <a:rPr lang="cs-CZ" b="0" i="1" dirty="0">
                <a:sym typeface="Symbol" pitchFamily="18" charset="2"/>
              </a:rPr>
              <a:t>S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: </a:t>
            </a:r>
            <a:r>
              <a:rPr lang="cs-CZ" b="0" dirty="0" err="1">
                <a:sym typeface="Symbol" pitchFamily="18" charset="2"/>
              </a:rPr>
              <a:t>substitution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1 AA </a:t>
            </a:r>
            <a:r>
              <a:rPr lang="cs-CZ" b="0" dirty="0" err="1">
                <a:sym typeface="Symbol" pitchFamily="18" charset="2"/>
              </a:rPr>
              <a:t>at</a:t>
            </a:r>
            <a:r>
              <a:rPr lang="cs-CZ" b="0" dirty="0">
                <a:sym typeface="Symbol" pitchFamily="18" charset="2"/>
              </a:rPr>
              <a:t> 6th </a:t>
            </a:r>
            <a:r>
              <a:rPr lang="cs-CZ" b="0" dirty="0" err="1">
                <a:sym typeface="Symbol" pitchFamily="18" charset="2"/>
              </a:rPr>
              <a:t>position</a:t>
            </a:r>
            <a:r>
              <a:rPr lang="cs-CZ" b="0" dirty="0">
                <a:sym typeface="Symbol" pitchFamily="18" charset="2"/>
              </a:rPr>
              <a:t> in 6th </a:t>
            </a:r>
            <a:r>
              <a:rPr lang="cs-CZ" b="0" dirty="0" err="1">
                <a:sym typeface="Symbol" pitchFamily="18" charset="2"/>
              </a:rPr>
              <a:t>codon</a:t>
            </a:r>
            <a:r>
              <a:rPr lang="cs-CZ" b="0" dirty="0">
                <a:sym typeface="Symbol" pitchFamily="18" charset="2"/>
              </a:rPr>
              <a:t> 	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the</a:t>
            </a:r>
            <a:r>
              <a:rPr lang="cs-CZ" b="0" dirty="0">
                <a:sym typeface="Symbol" pitchFamily="18" charset="2"/>
              </a:rPr>
              <a:t> -</a:t>
            </a:r>
            <a:r>
              <a:rPr lang="cs-CZ" b="0" dirty="0" err="1">
                <a:sym typeface="Symbol" pitchFamily="18" charset="2"/>
              </a:rPr>
              <a:t>Hb</a:t>
            </a:r>
            <a:r>
              <a:rPr lang="cs-CZ" b="0" dirty="0">
                <a:sym typeface="Symbol" pitchFamily="18" charset="2"/>
              </a:rPr>
              <a:t> gene:  </a:t>
            </a:r>
          </a:p>
        </p:txBody>
      </p:sp>
      <p:pic>
        <p:nvPicPr>
          <p:cNvPr id="7" name="Picture 2" descr="http://faculty.southwest.tn.edu/rburkett/gb%20-%20F50.jpg"/>
          <p:cNvPicPr>
            <a:picLocks noChangeAspect="1" noChangeArrowheads="1"/>
          </p:cNvPicPr>
          <p:nvPr/>
        </p:nvPicPr>
        <p:blipFill>
          <a:blip r:embed="rId3" cstate="print"/>
          <a:srcRect t="24563"/>
          <a:stretch>
            <a:fillRect/>
          </a:stretch>
        </p:blipFill>
        <p:spPr bwMode="auto">
          <a:xfrm>
            <a:off x="4311942" y="1526343"/>
            <a:ext cx="4476244" cy="2532569"/>
          </a:xfrm>
          <a:prstGeom prst="rect">
            <a:avLst/>
          </a:prstGeom>
          <a:noFill/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288447" y="349704"/>
            <a:ext cx="460414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60000"/>
                </a:solidFill>
              </a:rPr>
              <a:t>Sickle</a:t>
            </a:r>
            <a:r>
              <a:rPr lang="cs-CZ" sz="2400" b="0" dirty="0">
                <a:solidFill>
                  <a:srgbClr val="E60000"/>
                </a:solidFill>
              </a:rPr>
              <a:t> cell </a:t>
            </a:r>
            <a:r>
              <a:rPr lang="cs-CZ" sz="2400" b="0" dirty="0" err="1">
                <a:solidFill>
                  <a:srgbClr val="E60000"/>
                </a:solidFill>
              </a:rPr>
              <a:t>anemia</a:t>
            </a:r>
            <a:r>
              <a:rPr lang="cs-CZ" sz="2400" b="0" dirty="0">
                <a:solidFill>
                  <a:srgbClr val="E60000"/>
                </a:solidFill>
              </a:rPr>
              <a:t> and </a:t>
            </a:r>
            <a:r>
              <a:rPr lang="cs-CZ" sz="2400" b="0" dirty="0" err="1">
                <a:solidFill>
                  <a:srgbClr val="E60000"/>
                </a:solidFill>
              </a:rPr>
              <a:t>malaria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  <p:pic>
        <p:nvPicPr>
          <p:cNvPr id="119820" name="Picture 12" descr="Figure A shows normal red blood cells flowing freely in a blood vessel. The inset image shows a cross-section of a normal red blood cell with normal hemoglobin. Figure B shows abnormal, sickled red blood cells clumping and blocking blood flow in a blood vessel. (Other cells also may play a role in this clumping process.) The inset image shows a cross-section of a sickle cell with abnormal hemoglob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20" y="4042415"/>
            <a:ext cx="1692618" cy="26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5463" y="5061660"/>
            <a:ext cx="6256337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at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low</a:t>
            </a:r>
            <a:r>
              <a:rPr lang="cs-CZ" b="0" dirty="0">
                <a:sym typeface="Symbol" pitchFamily="18" charset="2"/>
              </a:rPr>
              <a:t> O</a:t>
            </a:r>
            <a:r>
              <a:rPr lang="cs-CZ" b="0" baseline="-25000" dirty="0">
                <a:sym typeface="Symbol" pitchFamily="18" charset="2"/>
              </a:rPr>
              <a:t>2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concentrations</a:t>
            </a:r>
            <a:r>
              <a:rPr lang="cs-CZ" b="0" dirty="0">
                <a:sym typeface="Symbol" pitchFamily="18" charset="2"/>
              </a:rPr>
              <a:t>  </a:t>
            </a:r>
            <a:r>
              <a:rPr lang="cs-CZ" b="0" dirty="0" err="1">
                <a:sym typeface="Symbol" pitchFamily="18" charset="2"/>
              </a:rPr>
              <a:t>production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elongated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crystals</a:t>
            </a:r>
            <a:r>
              <a:rPr lang="cs-CZ" b="0" dirty="0">
                <a:sym typeface="Symbol" pitchFamily="18" charset="2"/>
              </a:rPr>
              <a:t> 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    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anemia</a:t>
            </a:r>
            <a:endParaRPr lang="cs-CZ" b="0" dirty="0"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AS</a:t>
            </a:r>
            <a:r>
              <a:rPr lang="cs-CZ" b="0" dirty="0">
                <a:sym typeface="Symbol" pitchFamily="18" charset="2"/>
              </a:rPr>
              <a:t> – </a:t>
            </a:r>
            <a:r>
              <a:rPr lang="cs-CZ" b="0" dirty="0" err="1">
                <a:sym typeface="Symbol" pitchFamily="18" charset="2"/>
              </a:rPr>
              <a:t>only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transmission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anemia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i="1" dirty="0">
                <a:sym typeface="Symbol" pitchFamily="18" charset="2"/>
              </a:rPr>
              <a:t>SS</a:t>
            </a:r>
            <a:r>
              <a:rPr lang="cs-CZ" b="0" dirty="0">
                <a:sym typeface="Symbol" pitchFamily="18" charset="2"/>
              </a:rPr>
              <a:t> – </a:t>
            </a:r>
            <a:r>
              <a:rPr lang="cs-CZ" b="0" dirty="0" err="1">
                <a:sym typeface="Symbol" pitchFamily="18" charset="2"/>
              </a:rPr>
              <a:t>strong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anemia</a:t>
            </a:r>
            <a:endParaRPr lang="cs-CZ" dirty="0"/>
          </a:p>
        </p:txBody>
      </p:sp>
      <p:pic>
        <p:nvPicPr>
          <p:cNvPr id="53250" name="Picture 2" descr="http://wiki.ggc.edu/images/9/94/2HBSborder.gif"/>
          <p:cNvPicPr>
            <a:picLocks noChangeAspect="1" noChangeArrowheads="1"/>
          </p:cNvPicPr>
          <p:nvPr/>
        </p:nvPicPr>
        <p:blipFill>
          <a:blip r:embed="rId5" cstate="print"/>
          <a:srcRect l="3449" t="1175" r="3492" b="2145"/>
          <a:stretch>
            <a:fillRect/>
          </a:stretch>
        </p:blipFill>
        <p:spPr bwMode="auto">
          <a:xfrm>
            <a:off x="525463" y="1814117"/>
            <a:ext cx="2676511" cy="2684477"/>
          </a:xfrm>
          <a:prstGeom prst="rect">
            <a:avLst/>
          </a:prstGeom>
          <a:noFill/>
          <a:effectLst/>
        </p:spPr>
      </p:pic>
      <p:pic>
        <p:nvPicPr>
          <p:cNvPr id="53252" name="Picture 4" descr="http://evolution.berkeley.edu/evolibrary/images/evo/hemoglobi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614" y="2940951"/>
            <a:ext cx="3023816" cy="1771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44500" y="3351599"/>
            <a:ext cx="7564846" cy="2546693"/>
            <a:chOff x="444500" y="3351599"/>
            <a:chExt cx="7564846" cy="2546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57"/>
            <a:stretch>
              <a:fillRect/>
            </a:stretch>
          </p:blipFill>
          <p:spPr bwMode="auto">
            <a:xfrm>
              <a:off x="444500" y="4096770"/>
              <a:ext cx="7564846" cy="180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4500" y="3351599"/>
              <a:ext cx="6752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 err="1">
                  <a:solidFill>
                    <a:srgbClr val="E80000"/>
                  </a:solidFill>
                </a:rPr>
                <a:t>Relative</a:t>
              </a:r>
              <a:r>
                <a:rPr lang="cs-CZ" sz="2000" b="0" dirty="0">
                  <a:solidFill>
                    <a:srgbClr val="E80000"/>
                  </a:solidFill>
                </a:rPr>
                <a:t> fitness </a:t>
              </a:r>
              <a:r>
                <a:rPr lang="cs-CZ" sz="2000" b="0" dirty="0" err="1">
                  <a:solidFill>
                    <a:srgbClr val="E80000"/>
                  </a:solidFill>
                </a:rPr>
                <a:t>of</a:t>
              </a:r>
              <a:r>
                <a:rPr lang="cs-CZ" sz="2000" b="0" dirty="0">
                  <a:solidFill>
                    <a:srgbClr val="E80000"/>
                  </a:solidFill>
                </a:rPr>
                <a:t> </a:t>
              </a:r>
              <a:r>
                <a:rPr lang="cs-CZ" sz="2000" b="0" dirty="0" err="1">
                  <a:solidFill>
                    <a:srgbClr val="E80000"/>
                  </a:solidFill>
                </a:rPr>
                <a:t>genotypes</a:t>
              </a:r>
              <a:r>
                <a:rPr lang="cs-CZ" sz="2000" b="0" dirty="0">
                  <a:solidFill>
                    <a:srgbClr val="E80000"/>
                  </a:solidFill>
                </a:rPr>
                <a:t> </a:t>
              </a:r>
              <a:r>
                <a:rPr lang="cs-CZ" sz="2000" b="0" dirty="0" err="1">
                  <a:solidFill>
                    <a:srgbClr val="E80000"/>
                  </a:solidFill>
                </a:rPr>
                <a:t>related</a:t>
              </a:r>
              <a:r>
                <a:rPr lang="cs-CZ" sz="2000" b="0" dirty="0">
                  <a:solidFill>
                    <a:srgbClr val="E80000"/>
                  </a:solidFill>
                </a:rPr>
                <a:t> to </a:t>
              </a:r>
              <a:r>
                <a:rPr lang="cs-CZ" sz="2000" b="0" dirty="0" err="1">
                  <a:solidFill>
                    <a:srgbClr val="E80000"/>
                  </a:solidFill>
                </a:rPr>
                <a:t>sickle</a:t>
              </a:r>
              <a:r>
                <a:rPr lang="cs-CZ" sz="2000" b="0" dirty="0">
                  <a:solidFill>
                    <a:srgbClr val="E80000"/>
                  </a:solidFill>
                </a:rPr>
                <a:t> cell </a:t>
              </a:r>
              <a:r>
                <a:rPr lang="cs-CZ" sz="2000" b="0" dirty="0" err="1">
                  <a:solidFill>
                    <a:srgbClr val="E80000"/>
                  </a:solidFill>
                </a:rPr>
                <a:t>anemia</a:t>
              </a:r>
              <a:r>
                <a:rPr lang="cs-CZ" sz="2000" b="0" dirty="0">
                  <a:solidFill>
                    <a:srgbClr val="E80000"/>
                  </a:solidFill>
                </a:rPr>
                <a:t>:</a:t>
              </a:r>
            </a:p>
          </p:txBody>
        </p:sp>
      </p:grpSp>
      <p:pic>
        <p:nvPicPr>
          <p:cNvPr id="23554" name="Picture 10" descr="File:Plasmodium falciparum 0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3064" y="1053321"/>
            <a:ext cx="2982524" cy="20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7999413" cy="1051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sickle</a:t>
            </a:r>
            <a:r>
              <a:rPr lang="cs-CZ" b="0" dirty="0">
                <a:sym typeface="Symbol" pitchFamily="18" charset="2"/>
              </a:rPr>
              <a:t>-cell </a:t>
            </a:r>
            <a:r>
              <a:rPr lang="cs-CZ" b="0" dirty="0" err="1">
                <a:sym typeface="Symbol" pitchFamily="18" charset="2"/>
              </a:rPr>
              <a:t>red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blood</a:t>
            </a:r>
            <a:r>
              <a:rPr lang="cs-CZ" b="0" dirty="0">
                <a:sym typeface="Symbol" pitchFamily="18" charset="2"/>
              </a:rPr>
              <a:t> cell </a:t>
            </a:r>
            <a:r>
              <a:rPr lang="cs-CZ" b="0" dirty="0" err="1">
                <a:sym typeface="Symbol" pitchFamily="18" charset="2"/>
              </a:rPr>
              <a:t>invaded</a:t>
            </a:r>
            <a:r>
              <a:rPr lang="cs-CZ" b="0" dirty="0">
                <a:sym typeface="Symbol" pitchFamily="18" charset="2"/>
              </a:rPr>
              <a:t> by </a:t>
            </a:r>
            <a:r>
              <a:rPr lang="cs-CZ" b="0" i="1" dirty="0" err="1">
                <a:sym typeface="Symbol" pitchFamily="18" charset="2"/>
              </a:rPr>
              <a:t>Plasmodium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is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rapidly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breaking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 </a:t>
            </a:r>
            <a:r>
              <a:rPr lang="cs-CZ" b="0" dirty="0">
                <a:sym typeface="Symbol" pitchFamily="18" charset="2"/>
              </a:rPr>
              <a:t> 	</a:t>
            </a:r>
            <a:r>
              <a:rPr lang="cs-CZ" b="0" dirty="0" err="1">
                <a:sym typeface="Symbol" pitchFamily="18" charset="2"/>
              </a:rPr>
              <a:t>the</a:t>
            </a:r>
            <a:r>
              <a:rPr lang="cs-CZ" b="0" dirty="0">
                <a:sym typeface="Symbol" pitchFamily="18" charset="2"/>
              </a:rPr>
              <a:t> parasite </a:t>
            </a:r>
            <a:r>
              <a:rPr lang="cs-CZ" b="0" dirty="0" err="1">
                <a:sym typeface="Symbol" pitchFamily="18" charset="2"/>
              </a:rPr>
              <a:t>cannot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reproduce</a:t>
            </a:r>
            <a:r>
              <a:rPr lang="cs-CZ" b="0" dirty="0">
                <a:sym typeface="Symbol" pitchFamily="18" charset="2"/>
              </a:rPr>
              <a:t> and </a:t>
            </a:r>
            <a:r>
              <a:rPr lang="cs-CZ" b="0" dirty="0" err="1">
                <a:sym typeface="Symbol" pitchFamily="18" charset="2"/>
              </a:rPr>
              <a:t>multiply</a:t>
            </a:r>
            <a:r>
              <a:rPr lang="cs-CZ" b="0" dirty="0">
                <a:sym typeface="Symbol" pitchFamily="18" charset="2"/>
              </a:rPr>
              <a:t> 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resistance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heterozygote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advantage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7" name="Picture 14" descr="File:Sicklecell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406" y="757880"/>
            <a:ext cx="2046415" cy="23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436606" y="5467765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59466" y="1093083"/>
            <a:ext cx="311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Electrophoretic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mobility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7269039" y="336550"/>
            <a:ext cx="1565995" cy="765561"/>
          </a:xfrm>
          <a:prstGeom prst="wedgeRectCallout">
            <a:avLst>
              <a:gd name="adj1" fmla="val -66436"/>
              <a:gd name="adj2" fmla="val 10688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</a:rPr>
              <a:t>both</a:t>
            </a:r>
            <a:r>
              <a:rPr lang="cs-CZ" sz="1600" b="0" dirty="0">
                <a:latin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</a:rPr>
              <a:t>alleles</a:t>
            </a:r>
            <a:r>
              <a:rPr lang="cs-CZ" sz="1600" b="0" dirty="0">
                <a:latin typeface="Arial" pitchFamily="34" charset="0"/>
              </a:rPr>
              <a:t> are </a:t>
            </a:r>
            <a:r>
              <a:rPr lang="cs-CZ" sz="1600" b="0" u="sng" dirty="0" err="1">
                <a:latin typeface="Arial" pitchFamily="34" charset="0"/>
              </a:rPr>
              <a:t>codominant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933766" y="1115813"/>
            <a:ext cx="3401281" cy="1989782"/>
            <a:chOff x="1085588" y="2393878"/>
            <a:chExt cx="6018989" cy="3521165"/>
          </a:xfrm>
        </p:grpSpPr>
        <p:grpSp>
          <p:nvGrpSpPr>
            <p:cNvPr id="6" name="Skupina 15"/>
            <p:cNvGrpSpPr/>
            <p:nvPr/>
          </p:nvGrpSpPr>
          <p:grpSpPr>
            <a:xfrm>
              <a:off x="2174749" y="2393878"/>
              <a:ext cx="4929828" cy="2506895"/>
              <a:chOff x="2174749" y="2393878"/>
              <a:chExt cx="4929828" cy="2506895"/>
            </a:xfrm>
          </p:grpSpPr>
          <p:grpSp>
            <p:nvGrpSpPr>
              <p:cNvPr id="7" name="Skupina 5"/>
              <p:cNvGrpSpPr/>
              <p:nvPr/>
            </p:nvGrpSpPr>
            <p:grpSpPr>
              <a:xfrm>
                <a:off x="2311686" y="2627116"/>
                <a:ext cx="3696985" cy="1518862"/>
                <a:chOff x="1921268" y="387350"/>
                <a:chExt cx="3696985" cy="1518862"/>
              </a:xfrm>
            </p:grpSpPr>
            <p:sp>
              <p:nvSpPr>
                <p:cNvPr id="2" name="Elipsa 1"/>
                <p:cNvSpPr/>
                <p:nvPr/>
              </p:nvSpPr>
              <p:spPr>
                <a:xfrm>
                  <a:off x="1921268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" name="Elipsa 2"/>
                <p:cNvSpPr/>
                <p:nvPr/>
              </p:nvSpPr>
              <p:spPr>
                <a:xfrm>
                  <a:off x="3429857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" name="Elipsa 3"/>
                <p:cNvSpPr/>
                <p:nvPr/>
              </p:nvSpPr>
              <p:spPr>
                <a:xfrm>
                  <a:off x="3460679" y="1639086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Elipsa 4"/>
                <p:cNvSpPr/>
                <p:nvPr/>
              </p:nvSpPr>
              <p:spPr>
                <a:xfrm>
                  <a:off x="5001803" y="1649359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1" name="Skupina 11"/>
              <p:cNvGrpSpPr/>
              <p:nvPr/>
            </p:nvGrpSpPr>
            <p:grpSpPr>
              <a:xfrm>
                <a:off x="6539503" y="2393878"/>
                <a:ext cx="565074" cy="2424701"/>
                <a:chOff x="217526" y="2363056"/>
                <a:chExt cx="565074" cy="2424701"/>
              </a:xfrm>
            </p:grpSpPr>
            <p:sp>
              <p:nvSpPr>
                <p:cNvPr id="9" name="TextovéPole 8"/>
                <p:cNvSpPr txBox="1"/>
                <p:nvPr/>
              </p:nvSpPr>
              <p:spPr>
                <a:xfrm>
                  <a:off x="217526" y="2363056"/>
                  <a:ext cx="565074" cy="6535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="1" dirty="0"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cxnSp>
              <p:nvCxnSpPr>
                <p:cNvPr id="8" name="Přímá spojovací šipka 7"/>
                <p:cNvCxnSpPr/>
                <p:nvPr/>
              </p:nvCxnSpPr>
              <p:spPr>
                <a:xfrm flipV="1">
                  <a:off x="500063" y="3030876"/>
                  <a:ext cx="0" cy="1756881"/>
                </a:xfrm>
                <a:prstGeom prst="straightConnector1">
                  <a:avLst/>
                </a:prstGeom>
                <a:ln w="38100">
                  <a:solidFill>
                    <a:srgbClr val="DE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ipsa 9"/>
                <p:cNvSpPr>
                  <a:spLocks noChangeAspect="1"/>
                </p:cNvSpPr>
                <p:nvPr/>
              </p:nvSpPr>
              <p:spPr>
                <a:xfrm>
                  <a:off x="353616" y="2512218"/>
                  <a:ext cx="292893" cy="291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3" name="Obdélník 12"/>
              <p:cNvSpPr/>
              <p:nvPr/>
            </p:nvSpPr>
            <p:spPr>
              <a:xfrm>
                <a:off x="5215900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3724435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2174749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134306" y="5206999"/>
              <a:ext cx="98490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AA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717308" y="5206999"/>
              <a:ext cx="959375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AS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240372" y="5206999"/>
              <a:ext cx="93384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SS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085588" y="4606833"/>
              <a:ext cx="913988" cy="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start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25463" y="5349444"/>
            <a:ext cx="8731878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Sickling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sickling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in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and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individuals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with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respect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to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deformation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dominant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2" cstate="print"/>
          <a:srcRect l="2154" t="3327" r="1746" b="4465"/>
          <a:stretch>
            <a:fillRect/>
          </a:stretch>
        </p:blipFill>
        <p:spPr bwMode="auto">
          <a:xfrm>
            <a:off x="5354594" y="3861739"/>
            <a:ext cx="2957384" cy="1534044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1021379" y="4217771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25463" y="3270421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normal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1946490" y="3266302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sickled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688793" y="3641124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sickled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6427" y="179234"/>
            <a:ext cx="9057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Rock </a:t>
            </a:r>
            <a:r>
              <a:rPr lang="cs-CZ" sz="2000" b="0" dirty="0" err="1"/>
              <a:t>pocket</a:t>
            </a:r>
            <a:r>
              <a:rPr lang="cs-CZ" sz="2000" b="0" dirty="0"/>
              <a:t> </a:t>
            </a:r>
            <a:r>
              <a:rPr lang="cs-CZ" sz="2000" b="0" dirty="0" err="1"/>
              <a:t>mouse</a:t>
            </a:r>
            <a:r>
              <a:rPr lang="cs-CZ" sz="2000" b="0" dirty="0"/>
              <a:t> (</a:t>
            </a:r>
            <a:r>
              <a:rPr lang="cs-CZ" sz="2000" b="0" i="1" dirty="0" err="1"/>
              <a:t>Chaetodipus</a:t>
            </a:r>
            <a:r>
              <a:rPr lang="cs-CZ" sz="2000" b="0" i="1" dirty="0"/>
              <a:t> </a:t>
            </a:r>
            <a:r>
              <a:rPr lang="cs-CZ" sz="2000" b="0" i="1" dirty="0" err="1"/>
              <a:t>intermedius</a:t>
            </a:r>
            <a:r>
              <a:rPr lang="cs-CZ" sz="2000" b="0" dirty="0"/>
              <a:t>): </a:t>
            </a:r>
            <a:r>
              <a:rPr lang="cs-CZ" sz="2000" b="0" dirty="0" err="1"/>
              <a:t>Sonoran</a:t>
            </a:r>
            <a:r>
              <a:rPr lang="cs-CZ" sz="2000" b="0" dirty="0"/>
              <a:t> and </a:t>
            </a:r>
            <a:r>
              <a:rPr lang="cs-CZ" sz="2000" b="0" dirty="0" err="1"/>
              <a:t>Chihuahuan</a:t>
            </a:r>
            <a:r>
              <a:rPr lang="cs-CZ" sz="2000" b="0" dirty="0"/>
              <a:t> Des.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41013" y="3093363"/>
            <a:ext cx="3958925" cy="3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1" name="Skupina 10"/>
          <p:cNvGrpSpPr/>
          <p:nvPr/>
        </p:nvGrpSpPr>
        <p:grpSpPr>
          <a:xfrm>
            <a:off x="374196" y="1121731"/>
            <a:ext cx="3013438" cy="4023371"/>
            <a:chOff x="504825" y="1879376"/>
            <a:chExt cx="3013438" cy="4023371"/>
          </a:xfrm>
        </p:grpSpPr>
        <p:pic>
          <p:nvPicPr>
            <p:cNvPr id="26628" name="Picture 4" descr="http://modeling-natural-selection.wikispaces.com/file/view/rock_pocket_mouse_tan.jpg/281549398/rock_pocket_mouse_t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162" y="1879376"/>
              <a:ext cx="2473506" cy="164600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2" name="Picture 8" descr="http://entomologydiary.typepad.com/.a/6a00e54efefac88833017743d8cce4970d-700w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825" y="3642668"/>
              <a:ext cx="3013438" cy="22600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8" name="Šipka dolů 7"/>
            <p:cNvSpPr/>
            <p:nvPr/>
          </p:nvSpPr>
          <p:spPr bwMode="auto">
            <a:xfrm>
              <a:off x="1802675" y="3483429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73540" y="773620"/>
            <a:ext cx="5348243" cy="2018134"/>
            <a:chOff x="3473540" y="773620"/>
            <a:chExt cx="5348243" cy="2018134"/>
          </a:xfrm>
        </p:grpSpPr>
        <p:pic>
          <p:nvPicPr>
            <p:cNvPr id="26626" name="Picture 2" descr="http://www.mnh.si.edu/mna/images/images/825132014184068.jpg"/>
            <p:cNvPicPr>
              <a:picLocks noChangeAspect="1" noChangeArrowheads="1"/>
            </p:cNvPicPr>
            <p:nvPr/>
          </p:nvPicPr>
          <p:blipFill>
            <a:blip r:embed="rId5" cstate="print"/>
            <a:srcRect r="31464" b="20351"/>
            <a:stretch>
              <a:fillRect/>
            </a:stretch>
          </p:blipFill>
          <p:spPr bwMode="auto">
            <a:xfrm>
              <a:off x="3473540" y="773620"/>
              <a:ext cx="2639876" cy="201813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0" name="Picture 6" descr="http://www.basinandrangewatch.org/images/Pisgah-lavahabitat.jpg"/>
            <p:cNvPicPr>
              <a:picLocks noChangeAspect="1" noChangeArrowheads="1"/>
            </p:cNvPicPr>
            <p:nvPr/>
          </p:nvPicPr>
          <p:blipFill>
            <a:blip r:embed="rId6" cstate="print"/>
            <a:srcRect r="17745"/>
            <a:stretch>
              <a:fillRect/>
            </a:stretch>
          </p:blipFill>
          <p:spPr bwMode="auto">
            <a:xfrm>
              <a:off x="6267455" y="870857"/>
              <a:ext cx="2554328" cy="169020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9" name="Šipka dolů 8"/>
            <p:cNvSpPr/>
            <p:nvPr/>
          </p:nvSpPr>
          <p:spPr bwMode="auto">
            <a:xfrm rot="16200000" flipH="1">
              <a:off x="6065521" y="1598023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1034108" y="727632"/>
            <a:ext cx="637937" cy="404484"/>
          </a:xfrm>
          <a:prstGeom prst="wedgeRectCallout">
            <a:avLst>
              <a:gd name="adj1" fmla="val -18638"/>
              <a:gd name="adj2" fmla="val 850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206897" y="731986"/>
            <a:ext cx="947091" cy="404484"/>
          </a:xfrm>
          <a:prstGeom prst="wedgeRectCallout">
            <a:avLst>
              <a:gd name="adj1" fmla="val 64117"/>
              <a:gd name="adj2" fmla="val 14747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/>
              <a:t>DD</a:t>
            </a:r>
            <a:r>
              <a:rPr lang="cs-CZ" sz="1600" b="0" dirty="0"/>
              <a:t>,</a:t>
            </a:r>
            <a:r>
              <a:rPr lang="cs-CZ" sz="1600" b="0" i="1" dirty="0"/>
              <a:t> </a:t>
            </a: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1879041" y="5467104"/>
            <a:ext cx="2301073" cy="1014082"/>
          </a:xfrm>
          <a:prstGeom prst="wedgeRectCallout">
            <a:avLst>
              <a:gd name="adj1" fmla="val 80925"/>
              <a:gd name="adj2" fmla="val -1404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60-98% </a:t>
            </a:r>
            <a:r>
              <a:rPr lang="cs-CZ" b="0" dirty="0" err="1"/>
              <a:t>survival</a:t>
            </a:r>
            <a:r>
              <a:rPr lang="cs-CZ" b="0" dirty="0"/>
              <a:t> </a:t>
            </a:r>
            <a:r>
              <a:rPr lang="cs-CZ" b="0" dirty="0" err="1"/>
              <a:t>relative</a:t>
            </a:r>
            <a:r>
              <a:rPr lang="cs-CZ" b="0" dirty="0"/>
              <a:t> to </a:t>
            </a:r>
            <a:r>
              <a:rPr lang="cs-CZ" b="0" dirty="0" err="1"/>
              <a:t>dark</a:t>
            </a:r>
            <a:r>
              <a:rPr lang="cs-CZ" b="0" dirty="0"/>
              <a:t> </a:t>
            </a:r>
            <a:r>
              <a:rPr lang="cs-CZ" b="0" dirty="0" err="1"/>
              <a:t>individuals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véPole 27"/>
          <p:cNvSpPr txBox="1"/>
          <p:nvPr/>
        </p:nvSpPr>
        <p:spPr>
          <a:xfrm>
            <a:off x="525463" y="3281746"/>
            <a:ext cx="856516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Anemia</a:t>
            </a:r>
          </a:p>
          <a:p>
            <a:pPr algn="l"/>
            <a:endParaRPr lang="en-GB" sz="2000" b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</a:rPr>
              <a:t>in </a:t>
            </a:r>
            <a:r>
              <a:rPr lang="en-GB" sz="2000" b="0" i="1">
                <a:latin typeface="Arial" pitchFamily="34" charset="0"/>
                <a:cs typeface="Arial" pitchFamily="34" charset="0"/>
              </a:rPr>
              <a:t>SS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 individuals longer chains 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 stronger deformation of red blood cells 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 more fatal impacts on the organism: erythrocyte rupture (anemia), 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clogging of capillaries etc.</a:t>
            </a: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clinical syndromes only in </a:t>
            </a:r>
            <a:r>
              <a:rPr lang="en-GB" sz="2000" b="0" i="1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en-GB" sz="2000" b="0" i="1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 allele </a:t>
            </a:r>
            <a:r>
              <a:rPr lang="en-GB" sz="2000" b="0" u="sng">
                <a:latin typeface="Arial" pitchFamily="34" charset="0"/>
                <a:cs typeface="Arial" pitchFamily="34" charset="0"/>
                <a:sym typeface="Symbol"/>
              </a:rPr>
              <a:t>recessive</a:t>
            </a:r>
            <a:endParaRPr lang="en-GB" sz="2000" b="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1379" y="215007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525463" y="1202724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healthy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1946490" y="1198605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healthy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individual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3688793" y="1573427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anemic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A3970F-E729-4692-BB6F-32ABEF5F595C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25463" y="1077956"/>
            <a:ext cx="5753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Resistance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malaria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respect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resistance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dominant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342067" y="3673832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846151" y="2726482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absence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267178" y="2722363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009481" y="3097185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F41D989-0F72-412C-A7ED-743BBF89A23B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16082" y="317980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1838" y="2232454"/>
            <a:ext cx="1547808" cy="680265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viable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583496" y="2767914"/>
            <a:ext cx="965585" cy="515508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lethality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008104"/>
            <a:ext cx="4459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5. Phenotype of health (viability)</a:t>
            </a:r>
          </a:p>
          <a:p>
            <a:pPr algn="l"/>
            <a:endParaRPr lang="en-GB" sz="20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</a:rPr>
              <a:t>nonmalarial environment: </a:t>
            </a:r>
            <a:r>
              <a:rPr lang="en-GB" sz="2000" b="0" i="1">
                <a:latin typeface="Arial" pitchFamily="34" charset="0"/>
                <a:cs typeface="Arial" pitchFamily="34" charset="0"/>
              </a:rPr>
              <a:t>S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b="0" u="sng">
                <a:latin typeface="Arial" pitchFamily="34" charset="0"/>
                <a:cs typeface="Arial" pitchFamily="34" charset="0"/>
              </a:rPr>
              <a:t>recessive</a:t>
            </a:r>
            <a:endParaRPr lang="en-GB" sz="2000" b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3111" y="3895466"/>
            <a:ext cx="852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</a:rPr>
              <a:t>malarial environment: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strong 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anemia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;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AA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malaria;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AS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no 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anemia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,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weak malaria 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en-GB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 is </a:t>
            </a:r>
            <a:r>
              <a:rPr lang="en-GB" sz="2000" b="0" u="sng" dirty="0" err="1">
                <a:latin typeface="Arial" pitchFamily="34" charset="0"/>
                <a:cs typeface="Arial" pitchFamily="34" charset="0"/>
              </a:rPr>
              <a:t>overdominant</a:t>
            </a:r>
            <a:endParaRPr lang="en-GB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801762" y="2236573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viable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57276" y="58612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446638" y="5099222"/>
            <a:ext cx="1128584" cy="494913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malaria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5624690" y="5478162"/>
            <a:ext cx="957342" cy="486676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lethality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842955" y="4917989"/>
            <a:ext cx="1661373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weak malaria</a:t>
            </a:r>
          </a:p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without anemia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836CAB2-E63F-4163-A142-69B4D9F17EAB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 related to the </a:t>
            </a:r>
            <a:r>
              <a:rPr lang="en-GB" sz="2000" b="0" i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allele: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 animBg="1"/>
      <p:bldP spid="15" grpId="0"/>
      <p:bldP spid="16" grpId="1" animBg="1"/>
      <p:bldP spid="19" grpId="1" animBg="1"/>
      <p:bldP spid="2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587451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5463" y="2373044"/>
            <a:ext cx="7494361" cy="7326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5463" y="3995352"/>
            <a:ext cx="6564298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Emergence of </a:t>
            </a:r>
            <a:r>
              <a:rPr lang="en-GB" sz="2000" b="0" i="1"/>
              <a:t>C</a:t>
            </a:r>
            <a:r>
              <a:rPr lang="en-GB" sz="2000" b="0"/>
              <a:t> allele in the </a:t>
            </a:r>
            <a:r>
              <a:rPr lang="en-GB" sz="2000" b="0" i="1"/>
              <a:t>AS</a:t>
            </a:r>
            <a:r>
              <a:rPr lang="en-GB" sz="2000" b="0"/>
              <a:t> polymorphism region: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possible genotypes: </a:t>
            </a:r>
            <a:r>
              <a:rPr lang="en-GB" sz="2000" b="0" i="1"/>
              <a:t>w</a:t>
            </a:r>
            <a:r>
              <a:rPr lang="en-GB" sz="2000" b="0" i="1" baseline="-25000"/>
              <a:t>AC</a:t>
            </a:r>
            <a:r>
              <a:rPr lang="en-GB" sz="2000" b="0"/>
              <a:t> = 0,89; </a:t>
            </a:r>
            <a:r>
              <a:rPr lang="en-GB" sz="2000" b="0" i="1"/>
              <a:t>w</a:t>
            </a:r>
            <a:r>
              <a:rPr lang="en-GB" sz="2000" b="0" i="1" baseline="-25000"/>
              <a:t>SC</a:t>
            </a:r>
            <a:r>
              <a:rPr lang="en-GB" sz="2000" b="0"/>
              <a:t> = 0,70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</a:t>
            </a:r>
            <a:r>
              <a:rPr lang="en-GB" sz="2000" b="0" i="1"/>
              <a:t> w</a:t>
            </a:r>
            <a:r>
              <a:rPr lang="en-GB" sz="2000" b="0" i="1" baseline="-25000"/>
              <a:t>AS</a:t>
            </a:r>
            <a:r>
              <a:rPr lang="en-GB" sz="2000" b="0"/>
              <a:t> = 1,00 </a:t>
            </a:r>
            <a:r>
              <a:rPr lang="en-GB" sz="2000" b="0">
                <a:sym typeface="Symbol"/>
              </a:rPr>
              <a:t> selection acts against beneficial allele!</a:t>
            </a:r>
            <a:endParaRPr lang="en-GB" sz="2000" b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18744" y="5682578"/>
            <a:ext cx="7511993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E60000"/>
                </a:solidFill>
              </a:rPr>
              <a:t>Although </a:t>
            </a:r>
            <a:r>
              <a:rPr lang="en-GB" sz="2000" b="0" i="1" dirty="0">
                <a:solidFill>
                  <a:srgbClr val="E60000"/>
                </a:solidFill>
              </a:rPr>
              <a:t>C</a:t>
            </a:r>
            <a:r>
              <a:rPr lang="en-GB" sz="2000" b="0" dirty="0">
                <a:solidFill>
                  <a:srgbClr val="E60000"/>
                </a:solidFill>
              </a:rPr>
              <a:t> </a:t>
            </a:r>
            <a:r>
              <a:rPr lang="en-GB" sz="2000" b="0" dirty="0" err="1">
                <a:solidFill>
                  <a:srgbClr val="E60000"/>
                </a:solidFill>
              </a:rPr>
              <a:t>higly</a:t>
            </a:r>
            <a:r>
              <a:rPr lang="en-GB" sz="2000" b="0" dirty="0">
                <a:solidFill>
                  <a:srgbClr val="E60000"/>
                </a:solidFill>
              </a:rPr>
              <a:t> beneficial, selection will decrease its frequency </a:t>
            </a:r>
          </a:p>
          <a:p>
            <a:r>
              <a:rPr lang="cs-CZ" sz="2000" b="0" dirty="0" err="1">
                <a:solidFill>
                  <a:srgbClr val="E60000"/>
                </a:solidFill>
              </a:rPr>
              <a:t>un</a:t>
            </a:r>
            <a:r>
              <a:rPr lang="en-GB" sz="2000" b="0" dirty="0" err="1">
                <a:solidFill>
                  <a:srgbClr val="E60000"/>
                </a:solidFill>
              </a:rPr>
              <a:t>til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it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is</a:t>
            </a:r>
            <a:r>
              <a:rPr lang="en-GB" sz="2000" b="0" dirty="0">
                <a:solidFill>
                  <a:srgbClr val="E60000"/>
                </a:solidFill>
              </a:rPr>
              <a:t> complete</a:t>
            </a:r>
            <a:r>
              <a:rPr lang="cs-CZ" sz="2000" b="0" dirty="0" err="1">
                <a:solidFill>
                  <a:srgbClr val="E60000"/>
                </a:solidFill>
              </a:rPr>
              <a:t>ly</a:t>
            </a:r>
            <a:r>
              <a:rPr lang="en-GB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removed</a:t>
            </a:r>
            <a:r>
              <a:rPr lang="en-GB" sz="2000" b="0" dirty="0">
                <a:solidFill>
                  <a:srgbClr val="E60000"/>
                </a:solidFill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upload.wikimedia.org/wikipedia/commons/2/26/Red_Blood_Cell_abnormalit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730" y="796063"/>
            <a:ext cx="4923302" cy="2947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ovéPole 4"/>
          <p:cNvSpPr txBox="1"/>
          <p:nvPr/>
        </p:nvSpPr>
        <p:spPr>
          <a:xfrm>
            <a:off x="525461" y="336550"/>
            <a:ext cx="8349598" cy="413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Resistance against malaria can be mediated through other mechanisms: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hemoglobin E (JV Asie)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</a:t>
            </a:r>
            <a:r>
              <a:rPr lang="en-GB" sz="2000" b="0">
                <a:sym typeface="Symbol"/>
              </a:rPr>
              <a:t>- a -thalassemia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G6PD</a:t>
            </a:r>
            <a:r>
              <a:rPr lang="en-GB" sz="2000" b="0" baseline="30000">
                <a:sym typeface="Symbol"/>
              </a:rPr>
              <a:t>*)</a:t>
            </a:r>
            <a:r>
              <a:rPr lang="en-GB" sz="2000" b="0">
                <a:sym typeface="Symbol"/>
              </a:rPr>
              <a:t> deficiency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Pk</a:t>
            </a:r>
            <a:r>
              <a:rPr lang="en-GB" sz="2000" b="0" baseline="30000">
                <a:sym typeface="Symbol"/>
              </a:rPr>
              <a:t>**)</a:t>
            </a:r>
            <a:r>
              <a:rPr lang="en-GB" sz="2000" b="0">
                <a:sym typeface="Symbol"/>
              </a:rPr>
              <a:t> deficiency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etc. etc.</a:t>
            </a:r>
          </a:p>
          <a:p>
            <a:pPr algn="l" defTabSz="360000">
              <a:spcAft>
                <a:spcPts val="1000"/>
              </a:spcAft>
            </a:pPr>
            <a:endParaRPr lang="en-GB" sz="2000" b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endParaRPr lang="en-GB" sz="2000" b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en-GB" b="0">
                <a:sym typeface="Symbol"/>
              </a:rPr>
              <a:t>*) glucose-6-phosphate dehydrogenase</a:t>
            </a:r>
            <a:br>
              <a:rPr lang="en-GB" b="0">
                <a:sym typeface="Symbol"/>
              </a:rPr>
            </a:br>
            <a:r>
              <a:rPr lang="en-GB" b="0">
                <a:sym typeface="Symbol"/>
              </a:rPr>
              <a:t>**) pyruvate kinase</a:t>
            </a:r>
            <a:endParaRPr lang="en-GB" b="0"/>
          </a:p>
        </p:txBody>
      </p:sp>
      <p:sp>
        <p:nvSpPr>
          <p:cNvPr id="7" name="TextovéPole 6"/>
          <p:cNvSpPr txBox="1"/>
          <p:nvPr/>
        </p:nvSpPr>
        <p:spPr>
          <a:xfrm>
            <a:off x="1289940" y="5172272"/>
            <a:ext cx="6722353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rgbClr val="E80000"/>
                </a:solidFill>
              </a:rPr>
              <a:t>However, selection </a:t>
            </a:r>
            <a:r>
              <a:rPr lang="cs-CZ" sz="2400" b="0" dirty="0" smtClean="0">
                <a:solidFill>
                  <a:srgbClr val="E80000"/>
                </a:solidFill>
              </a:rPr>
              <a:t>in </a:t>
            </a:r>
            <a:r>
              <a:rPr lang="cs-CZ" sz="2400" b="0" dirty="0" err="1" smtClean="0">
                <a:solidFill>
                  <a:srgbClr val="E80000"/>
                </a:solidFill>
              </a:rPr>
              <a:t>favour</a:t>
            </a:r>
            <a:r>
              <a:rPr lang="cs-CZ" sz="2400" b="0" dirty="0" smtClean="0">
                <a:solidFill>
                  <a:srgbClr val="E80000"/>
                </a:solidFill>
              </a:rPr>
              <a:t> </a:t>
            </a:r>
            <a:r>
              <a:rPr lang="cs-CZ" sz="2400" b="0" dirty="0" err="1" smtClean="0">
                <a:solidFill>
                  <a:srgbClr val="E80000"/>
                </a:solidFill>
              </a:rPr>
              <a:t>of</a:t>
            </a:r>
            <a:r>
              <a:rPr lang="en-GB" sz="2400" b="0" dirty="0" smtClean="0">
                <a:solidFill>
                  <a:srgbClr val="E80000"/>
                </a:solidFill>
              </a:rPr>
              <a:t> </a:t>
            </a:r>
            <a:r>
              <a:rPr lang="en-GB" sz="2400" b="0" dirty="0">
                <a:solidFill>
                  <a:srgbClr val="E80000"/>
                </a:solidFill>
              </a:rPr>
              <a:t>heterozygotes </a:t>
            </a:r>
          </a:p>
          <a:p>
            <a:r>
              <a:rPr lang="cs-CZ" sz="2400" b="0" dirty="0" err="1" smtClean="0">
                <a:solidFill>
                  <a:srgbClr val="E80000"/>
                </a:solidFill>
              </a:rPr>
              <a:t>is</a:t>
            </a:r>
            <a:r>
              <a:rPr lang="cs-CZ" sz="2400" b="0" dirty="0" smtClean="0">
                <a:solidFill>
                  <a:srgbClr val="E80000"/>
                </a:solidFill>
              </a:rPr>
              <a:t> </a:t>
            </a:r>
            <a:r>
              <a:rPr lang="en-GB" sz="2400" b="0" dirty="0" smtClean="0">
                <a:solidFill>
                  <a:srgbClr val="E80000"/>
                </a:solidFill>
              </a:rPr>
              <a:t>not </a:t>
            </a:r>
            <a:r>
              <a:rPr lang="en-GB" sz="2400" b="0" dirty="0">
                <a:solidFill>
                  <a:srgbClr val="E80000"/>
                </a:solidFill>
              </a:rPr>
              <a:t>widespread in nature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69161" y="336550"/>
            <a:ext cx="77027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60000"/>
                </a:solidFill>
              </a:rPr>
              <a:t>Alternative equilibrium: selection against heterozygotes</a:t>
            </a:r>
          </a:p>
          <a:p>
            <a:pPr defTabSz="360000"/>
            <a:r>
              <a:rPr lang="en-GB" sz="2400" b="0">
                <a:solidFill>
                  <a:srgbClr val="E60000"/>
                </a:solidFill>
              </a:rPr>
              <a:t>(underdominance)</a:t>
            </a:r>
          </a:p>
        </p:txBody>
      </p:sp>
      <p:graphicFrame>
        <p:nvGraphicFramePr>
          <p:cNvPr id="5" name="Graf 4"/>
          <p:cNvGraphicFramePr/>
          <p:nvPr/>
        </p:nvGraphicFramePr>
        <p:xfrm>
          <a:off x="2215661" y="30421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60798" y="1825724"/>
            <a:ext cx="2358683" cy="1145060"/>
          </a:xfrm>
          <a:prstGeom prst="wedgeRectCallout">
            <a:avLst>
              <a:gd name="adj1" fmla="val -50234"/>
              <a:gd name="adj2" fmla="val 9556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heterozygote fitness is lower than </a:t>
            </a:r>
            <a:r>
              <a:rPr lang="en-GB" b="0" i="1"/>
              <a:t>w</a:t>
            </a:r>
            <a:r>
              <a:rPr lang="en-GB" b="0"/>
              <a:t> of homozygotes</a:t>
            </a:r>
            <a:endParaRPr lang="en-GB" sz="1600" b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67108" y="1709635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&gt;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&lt;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endParaRPr lang="cs-CZ" sz="3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U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857" y="913228"/>
            <a:ext cx="6676339" cy="3998976"/>
          </a:xfrm>
          <a:prstGeom prst="rect">
            <a:avLst/>
          </a:prstGeom>
        </p:spPr>
      </p:pic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595282" y="977152"/>
            <a:ext cx="1923127" cy="723699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above the critical level  </a:t>
            </a:r>
            <a:r>
              <a:rPr lang="en-GB" sz="1600" b="0" u="sng">
                <a:latin typeface="Arial" pitchFamily="34" charset="0"/>
                <a:sym typeface="Symbol" pitchFamily="18" charset="2"/>
              </a:rPr>
              <a:t>fixation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279942" y="568688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/>
              <a:t>Selection results in fixation of one of the alleles </a:t>
            </a:r>
          </a:p>
          <a:p>
            <a:r>
              <a:rPr lang="en-GB" sz="2400" b="0" dirty="0"/>
              <a:t>(and extinction of the other)</a:t>
            </a:r>
            <a:endParaRPr lang="en-GB" sz="2400" b="0" dirty="0">
              <a:solidFill>
                <a:srgbClr val="E80000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327046" y="4761518"/>
            <a:ext cx="2787187" cy="684689"/>
          </a:xfrm>
          <a:prstGeom prst="wedgeRectCallout">
            <a:avLst>
              <a:gd name="adj1" fmla="val -47475"/>
              <a:gd name="adj2" fmla="val -10085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below the critical level  </a:t>
            </a:r>
            <a:r>
              <a:rPr lang="en-GB" sz="1600" b="0" u="sng">
                <a:latin typeface="Arial" pitchFamily="34" charset="0"/>
                <a:sym typeface="Symbol" pitchFamily="18" charset="2"/>
              </a:rPr>
              <a:t>extinction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939128" y="2572377"/>
            <a:ext cx="1305734" cy="627353"/>
          </a:xfrm>
          <a:prstGeom prst="wedgeRectCallout">
            <a:avLst>
              <a:gd name="adj1" fmla="val -9752"/>
              <a:gd name="adj2" fmla="val 1139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non-stable equilibrium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&gt;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&lt;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endParaRPr lang="cs-CZ" sz="24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1555534" y="336550"/>
            <a:ext cx="6042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2. Selection in heterogeneous environment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392194"/>
            <a:ext cx="8162812" cy="4170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environmental variation: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spatial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temporal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endParaRPr lang="en-GB" sz="24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coarse-grained: single environment throughout lifetime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fine-grained: environmental heterogeneity throughout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r>
              <a:rPr lang="en-GB" sz="2400" b="0">
                <a:latin typeface="Arial" pitchFamily="34" charset="0"/>
                <a:cs typeface="Arial" pitchFamily="34" charset="0"/>
              </a:rPr>
              <a:t>				  lifetime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endParaRPr lang="en-GB" sz="24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selection:	soft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r>
              <a:rPr lang="en-GB" sz="2400" b="0">
                <a:latin typeface="Arial" pitchFamily="34" charset="0"/>
                <a:cs typeface="Arial" pitchFamily="34" charset="0"/>
              </a:rPr>
              <a:t>			hard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50935"/>
          <a:stretch>
            <a:fillRect/>
          </a:stretch>
        </p:blipFill>
        <p:spPr bwMode="auto">
          <a:xfrm>
            <a:off x="529132" y="1962150"/>
            <a:ext cx="396872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053889" y="436563"/>
            <a:ext cx="1401346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/>
              <a:t>selection</a:t>
            </a:r>
            <a:endParaRPr lang="cs-CZ" sz="2400" b="0" dirty="0"/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886781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/>
              <a:t>hard</a:t>
            </a:r>
          </a:p>
        </p:txBody>
      </p:sp>
      <p:sp>
        <p:nvSpPr>
          <p:cNvPr id="27655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44152"/>
          <a:stretch>
            <a:fillRect/>
          </a:stretch>
        </p:blipFill>
        <p:spPr bwMode="auto">
          <a:xfrm>
            <a:off x="4883280" y="1195112"/>
            <a:ext cx="3766451" cy="2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450226" y="560172"/>
            <a:ext cx="1547808" cy="672028"/>
          </a:xfrm>
          <a:prstGeom prst="wedgeRectCallout">
            <a:avLst>
              <a:gd name="adj1" fmla="val -28301"/>
              <a:gd name="adj2" fmla="val 11199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Silene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vulgaris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ssp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.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humilis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427838" y="5173362"/>
            <a:ext cx="1198606" cy="659670"/>
          </a:xfrm>
          <a:prstGeom prst="wedgeRectCallout">
            <a:avLst>
              <a:gd name="adj1" fmla="val 82209"/>
              <a:gd name="adj2" fmla="val -2495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Minuartia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verna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7505"/>
          <a:stretch>
            <a:fillRect/>
          </a:stretch>
        </p:blipFill>
        <p:spPr bwMode="auto">
          <a:xfrm>
            <a:off x="5667632" y="3962400"/>
            <a:ext cx="2788697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5463" y="5660039"/>
            <a:ext cx="8519925" cy="10156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0" dirty="0" err="1">
                <a:solidFill>
                  <a:srgbClr val="E60000"/>
                </a:solidFill>
              </a:rPr>
              <a:t>Coarse-grained</a:t>
            </a:r>
            <a:r>
              <a:rPr lang="cs-CZ" sz="2000" b="0" dirty="0">
                <a:solidFill>
                  <a:srgbClr val="E60000"/>
                </a:solidFill>
              </a:rPr>
              <a:t> environment </a:t>
            </a:r>
            <a:r>
              <a:rPr lang="cs-CZ" sz="2000" b="0" dirty="0"/>
              <a:t>and</a:t>
            </a:r>
            <a:r>
              <a:rPr lang="cs-CZ" sz="2000" b="0" dirty="0">
                <a:solidFill>
                  <a:srgbClr val="E60000"/>
                </a:solidFill>
              </a:rPr>
              <a:t> soft </a:t>
            </a:r>
            <a:r>
              <a:rPr lang="cs-CZ" sz="2000" b="0" dirty="0" err="1">
                <a:solidFill>
                  <a:srgbClr val="E60000"/>
                </a:solidFill>
              </a:rPr>
              <a:t>selection</a:t>
            </a:r>
            <a:r>
              <a:rPr lang="cs-CZ" sz="2000" b="0" dirty="0"/>
              <a:t> </a:t>
            </a:r>
            <a:r>
              <a:rPr lang="cs-CZ" sz="2000" b="0" dirty="0" err="1"/>
              <a:t>will</a:t>
            </a:r>
            <a:r>
              <a:rPr lang="cs-CZ" sz="2000" b="0" dirty="0"/>
              <a:t> </a:t>
            </a:r>
            <a:r>
              <a:rPr lang="cs-CZ" sz="2000" b="0" dirty="0" err="1"/>
              <a:t>maintain</a:t>
            </a:r>
            <a:r>
              <a:rPr lang="cs-CZ" sz="2000" b="0" dirty="0"/>
              <a:t> </a:t>
            </a:r>
            <a:r>
              <a:rPr lang="cs-CZ" sz="2000" b="0" dirty="0" err="1"/>
              <a:t>polymophism</a:t>
            </a: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in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population</a:t>
            </a:r>
            <a:r>
              <a:rPr lang="cs-CZ" sz="2000" b="0" dirty="0"/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with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higher</a:t>
            </a:r>
            <a:r>
              <a:rPr lang="cs-CZ" sz="2000" b="0" dirty="0">
                <a:solidFill>
                  <a:srgbClr val="E60000"/>
                </a:solidFill>
              </a:rPr>
              <a:t> probability</a:t>
            </a:r>
            <a:r>
              <a:rPr lang="cs-CZ" sz="2000" b="0" dirty="0"/>
              <a:t> </a:t>
            </a:r>
            <a:r>
              <a:rPr lang="cs-CZ" sz="2000" b="0" dirty="0" err="1"/>
              <a:t>than</a:t>
            </a:r>
            <a:r>
              <a:rPr lang="cs-CZ" sz="2000" b="0" dirty="0"/>
              <a:t> fine-</a:t>
            </a:r>
            <a:r>
              <a:rPr lang="cs-CZ" sz="2000" b="0" dirty="0" err="1"/>
              <a:t>grained</a:t>
            </a:r>
            <a:r>
              <a:rPr lang="cs-CZ" sz="2000" b="0" dirty="0"/>
              <a:t> environment </a:t>
            </a:r>
          </a:p>
          <a:p>
            <a:r>
              <a:rPr lang="cs-CZ" sz="2000" b="0" dirty="0"/>
              <a:t>and hard </a:t>
            </a:r>
            <a:r>
              <a:rPr lang="cs-CZ" sz="2000" b="0" dirty="0" err="1"/>
              <a:t>selection</a:t>
            </a:r>
            <a:r>
              <a:rPr lang="cs-CZ" sz="2000" b="0" dirty="0"/>
              <a:t>.</a:t>
            </a: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275388" y="1273175"/>
            <a:ext cx="679994" cy="461665"/>
          </a:xfrm>
          <a:prstGeom prst="rect">
            <a:avLst/>
          </a:prstGeom>
          <a:solidFill>
            <a:srgbClr val="99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/>
              <a:t>soft</a:t>
            </a:r>
          </a:p>
        </p:txBody>
      </p:sp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886781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/>
              <a:t>hard</a:t>
            </a:r>
          </a:p>
        </p:txBody>
      </p:sp>
      <p:pic>
        <p:nvPicPr>
          <p:cNvPr id="9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-6011"/>
          <a:stretch>
            <a:fillRect/>
          </a:stretch>
        </p:blipFill>
        <p:spPr bwMode="auto">
          <a:xfrm>
            <a:off x="529132" y="1962150"/>
            <a:ext cx="85749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5410653" y="786423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4037" y="1313167"/>
            <a:ext cx="6103087" cy="5364079"/>
            <a:chOff x="287079" y="909130"/>
            <a:chExt cx="6103087" cy="5364079"/>
          </a:xfrm>
        </p:grpSpPr>
        <p:pic>
          <p:nvPicPr>
            <p:cNvPr id="2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2" cstate="print"/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4" descr="http://www.evolution-textbook.org/content/free/figures/17_EVOW_Art/02_EVOW_CH17.jpg"/>
          <p:cNvPicPr>
            <a:picLocks noChangeAspect="1" noChangeArrowheads="1"/>
          </p:cNvPicPr>
          <p:nvPr/>
        </p:nvPicPr>
        <p:blipFill>
          <a:blip r:embed="rId3" cstate="print"/>
          <a:srcRect l="1492" t="51899" r="56339" b="21057"/>
          <a:stretch>
            <a:fillRect/>
          </a:stretch>
        </p:blipFill>
        <p:spPr bwMode="auto">
          <a:xfrm>
            <a:off x="5401340" y="3548239"/>
            <a:ext cx="3476846" cy="298015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652660" y="219075"/>
            <a:ext cx="391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 on </a:t>
            </a:r>
            <a:r>
              <a:rPr lang="cs-CZ" sz="2400" b="0" dirty="0" err="1">
                <a:solidFill>
                  <a:srgbClr val="E80000"/>
                </a:solidFill>
              </a:rPr>
              <a:t>the</a:t>
            </a:r>
            <a:r>
              <a:rPr lang="cs-CZ" sz="2400" b="0" dirty="0">
                <a:solidFill>
                  <a:srgbClr val="E80000"/>
                </a:solidFill>
              </a:rPr>
              <a:t> RNA level: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1142377" y="5446264"/>
            <a:ext cx="1254833" cy="674449"/>
          </a:xfrm>
          <a:prstGeom prst="wedgeRectCallout">
            <a:avLst>
              <a:gd name="adj1" fmla="val 16767"/>
              <a:gd name="adj2" fmla="val -825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invariant </a:t>
            </a:r>
            <a:r>
              <a:rPr lang="cs-CZ" sz="1600" b="0" dirty="0" err="1"/>
              <a:t>position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825" y="790899"/>
            <a:ext cx="643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/>
              <a:t>intron </a:t>
            </a:r>
            <a:r>
              <a:rPr lang="en-GB" sz="2000" b="0" i="1"/>
              <a:t>Tetrahymena</a:t>
            </a:r>
            <a:r>
              <a:rPr lang="en-GB" sz="2000" b="0"/>
              <a:t>: Ca</a:t>
            </a:r>
            <a:r>
              <a:rPr lang="en-GB" sz="2000" b="0" baseline="30000"/>
              <a:t>+</a:t>
            </a:r>
            <a:r>
              <a:rPr lang="en-GB" sz="2000" b="0"/>
              <a:t> instead of Mg</a:t>
            </a:r>
            <a:r>
              <a:rPr lang="en-GB" sz="2000" b="0" baseline="30000"/>
              <a:t>+</a:t>
            </a:r>
            <a:r>
              <a:rPr lang="en-GB" sz="2000" b="0"/>
              <a:t> (normal state)</a:t>
            </a:r>
            <a:endParaRPr lang="en-GB" sz="2000" b="0" i="1" baseline="3000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82473" y="1423982"/>
            <a:ext cx="1728510" cy="933941"/>
          </a:xfrm>
          <a:prstGeom prst="wedgeRectCallout">
            <a:avLst>
              <a:gd name="adj1" fmla="val -86411"/>
              <a:gd name="adj2" fmla="val 215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err="1"/>
              <a:t>increase</a:t>
            </a:r>
            <a:r>
              <a:rPr lang="cs-CZ" sz="1600" b="0" dirty="0"/>
              <a:t> in </a:t>
            </a:r>
            <a:r>
              <a:rPr lang="cs-CZ" sz="1600" b="0" dirty="0" err="1"/>
              <a:t>activity</a:t>
            </a:r>
            <a:r>
              <a:rPr lang="cs-CZ" sz="1600" b="0" dirty="0"/>
              <a:t> </a:t>
            </a:r>
            <a:r>
              <a:rPr lang="cs-CZ" sz="1600" b="0" dirty="0" err="1"/>
              <a:t>after</a:t>
            </a:r>
            <a:r>
              <a:rPr lang="cs-CZ" sz="1600" b="0" dirty="0"/>
              <a:t> 12 </a:t>
            </a:r>
            <a:r>
              <a:rPr lang="cs-CZ" sz="1600" b="0" dirty="0" err="1"/>
              <a:t>generations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7304281" y="2913206"/>
            <a:ext cx="1422860" cy="621957"/>
          </a:xfrm>
          <a:prstGeom prst="wedgeRectCallout">
            <a:avLst>
              <a:gd name="adj1" fmla="val 17115"/>
              <a:gd name="adj2" fmla="val 86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err="1"/>
              <a:t>frequency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r>
              <a:rPr lang="cs-CZ" sz="1600" b="0" dirty="0"/>
              <a:t> 9 </a:t>
            </a:r>
            <a:r>
              <a:rPr lang="cs-CZ" sz="1600" b="0" dirty="0" err="1"/>
              <a:t>variants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2892465" y="3438269"/>
            <a:ext cx="1254833" cy="674449"/>
          </a:xfrm>
          <a:prstGeom prst="wedgeRectCallout">
            <a:avLst>
              <a:gd name="adj1" fmla="val -47295"/>
              <a:gd name="adj2" fmla="val -1585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mutant </a:t>
            </a:r>
            <a:r>
              <a:rPr lang="cs-CZ" sz="1600" b="0" dirty="0" err="1"/>
              <a:t>position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832002" y="336550"/>
            <a:ext cx="3489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3. Antagonistic selection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5463" y="981504"/>
            <a:ext cx="398218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2400" b="0"/>
              <a:t>different sexes</a:t>
            </a:r>
          </a:p>
          <a:p>
            <a:pPr algn="l">
              <a:spcAft>
                <a:spcPts val="600"/>
              </a:spcAft>
            </a:pPr>
            <a:r>
              <a:rPr lang="en-GB" sz="2400" b="0"/>
              <a:t>different ontogenetic stages</a:t>
            </a:r>
          </a:p>
          <a:p>
            <a:pPr algn="l">
              <a:spcAft>
                <a:spcPts val="600"/>
              </a:spcAft>
            </a:pPr>
            <a:r>
              <a:rPr lang="en-GB" sz="2400" b="0"/>
              <a:t>gametic </a:t>
            </a:r>
            <a:r>
              <a:rPr lang="en-GB" sz="2400" b="0">
                <a:sym typeface="Symbol" pitchFamily="18" charset="2"/>
              </a:rPr>
              <a:t> zygotic phase</a:t>
            </a:r>
            <a:endParaRPr lang="en-GB" sz="2400" b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Freq_dep_new.jpg"/>
          <p:cNvPicPr>
            <a:picLocks noChangeAspect="1"/>
          </p:cNvPicPr>
          <p:nvPr/>
        </p:nvPicPr>
        <p:blipFill>
          <a:blip r:embed="rId3" cstate="print"/>
          <a:srcRect r="50488"/>
          <a:stretch>
            <a:fillRect/>
          </a:stretch>
        </p:blipFill>
        <p:spPr>
          <a:xfrm>
            <a:off x="1650301" y="2180492"/>
            <a:ext cx="5561280" cy="3820516"/>
          </a:xfrm>
          <a:prstGeom prst="rect">
            <a:avLst/>
          </a:prstGeom>
        </p:spPr>
      </p:pic>
      <p:sp>
        <p:nvSpPr>
          <p:cNvPr id="80923" name="AutoShape 27"/>
          <p:cNvSpPr>
            <a:spLocks noChangeArrowheads="1"/>
          </p:cNvSpPr>
          <p:nvPr/>
        </p:nvSpPr>
        <p:spPr bwMode="auto">
          <a:xfrm>
            <a:off x="5968720" y="2874509"/>
            <a:ext cx="3049773" cy="733425"/>
          </a:xfrm>
          <a:prstGeom prst="wedgeRectCallout">
            <a:avLst>
              <a:gd name="adj1" fmla="val -38740"/>
              <a:gd name="adj2" fmla="val 11097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err="1"/>
              <a:t>with</a:t>
            </a:r>
            <a:r>
              <a:rPr lang="cs-CZ" b="0" dirty="0"/>
              <a:t> </a:t>
            </a:r>
            <a:r>
              <a:rPr lang="cs-CZ" b="0" dirty="0" err="1"/>
              <a:t>increasing</a:t>
            </a:r>
            <a:r>
              <a:rPr lang="cs-CZ" b="0" dirty="0"/>
              <a:t> </a:t>
            </a:r>
            <a:r>
              <a:rPr lang="cs-CZ" b="0" dirty="0" err="1"/>
              <a:t>frequency</a:t>
            </a:r>
            <a:r>
              <a:rPr lang="cs-CZ" b="0" dirty="0"/>
              <a:t>, fitness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i="1" dirty="0"/>
              <a:t>A</a:t>
            </a:r>
            <a:r>
              <a:rPr lang="cs-CZ" b="0" dirty="0"/>
              <a:t> </a:t>
            </a:r>
            <a:r>
              <a:rPr lang="cs-CZ" b="0" dirty="0" err="1"/>
              <a:t>allele</a:t>
            </a:r>
            <a:r>
              <a:rPr lang="cs-CZ" b="0" dirty="0"/>
              <a:t> </a:t>
            </a:r>
            <a:r>
              <a:rPr lang="cs-CZ" b="0" u="sng" dirty="0" err="1"/>
              <a:t>decreases</a:t>
            </a:r>
            <a:r>
              <a:rPr lang="cs-CZ" b="0" u="sng" dirty="0"/>
              <a:t>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155058" y="336550"/>
            <a:ext cx="4842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</a:t>
            </a:r>
            <a:r>
              <a:rPr lang="cs-CZ" sz="2400" b="0" dirty="0" err="1">
                <a:solidFill>
                  <a:srgbClr val="E80000"/>
                </a:solidFill>
              </a:rPr>
              <a:t>Frequency-dependent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endParaRPr lang="cs-CZ" sz="2400" b="0" dirty="0">
              <a:solidFill>
                <a:srgbClr val="E80000"/>
              </a:solidFill>
            </a:endParaRPr>
          </a:p>
          <a:p>
            <a:r>
              <a:rPr lang="cs-CZ" sz="2400" b="0" dirty="0">
                <a:solidFill>
                  <a:srgbClr val="E80000"/>
                </a:solidFill>
              </a:rPr>
              <a:t>I. Negative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25550"/>
            <a:ext cx="39433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25463" y="336550"/>
            <a:ext cx="816545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000" b="0"/>
              <a:t>Eg.: Batesian mimicry </a:t>
            </a:r>
          </a:p>
          <a:p>
            <a:pPr algn="l"/>
            <a:r>
              <a:rPr lang="en-GB" sz="1600" b="0"/>
              <a:t>[in this case it is rather density-dependent selection]</a:t>
            </a:r>
          </a:p>
        </p:txBody>
      </p:sp>
      <p:pic>
        <p:nvPicPr>
          <p:cNvPr id="29700" name="Picture 24" descr="Soubor:Red milk sn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5" y="462121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0" descr="File:Batesplate Ar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1196975"/>
            <a:ext cx="38639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6" descr="Soubor:Micrurus te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6525" y="4630738"/>
            <a:ext cx="31226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3" descr="Periss3"/>
          <p:cNvPicPr>
            <a:picLocks noChangeAspect="1" noChangeArrowheads="1"/>
          </p:cNvPicPr>
          <p:nvPr/>
        </p:nvPicPr>
        <p:blipFill>
          <a:blip r:embed="rId3" cstate="print"/>
          <a:srcRect b="6324"/>
          <a:stretch>
            <a:fillRect/>
          </a:stretch>
        </p:blipFill>
        <p:spPr bwMode="auto">
          <a:xfrm>
            <a:off x="881063" y="1533525"/>
            <a:ext cx="3275012" cy="19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24" descr="Periss1"/>
          <p:cNvPicPr>
            <a:picLocks noChangeAspect="1" noChangeArrowheads="1"/>
          </p:cNvPicPr>
          <p:nvPr/>
        </p:nvPicPr>
        <p:blipFill>
          <a:blip r:embed="rId4" cstate="print"/>
          <a:srcRect b="5160"/>
          <a:stretch>
            <a:fillRect/>
          </a:stretch>
        </p:blipFill>
        <p:spPr bwMode="auto">
          <a:xfrm>
            <a:off x="881063" y="4046538"/>
            <a:ext cx="3275012" cy="19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1371600" y="530225"/>
            <a:ext cx="554555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Eg.: cichlid </a:t>
            </a:r>
            <a:r>
              <a:rPr lang="cs-CZ" sz="2000" b="0" i="1" dirty="0" err="1"/>
              <a:t>Perissodus</a:t>
            </a:r>
            <a:r>
              <a:rPr lang="cs-CZ" sz="2000" b="0" i="1" dirty="0"/>
              <a:t> </a:t>
            </a:r>
            <a:r>
              <a:rPr lang="cs-CZ" sz="2000" b="0" i="1" dirty="0" err="1"/>
              <a:t>microlepis</a:t>
            </a:r>
            <a:r>
              <a:rPr lang="cs-CZ" sz="2000" b="0" dirty="0"/>
              <a:t> (Tanganyika)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5" cstate="print"/>
          <a:srcRect l="2495" t="4361" r="59349" b="3586"/>
          <a:stretch>
            <a:fillRect/>
          </a:stretch>
        </p:blipFill>
        <p:spPr bwMode="auto">
          <a:xfrm>
            <a:off x="4901515" y="1186249"/>
            <a:ext cx="3510786" cy="54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47" y="336550"/>
            <a:ext cx="4127796" cy="327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3806825"/>
            <a:ext cx="55054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9" name="AutoShape 13"/>
          <p:cNvSpPr>
            <a:spLocks noChangeArrowheads="1"/>
          </p:cNvSpPr>
          <p:nvPr/>
        </p:nvSpPr>
        <p:spPr bwMode="auto">
          <a:xfrm>
            <a:off x="358775" y="3376613"/>
            <a:ext cx="2373313" cy="965200"/>
          </a:xfrm>
          <a:prstGeom prst="cloudCallout">
            <a:avLst>
              <a:gd name="adj1" fmla="val 74417"/>
              <a:gd name="adj2" fmla="val 317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/>
              <a:t>„</a:t>
            </a:r>
            <a:r>
              <a:rPr lang="cs-CZ" b="0" dirty="0" err="1"/>
              <a:t>right-mouthed</a:t>
            </a:r>
            <a:r>
              <a:rPr lang="cs-CZ" b="0" dirty="0"/>
              <a:t>“</a:t>
            </a:r>
          </a:p>
        </p:txBody>
      </p:sp>
      <p:sp>
        <p:nvSpPr>
          <p:cNvPr id="31750" name="AutoShape 14"/>
          <p:cNvSpPr>
            <a:spLocks noChangeArrowheads="1"/>
          </p:cNvSpPr>
          <p:nvPr/>
        </p:nvSpPr>
        <p:spPr bwMode="auto">
          <a:xfrm>
            <a:off x="6565900" y="5257800"/>
            <a:ext cx="2132013" cy="1025525"/>
          </a:xfrm>
          <a:prstGeom prst="cloudCallout">
            <a:avLst>
              <a:gd name="adj1" fmla="val -90731"/>
              <a:gd name="adj2" fmla="val -3653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/>
              <a:t>„</a:t>
            </a:r>
            <a:r>
              <a:rPr lang="cs-CZ" b="0" dirty="0" err="1"/>
              <a:t>left-mouthed</a:t>
            </a:r>
            <a:r>
              <a:rPr lang="cs-CZ" b="0" dirty="0"/>
              <a:t>“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req_dep_new.jpg"/>
          <p:cNvPicPr>
            <a:picLocks noChangeAspect="1"/>
          </p:cNvPicPr>
          <p:nvPr/>
        </p:nvPicPr>
        <p:blipFill>
          <a:blip r:embed="rId3" cstate="print"/>
          <a:srcRect l="50349"/>
          <a:stretch>
            <a:fillRect/>
          </a:stretch>
        </p:blipFill>
        <p:spPr>
          <a:xfrm>
            <a:off x="1668023" y="2341267"/>
            <a:ext cx="5576891" cy="3820516"/>
          </a:xfrm>
          <a:prstGeom prst="rect">
            <a:avLst/>
          </a:prstGeom>
        </p:spPr>
      </p:pic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3633195" y="1758547"/>
            <a:ext cx="2722562" cy="1011547"/>
          </a:xfrm>
          <a:prstGeom prst="wedgeRectCallout">
            <a:avLst>
              <a:gd name="adj1" fmla="val 70265"/>
              <a:gd name="adj2" fmla="val 593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with increasing frequency, fitness of </a:t>
            </a:r>
            <a:r>
              <a:rPr lang="en-GB" b="0" i="1"/>
              <a:t>A</a:t>
            </a:r>
            <a:r>
              <a:rPr lang="en-GB" b="0"/>
              <a:t> allele </a:t>
            </a:r>
            <a:r>
              <a:rPr lang="en-GB" b="0" u="sng"/>
              <a:t>increases 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155058" y="336550"/>
            <a:ext cx="4842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4. Frequency-dependent selection</a:t>
            </a:r>
          </a:p>
          <a:p>
            <a:r>
              <a:rPr lang="en-GB" sz="2400" b="0">
                <a:solidFill>
                  <a:srgbClr val="E80000"/>
                </a:solidFill>
              </a:rPr>
              <a:t>II. Positive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raphics8.nytimes.com/images/2013/03/12/science/12CREA/12CREA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22" y="3513475"/>
            <a:ext cx="4327892" cy="191263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527050" y="352606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err="1"/>
              <a:t>Müllerian</a:t>
            </a:r>
            <a:r>
              <a:rPr lang="cs-CZ" sz="2000" b="0" dirty="0"/>
              <a:t> </a:t>
            </a:r>
            <a:r>
              <a:rPr lang="cs-CZ" sz="2000" b="0" dirty="0" err="1"/>
              <a:t>mimicry</a:t>
            </a:r>
            <a:r>
              <a:rPr lang="cs-CZ" sz="2000" b="0" dirty="0"/>
              <a:t>: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42" y="997345"/>
            <a:ext cx="3974491" cy="51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94405" y="2833635"/>
            <a:ext cx="2369858" cy="449054"/>
          </a:xfrm>
          <a:prstGeom prst="wedgeRectCallout">
            <a:avLst>
              <a:gd name="adj1" fmla="val -9081"/>
              <a:gd name="adj2" fmla="val 8694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err="1"/>
              <a:t>Heliconius</a:t>
            </a:r>
            <a:r>
              <a:rPr lang="cs-CZ" sz="1600" b="0" i="1" dirty="0"/>
              <a:t> </a:t>
            </a:r>
            <a:r>
              <a:rPr lang="cs-CZ" sz="1600" b="0" i="1" dirty="0" err="1"/>
              <a:t>melpomene</a:t>
            </a:r>
            <a:endParaRPr lang="cs-CZ" sz="1600" b="0" i="1" dirty="0"/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138691" y="5729234"/>
            <a:ext cx="911173" cy="449054"/>
          </a:xfrm>
          <a:prstGeom prst="wedgeRectCallout">
            <a:avLst>
              <a:gd name="adj1" fmla="val -762"/>
              <a:gd name="adj2" fmla="val -11444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erato</a:t>
            </a:r>
            <a:endParaRPr lang="cs-CZ" sz="1600" b="0" i="1" dirty="0"/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3558670" y="336550"/>
            <a:ext cx="1787054" cy="572757"/>
          </a:xfrm>
          <a:prstGeom prst="wedgeRectCallout">
            <a:avLst>
              <a:gd name="adj1" fmla="val 32869"/>
              <a:gd name="adj2" fmla="val 893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Amereega</a:t>
            </a:r>
            <a:r>
              <a:rPr lang="cs-CZ" sz="1400" b="0" i="1" dirty="0"/>
              <a:t> </a:t>
            </a:r>
            <a:r>
              <a:rPr lang="cs-CZ" sz="1400" b="0" i="1" dirty="0" err="1"/>
              <a:t>hahneli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6722348" y="336550"/>
            <a:ext cx="2041490" cy="765350"/>
          </a:xfrm>
          <a:prstGeom prst="wedgeRectCallout">
            <a:avLst>
              <a:gd name="adj1" fmla="val -23359"/>
              <a:gd name="adj2" fmla="val 7883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Lithodytes</a:t>
            </a:r>
            <a:r>
              <a:rPr lang="cs-CZ" sz="1400" b="0" i="1" dirty="0"/>
              <a:t> </a:t>
            </a:r>
            <a:r>
              <a:rPr lang="cs-CZ" sz="1400" b="0" i="1" dirty="0" err="1"/>
              <a:t>lineatus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harmless</a:t>
            </a:r>
            <a:r>
              <a:rPr lang="cs-CZ" sz="1400" b="0" dirty="0"/>
              <a:t>; </a:t>
            </a:r>
            <a:r>
              <a:rPr lang="cs-CZ" sz="1400" b="0" dirty="0" err="1"/>
              <a:t>Batesian</a:t>
            </a:r>
            <a:r>
              <a:rPr lang="cs-CZ" sz="1400" b="0" dirty="0"/>
              <a:t> </a:t>
            </a:r>
            <a:r>
              <a:rPr lang="cs-CZ" sz="1400" b="0" dirty="0" err="1"/>
              <a:t>mimicry</a:t>
            </a:r>
            <a:r>
              <a:rPr lang="cs-CZ" sz="1400" b="0" dirty="0"/>
              <a:t>)</a:t>
            </a: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446583" y="2141972"/>
            <a:ext cx="1227574" cy="572757"/>
          </a:xfrm>
          <a:prstGeom prst="wedgeRectCallout">
            <a:avLst>
              <a:gd name="adj1" fmla="val 65796"/>
              <a:gd name="adj2" fmla="val 9813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variabilis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359378" y="5809621"/>
            <a:ext cx="1787054" cy="572757"/>
          </a:xfrm>
          <a:prstGeom prst="wedgeRectCallout">
            <a:avLst>
              <a:gd name="adj1" fmla="val 50300"/>
              <a:gd name="adj2" fmla="val -11765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ventrimaculata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7" name="Obdélník 16"/>
          <p:cNvSpPr/>
          <p:nvPr/>
        </p:nvSpPr>
        <p:spPr bwMode="auto">
          <a:xfrm>
            <a:off x="6652009" y="2592475"/>
            <a:ext cx="1949380" cy="3516923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826060" y="6161313"/>
            <a:ext cx="1787054" cy="572757"/>
          </a:xfrm>
          <a:prstGeom prst="wedgeRectCallout">
            <a:avLst>
              <a:gd name="adj1" fmla="val 10378"/>
              <a:gd name="adj2" fmla="val -966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Ranitomeya</a:t>
            </a:r>
            <a:r>
              <a:rPr lang="cs-CZ" sz="1400" b="0" i="1" dirty="0"/>
              <a:t> </a:t>
            </a:r>
            <a:r>
              <a:rPr lang="cs-CZ" sz="1400" b="0" i="1" dirty="0" err="1"/>
              <a:t>imitator</a:t>
            </a:r>
            <a:endParaRPr lang="cs-CZ" sz="1400" b="0" i="1" dirty="0"/>
          </a:p>
          <a:p>
            <a:r>
              <a:rPr lang="cs-CZ" sz="1400" b="0" dirty="0"/>
              <a:t>(d,f; 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444500" y="382758"/>
            <a:ext cx="8176985" cy="5836596"/>
            <a:chOff x="2937" y="2226"/>
            <a:chExt cx="2746" cy="1934"/>
          </a:xfrm>
        </p:grpSpPr>
        <p:pic>
          <p:nvPicPr>
            <p:cNvPr id="32777" name="Picture 13" descr="Heliconi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2492"/>
              <a:ext cx="2676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4" descr="erato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6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5" descr="erato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6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6" descr="melpomene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47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7" descr="melpomene2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0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2937" y="2295"/>
              <a:ext cx="9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cs-CZ" b="0" i="1" dirty="0" err="1"/>
                <a:t>Heliconius</a:t>
              </a:r>
              <a:r>
                <a:rPr lang="cs-CZ" b="0" i="1" dirty="0"/>
                <a:t> </a:t>
              </a:r>
              <a:r>
                <a:rPr lang="cs-CZ" b="0" i="1" dirty="0" err="1"/>
                <a:t>erato</a:t>
              </a:r>
              <a:endParaRPr lang="cs-CZ" b="0" i="1" dirty="0"/>
            </a:p>
          </p:txBody>
        </p:sp>
        <p:sp>
          <p:nvSpPr>
            <p:cNvPr id="32783" name="Text Box 19"/>
            <p:cNvSpPr txBox="1">
              <a:spLocks noChangeArrowheads="1"/>
            </p:cNvSpPr>
            <p:nvPr/>
          </p:nvSpPr>
          <p:spPr bwMode="auto">
            <a:xfrm>
              <a:off x="4461" y="2294"/>
              <a:ext cx="71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i="1" dirty="0"/>
                <a:t>H. </a:t>
              </a:r>
              <a:r>
                <a:rPr lang="cs-CZ" b="0" i="1" dirty="0" err="1"/>
                <a:t>melpomene</a:t>
              </a:r>
              <a:endParaRPr lang="cs-CZ" b="0" i="1" dirty="0"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36696" y="336550"/>
            <a:ext cx="600837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60000"/>
                </a:solidFill>
              </a:rPr>
              <a:t>Balancing selection at the molecular level:</a:t>
            </a:r>
          </a:p>
        </p:txBody>
      </p:sp>
      <p:pic>
        <p:nvPicPr>
          <p:cNvPr id="140291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 r="33430"/>
          <a:stretch>
            <a:fillRect/>
          </a:stretch>
        </p:blipFill>
        <p:spPr bwMode="auto">
          <a:xfrm>
            <a:off x="3824288" y="3860800"/>
            <a:ext cx="3644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dh"/>
          <p:cNvPicPr>
            <a:picLocks noChangeAspect="1" noChangeArrowheads="1"/>
          </p:cNvPicPr>
          <p:nvPr/>
        </p:nvPicPr>
        <p:blipFill>
          <a:blip r:embed="rId4" cstate="print"/>
          <a:srcRect l="2107" t="6094" r="2312" b="2243"/>
          <a:stretch>
            <a:fillRect/>
          </a:stretch>
        </p:blipFill>
        <p:spPr bwMode="auto">
          <a:xfrm>
            <a:off x="450850" y="1125538"/>
            <a:ext cx="45402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319865" y="1357313"/>
            <a:ext cx="467147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comparison of observed and expected</a:t>
            </a:r>
          </a:p>
          <a:p>
            <a:r>
              <a:rPr lang="en-GB" sz="2000" b="0"/>
              <a:t>polymorphism in the ADH gene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1276686" y="5365750"/>
            <a:ext cx="15392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MHC genes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5424488" y="2617788"/>
            <a:ext cx="3313112" cy="1060450"/>
          </a:xfrm>
          <a:prstGeom prst="wedgeRectCallout">
            <a:avLst>
              <a:gd name="adj1" fmla="val -32032"/>
              <a:gd name="adj2" fmla="val 92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chimpanzee alleles (C) more similar to human alleles (H) than other C alleles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  <p:bldP spid="1402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3947" y="374650"/>
            <a:ext cx="5766579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ReproduCTIVE</a:t>
            </a:r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fitness, 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</a:t>
            </a:r>
            <a:endParaRPr lang="cs-CZ" sz="2800" cap="all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4825" y="1195388"/>
            <a:ext cx="85932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200" b="0" dirty="0" smtClean="0">
                <a:solidFill>
                  <a:srgbClr val="E80000"/>
                </a:solidFill>
              </a:rPr>
              <a:t>= average per capita lifetime contribution of individuals of a given genotype to the population after one or more generation</a:t>
            </a:r>
            <a:endParaRPr lang="en-US" sz="2200" b="0" dirty="0">
              <a:solidFill>
                <a:srgbClr val="E80000"/>
              </a:solidFill>
            </a:endParaRP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04825" y="2164664"/>
            <a:ext cx="7893186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 dirty="0"/>
              <a:t>absolute number of the offspring = </a:t>
            </a:r>
            <a:r>
              <a:rPr lang="en-GB" sz="2000" b="0" dirty="0">
                <a:solidFill>
                  <a:srgbClr val="E80000"/>
                </a:solidFill>
              </a:rPr>
              <a:t>absolute fitness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discrete generations, stable population </a:t>
            </a:r>
            <a:r>
              <a:rPr lang="en-GB" sz="2000" b="0">
                <a:sym typeface="Symbol"/>
              </a:rPr>
              <a:t> fitness  1 in </a:t>
            </a:r>
            <a:r>
              <a:rPr lang="en-GB" sz="2000" b="0"/>
              <a:t>asexual </a:t>
            </a:r>
            <a:br>
              <a:rPr lang="en-GB" sz="2000" b="0"/>
            </a:br>
            <a:r>
              <a:rPr lang="en-GB" sz="2000" b="0"/>
              <a:t>	organisms, </a:t>
            </a:r>
            <a:r>
              <a:rPr lang="en-GB" sz="2000" b="0">
                <a:sym typeface="Symbol"/>
              </a:rPr>
              <a:t> 2 in sexual organisms; even with a slight deviation 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the population goes either to extinction or to overpopulation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 dirty="0">
                <a:sym typeface="Symbol"/>
              </a:rPr>
              <a:t>	continuous time scale  growth rate  0</a:t>
            </a:r>
            <a:endParaRPr lang="en-GB" sz="2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4825" y="4440195"/>
            <a:ext cx="7994176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in evolution relationships between genotypes in a population more </a:t>
            </a:r>
            <a:br>
              <a:rPr lang="en-GB" sz="2000" b="0"/>
            </a:br>
            <a:r>
              <a:rPr lang="en-GB" sz="2000" b="0"/>
              <a:t>	important </a:t>
            </a:r>
            <a:r>
              <a:rPr lang="en-GB" sz="2000" b="0">
                <a:sym typeface="Symbol"/>
              </a:rPr>
              <a:t> </a:t>
            </a:r>
            <a:r>
              <a:rPr lang="en-GB" sz="2000" b="0">
                <a:solidFill>
                  <a:srgbClr val="E80000"/>
                </a:solidFill>
                <a:sym typeface="Symbol"/>
              </a:rPr>
              <a:t>relative fitness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sym typeface="Symbol"/>
              </a:rPr>
              <a:t>	</a:t>
            </a:r>
            <a:r>
              <a:rPr lang="en-GB" sz="2000" b="0">
                <a:sym typeface="Symbol"/>
              </a:rPr>
              <a:t>discrete time  = </a:t>
            </a:r>
            <a:r>
              <a:rPr lang="en-GB" sz="2000" b="0" u="sng">
                <a:sym typeface="Symbol"/>
              </a:rPr>
              <a:t>ratio</a:t>
            </a:r>
            <a:r>
              <a:rPr lang="en-GB" sz="2000" b="0">
                <a:sym typeface="Symbol"/>
              </a:rPr>
              <a:t> of absolute fitness; continuous time 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= </a:t>
            </a:r>
            <a:r>
              <a:rPr lang="en-GB" sz="2000" b="0" u="sng">
                <a:sym typeface="Symbol"/>
              </a:rPr>
              <a:t>difference</a:t>
            </a:r>
            <a:r>
              <a:rPr lang="en-GB" sz="2000" b="0">
                <a:sym typeface="Symbol"/>
              </a:rPr>
              <a:t> between growth rates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usually relative fitness of the most fit genotype = 1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alternatively we may relate to the </a:t>
            </a:r>
            <a:r>
              <a:rPr lang="en-GB" sz="2000" b="0" u="sng">
                <a:sym typeface="Symbol"/>
              </a:rPr>
              <a:t>mean population fitness</a:t>
            </a:r>
            <a:r>
              <a:rPr lang="en-GB" sz="2000" b="0">
                <a:sym typeface="Symbol"/>
              </a:rPr>
              <a:t> </a:t>
            </a:r>
            <a:endParaRPr lang="en-GB" sz="2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ddmcdn.com/gif/mice-stem-cells-101209-67563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516" y="376238"/>
            <a:ext cx="2647950" cy="2143125"/>
          </a:xfrm>
          <a:prstGeom prst="rect">
            <a:avLst/>
          </a:prstGeom>
          <a:noFill/>
        </p:spPr>
      </p:pic>
      <p:grpSp>
        <p:nvGrpSpPr>
          <p:cNvPr id="50" name="Skupina 49"/>
          <p:cNvGrpSpPr/>
          <p:nvPr/>
        </p:nvGrpSpPr>
        <p:grpSpPr>
          <a:xfrm>
            <a:off x="915412" y="2361363"/>
            <a:ext cx="2812526" cy="797475"/>
            <a:chOff x="915412" y="2361363"/>
            <a:chExt cx="2812526" cy="797475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915412" y="2512507"/>
              <a:ext cx="1582549" cy="64633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/>
                <a:t>Total number </a:t>
              </a:r>
              <a:br>
                <a:rPr lang="en-GB" b="0"/>
              </a:br>
              <a:r>
                <a:rPr lang="en-GB" b="0"/>
                <a:t>of offspring</a:t>
              </a:r>
            </a:p>
          </p:txBody>
        </p:sp>
        <p:cxnSp>
          <p:nvCxnSpPr>
            <p:cNvPr id="27" name="Přímá spojovací šipka 26"/>
            <p:cNvCxnSpPr/>
            <p:nvPr/>
          </p:nvCxnSpPr>
          <p:spPr bwMode="auto">
            <a:xfrm flipH="1">
              <a:off x="2763297" y="2361363"/>
              <a:ext cx="964641" cy="341644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Skupina 50"/>
          <p:cNvGrpSpPr/>
          <p:nvPr/>
        </p:nvGrpSpPr>
        <p:grpSpPr>
          <a:xfrm>
            <a:off x="6030686" y="2243033"/>
            <a:ext cx="2833307" cy="922661"/>
            <a:chOff x="6030686" y="2243033"/>
            <a:chExt cx="2833307" cy="922661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6383827" y="2519363"/>
              <a:ext cx="2480166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/>
                <a:t>Quality of the weaned </a:t>
              </a:r>
              <a:br>
                <a:rPr lang="en-GB" b="0"/>
              </a:br>
              <a:r>
                <a:rPr lang="en-GB" b="0"/>
                <a:t>offspring</a:t>
              </a:r>
            </a:p>
          </p:txBody>
        </p:sp>
        <p:cxnSp>
          <p:nvCxnSpPr>
            <p:cNvPr id="28" name="Přímá spojovací šipka 27"/>
            <p:cNvCxnSpPr/>
            <p:nvPr/>
          </p:nvCxnSpPr>
          <p:spPr bwMode="auto">
            <a:xfrm>
              <a:off x="6030686" y="2243033"/>
              <a:ext cx="812241" cy="31929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637028" y="376238"/>
            <a:ext cx="33329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Components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fitness:</a:t>
            </a:r>
          </a:p>
        </p:txBody>
      </p:sp>
      <p:grpSp>
        <p:nvGrpSpPr>
          <p:cNvPr id="54" name="Skupina 53"/>
          <p:cNvGrpSpPr/>
          <p:nvPr/>
        </p:nvGrpSpPr>
        <p:grpSpPr>
          <a:xfrm>
            <a:off x="6622021" y="3104940"/>
            <a:ext cx="2159566" cy="1734753"/>
            <a:chOff x="6622021" y="3104940"/>
            <a:chExt cx="2159566" cy="1734753"/>
          </a:xfrm>
        </p:grpSpPr>
        <p:sp>
          <p:nvSpPr>
            <p:cNvPr id="9237" name="Text Box 13"/>
            <p:cNvSpPr txBox="1">
              <a:spLocks noChangeArrowheads="1"/>
            </p:cNvSpPr>
            <p:nvPr/>
          </p:nvSpPr>
          <p:spPr bwMode="auto">
            <a:xfrm>
              <a:off x="6622021" y="3916363"/>
              <a:ext cx="2159566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b="0"/>
                <a:t>Maternal behaviour</a:t>
              </a:r>
            </a:p>
            <a:p>
              <a:pPr algn="l"/>
              <a:endParaRPr lang="en-GB" b="0"/>
            </a:p>
            <a:p>
              <a:pPr algn="l"/>
              <a:r>
                <a:rPr lang="en-GB" b="0"/>
                <a:t>Milk production</a:t>
              </a:r>
            </a:p>
          </p:txBody>
        </p:sp>
        <p:cxnSp>
          <p:nvCxnSpPr>
            <p:cNvPr id="41" name="Přímá spojovací šipka 40"/>
            <p:cNvCxnSpPr/>
            <p:nvPr/>
          </p:nvCxnSpPr>
          <p:spPr bwMode="auto">
            <a:xfrm>
              <a:off x="7516167" y="3104940"/>
              <a:ext cx="0" cy="8918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Skupina 51"/>
          <p:cNvGrpSpPr/>
          <p:nvPr/>
        </p:nvGrpSpPr>
        <p:grpSpPr>
          <a:xfrm>
            <a:off x="504825" y="3094893"/>
            <a:ext cx="2441694" cy="2674943"/>
            <a:chOff x="504825" y="3094893"/>
            <a:chExt cx="2441694" cy="2674943"/>
          </a:xfrm>
        </p:grpSpPr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504825" y="3904710"/>
              <a:ext cx="2441694" cy="186512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GB" b="0"/>
                <a:t>Viability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Reproductive success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Litter size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Litter frequency</a:t>
              </a:r>
            </a:p>
            <a:p>
              <a:pPr algn="l">
                <a:lnSpc>
                  <a:spcPct val="80000"/>
                </a:lnSpc>
              </a:pPr>
              <a:r>
                <a:rPr lang="en-GB" b="0"/>
                <a:t>Number of litters</a:t>
              </a:r>
            </a:p>
          </p:txBody>
        </p:sp>
        <p:cxnSp>
          <p:nvCxnSpPr>
            <p:cNvPr id="43" name="Přímá spojovací šipka 42"/>
            <p:cNvCxnSpPr/>
            <p:nvPr/>
          </p:nvCxnSpPr>
          <p:spPr bwMode="auto">
            <a:xfrm>
              <a:off x="1728316" y="3094893"/>
              <a:ext cx="0" cy="854109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Skupina 52"/>
          <p:cNvGrpSpPr/>
          <p:nvPr/>
        </p:nvGrpSpPr>
        <p:grpSpPr>
          <a:xfrm>
            <a:off x="2059912" y="3581018"/>
            <a:ext cx="3878066" cy="1842147"/>
            <a:chOff x="2059912" y="3581018"/>
            <a:chExt cx="3878066" cy="1842147"/>
          </a:xfrm>
        </p:grpSpPr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436972" y="4099726"/>
              <a:ext cx="2501006" cy="1323439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600" b="0"/>
                <a:t>Resistance to pathogens</a:t>
              </a:r>
            </a:p>
            <a:p>
              <a:pPr algn="l"/>
              <a:r>
                <a:rPr lang="en-GB" sz="1600" b="0"/>
                <a:t>Escape from predators</a:t>
              </a:r>
            </a:p>
            <a:p>
              <a:pPr algn="l"/>
              <a:endParaRPr lang="en-GB" sz="1600" b="0"/>
            </a:p>
            <a:p>
              <a:pPr algn="l"/>
              <a:r>
                <a:rPr lang="en-GB" sz="1600" b="0"/>
                <a:t>Frequency of ovulations</a:t>
              </a:r>
            </a:p>
            <a:p>
              <a:pPr algn="l"/>
              <a:r>
                <a:rPr lang="en-GB" sz="1600" b="0"/>
                <a:t>Survival of embryos</a:t>
              </a:r>
            </a:p>
          </p:txBody>
        </p:sp>
        <p:sp>
          <p:nvSpPr>
            <p:cNvPr id="40" name="Oblouk 39"/>
            <p:cNvSpPr/>
            <p:nvPr/>
          </p:nvSpPr>
          <p:spPr bwMode="auto">
            <a:xfrm rot="3937751" flipV="1">
              <a:off x="2242457" y="3696574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blouk 38"/>
            <p:cNvSpPr/>
            <p:nvPr/>
          </p:nvSpPr>
          <p:spPr bwMode="auto">
            <a:xfrm rot="19863374">
              <a:off x="2059912" y="3818373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702688" y="4772966"/>
            <a:ext cx="1840568" cy="916188"/>
            <a:chOff x="6702688" y="4772966"/>
            <a:chExt cx="1840568" cy="916188"/>
          </a:xfrm>
        </p:grpSpPr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6702688" y="5202867"/>
              <a:ext cx="1840568" cy="486287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1600" b="0"/>
                <a:t>Size of mammary </a:t>
              </a:r>
              <a:br>
                <a:rPr lang="en-GB" sz="1600" b="0"/>
              </a:br>
              <a:r>
                <a:rPr lang="en-GB" sz="1600" b="0"/>
                <a:t>glands</a:t>
              </a:r>
            </a:p>
          </p:txBody>
        </p:sp>
        <p:cxnSp>
          <p:nvCxnSpPr>
            <p:cNvPr id="32" name="Přímá spojovací šipka 31"/>
            <p:cNvCxnSpPr/>
            <p:nvPr/>
          </p:nvCxnSpPr>
          <p:spPr bwMode="auto">
            <a:xfrm>
              <a:off x="7526215" y="4772966"/>
              <a:ext cx="0" cy="47227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04825" y="753800"/>
            <a:ext cx="2529860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zygotic selection:</a:t>
            </a:r>
          </a:p>
        </p:txBody>
      </p:sp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504825" y="3545846"/>
            <a:ext cx="2650084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gametic selection: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504825" y="1513759"/>
            <a:ext cx="3248005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400" b="0"/>
              <a:t> viability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reproductive success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fertility/fecundity</a:t>
            </a:r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04825" y="4346000"/>
            <a:ext cx="3215945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400" b="0"/>
              <a:t> gamete viability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fertilisation success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segregation distortion</a:t>
            </a:r>
          </a:p>
        </p:txBody>
      </p:sp>
      <p:pic>
        <p:nvPicPr>
          <p:cNvPr id="83970" name="Picture 2" descr="http://www.thefutureofhealthnow.com/wp-content/uploads/2013/07/IV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533" y="3788229"/>
            <a:ext cx="3315158" cy="2141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2" name="Picture 4" descr="http://www.zoo.ox.ac.uk/egi/wp-content/uploads/2013/07/Raggiana-Bird-of-Paradise-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80" y="753626"/>
            <a:ext cx="3263671" cy="23814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o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737" y="4582048"/>
            <a:ext cx="3440393" cy="2275952"/>
          </a:xfrm>
          <a:prstGeom prst="rect">
            <a:avLst/>
          </a:prstGeom>
        </p:spPr>
      </p:pic>
      <p:pic>
        <p:nvPicPr>
          <p:cNvPr id="22" name="Picture 6" descr="http://www.basinandrangewatch.org/images/Pisgah-lavahabitat.jpg"/>
          <p:cNvPicPr>
            <a:picLocks noChangeAspect="1" noChangeArrowheads="1"/>
          </p:cNvPicPr>
          <p:nvPr/>
        </p:nvPicPr>
        <p:blipFill>
          <a:blip r:embed="rId5" cstate="print"/>
          <a:srcRect r="17745"/>
          <a:stretch>
            <a:fillRect/>
          </a:stretch>
        </p:blipFill>
        <p:spPr bwMode="auto">
          <a:xfrm>
            <a:off x="6230420" y="957294"/>
            <a:ext cx="2242159" cy="1483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527050" y="346075"/>
            <a:ext cx="837120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Change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allele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frequencies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selection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coefficient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cs-CZ" sz="24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4" descr="http://modeling-natural-selection.wikispaces.com/file/view/rock_pocket_mouse_tan.jpg/281549398/rock_pocket_mouse_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1110" y="1037345"/>
            <a:ext cx="2144317" cy="14269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" name="TextovéPole 22"/>
          <p:cNvSpPr txBox="1"/>
          <p:nvPr/>
        </p:nvSpPr>
        <p:spPr>
          <a:xfrm>
            <a:off x="504825" y="1205803"/>
            <a:ext cx="3445174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Fitness in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pocket</a:t>
            </a:r>
            <a:r>
              <a:rPr lang="cs-CZ" sz="2000" b="0" dirty="0"/>
              <a:t> </a:t>
            </a:r>
            <a:r>
              <a:rPr lang="cs-CZ" sz="2000" b="0" dirty="0" err="1"/>
              <a:t>mouse</a:t>
            </a:r>
            <a:r>
              <a:rPr lang="cs-CZ" sz="2000" b="0" dirty="0"/>
              <a:t>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i="1" dirty="0"/>
              <a:t>	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 </a:t>
            </a:r>
            <a:r>
              <a:rPr lang="cs-CZ" sz="2000" b="0" dirty="0">
                <a:latin typeface="Arial"/>
                <a:cs typeface="Arial"/>
                <a:sym typeface="Symbol"/>
              </a:rPr>
              <a:t>‒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err="1">
                <a:sym typeface="Symbol"/>
              </a:rPr>
              <a:t>mean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aa</a:t>
            </a:r>
            <a:r>
              <a:rPr lang="cs-CZ" sz="2000" b="0" dirty="0">
                <a:sym typeface="Symbol"/>
              </a:rPr>
              <a:t>)  0,20</a:t>
            </a:r>
            <a:endParaRPr lang="cs-CZ" sz="2000" b="0" dirty="0"/>
          </a:p>
        </p:txBody>
      </p:sp>
      <p:sp>
        <p:nvSpPr>
          <p:cNvPr id="25" name="Obdélníkový popisek 24"/>
          <p:cNvSpPr/>
          <p:nvPr/>
        </p:nvSpPr>
        <p:spPr bwMode="auto">
          <a:xfrm>
            <a:off x="4049487" y="2531369"/>
            <a:ext cx="2080008" cy="744394"/>
          </a:xfrm>
          <a:prstGeom prst="wedgeRectCallout">
            <a:avLst>
              <a:gd name="adj1" fmla="val -20566"/>
              <a:gd name="adj2" fmla="val -9133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0" i="1" dirty="0"/>
              <a:t>w</a:t>
            </a:r>
            <a:r>
              <a:rPr lang="cs-CZ" b="0" dirty="0"/>
              <a:t> = 0,60</a:t>
            </a:r>
            <a:r>
              <a:rPr lang="cs-CZ" b="0" dirty="0">
                <a:latin typeface="Arial"/>
                <a:cs typeface="Arial"/>
                <a:sym typeface="Symbol"/>
              </a:rPr>
              <a:t>‒0,98</a:t>
            </a:r>
          </a:p>
          <a:p>
            <a:r>
              <a:rPr lang="cs-CZ" b="0" dirty="0">
                <a:latin typeface="Arial"/>
                <a:cs typeface="Arial"/>
                <a:sym typeface="Symbol"/>
              </a:rPr>
              <a:t> </a:t>
            </a:r>
            <a:r>
              <a:rPr lang="cs-CZ" b="0" i="1" dirty="0">
                <a:latin typeface="Arial"/>
                <a:cs typeface="Arial"/>
                <a:sym typeface="Symbol"/>
              </a:rPr>
              <a:t>s</a:t>
            </a:r>
            <a:r>
              <a:rPr lang="cs-CZ" b="0" dirty="0">
                <a:latin typeface="Arial"/>
                <a:cs typeface="Arial"/>
                <a:sym typeface="Symbol"/>
              </a:rPr>
              <a:t> = 0,02‒0,40 </a:t>
            </a:r>
            <a:r>
              <a:rPr lang="cs-CZ" b="0" dirty="0"/>
              <a:t> </a:t>
            </a:r>
            <a:endParaRPr kumimoji="0" lang="cs-CZ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504825" y="3526972"/>
            <a:ext cx="7464687" cy="993666"/>
            <a:chOff x="504825" y="3597311"/>
            <a:chExt cx="7464687" cy="993666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4825" y="3597311"/>
              <a:ext cx="4972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b="0">
                  <a:solidFill>
                    <a:srgbClr val="E80000"/>
                  </a:solidFill>
                </a:rPr>
                <a:t>Increase of beneficial dominant allele </a:t>
              </a:r>
              <a:r>
                <a:rPr lang="en-GB" sz="2000" b="0" i="1">
                  <a:solidFill>
                    <a:srgbClr val="E80000"/>
                  </a:solidFill>
                </a:rPr>
                <a:t>A</a:t>
              </a:r>
              <a:r>
                <a:rPr lang="en-GB" sz="2000" b="0">
                  <a:solidFill>
                    <a:srgbClr val="E80000"/>
                  </a:solidFill>
                </a:rPr>
                <a:t>: </a:t>
              </a:r>
            </a:p>
          </p:txBody>
        </p:sp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5094514" y="3649803"/>
            <a:ext cx="2874998" cy="941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4" name="Rovnice" r:id="rId7" imgW="1218671" imgH="444307" progId="Equation.3">
                    <p:embed/>
                  </p:oleObj>
                </mc:Choice>
                <mc:Fallback>
                  <p:oleObj name="Rovnice" r:id="rId7" imgW="1218671" imgH="444307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4514" y="3649803"/>
                          <a:ext cx="2874998" cy="9411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TextovéPole 30"/>
          <p:cNvSpPr txBox="1"/>
          <p:nvPr/>
        </p:nvSpPr>
        <p:spPr>
          <a:xfrm>
            <a:off x="527050" y="5860370"/>
            <a:ext cx="530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0"/>
              <a:t>When </a:t>
            </a:r>
            <a:r>
              <a:rPr lang="en-GB" b="0" i="1"/>
              <a:t>s</a:t>
            </a:r>
            <a:r>
              <a:rPr lang="en-GB" b="0"/>
              <a:t> = 0,20 and initial frequency </a:t>
            </a:r>
            <a:r>
              <a:rPr lang="en-GB" b="0" i="1"/>
              <a:t>A</a:t>
            </a:r>
            <a:r>
              <a:rPr lang="en-GB" b="0"/>
              <a:t> = 0,01</a:t>
            </a:r>
          </a:p>
          <a:p>
            <a:pPr algn="l"/>
            <a:r>
              <a:rPr lang="en-GB" b="0"/>
              <a:t>the freq. increases to 0,95 in ca. 120 generations</a:t>
            </a:r>
          </a:p>
        </p:txBody>
      </p:sp>
      <p:sp>
        <p:nvSpPr>
          <p:cNvPr id="14" name="Obdélník 13"/>
          <p:cNvSpPr/>
          <p:nvPr/>
        </p:nvSpPr>
        <p:spPr bwMode="auto">
          <a:xfrm>
            <a:off x="878681" y="2283619"/>
            <a:ext cx="1422392" cy="359098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2250831" y="2552281"/>
            <a:ext cx="2029767" cy="39188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5080566" y="3828422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7132104" y="3639178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866566" y="4014839"/>
            <a:ext cx="4070350" cy="1540486"/>
          </a:xfrm>
          <a:prstGeom prst="wedgeRectCallout">
            <a:avLst>
              <a:gd name="adj1" fmla="val 55662"/>
              <a:gd name="adj2" fmla="val -336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GB" b="0"/>
              <a:t>negatively proportional to the mean fitness of the population </a:t>
            </a:r>
            <a:r>
              <a:rPr lang="en-GB" b="0">
                <a:sym typeface="Symbol" pitchFamily="18" charset="2"/>
              </a:rPr>
              <a:t> with increasing frequency of the beneficial allele the evolution is slowing down;</a:t>
            </a:r>
          </a:p>
          <a:p>
            <a:pPr algn="l">
              <a:defRPr/>
            </a:pPr>
            <a:r>
              <a:rPr lang="en-GB" b="0">
                <a:sym typeface="Symbol" pitchFamily="18" charset="2"/>
              </a:rPr>
              <a:t>if </a:t>
            </a:r>
            <a:r>
              <a:rPr lang="en-GB" b="0" i="1">
                <a:sym typeface="Symbol" pitchFamily="18" charset="2"/>
              </a:rPr>
              <a:t>q</a:t>
            </a:r>
            <a:r>
              <a:rPr lang="en-GB" b="0">
                <a:sym typeface="Symbol" pitchFamily="18" charset="2"/>
              </a:rPr>
              <a:t> or </a:t>
            </a:r>
            <a:r>
              <a:rPr lang="en-GB" b="0" i="1">
                <a:sym typeface="Symbol" pitchFamily="18" charset="2"/>
              </a:rPr>
              <a:t>p</a:t>
            </a:r>
            <a:r>
              <a:rPr lang="en-GB" b="0">
                <a:sym typeface="Symbol" pitchFamily="18" charset="2"/>
              </a:rPr>
              <a:t> = 0 </a:t>
            </a:r>
            <a:r>
              <a:rPr lang="en-GB" b="0" i="1">
                <a:sym typeface="Symbol"/>
              </a:rPr>
              <a:t>p</a:t>
            </a:r>
            <a:r>
              <a:rPr lang="en-GB" b="0">
                <a:sym typeface="Symbol"/>
              </a:rPr>
              <a:t> = 0</a:t>
            </a:r>
            <a:endParaRPr lang="en-GB" b="0"/>
          </a:p>
        </p:txBody>
      </p:sp>
      <p:sp>
        <p:nvSpPr>
          <p:cNvPr id="29" name="Obdélníkový popisek 28"/>
          <p:cNvSpPr/>
          <p:nvPr/>
        </p:nvSpPr>
        <p:spPr bwMode="auto">
          <a:xfrm>
            <a:off x="6783216" y="2719529"/>
            <a:ext cx="1811337" cy="679450"/>
          </a:xfrm>
          <a:prstGeom prst="wedgeRectCallout">
            <a:avLst>
              <a:gd name="adj1" fmla="val -15408"/>
              <a:gd name="adj2" fmla="val 892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b="0"/>
              <a:t>biggest change when </a:t>
            </a:r>
            <a:r>
              <a:rPr lang="en-GB" b="0" i="1"/>
              <a:t>p</a:t>
            </a:r>
            <a:r>
              <a:rPr lang="en-GB" b="0"/>
              <a:t>=</a:t>
            </a:r>
            <a:r>
              <a:rPr lang="en-GB" b="0" i="1"/>
              <a:t>q</a:t>
            </a:r>
            <a:r>
              <a:rPr lang="en-GB" b="0"/>
              <a:t>=0,5</a:t>
            </a:r>
          </a:p>
          <a:p>
            <a:pPr algn="l">
              <a:defRPr/>
            </a:pPr>
            <a:endParaRPr lang="en-GB" b="0">
              <a:sym typeface="Symbol" pitchFamily="18" charset="2"/>
            </a:endParaRPr>
          </a:p>
        </p:txBody>
      </p:sp>
      <p:sp>
        <p:nvSpPr>
          <p:cNvPr id="24" name="Obdélníkový popisek 23"/>
          <p:cNvSpPr/>
          <p:nvPr/>
        </p:nvSpPr>
        <p:spPr bwMode="auto">
          <a:xfrm>
            <a:off x="6472813" y="5346582"/>
            <a:ext cx="1614343" cy="441269"/>
          </a:xfrm>
          <a:prstGeom prst="wedgeRectCallout">
            <a:avLst>
              <a:gd name="adj1" fmla="val -42235"/>
              <a:gd name="adj2" fmla="val -1391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sz="1600" b="0"/>
              <a:t>frequency of </a:t>
            </a:r>
            <a:r>
              <a:rPr lang="en-GB" sz="1600" b="0" i="1"/>
              <a:t>A</a:t>
            </a:r>
            <a:endParaRPr kumimoji="0" lang="en-GB" sz="16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9" grpId="0" animBg="1"/>
      <p:bldP spid="20" grpId="0" animBg="1"/>
      <p:bldP spid="28" grpId="0" animBg="1"/>
      <p:bldP spid="29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35" descr="Sel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66" y="2321169"/>
            <a:ext cx="6397336" cy="38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1732037" y="386130"/>
            <a:ext cx="6604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0" dirty="0">
                <a:solidFill>
                  <a:srgbClr val="E80000"/>
                </a:solidFill>
              </a:rPr>
              <a:t>Increase of a </a:t>
            </a:r>
            <a:r>
              <a:rPr lang="cs-CZ" sz="2400" b="0" dirty="0" err="1">
                <a:solidFill>
                  <a:srgbClr val="E80000"/>
                </a:solidFill>
              </a:rPr>
              <a:t>advantageous</a:t>
            </a:r>
            <a:r>
              <a:rPr lang="en-GB" sz="2400" b="0" dirty="0">
                <a:solidFill>
                  <a:srgbClr val="E80000"/>
                </a:solidFill>
              </a:rPr>
              <a:t> dominant allele </a:t>
            </a:r>
            <a:r>
              <a:rPr lang="en-GB" sz="2400" b="0" i="1" dirty="0">
                <a:solidFill>
                  <a:srgbClr val="E80000"/>
                </a:solidFill>
              </a:rPr>
              <a:t>A</a:t>
            </a:r>
            <a:r>
              <a:rPr lang="en-GB" sz="2400" b="0" dirty="0">
                <a:solidFill>
                  <a:srgbClr val="E80000"/>
                </a:solidFill>
              </a:rPr>
              <a:t>: </a:t>
            </a: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119446" y="1071599"/>
            <a:ext cx="2515301" cy="1118941"/>
          </a:xfrm>
          <a:prstGeom prst="wedgeRectCallout">
            <a:avLst>
              <a:gd name="adj1" fmla="val -38978"/>
              <a:gd name="adj2" fmla="val 6501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cs-CZ" b="0" dirty="0" err="1"/>
              <a:t>the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r>
              <a:rPr lang="cs-CZ" b="0" dirty="0"/>
              <a:t> </a:t>
            </a:r>
            <a:r>
              <a:rPr lang="cs-CZ" b="0" i="1" dirty="0"/>
              <a:t>s </a:t>
            </a:r>
            <a:r>
              <a:rPr lang="cs-CZ" b="0" dirty="0"/>
              <a:t>(</a:t>
            </a:r>
            <a:r>
              <a:rPr lang="cs-CZ" b="0" dirty="0" err="1"/>
              <a:t>ie</a:t>
            </a:r>
            <a:r>
              <a:rPr lang="cs-CZ" b="0" dirty="0"/>
              <a:t>. </a:t>
            </a:r>
            <a:r>
              <a:rPr lang="cs-CZ" b="0" dirty="0" err="1"/>
              <a:t>stronger</a:t>
            </a:r>
            <a:r>
              <a:rPr lang="cs-CZ" b="0" dirty="0"/>
              <a:t> </a:t>
            </a:r>
            <a:r>
              <a:rPr lang="cs-CZ" b="0" dirty="0" err="1"/>
              <a:t>selection</a:t>
            </a:r>
            <a:r>
              <a:rPr lang="cs-CZ" b="0" dirty="0"/>
              <a:t>), </a:t>
            </a:r>
            <a:r>
              <a:rPr lang="cs-CZ" b="0" dirty="0" err="1"/>
              <a:t>the</a:t>
            </a:r>
            <a:r>
              <a:rPr lang="cs-CZ" b="0" dirty="0"/>
              <a:t> more rapid </a:t>
            </a:r>
            <a:r>
              <a:rPr lang="cs-CZ" b="0" dirty="0" err="1"/>
              <a:t>change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4268</TotalTime>
  <Words>1406</Words>
  <Application>Microsoft Office PowerPoint</Application>
  <PresentationFormat>Předvádění na obrazovce (4:3)</PresentationFormat>
  <Paragraphs>395</Paragraphs>
  <Slides>48</Slides>
  <Notes>35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6" baseType="lpstr">
      <vt:lpstr>Arial</vt:lpstr>
      <vt:lpstr>Arial Black</vt:lpstr>
      <vt:lpstr>Arial Special G2</vt:lpstr>
      <vt:lpstr>Garamond</vt:lpstr>
      <vt:lpstr>Symbol</vt:lpstr>
      <vt:lpstr>Times New Roman</vt:lpstr>
      <vt:lpstr>Výchozí návrh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250</cp:revision>
  <dcterms:created xsi:type="dcterms:W3CDTF">2002-02-28T16:27:36Z</dcterms:created>
  <dcterms:modified xsi:type="dcterms:W3CDTF">2018-10-08T06:34:12Z</dcterms:modified>
</cp:coreProperties>
</file>