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sldIdLst>
    <p:sldId id="256" r:id="rId2"/>
    <p:sldId id="268" r:id="rId3"/>
    <p:sldId id="338" r:id="rId4"/>
    <p:sldId id="339" r:id="rId5"/>
    <p:sldId id="340" r:id="rId6"/>
    <p:sldId id="307" r:id="rId7"/>
    <p:sldId id="269" r:id="rId8"/>
    <p:sldId id="270" r:id="rId9"/>
    <p:sldId id="273" r:id="rId10"/>
    <p:sldId id="275" r:id="rId11"/>
    <p:sldId id="283" r:id="rId12"/>
    <p:sldId id="271" r:id="rId13"/>
    <p:sldId id="334" r:id="rId14"/>
    <p:sldId id="335" r:id="rId15"/>
    <p:sldId id="336" r:id="rId16"/>
    <p:sldId id="282" r:id="rId17"/>
    <p:sldId id="309" r:id="rId18"/>
    <p:sldId id="287" r:id="rId19"/>
    <p:sldId id="311" r:id="rId20"/>
    <p:sldId id="310" r:id="rId21"/>
    <p:sldId id="284" r:id="rId22"/>
    <p:sldId id="312" r:id="rId23"/>
    <p:sldId id="291" r:id="rId24"/>
    <p:sldId id="313" r:id="rId25"/>
    <p:sldId id="288" r:id="rId26"/>
    <p:sldId id="314" r:id="rId27"/>
    <p:sldId id="293" r:id="rId28"/>
    <p:sldId id="315" r:id="rId29"/>
    <p:sldId id="260" r:id="rId30"/>
    <p:sldId id="298" r:id="rId31"/>
    <p:sldId id="295" r:id="rId32"/>
    <p:sldId id="296" r:id="rId33"/>
    <p:sldId id="297" r:id="rId34"/>
    <p:sldId id="316" r:id="rId35"/>
    <p:sldId id="289" r:id="rId36"/>
    <p:sldId id="290" r:id="rId37"/>
    <p:sldId id="303" r:id="rId38"/>
    <p:sldId id="286" r:id="rId39"/>
    <p:sldId id="280" r:id="rId40"/>
    <p:sldId id="327" r:id="rId41"/>
    <p:sldId id="328" r:id="rId42"/>
    <p:sldId id="330" r:id="rId43"/>
    <p:sldId id="331" r:id="rId44"/>
    <p:sldId id="333" r:id="rId45"/>
    <p:sldId id="318" r:id="rId46"/>
    <p:sldId id="304" r:id="rId47"/>
    <p:sldId id="317" r:id="rId48"/>
    <p:sldId id="320" r:id="rId49"/>
    <p:sldId id="321" r:id="rId50"/>
    <p:sldId id="322" r:id="rId51"/>
    <p:sldId id="323" r:id="rId52"/>
    <p:sldId id="337" r:id="rId53"/>
    <p:sldId id="324" r:id="rId54"/>
    <p:sldId id="325" r:id="rId55"/>
    <p:sldId id="294" r:id="rId56"/>
    <p:sldId id="299" r:id="rId57"/>
    <p:sldId id="300" r:id="rId58"/>
    <p:sldId id="266" r:id="rId59"/>
    <p:sldId id="302" r:id="rId60"/>
    <p:sldId id="267" r:id="rId61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FFFF66"/>
    <a:srgbClr val="FFFF99"/>
    <a:srgbClr val="FFFFCC"/>
    <a:srgbClr val="003399"/>
    <a:srgbClr val="9900FF"/>
    <a:srgbClr val="0066CC"/>
    <a:srgbClr val="000099"/>
    <a:srgbClr val="0080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44" y="84"/>
      </p:cViewPr>
      <p:guideLst>
        <p:guide orient="horz" pos="203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A7F89B4-0C86-4C26-9CDC-8945798ACD5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6954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462D19-9C0C-4154-AF04-3B0A4676B2C9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6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ED849-3B3D-4F21-B550-BAF89BAC9DC3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777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601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9D3CB8-C2CF-4A13-A2D1-D4AB802D389A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970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39D77-5FCB-4E98-86A9-E39EB535B669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476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56B34-F1C8-4F3E-A1A5-8FD010F939A2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964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C8CD42-F654-401F-AC5B-164DA1CAB9D0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2031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900D8-59B2-4004-9571-3541E474CB94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406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938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6DE70-A932-48BD-915F-DC5395F9DC60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3238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955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857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2290E-62A4-405B-A7D6-289743D31943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6730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956F26-BA4D-4034-A1D7-63A4F67570CF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094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0FEAE-787D-40EE-9ACA-B61BD3FC0F16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892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92086-B399-4388-9C4B-510920234420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877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C9A6-C273-481E-966E-785CD3719261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504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D2C895-0A40-49D2-A61F-2432C990E613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992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7CFB-84C3-4C63-9CA6-683A80805A3E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868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3B366-79A9-44E0-B746-98FC0311ABC6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9950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8BA99-2FB5-4BBC-A596-D3BF89839F5A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4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55A2B6-2C60-4978-9552-28DFEB736B0E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761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8077420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8B47C6-F219-43B3-BE3A-D0C517F827E3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649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42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697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43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794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5E16BF-B1AC-426C-8A24-B03E19A1632F}" type="slidenum">
              <a:rPr lang="cs-CZ"/>
              <a:pPr/>
              <a:t>44</a:t>
            </a:fld>
            <a:endParaRPr lang="cs-CZ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8897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854D3-5EE2-4CD1-9F2F-96C129A4C47A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50949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5241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C28F9E-3A24-43AB-B8FE-2A1A7D17A1E5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6725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26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5855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67E-80E3-4792-9D61-1CAA2BB803F7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197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1CF36-CB2D-428C-B3EA-3EA3FC7F65A7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114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4A87E-08D3-4385-ACEC-FE8590534399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7890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BF05F-7784-4CE0-916A-9A542C7AFDD5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1347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767EC-5EEF-49A9-A96D-8586D672EE5C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8381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7625C-F179-4032-8A99-5AB38467F253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51287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14F7B-412C-4053-AAEA-AAD7BF329709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36402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EA350-AEFF-4A33-9A14-E1DA84387FE4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4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5AA54E-CC5F-46B9-9FC6-07E3F5BAF21A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192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3BB98-B252-423C-BFB9-C77FE9B64DA3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41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6F16F-2A5D-4163-B552-9D6BD6656AD9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0181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D6C49-4CA3-4823-AD80-B61D2AC79AEE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444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C49B82-D51A-4CAE-AFD7-D1B3A92E1A6D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56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FC143-36B0-44A7-96D7-3B5DFAF7D7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4E697-BD37-4321-8F5A-7EDEBF5DFD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4B871-8191-4E5E-A065-D0D5EEC8B7E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BE7A-66D9-4BA6-981A-7A3C51548C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A2193-0AC7-4CBF-9013-D7D41038A7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C09B5-6C8F-4F9D-BE86-935CC4056C2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19A94-E206-4381-9C76-430CBC4908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ED3FA-1DE6-4DE4-8DEC-F4B2C06D7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6E0E0-39AC-4945-80F4-7F9D869BA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5928C-3CE5-4316-B5F9-703D5B467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C3B9-91F4-4845-9518-3BF3595B1BB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97F80D-B88B-4AA3-BE37-BFFAB11A9E0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wmf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b/Two_cheetahs_together.jpg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upload.wikimedia.org/wikipedia/en/8/81/Sewall_Wright.jpg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6/6b/Golden_hamster_front_1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d/Androstanolone.sv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iff"/><Relationship Id="rId5" Type="http://schemas.openxmlformats.org/officeDocument/2006/relationships/image" Target="../media/image69.png"/><Relationship Id="rId4" Type="http://schemas.openxmlformats.org/officeDocument/2006/relationships/hyperlink" Target="http://upload.wikimedia.org/wikipedia/commons/3/3d/Tristan_Map.pn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9.png"/><Relationship Id="rId4" Type="http://schemas.openxmlformats.org/officeDocument/2006/relationships/oleObject" Target="../embeddings/oleObject3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hyperlink" Target="http://upload.wikimedia.org/wikipedia/commons/4/46/R._A._Fischer.jpg" TargetMode="Externa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4888" y="1508125"/>
            <a:ext cx="4300537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13" descr="File:Sewall Wright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0449" y="1544003"/>
            <a:ext cx="2279993" cy="27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17" descr="Soubor:Two cheetahs toget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6445" y="4468204"/>
            <a:ext cx="3330354" cy="22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18" descr="DRIFT"/>
          <p:cNvPicPr>
            <a:picLocks noChangeAspect="1" noChangeArrowheads="1"/>
          </p:cNvPicPr>
          <p:nvPr/>
        </p:nvPicPr>
        <p:blipFill>
          <a:blip r:embed="rId8" cstate="print"/>
          <a:srcRect t="2759" r="3638"/>
          <a:stretch>
            <a:fillRect/>
          </a:stretch>
        </p:blipFill>
        <p:spPr bwMode="auto">
          <a:xfrm>
            <a:off x="4132263" y="4421188"/>
            <a:ext cx="25542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1456764" y="322263"/>
            <a:ext cx="6670582" cy="6463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6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RANDOM GENETIC DRIFT</a:t>
            </a:r>
            <a:endParaRPr lang="cs-CZ" sz="3600" b="1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151" name="Picture 22" descr="Kimu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9269" y="4043136"/>
            <a:ext cx="18573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4"/>
          <p:cNvGrpSpPr>
            <a:grpSpLocks/>
          </p:cNvGrpSpPr>
          <p:nvPr/>
        </p:nvGrpSpPr>
        <p:grpSpPr bwMode="auto">
          <a:xfrm>
            <a:off x="4670425" y="1296988"/>
            <a:ext cx="4141788" cy="2713037"/>
            <a:chOff x="204" y="353"/>
            <a:chExt cx="2609" cy="1709"/>
          </a:xfrm>
        </p:grpSpPr>
        <p:pic>
          <p:nvPicPr>
            <p:cNvPr id="1127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5" name="Text Box 10"/>
            <p:cNvSpPr txBox="1">
              <a:spLocks noChangeArrowheads="1"/>
            </p:cNvSpPr>
            <p:nvPr/>
          </p:nvSpPr>
          <p:spPr bwMode="auto">
            <a:xfrm>
              <a:off x="2038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grpSp>
        <p:nvGrpSpPr>
          <p:cNvPr id="11267" name="Group 15"/>
          <p:cNvGrpSpPr>
            <a:grpSpLocks/>
          </p:cNvGrpSpPr>
          <p:nvPr/>
        </p:nvGrpSpPr>
        <p:grpSpPr bwMode="auto">
          <a:xfrm>
            <a:off x="376238" y="1296988"/>
            <a:ext cx="4141787" cy="2713037"/>
            <a:chOff x="2885" y="353"/>
            <a:chExt cx="2609" cy="1709"/>
          </a:xfrm>
        </p:grpSpPr>
        <p:pic>
          <p:nvPicPr>
            <p:cNvPr id="112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5" y="353"/>
              <a:ext cx="2609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73" name="Text Box 13"/>
            <p:cNvSpPr txBox="1">
              <a:spLocks noChangeArrowheads="1"/>
            </p:cNvSpPr>
            <p:nvPr/>
          </p:nvSpPr>
          <p:spPr bwMode="auto">
            <a:xfrm>
              <a:off x="4723" y="399"/>
              <a:ext cx="668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1 populace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sp>
        <p:nvSpPr>
          <p:cNvPr id="11268" name="AutoShape 18"/>
          <p:cNvSpPr>
            <a:spLocks noChangeArrowheads="1"/>
          </p:cNvSpPr>
          <p:nvPr/>
        </p:nvSpPr>
        <p:spPr bwMode="auto">
          <a:xfrm>
            <a:off x="7234518" y="2374900"/>
            <a:ext cx="1744725" cy="663575"/>
          </a:xfrm>
          <a:prstGeom prst="wedgeRectCallout">
            <a:avLst>
              <a:gd name="adj1" fmla="val -77509"/>
              <a:gd name="adj2" fmla="val 1366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allele fixation/ extinction earlier</a:t>
            </a:r>
          </a:p>
        </p:txBody>
      </p:sp>
      <p:sp>
        <p:nvSpPr>
          <p:cNvPr id="11269" name="AutoShape 19"/>
          <p:cNvSpPr>
            <a:spLocks noChangeArrowheads="1"/>
          </p:cNvSpPr>
          <p:nvPr/>
        </p:nvSpPr>
        <p:spPr bwMode="auto">
          <a:xfrm>
            <a:off x="5640987" y="939114"/>
            <a:ext cx="2014871" cy="911654"/>
          </a:xfrm>
          <a:prstGeom prst="wedgeRectCallout">
            <a:avLst>
              <a:gd name="adj1" fmla="val -65876"/>
              <a:gd name="adj2" fmla="val 920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higher fluctuation of frequency across generations</a:t>
            </a:r>
          </a:p>
        </p:txBody>
      </p:sp>
      <p:sp>
        <p:nvSpPr>
          <p:cNvPr id="11270" name="Text Box 22"/>
          <p:cNvSpPr txBox="1">
            <a:spLocks noChangeArrowheads="1"/>
          </p:cNvSpPr>
          <p:nvPr/>
        </p:nvSpPr>
        <p:spPr bwMode="auto">
          <a:xfrm>
            <a:off x="3422229" y="312738"/>
            <a:ext cx="21884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60000"/>
                </a:solidFill>
                <a:latin typeface="Arial" charset="0"/>
              </a:rPr>
              <a:t>Mode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l</a:t>
            </a:r>
            <a:r>
              <a:rPr lang="en-GB" dirty="0">
                <a:solidFill>
                  <a:srgbClr val="E60000"/>
                </a:solidFill>
                <a:latin typeface="Arial" charset="0"/>
              </a:rPr>
              <a:t>ling drift:</a:t>
            </a: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238939" y="4940300"/>
            <a:ext cx="8698287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E60000"/>
                </a:solidFill>
                <a:latin typeface="Arial" charset="0"/>
              </a:rPr>
              <a:t>Fluctuation of frequencies across generations stronger in small populations</a:t>
            </a:r>
            <a:br>
              <a:rPr lang="en-GB" sz="2000">
                <a:solidFill>
                  <a:srgbClr val="E60000"/>
                </a:solidFill>
                <a:latin typeface="Arial" charset="0"/>
              </a:rPr>
            </a:br>
            <a:r>
              <a:rPr lang="en-GB" sz="2000">
                <a:solidFill>
                  <a:srgbClr val="E60000"/>
                </a:solidFill>
                <a:latin typeface="Arial" charset="0"/>
              </a:rPr>
              <a:t>(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 drunker sailor)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  <p:bldP spid="522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/>
          <p:cNvGrpSpPr>
            <a:grpSpLocks/>
          </p:cNvGrpSpPr>
          <p:nvPr/>
        </p:nvGrpSpPr>
        <p:grpSpPr bwMode="auto">
          <a:xfrm>
            <a:off x="376238" y="968375"/>
            <a:ext cx="4124325" cy="2713038"/>
            <a:chOff x="2885" y="2194"/>
            <a:chExt cx="2598" cy="1709"/>
          </a:xfrm>
        </p:grpSpPr>
        <p:pic>
          <p:nvPicPr>
            <p:cNvPr id="123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5" y="2194"/>
              <a:ext cx="2598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3" name="Text Box 7"/>
            <p:cNvSpPr txBox="1">
              <a:spLocks noChangeArrowheads="1"/>
            </p:cNvSpPr>
            <p:nvPr/>
          </p:nvSpPr>
          <p:spPr bwMode="auto">
            <a:xfrm>
              <a:off x="4748" y="2240"/>
              <a:ext cx="639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2000</a:t>
              </a:r>
            </a:p>
          </p:txBody>
        </p:sp>
      </p:grpSp>
      <p:grpSp>
        <p:nvGrpSpPr>
          <p:cNvPr id="12291" name="Group 14"/>
          <p:cNvGrpSpPr>
            <a:grpSpLocks/>
          </p:cNvGrpSpPr>
          <p:nvPr/>
        </p:nvGrpSpPr>
        <p:grpSpPr bwMode="auto">
          <a:xfrm>
            <a:off x="4524375" y="968375"/>
            <a:ext cx="4138613" cy="2713038"/>
            <a:chOff x="204" y="2194"/>
            <a:chExt cx="2607" cy="1709"/>
          </a:xfrm>
        </p:grpSpPr>
        <p:pic>
          <p:nvPicPr>
            <p:cNvPr id="12300" name="Picture 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2194"/>
              <a:ext cx="2607" cy="17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2301" name="Text Box 16"/>
            <p:cNvSpPr txBox="1">
              <a:spLocks noChangeArrowheads="1"/>
            </p:cNvSpPr>
            <p:nvPr/>
          </p:nvSpPr>
          <p:spPr bwMode="auto">
            <a:xfrm>
              <a:off x="2077" y="2240"/>
              <a:ext cx="636" cy="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latin typeface="Arial" charset="0"/>
                </a:rPr>
                <a:t>5 populací</a:t>
              </a:r>
            </a:p>
            <a:p>
              <a:r>
                <a:rPr lang="cs-CZ" sz="1400">
                  <a:latin typeface="Arial" charset="0"/>
                </a:rPr>
                <a:t>2</a:t>
              </a:r>
              <a:r>
                <a:rPr lang="cs-CZ" sz="1400" i="1">
                  <a:latin typeface="Arial" charset="0"/>
                </a:rPr>
                <a:t>N</a:t>
              </a:r>
              <a:r>
                <a:rPr lang="cs-CZ" sz="1400">
                  <a:latin typeface="Arial" charset="0"/>
                </a:rPr>
                <a:t> = 20</a:t>
              </a:r>
            </a:p>
          </p:txBody>
        </p:sp>
      </p:grpSp>
      <p:sp>
        <p:nvSpPr>
          <p:cNvPr id="12292" name="AutoShape 17"/>
          <p:cNvSpPr>
            <a:spLocks noChangeArrowheads="1"/>
          </p:cNvSpPr>
          <p:nvPr/>
        </p:nvSpPr>
        <p:spPr bwMode="auto">
          <a:xfrm>
            <a:off x="6086475" y="346075"/>
            <a:ext cx="1365250" cy="588963"/>
          </a:xfrm>
          <a:prstGeom prst="wedgeRectCallout">
            <a:avLst>
              <a:gd name="adj1" fmla="val -65931"/>
              <a:gd name="adj2" fmla="val 675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some alleles are fixed...</a:t>
            </a:r>
          </a:p>
        </p:txBody>
      </p:sp>
      <p:sp>
        <p:nvSpPr>
          <p:cNvPr id="12293" name="AutoShape 18"/>
          <p:cNvSpPr>
            <a:spLocks noChangeArrowheads="1"/>
          </p:cNvSpPr>
          <p:nvPr/>
        </p:nvSpPr>
        <p:spPr bwMode="auto">
          <a:xfrm>
            <a:off x="7414055" y="1573213"/>
            <a:ext cx="1560084" cy="626290"/>
          </a:xfrm>
          <a:prstGeom prst="wedgeRectCallout">
            <a:avLst>
              <a:gd name="adj1" fmla="val -15561"/>
              <a:gd name="adj2" fmla="val 2292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... others disappear</a:t>
            </a:r>
          </a:p>
        </p:txBody>
      </p:sp>
      <p:sp>
        <p:nvSpPr>
          <p:cNvPr id="63508" name="Text Box 20"/>
          <p:cNvSpPr txBox="1">
            <a:spLocks noChangeArrowheads="1"/>
          </p:cNvSpPr>
          <p:nvPr/>
        </p:nvSpPr>
        <p:spPr bwMode="auto">
          <a:xfrm>
            <a:off x="457200" y="4127524"/>
            <a:ext cx="8004307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1: Drift results either in allele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fixation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or allele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extinction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09" name="Text Box 21"/>
          <p:cNvSpPr txBox="1">
            <a:spLocks noChangeArrowheads="1"/>
          </p:cNvSpPr>
          <p:nvPr/>
        </p:nvSpPr>
        <p:spPr bwMode="auto">
          <a:xfrm>
            <a:off x="457200" y="5084726"/>
            <a:ext cx="7249292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3: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Probability of allele fixation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equals its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frequency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0" name="Text Box 22"/>
          <p:cNvSpPr txBox="1">
            <a:spLocks noChangeArrowheads="1"/>
          </p:cNvSpPr>
          <p:nvPr/>
        </p:nvSpPr>
        <p:spPr bwMode="auto">
          <a:xfrm>
            <a:off x="457200" y="6041989"/>
            <a:ext cx="6750566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4: Mean time to fixation of a new allele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/>
              </a:rPr>
              <a:t>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4</a:t>
            </a:r>
            <a:r>
              <a:rPr lang="en-GB" sz="2000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.</a:t>
            </a:r>
          </a:p>
        </p:txBody>
      </p:sp>
      <p:sp>
        <p:nvSpPr>
          <p:cNvPr id="63511" name="Text Box 23"/>
          <p:cNvSpPr txBox="1">
            <a:spLocks noChangeArrowheads="1"/>
          </p:cNvSpPr>
          <p:nvPr/>
        </p:nvSpPr>
        <p:spPr bwMode="auto">
          <a:xfrm>
            <a:off x="836613" y="5508589"/>
            <a:ext cx="584647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800">
                <a:latin typeface="Arial" charset="0"/>
              </a:rPr>
              <a:t>Probability of fixation of a new allele in diploids = 1/(2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>
                <a:latin typeface="Arial" charset="0"/>
              </a:rPr>
              <a:t>)</a:t>
            </a:r>
          </a:p>
        </p:txBody>
      </p:sp>
      <p:sp>
        <p:nvSpPr>
          <p:cNvPr id="63512" name="Text Box 24"/>
          <p:cNvSpPr txBox="1">
            <a:spLocks noChangeArrowheads="1"/>
          </p:cNvSpPr>
          <p:nvPr/>
        </p:nvSpPr>
        <p:spPr bwMode="auto">
          <a:xfrm>
            <a:off x="457200" y="4606125"/>
            <a:ext cx="6551794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</a:rPr>
              <a:t>Conclusion 2: Drift results in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loss of variation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in demes.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84076F6E-9966-4D98-88C6-D97116794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229" y="312738"/>
            <a:ext cx="21884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60000"/>
                </a:solidFill>
                <a:latin typeface="Arial" charset="0"/>
              </a:rPr>
              <a:t>Mode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l</a:t>
            </a:r>
            <a:r>
              <a:rPr lang="en-GB" dirty="0">
                <a:solidFill>
                  <a:srgbClr val="E60000"/>
                </a:solidFill>
                <a:latin typeface="Arial" charset="0"/>
              </a:rPr>
              <a:t>ling drift: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animBg="1"/>
      <p:bldP spid="12293" grpId="0" animBg="1"/>
      <p:bldP spid="63508" grpId="0" animBg="1"/>
      <p:bldP spid="63509" grpId="0" animBg="1"/>
      <p:bldP spid="63510" grpId="0" animBg="1"/>
      <p:bldP spid="63511" grpId="0"/>
      <p:bldP spid="635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38" y="508000"/>
            <a:ext cx="6991350" cy="458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3049587" y="357188"/>
            <a:ext cx="3131577" cy="1112837"/>
          </a:xfrm>
          <a:prstGeom prst="wedgeRectCallout">
            <a:avLst>
              <a:gd name="adj1" fmla="val -23824"/>
              <a:gd name="adj2" fmla="val 11490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in each generation new sampling from the gene pool with changed frequency...</a:t>
            </a:r>
          </a:p>
        </p:txBody>
      </p:sp>
      <p:sp>
        <p:nvSpPr>
          <p:cNvPr id="13316" name="AutoShape 6"/>
          <p:cNvSpPr>
            <a:spLocks noChangeArrowheads="1"/>
          </p:cNvSpPr>
          <p:nvPr/>
        </p:nvSpPr>
        <p:spPr bwMode="auto">
          <a:xfrm>
            <a:off x="3305175" y="3348038"/>
            <a:ext cx="2260600" cy="1112837"/>
          </a:xfrm>
          <a:prstGeom prst="wedgeRectCallout">
            <a:avLst>
              <a:gd name="adj1" fmla="val 38616"/>
              <a:gd name="adj2" fmla="val -1146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... these samplings are independent in individual demes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388457" y="5708651"/>
            <a:ext cx="6576031" cy="400110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E60000"/>
                </a:solidFill>
                <a:latin typeface="Arial" charset="0"/>
              </a:rPr>
              <a:t>Conclusion 5: Drift results in </a:t>
            </a:r>
            <a:r>
              <a:rPr lang="en-GB" sz="2000" u="sng">
                <a:solidFill>
                  <a:srgbClr val="E60000"/>
                </a:solidFill>
                <a:latin typeface="Arial" charset="0"/>
              </a:rPr>
              <a:t>divergence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 among demes.</a:t>
            </a:r>
          </a:p>
        </p:txBody>
      </p:sp>
      <p:sp>
        <p:nvSpPr>
          <p:cNvPr id="36872" name="AutoShape 8"/>
          <p:cNvSpPr>
            <a:spLocks noChangeArrowheads="1"/>
          </p:cNvSpPr>
          <p:nvPr/>
        </p:nvSpPr>
        <p:spPr bwMode="auto">
          <a:xfrm>
            <a:off x="3124200" y="2354263"/>
            <a:ext cx="314325" cy="379412"/>
          </a:xfrm>
          <a:prstGeom prst="upDownArrow">
            <a:avLst>
              <a:gd name="adj1" fmla="val 50000"/>
              <a:gd name="adj2" fmla="val 2414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3" name="AutoShape 9"/>
          <p:cNvSpPr>
            <a:spLocks noChangeArrowheads="1"/>
          </p:cNvSpPr>
          <p:nvPr/>
        </p:nvSpPr>
        <p:spPr bwMode="auto">
          <a:xfrm>
            <a:off x="4714875" y="2087563"/>
            <a:ext cx="314325" cy="706437"/>
          </a:xfrm>
          <a:prstGeom prst="upDownArrow">
            <a:avLst>
              <a:gd name="adj1" fmla="val 50000"/>
              <a:gd name="adj2" fmla="val 44949"/>
            </a:avLst>
          </a:prstGeom>
          <a:solidFill>
            <a:srgbClr val="00CC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>
            <a:off x="6653213" y="1762125"/>
            <a:ext cx="314325" cy="1443038"/>
          </a:xfrm>
          <a:prstGeom prst="upDownArrow">
            <a:avLst>
              <a:gd name="adj1" fmla="val 50000"/>
              <a:gd name="adj2" fmla="val 9181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  <p:bldP spid="36873" grpId="0" animBg="1"/>
      <p:bldP spid="368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61" b="69435"/>
          <a:stretch/>
        </p:blipFill>
        <p:spPr>
          <a:xfrm>
            <a:off x="446588" y="585796"/>
            <a:ext cx="2856785" cy="170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75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74"/>
          <a:stretch/>
        </p:blipFill>
        <p:spPr>
          <a:xfrm>
            <a:off x="446588" y="585797"/>
            <a:ext cx="8417326" cy="16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82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8" y="585796"/>
            <a:ext cx="8417326" cy="5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91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8556812" cy="20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solidFill>
                  <a:srgbClr val="000099"/>
                </a:solidFill>
                <a:latin typeface="Arial" charset="0"/>
              </a:rPr>
              <a:t>Peter Buri</a:t>
            </a:r>
            <a:r>
              <a:rPr lang="en-GB" sz="2000">
                <a:latin typeface="Arial" charset="0"/>
              </a:rPr>
              <a:t> (1956):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107 populations of </a:t>
            </a:r>
            <a:r>
              <a:rPr lang="en-GB" sz="2000" i="1">
                <a:latin typeface="Arial" charset="0"/>
              </a:rPr>
              <a:t>D. melanogaster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zeroth generation: 16 heterozygous </a:t>
            </a:r>
            <a:r>
              <a:rPr lang="en-GB" sz="2000" i="1">
                <a:latin typeface="Arial" charset="0"/>
              </a:rPr>
              <a:t>bw</a:t>
            </a:r>
            <a:r>
              <a:rPr lang="en-GB" sz="2000" baseline="30000">
                <a:latin typeface="Arial" charset="0"/>
              </a:rPr>
              <a:t>75</a:t>
            </a:r>
            <a:r>
              <a:rPr lang="en-GB" sz="2000">
                <a:latin typeface="Arial" charset="0"/>
              </a:rPr>
              <a:t>/</a:t>
            </a:r>
            <a:r>
              <a:rPr lang="en-GB" sz="2000" i="1">
                <a:latin typeface="Arial" charset="0"/>
              </a:rPr>
              <a:t>bw</a:t>
            </a:r>
            <a:r>
              <a:rPr lang="en-GB" sz="2000">
                <a:latin typeface="Arial" charset="0"/>
              </a:rPr>
              <a:t> individuals in each population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in each generation random sampling of 8 males and 8 females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19 generations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219" y="3576304"/>
            <a:ext cx="3369191" cy="26384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218" name="Picture 2" descr="http://i305.photobucket.com/albums/nn214/matchingmole/Ancient%20World/browndrosophi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8598" y="2858312"/>
            <a:ext cx="4305300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312738"/>
            <a:ext cx="15098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1800" dirty="0" err="1">
                <a:latin typeface="Arial" charset="0"/>
              </a:rPr>
              <a:t>Buri</a:t>
            </a:r>
            <a:r>
              <a:rPr lang="cs-CZ" sz="1800" dirty="0">
                <a:latin typeface="Arial" charset="0"/>
              </a:rPr>
              <a:t> (1956):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3129" y="312738"/>
            <a:ext cx="4999756" cy="616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808074" y="712791"/>
            <a:ext cx="2402676" cy="1286130"/>
          </a:xfrm>
          <a:prstGeom prst="wedgeRectCallout">
            <a:avLst>
              <a:gd name="adj1" fmla="val 172257"/>
              <a:gd name="adj2" fmla="val -511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in the first generation most populations around </a:t>
            </a:r>
            <a:r>
              <a:rPr lang="en-GB" sz="1800" i="1">
                <a:latin typeface="Arial" charset="0"/>
              </a:rPr>
              <a:t>p</a:t>
            </a:r>
            <a:r>
              <a:rPr lang="en-GB" sz="1800">
                <a:latin typeface="Arial" charset="0"/>
              </a:rPr>
              <a:t> = 0,5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577353" y="5806273"/>
            <a:ext cx="2135898" cy="884237"/>
          </a:xfrm>
          <a:prstGeom prst="wedgeRectCallout">
            <a:avLst>
              <a:gd name="adj1" fmla="val 62497"/>
              <a:gd name="adj2" fmla="val -3241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ultimately most populations either </a:t>
            </a:r>
            <a:r>
              <a:rPr lang="en-GB" sz="1800" i="1">
                <a:latin typeface="Arial" charset="0"/>
              </a:rPr>
              <a:t>p</a:t>
            </a:r>
            <a:r>
              <a:rPr lang="en-GB" sz="1800">
                <a:latin typeface="Arial" charset="0"/>
              </a:rPr>
              <a:t> = 0 or </a:t>
            </a:r>
            <a:r>
              <a:rPr lang="en-GB" sz="1800" i="1">
                <a:latin typeface="Arial" charset="0"/>
              </a:rPr>
              <a:t>p</a:t>
            </a:r>
            <a:r>
              <a:rPr lang="en-GB" sz="1800">
                <a:latin typeface="Arial" charset="0"/>
              </a:rPr>
              <a:t> = 1</a:t>
            </a: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677129" y="2492167"/>
            <a:ext cx="1366184" cy="690304"/>
          </a:xfrm>
          <a:prstGeom prst="wedgeRectCallout">
            <a:avLst>
              <a:gd name="adj1" fmla="val 162918"/>
              <a:gd name="adj2" fmla="val -926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population divergence</a:t>
            </a:r>
          </a:p>
        </p:txBody>
      </p:sp>
      <p:grpSp>
        <p:nvGrpSpPr>
          <p:cNvPr id="13" name="Skupina 12"/>
          <p:cNvGrpSpPr/>
          <p:nvPr/>
        </p:nvGrpSpPr>
        <p:grpSpPr>
          <a:xfrm>
            <a:off x="276446" y="3345761"/>
            <a:ext cx="2498651" cy="2401671"/>
            <a:chOff x="276446" y="3345761"/>
            <a:chExt cx="2498651" cy="2401671"/>
          </a:xfrm>
        </p:grpSpPr>
        <p:pic>
          <p:nvPicPr>
            <p:cNvPr id="14" name="Picture 4" descr="Drift7"/>
            <p:cNvPicPr>
              <a:picLocks noChangeAspect="1" noChangeArrowheads="1"/>
            </p:cNvPicPr>
            <p:nvPr/>
          </p:nvPicPr>
          <p:blipFill>
            <a:blip r:embed="rId4" cstate="print"/>
            <a:srcRect t="34433" r="52579"/>
            <a:stretch>
              <a:fillRect/>
            </a:stretch>
          </p:blipFill>
          <p:spPr bwMode="auto">
            <a:xfrm>
              <a:off x="276446" y="3345761"/>
              <a:ext cx="2498651" cy="24016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Přímá spojnice 14"/>
            <p:cNvCxnSpPr/>
            <p:nvPr/>
          </p:nvCxnSpPr>
          <p:spPr bwMode="auto">
            <a:xfrm flipV="1">
              <a:off x="2651759" y="3566118"/>
              <a:ext cx="1" cy="185569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Šipka dolů 15"/>
            <p:cNvSpPr/>
            <p:nvPr/>
          </p:nvSpPr>
          <p:spPr bwMode="auto">
            <a:xfrm>
              <a:off x="1571842" y="3490994"/>
              <a:ext cx="237468" cy="150247"/>
            </a:xfrm>
            <a:prstGeom prst="downArrow">
              <a:avLst/>
            </a:prstGeom>
            <a:solidFill>
              <a:srgbClr val="E6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Šipka dolů 16"/>
            <p:cNvSpPr/>
            <p:nvPr/>
          </p:nvSpPr>
          <p:spPr bwMode="auto">
            <a:xfrm flipV="1">
              <a:off x="610659" y="3502501"/>
              <a:ext cx="237468" cy="150247"/>
            </a:xfrm>
            <a:prstGeom prst="downArrow">
              <a:avLst/>
            </a:prstGeom>
            <a:solidFill>
              <a:srgbClr val="E6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Šipka dolů 17"/>
            <p:cNvSpPr/>
            <p:nvPr/>
          </p:nvSpPr>
          <p:spPr bwMode="auto">
            <a:xfrm flipV="1">
              <a:off x="2531880" y="3502501"/>
              <a:ext cx="237468" cy="150247"/>
            </a:xfrm>
            <a:prstGeom prst="downArrow">
              <a:avLst/>
            </a:prstGeom>
            <a:solidFill>
              <a:srgbClr val="E6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8" name="Picture 8" descr="Drift7"/>
          <p:cNvPicPr>
            <a:picLocks noChangeAspect="1" noChangeArrowheads="1"/>
          </p:cNvPicPr>
          <p:nvPr/>
        </p:nvPicPr>
        <p:blipFill>
          <a:blip r:embed="rId3" cstate="print"/>
          <a:srcRect l="53436" t="5307"/>
          <a:stretch>
            <a:fillRect/>
          </a:stretch>
        </p:blipFill>
        <p:spPr bwMode="auto">
          <a:xfrm>
            <a:off x="5316279" y="710461"/>
            <a:ext cx="3136827" cy="44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DRIF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748" y="904653"/>
            <a:ext cx="4744101" cy="402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AutoShape 12"/>
          <p:cNvSpPr>
            <a:spLocks noChangeArrowheads="1"/>
          </p:cNvSpPr>
          <p:nvPr/>
        </p:nvSpPr>
        <p:spPr bwMode="auto">
          <a:xfrm>
            <a:off x="946519" y="5316280"/>
            <a:ext cx="2230438" cy="923925"/>
          </a:xfrm>
          <a:prstGeom prst="wedgeRectCallout">
            <a:avLst>
              <a:gd name="adj1" fmla="val -17597"/>
              <a:gd name="adj2" fmla="val -1119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mathematical simulation (difussion aproximation)</a:t>
            </a:r>
          </a:p>
        </p:txBody>
      </p:sp>
      <p:sp>
        <p:nvSpPr>
          <p:cNvPr id="71693" name="AutoShape 13"/>
          <p:cNvSpPr>
            <a:spLocks noChangeArrowheads="1"/>
          </p:cNvSpPr>
          <p:nvPr/>
        </p:nvSpPr>
        <p:spPr bwMode="auto">
          <a:xfrm>
            <a:off x="4546858" y="5465134"/>
            <a:ext cx="2230437" cy="923925"/>
          </a:xfrm>
          <a:prstGeom prst="wedgeRectCallout">
            <a:avLst>
              <a:gd name="adj1" fmla="val 27845"/>
              <a:gd name="adj2" fmla="val -9658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simulation with initial frequency </a:t>
            </a:r>
            <a:r>
              <a:rPr lang="en-GB" sz="1600" i="1">
                <a:latin typeface="Arial" charset="0"/>
              </a:rPr>
              <a:t>p</a:t>
            </a:r>
            <a:r>
              <a:rPr lang="en-GB" sz="1600">
                <a:latin typeface="Arial" charset="0"/>
              </a:rPr>
              <a:t> = 0,1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  <p:bldP spid="7169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oplusjednicka.cz/sites/default/files/foto-dne/2014/02/laj_hh1c9863.jpg"/>
          <p:cNvPicPr>
            <a:picLocks noChangeAspect="1" noChangeArrowheads="1"/>
          </p:cNvPicPr>
          <p:nvPr/>
        </p:nvPicPr>
        <p:blipFill>
          <a:blip r:embed="rId2" cstate="print"/>
          <a:srcRect l="36262" t="16002" r="20247"/>
          <a:stretch>
            <a:fillRect/>
          </a:stretch>
        </p:blipFill>
        <p:spPr bwMode="auto">
          <a:xfrm>
            <a:off x="6581553" y="974940"/>
            <a:ext cx="2381693" cy="30654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6" name="Picture 4" descr="http://calphotos.berkeley.edu/imgs/256x384/6666_6666/1007/028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740" y="4051005"/>
            <a:ext cx="3801598" cy="2527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18" name="Picture 6" descr="http://calphotos.berkeley.edu/imgs/256x384/6666_6666/1007/0283.jpeg"/>
          <p:cNvPicPr>
            <a:picLocks noChangeAspect="1" noChangeArrowheads="1"/>
          </p:cNvPicPr>
          <p:nvPr/>
        </p:nvPicPr>
        <p:blipFill>
          <a:blip r:embed="rId4" cstate="print"/>
          <a:srcRect r="19396"/>
          <a:stretch>
            <a:fillRect/>
          </a:stretch>
        </p:blipFill>
        <p:spPr bwMode="auto">
          <a:xfrm>
            <a:off x="701749" y="3832079"/>
            <a:ext cx="3423684" cy="28243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0120" name="Picture 8" descr="http://s3.quazoo.com/Pictures/Collections/14/719797/CoverImage_7197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414129"/>
            <a:ext cx="2577689" cy="196488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489098"/>
            <a:ext cx="6598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>
                <a:latin typeface="Arial" pitchFamily="34" charset="0"/>
                <a:cs typeface="Arial" pitchFamily="34" charset="0"/>
              </a:rPr>
              <a:t>Eg.: Galapágos lava lizard (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Microlophus albemarlensis</a:t>
            </a:r>
            <a:r>
              <a:rPr lang="en-GB" sz="200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90122" name="Picture 10" descr="http://upload.wikimedia.org/wikipedia/commons/7/77/Galapagos-satellite-esislandnam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4708" y="1017571"/>
            <a:ext cx="3413052" cy="265853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 flipH="1">
            <a:off x="7740502" y="637953"/>
            <a:ext cx="914400" cy="6592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457200" y="361950"/>
            <a:ext cx="72204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HW: infinite population but in real world</a:t>
            </a:r>
            <a:r>
              <a:rPr lang="en-GB" sz="2000">
                <a:latin typeface="Arial" charset="0"/>
                <a:sym typeface="Symbol" pitchFamily="18" charset="2"/>
              </a:rPr>
              <a:t> population sizes finite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      </a:t>
            </a:r>
            <a:r>
              <a:rPr lang="en-GB" sz="2000">
                <a:latin typeface="Arial" charset="0"/>
                <a:sym typeface="Symbol"/>
              </a:rPr>
              <a:t></a:t>
            </a:r>
            <a:r>
              <a:rPr lang="en-GB" sz="2000">
                <a:latin typeface="Arial" charset="0"/>
                <a:sym typeface="Symbol" pitchFamily="18" charset="2"/>
              </a:rPr>
              <a:t> random processes, nonadaptive evolution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457200" y="1344698"/>
            <a:ext cx="8199681" cy="10926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2000">
                <a:latin typeface="Arial" charset="0"/>
              </a:rPr>
              <a:t>Why randomness?</a:t>
            </a:r>
          </a:p>
          <a:p>
            <a:pPr algn="l">
              <a:spcAft>
                <a:spcPts val="600"/>
              </a:spcAft>
            </a:pPr>
            <a:r>
              <a:rPr lang="en-GB" sz="2000">
                <a:latin typeface="Arial" charset="0"/>
              </a:rPr>
              <a:t>when number of repetitions finite probability of an event </a:t>
            </a:r>
            <a:r>
              <a:rPr lang="en-GB" sz="2000">
                <a:latin typeface="Arial" charset="0"/>
                <a:sym typeface="Symbol" pitchFamily="18" charset="2"/>
              </a:rPr>
              <a:t> its frequency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(cf. H-W principle)</a:t>
            </a: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19808" y="2861941"/>
            <a:ext cx="6721234" cy="2661337"/>
            <a:chOff x="457200" y="361950"/>
            <a:chExt cx="5693836" cy="2254529"/>
          </a:xfrm>
        </p:grpSpPr>
        <p:grpSp>
          <p:nvGrpSpPr>
            <p:cNvPr id="18" name="Skupina 17"/>
            <p:cNvGrpSpPr/>
            <p:nvPr/>
          </p:nvGrpSpPr>
          <p:grpSpPr>
            <a:xfrm>
              <a:off x="457200" y="1523485"/>
              <a:ext cx="5681479" cy="1092994"/>
              <a:chOff x="457200" y="361950"/>
              <a:chExt cx="5681479" cy="1092994"/>
            </a:xfrm>
          </p:grpSpPr>
          <p:pic>
            <p:nvPicPr>
              <p:cNvPr id="23558" name="Picture 6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45685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9" name="Picture 7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0474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0" name="Picture 8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1" name="Picture 9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59686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3" name="Picture 11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02268" y="361950"/>
                <a:ext cx="1092994" cy="1092994"/>
              </a:xfrm>
              <a:prstGeom prst="rect">
                <a:avLst/>
              </a:prstGeom>
              <a:noFill/>
            </p:spPr>
          </p:pic>
        </p:grpSp>
        <p:grpSp>
          <p:nvGrpSpPr>
            <p:cNvPr id="19" name="Skupina 18"/>
            <p:cNvGrpSpPr/>
            <p:nvPr/>
          </p:nvGrpSpPr>
          <p:grpSpPr>
            <a:xfrm>
              <a:off x="457200" y="361950"/>
              <a:ext cx="5693836" cy="1092994"/>
              <a:chOff x="457200" y="361950"/>
              <a:chExt cx="5693836" cy="1092994"/>
            </a:xfrm>
          </p:grpSpPr>
          <p:pic>
            <p:nvPicPr>
              <p:cNvPr id="23557" name="Picture 5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5804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2" name="Picture 10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59684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4" name="Picture 12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908862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65" name="Picture 13" descr="obvers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98149" y="361950"/>
                <a:ext cx="1092994" cy="1092994"/>
              </a:xfrm>
              <a:prstGeom prst="rect">
                <a:avLst/>
              </a:prstGeom>
              <a:noFill/>
            </p:spPr>
          </p:pic>
          <p:pic>
            <p:nvPicPr>
              <p:cNvPr id="23556" name="Picture 4" descr="revers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" y="361950"/>
                <a:ext cx="1092994" cy="1092994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7" name="TextovéPole 16"/>
          <p:cNvSpPr txBox="1"/>
          <p:nvPr/>
        </p:nvSpPr>
        <p:spPr>
          <a:xfrm>
            <a:off x="457200" y="5986131"/>
            <a:ext cx="7260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>
                <a:latin typeface="Arial" pitchFamily="34" charset="0"/>
                <a:cs typeface="Arial" pitchFamily="34" charset="0"/>
              </a:rPr>
              <a:t>10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coins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 in more than 75 % cases the ratio differs from 1 :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922875" y="520995"/>
            <a:ext cx="3968433" cy="323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3" name="Skupina 22"/>
          <p:cNvGrpSpPr>
            <a:grpSpLocks noChangeAspect="1"/>
          </p:cNvGrpSpPr>
          <p:nvPr/>
        </p:nvGrpSpPr>
        <p:grpSpPr>
          <a:xfrm>
            <a:off x="457200" y="2936212"/>
            <a:ext cx="4157372" cy="3921788"/>
            <a:chOff x="5269761" y="2904920"/>
            <a:chExt cx="3438304" cy="3243467"/>
          </a:xfrm>
        </p:grpSpPr>
        <p:pic>
          <p:nvPicPr>
            <p:cNvPr id="911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contrast="40000"/>
            </a:blip>
            <a:srcRect/>
            <a:stretch>
              <a:fillRect/>
            </a:stretch>
          </p:blipFill>
          <p:spPr bwMode="auto">
            <a:xfrm rot="10800000">
              <a:off x="5269761" y="2904920"/>
              <a:ext cx="3438304" cy="3243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cxnSp>
          <p:nvCxnSpPr>
            <p:cNvPr id="19" name="Přímá spojovací čára 18"/>
            <p:cNvCxnSpPr/>
            <p:nvPr/>
          </p:nvCxnSpPr>
          <p:spPr bwMode="auto">
            <a:xfrm flipV="1">
              <a:off x="6142457" y="3531828"/>
              <a:ext cx="2335289" cy="16656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6105063" y="5040935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6383236" y="4989380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6536202" y="499277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6424027" y="47242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6532803" y="468684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6689169" y="470724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6760553" y="4659652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6743556" y="4625659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6848934" y="4741234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903322" y="4914596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7175262" y="429933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7882308" y="4272137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8086263" y="3697663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8259625" y="3289751"/>
              <a:ext cx="93480" cy="93480"/>
            </a:xfrm>
            <a:prstGeom prst="ellipse">
              <a:avLst/>
            </a:prstGeom>
            <a:solidFill>
              <a:srgbClr val="92D05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1" name="AutoShape 12"/>
          <p:cNvSpPr>
            <a:spLocks noChangeArrowheads="1"/>
          </p:cNvSpPr>
          <p:nvPr/>
        </p:nvSpPr>
        <p:spPr bwMode="auto">
          <a:xfrm>
            <a:off x="6379756" y="4061638"/>
            <a:ext cx="2424002" cy="1052623"/>
          </a:xfrm>
          <a:prstGeom prst="wedgeRectCallout">
            <a:avLst>
              <a:gd name="adj1" fmla="val 15300"/>
              <a:gd name="adj2" fmla="val -9171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sea level 17 and 12 thousand years ago and nowadays</a:t>
            </a: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2081101" y="2098158"/>
            <a:ext cx="2424002" cy="1052623"/>
          </a:xfrm>
          <a:prstGeom prst="wedgeRectCallout">
            <a:avLst>
              <a:gd name="adj1" fmla="val 23196"/>
              <a:gd name="adj2" fmla="val 9111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lizards on larger islands have higher variation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457200" y="312738"/>
            <a:ext cx="3244799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M. Jordan, H. Snell (2002):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17 populations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11 microsatellite loci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915988"/>
            <a:ext cx="55308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68438" y="423863"/>
            <a:ext cx="545534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Evolution of selectively neutral traits is 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random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240463" y="1296988"/>
            <a:ext cx="23304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6229350" y="1417638"/>
            <a:ext cx="2613025" cy="782637"/>
          </a:xfrm>
          <a:prstGeom prst="wedgeRectCallout">
            <a:avLst>
              <a:gd name="adj1" fmla="val -58750"/>
              <a:gd name="adj2" fmla="val 11632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Darwinian evolution: „survival of fittest“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6224588" y="4117975"/>
            <a:ext cx="2444750" cy="752475"/>
          </a:xfrm>
          <a:prstGeom prst="wedgeRectCallout">
            <a:avLst>
              <a:gd name="adj1" fmla="val -59417"/>
              <a:gd name="adj2" fmla="val 1308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neutral evolution: „survival of luckiest“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" y="3115340"/>
            <a:ext cx="8272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Effective population size </a:t>
            </a:r>
            <a:r>
              <a:rPr lang="en-GB">
                <a:latin typeface="Arial" pitchFamily="34" charset="0"/>
                <a:cs typeface="Arial" pitchFamily="34" charset="0"/>
              </a:rPr>
              <a:t>= the number of individuals of ideal Wright-Fisher population displaying the same rate of drift as the studied non-ideal population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089335" y="312738"/>
            <a:ext cx="494941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Efective population size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924493" y="332799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57200" y="1268818"/>
            <a:ext cx="8272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Real populations differ from the WF model (fluctuations of 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N</a:t>
            </a:r>
            <a:r>
              <a:rPr lang="en-GB" sz="2000">
                <a:latin typeface="Arial" pitchFamily="34" charset="0"/>
                <a:cs typeface="Arial" pitchFamily="34" charset="0"/>
              </a:rPr>
              <a:t>, different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	reproductive success and mortality, unequal sex ratio, ....)</a:t>
            </a:r>
          </a:p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GB" sz="20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effective population size </a:t>
            </a:r>
            <a:r>
              <a:rPr lang="en-GB" sz="2000" i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GB" sz="2000" i="1" baseline="-250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GB" sz="200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>
                <a:latin typeface="Arial" pitchFamily="34" charset="0"/>
                <a:cs typeface="Arial" pitchFamily="34" charset="0"/>
              </a:rPr>
              <a:t>allows us to measure drift in non-ideal 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	populations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35422" y="5049389"/>
            <a:ext cx="7213741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Like in the inbreeding coefficient there is no </a:t>
            </a:r>
            <a:r>
              <a:rPr lang="en-GB" u="sng">
                <a:solidFill>
                  <a:srgbClr val="E60000"/>
                </a:solidFill>
                <a:latin typeface="Arial" charset="0"/>
              </a:rPr>
              <a:t>single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effective population size!!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457200" y="312738"/>
            <a:ext cx="6803657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>
                <a:solidFill>
                  <a:srgbClr val="E60000"/>
                </a:solidFill>
                <a:latin typeface="Arial" charset="0"/>
              </a:rPr>
              <a:t>Some factors decrease </a:t>
            </a:r>
            <a:r>
              <a:rPr lang="en-GB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 i="1" baseline="-25000">
                <a:solidFill>
                  <a:srgbClr val="E60000"/>
                </a:solidFill>
                <a:latin typeface="Arial" charset="0"/>
              </a:rPr>
              <a:t>e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relative to </a:t>
            </a:r>
            <a:r>
              <a:rPr lang="en-GB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>
              <a:spcAft>
                <a:spcPts val="600"/>
              </a:spcAft>
            </a:pPr>
            <a:endParaRPr lang="en-GB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overlapping generations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fluctuating population size across generations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different number of breeding males and females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</a:rPr>
              <a:t>high variation of the number of offspring within populations</a:t>
            </a:r>
          </a:p>
        </p:txBody>
      </p:sp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959328" y="4250328"/>
            <a:ext cx="7094442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>
                <a:solidFill>
                  <a:srgbClr val="E60000"/>
                </a:solidFill>
                <a:latin typeface="Arial" charset="0"/>
              </a:rPr>
              <a:t>Caution! Under some circumstances </a:t>
            </a:r>
            <a:br>
              <a:rPr lang="en-GB">
                <a:solidFill>
                  <a:srgbClr val="E60000"/>
                </a:solidFill>
                <a:latin typeface="Arial" charset="0"/>
              </a:rPr>
            </a:br>
            <a:r>
              <a:rPr lang="en-GB">
                <a:solidFill>
                  <a:srgbClr val="E60000"/>
                </a:solidFill>
                <a:latin typeface="Arial" charset="0"/>
              </a:rPr>
              <a:t>the effective population size can be </a:t>
            </a:r>
            <a:r>
              <a:rPr lang="en-GB" u="sng">
                <a:solidFill>
                  <a:srgbClr val="E60000"/>
                </a:solidFill>
                <a:latin typeface="Arial" charset="0"/>
              </a:rPr>
              <a:t>higher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than </a:t>
            </a:r>
            <a:r>
              <a:rPr lang="en-GB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0"/>
          <p:cNvSpPr>
            <a:spLocks noChangeArrowheads="1"/>
          </p:cNvSpPr>
          <p:nvPr/>
        </p:nvSpPr>
        <p:spPr bwMode="auto">
          <a:xfrm>
            <a:off x="1532965" y="3035669"/>
            <a:ext cx="1672150" cy="430213"/>
          </a:xfrm>
          <a:prstGeom prst="wedgeRectCallout">
            <a:avLst>
              <a:gd name="adj1" fmla="val 51111"/>
              <a:gd name="adj2" fmla="val -12097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harmonic mean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458788" y="312738"/>
            <a:ext cx="502175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>
                <a:solidFill>
                  <a:srgbClr val="E60000"/>
                </a:solidFill>
                <a:latin typeface="Arial" charset="0"/>
              </a:rPr>
              <a:t>Effect of fluctuating population size:</a:t>
            </a:r>
            <a:endParaRPr lang="en-GB" sz="2400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457200" y="1008026"/>
            <a:ext cx="8578182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/>
            <a:r>
              <a:rPr lang="en-GB" sz="2000">
                <a:latin typeface="Arial" charset="0"/>
              </a:rPr>
              <a:t>effective size can be approximated as </a:t>
            </a:r>
            <a:r>
              <a:rPr lang="en-GB" sz="2000" u="sng">
                <a:latin typeface="Arial" charset="0"/>
              </a:rPr>
              <a:t>harmonic mean</a:t>
            </a:r>
            <a:r>
              <a:rPr lang="en-GB" sz="2000">
                <a:latin typeface="Arial" charset="0"/>
              </a:rPr>
              <a:t> </a:t>
            </a:r>
            <a:r>
              <a:rPr lang="en-GB" sz="2000">
                <a:latin typeface="Arial" charset="0"/>
                <a:sym typeface="Symbol" pitchFamily="18" charset="2"/>
              </a:rPr>
              <a:t> strong influence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	of small </a:t>
            </a:r>
            <a:r>
              <a:rPr lang="en-GB" sz="2000" i="1">
                <a:latin typeface="Arial" charset="0"/>
                <a:sym typeface="Symbol" pitchFamily="18" charset="2"/>
              </a:rPr>
              <a:t>N</a:t>
            </a:r>
            <a:r>
              <a:rPr lang="en-GB" sz="2000">
                <a:latin typeface="Arial" charset="0"/>
                <a:sym typeface="Symbol" pitchFamily="18" charset="2"/>
              </a:rPr>
              <a:t>!!</a:t>
            </a:r>
            <a:endParaRPr lang="en-GB" i="1" baseline="-25000">
              <a:latin typeface="Arial" charset="0"/>
              <a:sym typeface="Symbol" pitchFamily="18" charset="2"/>
            </a:endParaRPr>
          </a:p>
        </p:txBody>
      </p:sp>
      <p:pic>
        <p:nvPicPr>
          <p:cNvPr id="15" name="Picture 4" descr="http://pad1.whstatic.com/images/thumb/9/9c/Calculate-the-Harmonic-Mean-Step-4.jpg/670px-Calculate-the-Harmonic-Mean-Step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9604" y="4263435"/>
            <a:ext cx="2494084" cy="1872424"/>
          </a:xfrm>
          <a:prstGeom prst="rect">
            <a:avLst/>
          </a:prstGeom>
          <a:noFill/>
        </p:spPr>
      </p:pic>
      <p:pic>
        <p:nvPicPr>
          <p:cNvPr id="16" name="Picture 6" descr="https://encrypted-tbn0.gstatic.com/images?q=tbn:ANd9GcRff13RjQPSJ9DvQ4AO51wRDuAypXofBW19pFs83y2kSjHaZ7pg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636" y="4258672"/>
            <a:ext cx="2466975" cy="1847851"/>
          </a:xfrm>
          <a:prstGeom prst="rect">
            <a:avLst/>
          </a:prstGeom>
          <a:noFill/>
        </p:spPr>
      </p:pic>
      <p:pic>
        <p:nvPicPr>
          <p:cNvPr id="17" name="Picture 2" descr="http://pad1.whstatic.com/images/thumb/f/f6/Calculate-the-Harmonic-Mean-Step-2.jpg/670px-Calculate-the-Harmonic-Mean-Step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533" y="4263435"/>
            <a:ext cx="2523617" cy="1894597"/>
          </a:xfrm>
          <a:prstGeom prst="rect">
            <a:avLst/>
          </a:prstGeom>
          <a:noFill/>
        </p:spPr>
      </p:pic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6809606" y="3327721"/>
            <a:ext cx="1987352" cy="792163"/>
          </a:xfrm>
          <a:prstGeom prst="wedgeRectCallout">
            <a:avLst>
              <a:gd name="adj1" fmla="val 2067"/>
              <a:gd name="adj2" fmla="val 1254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mean much closer to the lower value</a:t>
            </a:r>
            <a:endParaRPr lang="en-GB" sz="1600">
              <a:latin typeface="Arial" charset="0"/>
              <a:sym typeface="Symbol" pitchFamily="18" charset="2"/>
            </a:endParaRPr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1814" y="1970355"/>
            <a:ext cx="3318909" cy="1165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312738"/>
            <a:ext cx="380347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Effect of biased sex ratio: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57200" y="1046273"/>
            <a:ext cx="8486619" cy="1113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Till now we assumed the same number of breeding males and females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m</a:t>
            </a:r>
            <a:r>
              <a:rPr lang="en-GB" sz="1800">
                <a:latin typeface="Arial" charset="0"/>
              </a:rPr>
              <a:t> = number of breeding males, 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f</a:t>
            </a:r>
            <a:r>
              <a:rPr lang="en-GB" sz="1800">
                <a:latin typeface="Arial" charset="0"/>
              </a:rPr>
              <a:t> = number of breeding females</a:t>
            </a:r>
            <a:endParaRPr lang="en-GB" sz="1800" i="1" baseline="-25000">
              <a:latin typeface="Arial" charset="0"/>
            </a:endParaRPr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2057" name="Picture 13" descr="Sexrat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1768" y="3065980"/>
            <a:ext cx="4865236" cy="329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5476728" y="2748960"/>
            <a:ext cx="3263235" cy="1078762"/>
          </a:xfrm>
          <a:prstGeom prst="wedgeRectCallout">
            <a:avLst>
              <a:gd name="adj1" fmla="val -61883"/>
              <a:gd name="adj2" fmla="val 2885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the higher deviation from equal sex ratio, the lower 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e</a:t>
            </a:r>
            <a:endParaRPr lang="en-GB" sz="18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056" name="Rectangle 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308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544" y="3253563"/>
            <a:ext cx="3900554" cy="337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8" name="AutoShape 18"/>
          <p:cNvSpPr>
            <a:spLocks noChangeArrowheads="1"/>
          </p:cNvSpPr>
          <p:nvPr/>
        </p:nvSpPr>
        <p:spPr bwMode="auto">
          <a:xfrm>
            <a:off x="4858199" y="4955509"/>
            <a:ext cx="3635375" cy="871759"/>
          </a:xfrm>
          <a:prstGeom prst="wedgeRectCallout">
            <a:avLst>
              <a:gd name="adj1" fmla="val -72082"/>
              <a:gd name="adj2" fmla="val -209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effect of sex ratio on 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e</a:t>
            </a:r>
            <a:r>
              <a:rPr lang="en-GB" sz="1800">
                <a:latin typeface="Arial" charset="0"/>
              </a:rPr>
              <a:t> different for various genetic traits!</a:t>
            </a:r>
            <a:endParaRPr lang="en-GB" sz="1800" i="1" baseline="-25000">
              <a:latin typeface="Arial" charset="0"/>
              <a:sym typeface="Symbol" pitchFamily="18" charset="2"/>
            </a:endParaRPr>
          </a:p>
        </p:txBody>
      </p:sp>
      <p:grpSp>
        <p:nvGrpSpPr>
          <p:cNvPr id="2" name="Skupina 16"/>
          <p:cNvGrpSpPr>
            <a:grpSpLocks/>
          </p:cNvGrpSpPr>
          <p:nvPr/>
        </p:nvGrpSpPr>
        <p:grpSpPr bwMode="auto">
          <a:xfrm>
            <a:off x="1894632" y="1565185"/>
            <a:ext cx="4613275" cy="939800"/>
            <a:chOff x="4030663" y="3054350"/>
            <a:chExt cx="4613275" cy="939800"/>
          </a:xfrm>
        </p:grpSpPr>
        <p:graphicFrame>
          <p:nvGraphicFramePr>
            <p:cNvPr id="2050" name="Object 8"/>
            <p:cNvGraphicFramePr>
              <a:graphicFrameLocks noChangeAspect="1"/>
            </p:cNvGraphicFramePr>
            <p:nvPr/>
          </p:nvGraphicFramePr>
          <p:xfrm>
            <a:off x="4030663" y="3054350"/>
            <a:ext cx="1846263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88" name="Rovnice" r:id="rId5" imgW="927100" imgH="457200" progId="Equation.3">
                    <p:embed/>
                  </p:oleObj>
                </mc:Choice>
                <mc:Fallback>
                  <p:oleObj name="Rovnice" r:id="rId5" imgW="927100" imgH="457200" progId="Equation.3">
                    <p:embed/>
                    <p:pic>
                      <p:nvPicPr>
                        <p:cNvPr id="0" name="Picture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0663" y="3054350"/>
                          <a:ext cx="1846263" cy="9144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1" name="Object 19"/>
            <p:cNvGraphicFramePr>
              <a:graphicFrameLocks noChangeAspect="1"/>
            </p:cNvGraphicFramePr>
            <p:nvPr/>
          </p:nvGraphicFramePr>
          <p:xfrm>
            <a:off x="6621463" y="3054350"/>
            <a:ext cx="2022475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289" name="Rovnice" r:id="rId7" imgW="1016000" imgH="469900" progId="Equation.3">
                    <p:embed/>
                  </p:oleObj>
                </mc:Choice>
                <mc:Fallback>
                  <p:oleObj name="Rovnice" r:id="rId7" imgW="1016000" imgH="469900" progId="Equation.3">
                    <p:embed/>
                    <p:pic>
                      <p:nvPicPr>
                        <p:cNvPr id="0" name="Picture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21463" y="3054350"/>
                          <a:ext cx="2022475" cy="9398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3" name="Line 20"/>
            <p:cNvSpPr>
              <a:spLocks noChangeShapeType="1"/>
            </p:cNvSpPr>
            <p:nvPr/>
          </p:nvSpPr>
          <p:spPr bwMode="auto">
            <a:xfrm>
              <a:off x="5969000" y="3486150"/>
              <a:ext cx="51752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085" name="AutoShape 10"/>
          <p:cNvSpPr>
            <a:spLocks noChangeArrowheads="1"/>
          </p:cNvSpPr>
          <p:nvPr/>
        </p:nvSpPr>
        <p:spPr bwMode="auto">
          <a:xfrm>
            <a:off x="4260677" y="2947046"/>
            <a:ext cx="4298063" cy="1454851"/>
          </a:xfrm>
          <a:prstGeom prst="wedgeRectCallout">
            <a:avLst>
              <a:gd name="adj1" fmla="val 1145"/>
              <a:gd name="adj2" fmla="val -10376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it follows from this formula that if there is only a single breeding male in the population </a:t>
            </a:r>
            <a:r>
              <a:rPr lang="en-GB" sz="1800" i="1">
                <a:latin typeface="Arial" charset="0"/>
              </a:rPr>
              <a:t>N</a:t>
            </a:r>
            <a:r>
              <a:rPr lang="en-GB" sz="1800" i="1" baseline="-25000">
                <a:latin typeface="Arial" charset="0"/>
              </a:rPr>
              <a:t>e</a:t>
            </a:r>
            <a:r>
              <a:rPr lang="en-GB" sz="1800">
                <a:latin typeface="Arial" charset="0"/>
              </a:rPr>
              <a:t> </a:t>
            </a:r>
            <a:r>
              <a:rPr lang="en-GB" sz="1800">
                <a:latin typeface="Arial" charset="0"/>
                <a:sym typeface="Symbol" pitchFamily="18" charset="2"/>
              </a:rPr>
              <a:t> 4 regardless of the total number of individuals</a:t>
            </a:r>
            <a:endParaRPr lang="en-GB" sz="1800" i="1">
              <a:latin typeface="Arial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29148" y="957943"/>
            <a:ext cx="1103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/>
              <a:t>N</a:t>
            </a:r>
            <a:r>
              <a:rPr lang="cs-CZ" i="1" baseline="-25000"/>
              <a:t>m</a:t>
            </a:r>
            <a:r>
              <a:rPr lang="cs-CZ"/>
              <a:t> </a:t>
            </a:r>
            <a:r>
              <a:rPr lang="cs-CZ" dirty="0"/>
              <a:t>= 1: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0BA7861A-D670-4AD8-91BB-007DA2C5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738"/>
            <a:ext cx="380347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Effect of biased sex ratio: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8" grpId="0" animBg="1"/>
      <p:bldP spid="30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18439" name="Picture 10" descr="seal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500032"/>
            <a:ext cx="4290883" cy="285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8440" name="Text Box 13"/>
          <p:cNvSpPr txBox="1">
            <a:spLocks noChangeArrowheads="1"/>
          </p:cNvSpPr>
          <p:nvPr/>
        </p:nvSpPr>
        <p:spPr bwMode="auto">
          <a:xfrm>
            <a:off x="457200" y="988828"/>
            <a:ext cx="5405437" cy="21339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southern elephant seal: 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sex ratio within a harem 1:40</a:t>
            </a:r>
            <a:r>
              <a:rPr lang="en-GB" sz="2000" baseline="30000">
                <a:latin typeface="Arial" charset="0"/>
              </a:rPr>
              <a:t>*)</a:t>
            </a:r>
            <a:r>
              <a:rPr lang="en-GB" sz="2000">
                <a:latin typeface="Arial" charset="0"/>
              </a:rPr>
              <a:t/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>
              <a:spcAft>
                <a:spcPts val="1000"/>
              </a:spcAft>
            </a:pPr>
            <a:r>
              <a:rPr lang="en-GB" sz="1800">
                <a:latin typeface="Arial" charset="0"/>
                <a:sym typeface="Symbol"/>
              </a:rPr>
              <a:t>*) </a:t>
            </a:r>
            <a:r>
              <a:rPr lang="en-GB" sz="1800">
                <a:latin typeface="Arial" charset="0"/>
                <a:sym typeface="Symbol" pitchFamily="18" charset="2"/>
              </a:rPr>
              <a:t>effective ratio 1:4-5 due to cuckoldry and short 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   period of male´s dominance (1-2 years)</a:t>
            </a:r>
          </a:p>
        </p:txBody>
      </p:sp>
      <p:pic>
        <p:nvPicPr>
          <p:cNvPr id="80898" name="Picture 2" descr="http://files.usa2009.webnode.cz/200000251-ca06ecb011/DSCF2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7302" y="3800222"/>
            <a:ext cx="3859619" cy="2898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0900" name="Picture 4" descr="http://upload.wikimedia.org/wikipedia/commons/thumb/6/6c/Mating_scene_with_elevated_Alpha_Male._Elephant_Seals_of_Piedras_Blancas.jpg/285px-Mating_scene_with_elevated_Alpha_Male._Elephant_Seals_of_Piedras_Blanc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5888" y="941551"/>
            <a:ext cx="3072809" cy="245824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2227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Effect of unequal reproductive success: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457200" y="1143886"/>
            <a:ext cx="8291512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</a:rPr>
              <a:t>If a gene is affected by selection variance of the number of offspring 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	among members of a population is high (individuals with a positive 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	allele have more offspring)</a:t>
            </a:r>
          </a:p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 </a:t>
            </a:r>
            <a:r>
              <a:rPr lang="en-GB" sz="2000" i="1">
                <a:latin typeface="Arial" charset="0"/>
              </a:rPr>
              <a:t>N</a:t>
            </a:r>
            <a:r>
              <a:rPr lang="en-GB" sz="2000" i="1" baseline="-25000">
                <a:latin typeface="Arial" charset="0"/>
              </a:rPr>
              <a:t>e</a:t>
            </a:r>
            <a:r>
              <a:rPr lang="en-GB" sz="2000">
                <a:latin typeface="Arial" charset="0"/>
              </a:rPr>
              <a:t> for this gene is </a:t>
            </a:r>
            <a:r>
              <a:rPr lang="en-GB" sz="2000" u="sng">
                <a:latin typeface="Arial" charset="0"/>
              </a:rPr>
              <a:t>lower</a:t>
            </a:r>
            <a:r>
              <a:rPr lang="en-GB" sz="2000">
                <a:latin typeface="Arial" charset="0"/>
              </a:rPr>
              <a:t> than for a neutral gene</a:t>
            </a: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457200" y="312738"/>
            <a:ext cx="57999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Reproductive success on the gene level: </a:t>
            </a:r>
            <a:endParaRPr lang="en-GB" baseline="-25000">
              <a:solidFill>
                <a:srgbClr val="E60000"/>
              </a:solidFill>
              <a:latin typeface="Arial" charset="0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57199" y="3254817"/>
            <a:ext cx="8261499" cy="2890802"/>
            <a:chOff x="457199" y="3254817"/>
            <a:chExt cx="8261499" cy="2890802"/>
          </a:xfrm>
        </p:grpSpPr>
        <p:sp>
          <p:nvSpPr>
            <p:cNvPr id="13" name="Obdélník 12"/>
            <p:cNvSpPr/>
            <p:nvPr/>
          </p:nvSpPr>
          <p:spPr bwMode="auto">
            <a:xfrm>
              <a:off x="457199" y="4816549"/>
              <a:ext cx="3604437" cy="1329070"/>
            </a:xfrm>
            <a:prstGeom prst="rect">
              <a:avLst/>
            </a:prstGeom>
            <a:solidFill>
              <a:srgbClr val="FFFF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457200" y="3254817"/>
              <a:ext cx="8261498" cy="28161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defTabSz="360000">
                <a:spcAft>
                  <a:spcPts val="1000"/>
                </a:spcAft>
              </a:pPr>
              <a:r>
                <a:rPr lang="en-GB">
                  <a:solidFill>
                    <a:srgbClr val="E60000"/>
                  </a:solidFill>
                  <a:latin typeface="Arial" charset="0"/>
                </a:rPr>
                <a:t>Each genetic trait requires its own </a:t>
              </a:r>
              <a:r>
                <a:rPr lang="en-GB" i="1">
                  <a:solidFill>
                    <a:srgbClr val="E60000"/>
                  </a:solidFill>
                  <a:latin typeface="Arial" charset="0"/>
                </a:rPr>
                <a:t>N</a:t>
              </a:r>
              <a:r>
                <a:rPr lang="en-GB" i="1" baseline="-25000">
                  <a:solidFill>
                    <a:srgbClr val="E60000"/>
                  </a:solidFill>
                  <a:latin typeface="Arial" charset="0"/>
                </a:rPr>
                <a:t>e</a:t>
              </a:r>
              <a:r>
                <a:rPr lang="en-GB">
                  <a:solidFill>
                    <a:srgbClr val="E60000"/>
                  </a:solidFill>
                  <a:latin typeface="Arial" charset="0"/>
                </a:rPr>
                <a:t>:</a:t>
              </a:r>
              <a:br>
                <a:rPr lang="en-GB">
                  <a:solidFill>
                    <a:srgbClr val="E60000"/>
                  </a:solidFill>
                  <a:latin typeface="Arial" charset="0"/>
                </a:rPr>
              </a:br>
              <a:endParaRPr lang="en-GB" baseline="-25000">
                <a:solidFill>
                  <a:srgbClr val="E60000"/>
                </a:solidFill>
                <a:latin typeface="Arial" charset="0"/>
              </a:endParaRPr>
            </a:p>
            <a:p>
              <a:pPr algn="l" defTabSz="360000">
                <a:spcAft>
                  <a:spcPts val="1000"/>
                </a:spcAft>
              </a:pPr>
              <a:r>
                <a:rPr lang="en-GB" sz="2000">
                  <a:latin typeface="Arial" charset="0"/>
                </a:rPr>
                <a:t>For genes on autosomes, sex chromosomes, and mtDNA </a:t>
              </a:r>
              <a:br>
                <a:rPr lang="en-GB" sz="2000">
                  <a:latin typeface="Arial" charset="0"/>
                </a:rPr>
              </a:br>
              <a:r>
                <a:rPr lang="en-GB" sz="2000">
                  <a:latin typeface="Arial" charset="0"/>
                </a:rPr>
                <a:t>	there are different effective population sizes:</a:t>
              </a:r>
              <a:br>
                <a:rPr lang="en-GB" sz="2000">
                  <a:latin typeface="Arial" charset="0"/>
                </a:rPr>
              </a:br>
              <a:r>
                <a:rPr lang="en-GB" sz="1800">
                  <a:latin typeface="Arial" charset="0"/>
                </a:rPr>
                <a:t>  </a:t>
              </a:r>
              <a:br>
                <a:rPr lang="en-GB" sz="1800">
                  <a:latin typeface="Arial" charset="0"/>
                </a:rPr>
              </a:br>
              <a:r>
                <a:rPr lang="en-GB" sz="1800">
                  <a:latin typeface="Arial" charset="0"/>
                </a:rPr>
                <a:t> autosomes:	    		   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  <a:r>
                <a:rPr lang="en-GB" sz="1800">
                  <a:latin typeface="Arial" charset="0"/>
                </a:rPr>
                <a:t>	4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en-GB" sz="1800">
                  <a:latin typeface="Arial" charset="0"/>
                </a:rPr>
                <a:t> X, Z:					¾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  <a:r>
                <a:rPr lang="en-GB" sz="1800">
                  <a:latin typeface="Arial" charset="0"/>
                </a:rPr>
                <a:t>	3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</a:p>
            <a:p>
              <a:pPr algn="l" defTabSz="360000">
                <a:spcAft>
                  <a:spcPts val="1000"/>
                </a:spcAft>
              </a:pPr>
              <a:r>
                <a:rPr lang="en-GB" sz="1800">
                  <a:latin typeface="Arial" charset="0"/>
                </a:rPr>
                <a:t> Y, W, mtDNA:			¼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  <a:r>
                <a:rPr lang="en-GB" sz="1800">
                  <a:latin typeface="Arial" charset="0"/>
                </a:rPr>
                <a:t>	1 </a:t>
              </a:r>
              <a:r>
                <a:rPr lang="en-GB" sz="1800" i="1">
                  <a:latin typeface="Arial" charset="0"/>
                </a:rPr>
                <a:t>N</a:t>
              </a:r>
              <a:r>
                <a:rPr lang="en-GB" sz="1800" i="1" baseline="-25000">
                  <a:latin typeface="Arial" charset="0"/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3337064" y="312738"/>
            <a:ext cx="250010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charset="0"/>
              </a:rPr>
              <a:t>COALESCENT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57200" y="1414555"/>
            <a:ext cx="8185254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under drift some alleles disappear from a population </a:t>
            </a:r>
            <a:r>
              <a:rPr lang="en-GB" sz="2000">
                <a:latin typeface="Arial" charset="0"/>
                <a:sym typeface="Symbol" pitchFamily="18" charset="2"/>
              </a:rPr>
              <a:t> when there are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no mutations ultimately all gene copies have a common ancestor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„forward“ approach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we can proceed also back in time – „backward“ approach 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moving back in time till two or more gene copies „fuse“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=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coalescent event</a:t>
            </a:r>
          </a:p>
          <a:p>
            <a:pPr algn="l"/>
            <a:endParaRPr lang="en-GB" sz="200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the most recent common ancestor</a:t>
            </a:r>
            <a:r>
              <a:rPr lang="en-GB" sz="2000">
                <a:latin typeface="Arial" charset="0"/>
                <a:sym typeface="Symbol" pitchFamily="18" charset="2"/>
              </a:rPr>
              <a:t> (MRCA)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366209" y="401781"/>
            <a:ext cx="53272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k-SK" dirty="0" err="1" smtClean="0">
                <a:latin typeface="Arial" pitchFamily="34" charset="0"/>
                <a:cs typeface="Arial" pitchFamily="34" charset="0"/>
              </a:rPr>
              <a:t>Pascal´s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triangle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000" dirty="0" smtClean="0">
                <a:latin typeface="Arial" pitchFamily="34" charset="0"/>
                <a:cs typeface="Arial" pitchFamily="34" charset="0"/>
              </a:rPr>
              <a:t>11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possible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results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0×, 1×, 2×, ..., 10×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head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“</a:t>
            </a:r>
            <a:endParaRPr lang="sk-SK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Výsledok vyh&amp;lcaron;adávania obrázkov pre dopyt pascal tria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09" y="1540554"/>
            <a:ext cx="6827115" cy="5279636"/>
          </a:xfrm>
          <a:prstGeom prst="rect">
            <a:avLst/>
          </a:prstGeom>
          <a:noFill/>
        </p:spPr>
      </p:pic>
      <p:sp>
        <p:nvSpPr>
          <p:cNvPr id="9" name="Obdĺžnik 3"/>
          <p:cNvSpPr/>
          <p:nvPr/>
        </p:nvSpPr>
        <p:spPr bwMode="auto">
          <a:xfrm>
            <a:off x="1597675" y="4493852"/>
            <a:ext cx="4364182" cy="457200"/>
          </a:xfrm>
          <a:prstGeom prst="rect">
            <a:avLst/>
          </a:prstGeom>
          <a:solidFill>
            <a:srgbClr val="FFC000">
              <a:alpha val="25098"/>
            </a:srgb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779" y="1199955"/>
            <a:ext cx="2593090" cy="2401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alescen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028106" y="174625"/>
            <a:ext cx="232211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>
                <a:solidFill>
                  <a:srgbClr val="E60000"/>
                </a:solidFill>
                <a:latin typeface="Arial" charset="0"/>
              </a:rPr>
              <a:t>Wright-Fisher</a:t>
            </a:r>
            <a:r>
              <a:rPr lang="cs-CZ" sz="1800" dirty="0">
                <a:solidFill>
                  <a:srgbClr val="E60000"/>
                </a:solidFill>
                <a:latin typeface="Arial" charset="0"/>
              </a:rPr>
              <a:t> model: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Koalescen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88963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78100" y="787400"/>
            <a:ext cx="3013075" cy="4902200"/>
            <a:chOff x="1624" y="496"/>
            <a:chExt cx="1898" cy="3088"/>
          </a:xfrm>
        </p:grpSpPr>
        <p:sp>
          <p:nvSpPr>
            <p:cNvPr id="22538" name="Freeform 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9" name="Freeform 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Freeform 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1" name="Freeform 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E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20725" y="3395663"/>
            <a:ext cx="3783013" cy="2197100"/>
            <a:chOff x="454" y="2139"/>
            <a:chExt cx="2383" cy="1384"/>
          </a:xfrm>
        </p:grpSpPr>
        <p:sp>
          <p:nvSpPr>
            <p:cNvPr id="22535" name="Text Box 9"/>
            <p:cNvSpPr txBox="1">
              <a:spLocks noChangeArrowheads="1"/>
            </p:cNvSpPr>
            <p:nvPr/>
          </p:nvSpPr>
          <p:spPr bwMode="auto">
            <a:xfrm>
              <a:off x="454" y="2638"/>
              <a:ext cx="86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cs-CZ" sz="1800" b="1" dirty="0" err="1">
                  <a:solidFill>
                    <a:schemeClr val="accent2"/>
                  </a:solidFill>
                  <a:latin typeface="Arial" charset="0"/>
                </a:rPr>
                <a:t>coalescent</a:t>
              </a:r>
              <a:endParaRPr lang="cs-CZ" sz="1800" b="1" dirty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22536" name="Line 10"/>
            <p:cNvSpPr>
              <a:spLocks noChangeShapeType="1"/>
            </p:cNvSpPr>
            <p:nvPr/>
          </p:nvSpPr>
          <p:spPr bwMode="auto">
            <a:xfrm flipV="1">
              <a:off x="1335" y="2139"/>
              <a:ext cx="356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Line 11"/>
            <p:cNvSpPr>
              <a:spLocks noChangeShapeType="1"/>
            </p:cNvSpPr>
            <p:nvPr/>
          </p:nvSpPr>
          <p:spPr bwMode="auto">
            <a:xfrm>
              <a:off x="1338" y="2801"/>
              <a:ext cx="1499" cy="72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7062788" y="5495925"/>
            <a:ext cx="1736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cs-CZ" sz="1800" b="1" dirty="0">
                <a:solidFill>
                  <a:srgbClr val="E60000"/>
                </a:solidFill>
                <a:latin typeface="Arial" charset="0"/>
              </a:rPr>
              <a:t>sample </a:t>
            </a:r>
            <a:r>
              <a:rPr lang="en-US" sz="1800" b="1" dirty="0">
                <a:solidFill>
                  <a:srgbClr val="E60000"/>
                </a:solidFill>
                <a:latin typeface="Arial" charset="0"/>
              </a:rPr>
              <a:t>MRCA</a:t>
            </a:r>
            <a:endParaRPr lang="cs-CZ" sz="1800" b="1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659313" y="5689600"/>
            <a:ext cx="2393950" cy="0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8" grpId="0"/>
      <p:bldP spid="911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238" y="3265488"/>
            <a:ext cx="86296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15"/>
          <p:cNvSpPr txBox="1">
            <a:spLocks noChangeArrowheads="1"/>
          </p:cNvSpPr>
          <p:nvPr/>
        </p:nvSpPr>
        <p:spPr bwMode="auto">
          <a:xfrm>
            <a:off x="1775306" y="312738"/>
            <a:ext cx="593386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Coalescence and effective population size</a:t>
            </a:r>
          </a:p>
        </p:txBody>
      </p:sp>
      <p:sp>
        <p:nvSpPr>
          <p:cNvPr id="23556" name="Text Box 16"/>
          <p:cNvSpPr txBox="1">
            <a:spLocks noChangeArrowheads="1"/>
          </p:cNvSpPr>
          <p:nvPr/>
        </p:nvSpPr>
        <p:spPr bwMode="auto">
          <a:xfrm>
            <a:off x="457200" y="1030619"/>
            <a:ext cx="8259762" cy="21441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from the coalescent theory several interesting consequences follow: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in small populations coalescent rate higher than in large populations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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we can estimate </a:t>
            </a:r>
            <a:r>
              <a:rPr lang="en-GB" sz="2000" i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N</a:t>
            </a:r>
            <a:r>
              <a:rPr lang="en-GB" sz="2000" i="1" baseline="-25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e</a:t>
            </a:r>
            <a:br>
              <a:rPr lang="en-GB" sz="2000" i="1" baseline="-2500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endParaRPr lang="en-GB" sz="2000" i="1" baseline="-2500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but we can estimate also </a:t>
            </a:r>
            <a:r>
              <a:rPr lang="en-GB" sz="2000" u="sng">
                <a:latin typeface="Arial" charset="0"/>
                <a:sym typeface="Symbol" pitchFamily="18" charset="2"/>
              </a:rPr>
              <a:t>changes</a:t>
            </a:r>
            <a:r>
              <a:rPr lang="en-GB" sz="2000">
                <a:latin typeface="Arial" charset="0"/>
                <a:sym typeface="Symbol" pitchFamily="18" charset="2"/>
              </a:rPr>
              <a:t> of </a:t>
            </a:r>
            <a:r>
              <a:rPr lang="en-GB" sz="2000" i="1">
                <a:latin typeface="Arial" charset="0"/>
                <a:sym typeface="Symbol" pitchFamily="18" charset="2"/>
              </a:rPr>
              <a:t>N</a:t>
            </a:r>
            <a:r>
              <a:rPr lang="en-GB" sz="2000" i="1" baseline="-25000">
                <a:latin typeface="Arial" charset="0"/>
                <a:sym typeface="Symbol" pitchFamily="18" charset="2"/>
              </a:rPr>
              <a:t>e</a:t>
            </a:r>
            <a:r>
              <a:rPr lang="en-GB" sz="2000">
                <a:latin typeface="Arial" charset="0"/>
                <a:sym typeface="Symbol" pitchFamily="18" charset="2"/>
              </a:rPr>
              <a:t> in time</a:t>
            </a:r>
          </a:p>
        </p:txBody>
      </p:sp>
      <p:sp>
        <p:nvSpPr>
          <p:cNvPr id="92177" name="AutoShape 17"/>
          <p:cNvSpPr>
            <a:spLocks noChangeArrowheads="1"/>
          </p:cNvSpPr>
          <p:nvPr/>
        </p:nvSpPr>
        <p:spPr bwMode="auto">
          <a:xfrm>
            <a:off x="2311585" y="5841814"/>
            <a:ext cx="1476375" cy="775771"/>
          </a:xfrm>
          <a:prstGeom prst="wedgeRectCallout">
            <a:avLst>
              <a:gd name="adj1" fmla="val 55303"/>
              <a:gd name="adj2" fmla="val -12488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declining population</a:t>
            </a:r>
          </a:p>
        </p:txBody>
      </p:sp>
      <p:sp>
        <p:nvSpPr>
          <p:cNvPr id="92178" name="AutoShape 18"/>
          <p:cNvSpPr>
            <a:spLocks noChangeArrowheads="1"/>
          </p:cNvSpPr>
          <p:nvPr/>
        </p:nvSpPr>
        <p:spPr bwMode="auto">
          <a:xfrm>
            <a:off x="7145670" y="5837680"/>
            <a:ext cx="1476375" cy="775771"/>
          </a:xfrm>
          <a:prstGeom prst="wedgeRectCallout">
            <a:avLst>
              <a:gd name="adj1" fmla="val -28339"/>
              <a:gd name="adj2" fmla="val -8901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expanding population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7" grpId="0" animBg="1"/>
      <p:bldP spid="92177" grpId="1" animBg="1"/>
      <p:bldP spid="92178" grpId="0" animBg="1"/>
      <p:bldP spid="9217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16200000">
            <a:off x="1788514" y="1402692"/>
            <a:ext cx="5826808" cy="475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457200" y="312738"/>
            <a:ext cx="815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>
                <a:latin typeface="Arial" charset="0"/>
              </a:rPr>
              <a:t>The same effect of selection on the coalescent tree shape:</a:t>
            </a:r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Bottlene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25" y="1325563"/>
            <a:ext cx="3748088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Rovná spojovacia šípka 11"/>
          <p:cNvCxnSpPr/>
          <p:nvPr/>
        </p:nvCxnSpPr>
        <p:spPr bwMode="auto">
          <a:xfrm>
            <a:off x="6415314" y="1833638"/>
            <a:ext cx="2419" cy="9410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3" name="Rovná spojovacia šípka 12"/>
          <p:cNvCxnSpPr/>
          <p:nvPr/>
        </p:nvCxnSpPr>
        <p:spPr bwMode="auto">
          <a:xfrm>
            <a:off x="7503886" y="2779486"/>
            <a:ext cx="4838" cy="13933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24578" name="Obrázek 11" descr="bott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8" y="1336675"/>
            <a:ext cx="3659187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1457058" y="404188"/>
            <a:ext cx="643644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Arial Black" pitchFamily="34" charset="0"/>
              </a:rPr>
              <a:t>BOTTLENECK and FOUNDER EFFECT</a:t>
            </a:r>
          </a:p>
        </p:txBody>
      </p:sp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3094412" y="1655301"/>
            <a:ext cx="1477588" cy="755650"/>
          </a:xfrm>
          <a:prstGeom prst="wedgeRectCallout">
            <a:avLst>
              <a:gd name="adj1" fmla="val -76940"/>
              <a:gd name="adj2" fmla="val 10718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population decline</a:t>
            </a:r>
            <a:endParaRPr lang="en-GB" sz="18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6" name="AutoShape 10"/>
          <p:cNvSpPr>
            <a:spLocks noChangeArrowheads="1"/>
          </p:cNvSpPr>
          <p:nvPr/>
        </p:nvSpPr>
        <p:spPr bwMode="auto">
          <a:xfrm>
            <a:off x="4005263" y="4156332"/>
            <a:ext cx="2225208" cy="885825"/>
          </a:xfrm>
          <a:prstGeom prst="wedgeRectCallout">
            <a:avLst>
              <a:gd name="adj1" fmla="val 57164"/>
              <a:gd name="adj2" fmla="val -20466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decrease of variation depends on population growth rate</a:t>
            </a:r>
            <a:endParaRPr lang="en-GB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7" name="AutoShape 11"/>
          <p:cNvSpPr>
            <a:spLocks noChangeArrowheads="1"/>
          </p:cNvSpPr>
          <p:nvPr/>
        </p:nvSpPr>
        <p:spPr bwMode="auto">
          <a:xfrm>
            <a:off x="7104529" y="4994929"/>
            <a:ext cx="1998662" cy="885825"/>
          </a:xfrm>
          <a:prstGeom prst="wedgeRectCallout">
            <a:avLst>
              <a:gd name="adj1" fmla="val -29552"/>
              <a:gd name="adj2" fmla="val -14303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variation more reduced under stronger bottleneck</a:t>
            </a:r>
            <a:endParaRPr lang="en-GB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57200" y="4427924"/>
            <a:ext cx="6647329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bottleneck reduces	variation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charset="0"/>
              </a:rPr>
              <a:t>magnitude of this reduction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	depends on reduction of </a:t>
            </a:r>
            <a:r>
              <a:rPr lang="en-GB" sz="2000" i="1">
                <a:latin typeface="Arial" charset="0"/>
              </a:rPr>
              <a:t>N</a:t>
            </a:r>
            <a:r>
              <a:rPr lang="en-GB" sz="2000" i="1" baseline="-25000">
                <a:latin typeface="Arial" charset="0"/>
              </a:rPr>
              <a:t>e</a:t>
            </a:r>
            <a:r>
              <a:rPr lang="en-GB" sz="2000">
                <a:latin typeface="Arial" charset="0"/>
              </a:rPr>
              <a:t> and duration of bottleneck                                                                    </a:t>
            </a:r>
            <a:endParaRPr lang="en-GB" sz="200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rate of decrease of variation different for various genetic 	traits (autosomes, mtDNA, Y...) – different </a:t>
            </a:r>
            <a:r>
              <a:rPr lang="en-GB" sz="2000" i="1">
                <a:solidFill>
                  <a:srgbClr val="E60000"/>
                </a:solidFill>
                <a:latin typeface="Arial" charset="0"/>
              </a:rPr>
              <a:t>N</a:t>
            </a:r>
            <a:r>
              <a:rPr lang="en-GB" sz="2000" i="1" baseline="-25000">
                <a:solidFill>
                  <a:srgbClr val="E60000"/>
                </a:solidFill>
                <a:latin typeface="Arial" charset="0"/>
              </a:rPr>
              <a:t>e</a:t>
            </a:r>
            <a:r>
              <a:rPr lang="en-GB" sz="2000">
                <a:solidFill>
                  <a:srgbClr val="E60000"/>
                </a:solidFill>
                <a:latin typeface="Arial" charset="0"/>
              </a:rPr>
              <a:t>!</a:t>
            </a:r>
            <a:endParaRPr lang="en-GB" sz="2000" i="1" baseline="-2500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6" grpId="0" animBg="1"/>
      <p:bldP spid="75787" grpId="0" animBg="1"/>
      <p:bldP spid="7578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9" descr="I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0" y="1193800"/>
            <a:ext cx="39433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3682229" y="319386"/>
            <a:ext cx="1861407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Bottleneck</a:t>
            </a:r>
            <a:r>
              <a:rPr lang="cs-CZ" b="1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:</a:t>
            </a:r>
          </a:p>
        </p:txBody>
      </p:sp>
      <p:sp>
        <p:nvSpPr>
          <p:cNvPr id="25606" name="AutoShape 46"/>
          <p:cNvSpPr>
            <a:spLocks noChangeArrowheads="1"/>
          </p:cNvSpPr>
          <p:nvPr/>
        </p:nvSpPr>
        <p:spPr bwMode="auto">
          <a:xfrm>
            <a:off x="1066540" y="3712370"/>
            <a:ext cx="1301750" cy="465137"/>
          </a:xfrm>
          <a:prstGeom prst="wedgeRectCallout">
            <a:avLst>
              <a:gd name="adj1" fmla="val 144514"/>
              <a:gd name="adj2" fmla="val 15580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>
                <a:latin typeface="Arial" charset="0"/>
              </a:rPr>
              <a:t>bottleneck</a:t>
            </a:r>
            <a:endParaRPr lang="cs-CZ" sz="16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7" name="AutoShape 47"/>
          <p:cNvSpPr>
            <a:spLocks noChangeArrowheads="1"/>
          </p:cNvSpPr>
          <p:nvPr/>
        </p:nvSpPr>
        <p:spPr bwMode="auto">
          <a:xfrm>
            <a:off x="1438275" y="5634038"/>
            <a:ext cx="950913" cy="350837"/>
          </a:xfrm>
          <a:prstGeom prst="wedgeRectCallout">
            <a:avLst>
              <a:gd name="adj1" fmla="val 135977"/>
              <a:gd name="adj2" fmla="val -22828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8" name="AutoShape 48"/>
          <p:cNvSpPr>
            <a:spLocks noChangeArrowheads="1"/>
          </p:cNvSpPr>
          <p:nvPr/>
        </p:nvSpPr>
        <p:spPr bwMode="auto">
          <a:xfrm>
            <a:off x="4025067" y="4394408"/>
            <a:ext cx="950913" cy="350838"/>
          </a:xfrm>
          <a:prstGeom prst="wedgeRectCallout">
            <a:avLst>
              <a:gd name="adj1" fmla="val -86060"/>
              <a:gd name="adj2" fmla="val -101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=4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  <p:sp>
        <p:nvSpPr>
          <p:cNvPr id="25609" name="AutoShape 49"/>
          <p:cNvSpPr>
            <a:spLocks noChangeArrowheads="1"/>
          </p:cNvSpPr>
          <p:nvPr/>
        </p:nvSpPr>
        <p:spPr bwMode="auto">
          <a:xfrm>
            <a:off x="6924675" y="3752850"/>
            <a:ext cx="950913" cy="350838"/>
          </a:xfrm>
          <a:prstGeom prst="wedgeRectCallout">
            <a:avLst>
              <a:gd name="adj1" fmla="val -122120"/>
              <a:gd name="adj2" fmla="val 622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i="1">
                <a:latin typeface="Arial" charset="0"/>
              </a:rPr>
              <a:t>N</a:t>
            </a:r>
            <a:r>
              <a:rPr lang="cs-CZ" sz="1400">
                <a:latin typeface="Arial" charset="0"/>
              </a:rPr>
              <a:t> = 1000</a:t>
            </a:r>
            <a:endParaRPr lang="cs-CZ" sz="1400" i="1" baseline="-25000"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37" descr="FE.jpg"/>
          <p:cNvPicPr>
            <a:picLocks noChangeAspect="1"/>
          </p:cNvPicPr>
          <p:nvPr/>
        </p:nvPicPr>
        <p:blipFill>
          <a:blip r:embed="rId3" cstate="print"/>
          <a:srcRect r="37662" b="5611"/>
          <a:stretch>
            <a:fillRect/>
          </a:stretch>
        </p:blipFill>
        <p:spPr bwMode="auto">
          <a:xfrm>
            <a:off x="984250" y="1058863"/>
            <a:ext cx="39576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Obrázek 39" descr="FE.jpg"/>
          <p:cNvPicPr>
            <a:picLocks noChangeAspect="1"/>
          </p:cNvPicPr>
          <p:nvPr/>
        </p:nvPicPr>
        <p:blipFill>
          <a:blip r:embed="rId3" cstate="print"/>
          <a:srcRect l="61421" t="59430" b="5611"/>
          <a:stretch>
            <a:fillRect/>
          </a:stretch>
        </p:blipFill>
        <p:spPr bwMode="auto">
          <a:xfrm>
            <a:off x="5527675" y="3051175"/>
            <a:ext cx="24495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Obrázek 38" descr="FE.jpg"/>
          <p:cNvPicPr>
            <a:picLocks noChangeAspect="1"/>
          </p:cNvPicPr>
          <p:nvPr/>
        </p:nvPicPr>
        <p:blipFill>
          <a:blip r:embed="rId3" cstate="print"/>
          <a:srcRect l="61555" b="66844"/>
          <a:stretch>
            <a:fillRect/>
          </a:stretch>
        </p:blipFill>
        <p:spPr bwMode="auto">
          <a:xfrm>
            <a:off x="5599113" y="1179513"/>
            <a:ext cx="244157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6631" name="Text Box 4"/>
          <p:cNvSpPr txBox="1">
            <a:spLocks noChangeArrowheads="1"/>
          </p:cNvSpPr>
          <p:nvPr/>
        </p:nvSpPr>
        <p:spPr bwMode="auto">
          <a:xfrm>
            <a:off x="3385777" y="316210"/>
            <a:ext cx="2418483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Founder effect:</a:t>
            </a: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4837113" y="3233738"/>
            <a:ext cx="823912" cy="292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7" name="Line 33"/>
          <p:cNvSpPr>
            <a:spLocks noChangeShapeType="1"/>
          </p:cNvSpPr>
          <p:nvPr/>
        </p:nvSpPr>
        <p:spPr bwMode="auto">
          <a:xfrm flipV="1">
            <a:off x="4832350" y="1822450"/>
            <a:ext cx="769938" cy="239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3458" name="Rectangle 34"/>
          <p:cNvSpPr>
            <a:spLocks noChangeArrowheads="1"/>
          </p:cNvSpPr>
          <p:nvPr/>
        </p:nvSpPr>
        <p:spPr bwMode="auto">
          <a:xfrm>
            <a:off x="457200" y="4419601"/>
            <a:ext cx="8142288" cy="2031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1800">
                <a:latin typeface="Arial" charset="0"/>
              </a:rPr>
              <a:t>colonization of a novel territory (eg. island)</a:t>
            </a:r>
            <a:br>
              <a:rPr lang="en-GB" sz="1800">
                <a:latin typeface="Arial" charset="0"/>
              </a:rPr>
            </a:br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because of a small numer of founders (even a single pregnant female) </a:t>
            </a:r>
            <a:br>
              <a:rPr lang="en-GB" sz="1800">
                <a:latin typeface="Arial" charset="0"/>
              </a:rPr>
            </a:br>
            <a:r>
              <a:rPr lang="en-GB" sz="1800">
                <a:latin typeface="Arial" charset="0"/>
              </a:rPr>
              <a:t>  </a:t>
            </a:r>
            <a:r>
              <a:rPr lang="en-GB" sz="1800">
                <a:latin typeface="Arial" charset="0"/>
                <a:sym typeface="Symbol" pitchFamily="18" charset="2"/>
              </a:rPr>
              <a:t> random change of allele frequencies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   reduction of variation</a:t>
            </a:r>
            <a:br>
              <a:rPr lang="en-GB" sz="1800">
                <a:latin typeface="Arial" charset="0"/>
                <a:sym typeface="Symbol" pitchFamily="18" charset="2"/>
              </a:rPr>
            </a:br>
            <a:endParaRPr lang="en-GB" sz="1800">
              <a:latin typeface="Arial" charset="0"/>
              <a:sym typeface="Symbol" pitchFamily="18" charset="2"/>
            </a:endParaRPr>
          </a:p>
          <a:p>
            <a:pPr algn="l"/>
            <a:r>
              <a:rPr lang="en-GB" sz="1800">
                <a:latin typeface="Arial" charset="0"/>
                <a:sym typeface="Symbol" pitchFamily="18" charset="2"/>
              </a:rPr>
              <a:t>different environmental conditions  speciation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56" grpId="0" animBg="1"/>
      <p:bldP spid="103457" grpId="0" animBg="1"/>
      <p:bldP spid="10345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593514" y="322263"/>
            <a:ext cx="601401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Examples of founder effect and bottleneck </a:t>
            </a:r>
          </a:p>
          <a:p>
            <a:r>
              <a:rPr lang="en-GB">
                <a:solidFill>
                  <a:srgbClr val="E60000"/>
                </a:solidFill>
                <a:latin typeface="Arial" charset="0"/>
              </a:rPr>
              <a:t>cheetah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457200" y="1461459"/>
            <a:ext cx="8602035" cy="31700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30 individuals of </a:t>
            </a:r>
            <a:r>
              <a:rPr lang="en-GB" sz="2000" i="1">
                <a:latin typeface="Arial" charset="0"/>
              </a:rPr>
              <a:t>Acinonyx jubatus reineyi</a:t>
            </a:r>
            <a:r>
              <a:rPr lang="en-GB" sz="2000">
                <a:latin typeface="Arial" charset="0"/>
              </a:rPr>
              <a:t> from E Africa, 49 protein loci: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  only 2 loci polymorphic (</a:t>
            </a:r>
            <a:r>
              <a:rPr lang="en-GB" sz="2000" i="1">
                <a:latin typeface="Arial" charset="0"/>
              </a:rPr>
              <a:t>P</a:t>
            </a:r>
            <a:r>
              <a:rPr lang="en-GB" sz="2000">
                <a:latin typeface="Arial" charset="0"/>
              </a:rPr>
              <a:t> = 0,04), mean heterozygosity </a:t>
            </a:r>
            <a:r>
              <a:rPr lang="en-GB" sz="2000" i="1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o</a:t>
            </a:r>
            <a:r>
              <a:rPr lang="en-GB" sz="2000">
                <a:latin typeface="Arial" charset="0"/>
              </a:rPr>
              <a:t> = 0,01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98 individuals of </a:t>
            </a:r>
            <a:r>
              <a:rPr lang="en-GB" sz="2000" i="1">
                <a:latin typeface="Arial" charset="0"/>
              </a:rPr>
              <a:t>A. j. jubatus</a:t>
            </a:r>
            <a:r>
              <a:rPr lang="en-GB" sz="2000">
                <a:latin typeface="Arial" charset="0"/>
              </a:rPr>
              <a:t> from S Africa: </a:t>
            </a:r>
            <a:r>
              <a:rPr lang="en-GB" sz="2000" i="1">
                <a:latin typeface="Arial" charset="0"/>
              </a:rPr>
              <a:t>P</a:t>
            </a:r>
            <a:r>
              <a:rPr lang="en-GB" sz="2000">
                <a:latin typeface="Arial" charset="0"/>
              </a:rPr>
              <a:t> = 0,02, </a:t>
            </a:r>
            <a:r>
              <a:rPr lang="en-GB" sz="2000" i="1">
                <a:latin typeface="Arial" charset="0"/>
              </a:rPr>
              <a:t>H</a:t>
            </a:r>
            <a:r>
              <a:rPr lang="en-GB" sz="2000" baseline="-25000">
                <a:latin typeface="Arial" charset="0"/>
              </a:rPr>
              <a:t>o</a:t>
            </a:r>
            <a:r>
              <a:rPr lang="en-GB" sz="2000">
                <a:latin typeface="Arial" charset="0"/>
              </a:rPr>
              <a:t> = 0,0004!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south-African individuals accept skin grafts of the east-African subspecies </a:t>
            </a:r>
            <a:br>
              <a:rPr lang="en-GB" sz="2000">
                <a:latin typeface="Arial" charset="0"/>
              </a:rPr>
            </a:br>
            <a:r>
              <a:rPr lang="en-GB" sz="2000">
                <a:latin typeface="Arial" charset="0"/>
              </a:rPr>
              <a:t>  without problems </a:t>
            </a:r>
            <a:r>
              <a:rPr lang="en-GB" sz="2000">
                <a:latin typeface="Arial" charset="0"/>
                <a:sym typeface="Symbol" pitchFamily="18" charset="2"/>
              </a:rPr>
              <a:t> monomorphism of MHC genes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assumed strong bottleneck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in the past</a:t>
            </a:r>
          </a:p>
        </p:txBody>
      </p:sp>
      <p:pic>
        <p:nvPicPr>
          <p:cNvPr id="27652" name="Picture 5" descr="Cheeta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4140" y="3734871"/>
            <a:ext cx="3909644" cy="29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290680" y="322263"/>
            <a:ext cx="230864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golden hamster</a:t>
            </a:r>
          </a:p>
        </p:txBody>
      </p:sp>
      <p:pic>
        <p:nvPicPr>
          <p:cNvPr id="28675" name="Picture 3" descr="File:Golden hamster front 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3275" t="17825" r="11584" b="3270"/>
          <a:stretch>
            <a:fillRect/>
          </a:stretch>
        </p:blipFill>
        <p:spPr bwMode="auto">
          <a:xfrm>
            <a:off x="5248049" y="3696462"/>
            <a:ext cx="3720694" cy="299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457200" y="1056778"/>
            <a:ext cx="8618321" cy="4093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1930: </a:t>
            </a:r>
            <a:r>
              <a:rPr lang="en-GB" sz="2000">
                <a:solidFill>
                  <a:srgbClr val="003399"/>
                </a:solidFill>
                <a:latin typeface="Arial" charset="0"/>
              </a:rPr>
              <a:t>Israel Aharoni</a:t>
            </a:r>
            <a:r>
              <a:rPr lang="en-GB" sz="2000">
                <a:latin typeface="Arial" charset="0"/>
              </a:rPr>
              <a:t> (Hebrew Univ., Jerusalem) – female with offspring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escape of several individuals from captivity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1931: transport of several individuals to Britain 1937: private breeders</a:t>
            </a:r>
            <a:br>
              <a:rPr lang="en-GB" sz="2000">
                <a:latin typeface="Arial" charset="0"/>
              </a:rPr>
            </a:br>
            <a:endParaRPr lang="en-GB" sz="2000">
              <a:latin typeface="Arial" charset="0"/>
            </a:endParaRPr>
          </a:p>
          <a:p>
            <a:pPr algn="l"/>
            <a:r>
              <a:rPr lang="en-GB" sz="2000">
                <a:latin typeface="Arial" charset="0"/>
              </a:rPr>
              <a:t>Recent genetic analyses including mtDNA </a:t>
            </a:r>
            <a:r>
              <a:rPr lang="en-GB" sz="2000">
                <a:latin typeface="Arial" charset="0"/>
                <a:sym typeface="Symbol" pitchFamily="18" charset="2"/>
              </a:rPr>
              <a:t> all golden hamsters currently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kept in breeding colonies are descendants of a single female, probably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that of 1930</a:t>
            </a:r>
            <a:br>
              <a:rPr lang="en-GB" sz="2000">
                <a:latin typeface="Arial" charset="0"/>
                <a:sym typeface="Symbol" pitchFamily="18" charset="2"/>
              </a:rPr>
            </a:br>
            <a:endParaRPr lang="en-GB" sz="2000">
              <a:latin typeface="Arial" charset="0"/>
              <a:sym typeface="Symbol" pitchFamily="18" charset="2"/>
            </a:endParaRPr>
          </a:p>
          <a:p>
            <a:pPr algn="l"/>
            <a:r>
              <a:rPr lang="en-GB" sz="2000">
                <a:latin typeface="Arial" charset="0"/>
                <a:sym typeface="Symbol" pitchFamily="18" charset="2"/>
              </a:rPr>
              <a:t>mostly presented as an example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of bottleneck but it is rather an example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of </a:t>
            </a:r>
            <a:r>
              <a:rPr lang="en-GB" sz="2000" u="sng">
                <a:latin typeface="Arial" charset="0"/>
                <a:sym typeface="Symbol" pitchFamily="18" charset="2"/>
              </a:rPr>
              <a:t>founder effect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66" y="540988"/>
            <a:ext cx="4223362" cy="5410075"/>
          </a:xfrm>
          <a:prstGeom prst="rect">
            <a:avLst/>
          </a:prstGeom>
        </p:spPr>
      </p:pic>
      <p:sp>
        <p:nvSpPr>
          <p:cNvPr id="4" name="Obdélníkový popisek 3"/>
          <p:cNvSpPr/>
          <p:nvPr/>
        </p:nvSpPr>
        <p:spPr>
          <a:xfrm>
            <a:off x="6040813" y="3441986"/>
            <a:ext cx="2289587" cy="498344"/>
          </a:xfrm>
          <a:prstGeom prst="wedgeRectCallout">
            <a:avLst>
              <a:gd name="adj1" fmla="val -49941"/>
              <a:gd name="adj2" fmla="val 10207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ový popisek 4"/>
          <p:cNvSpPr/>
          <p:nvPr/>
        </p:nvSpPr>
        <p:spPr>
          <a:xfrm>
            <a:off x="5977420" y="540988"/>
            <a:ext cx="2289587" cy="498344"/>
          </a:xfrm>
          <a:prstGeom prst="wedgeRectCallout">
            <a:avLst>
              <a:gd name="adj1" fmla="val -50441"/>
              <a:gd name="adj2" fmla="val 94126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 hodů, 10 mincí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39096" y="6131859"/>
            <a:ext cx="7415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S větším počtem mincí menší rozptyl kolem očekávané hodnoty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2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905422" y="322263"/>
            <a:ext cx="335380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northern elephant seal</a:t>
            </a: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5767310" y="3548831"/>
            <a:ext cx="313372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2" descr="On, ona a ono (Mirounga angustirostri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26" y="4126355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457200" y="985508"/>
            <a:ext cx="859715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i="1">
                <a:latin typeface="Arial" pitchFamily="34" charset="0"/>
                <a:cs typeface="Arial" pitchFamily="34" charset="0"/>
              </a:rPr>
              <a:t>Mirounga angustirostris</a:t>
            </a:r>
            <a:r>
              <a:rPr lang="en-GB" sz="2000">
                <a:latin typeface="Arial" pitchFamily="34" charset="0"/>
                <a:cs typeface="Arial" pitchFamily="34" charset="0"/>
              </a:rPr>
              <a:t>: in 19th century almost eradicated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</a:rPr>
              <a:t>	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 1892 last 8 individuals on the island of Guadelupe killed for 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museum collections</a:t>
            </a: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fortunately 10-20 individuals passed unnoticed  today  100 000 inds.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endParaRPr lang="en-GB" sz="2000">
              <a:latin typeface="Arial" pitchFamily="34" charset="0"/>
              <a:cs typeface="Arial" pitchFamily="34" charset="0"/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M. Bonnell a R.K. Selander (1974): blood samples of 159 individuals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electrophoresis at 21 loci  no variation 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	likewise Hoelzel et al. (1993), 62 loci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897070" y="495080"/>
            <a:ext cx="330517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" name="Picture 4" descr="http://www.rodplanck.com/images/gallery-large/mammals/Rod_Planck__NXS67982007_11_04_12404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3915" y="4414895"/>
            <a:ext cx="3047424" cy="198590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57200" y="345264"/>
            <a:ext cx="4272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Hoelzel et al. (1999): DNA markers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On, ona a ono (Mirounga angustirostris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950" y="1042914"/>
            <a:ext cx="2658140" cy="212599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1247554" y="3132470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northern elephant seal</a:t>
            </a:r>
            <a:br>
              <a:rPr lang="en-GB" sz="16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GB" sz="1600" i="1">
                <a:latin typeface="Arial" pitchFamily="34" charset="0"/>
                <a:cs typeface="Arial" pitchFamily="34" charset="0"/>
                <a:sym typeface="Symbol"/>
              </a:rPr>
              <a:t>Mirounga angustirostris</a:t>
            </a: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367676" y="5709026"/>
            <a:ext cx="2258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southern elephant seal</a:t>
            </a:r>
            <a:br>
              <a:rPr lang="en-GB" sz="16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GB" sz="1600" i="1">
                <a:latin typeface="Arial" pitchFamily="34" charset="0"/>
                <a:cs typeface="Arial" pitchFamily="34" charset="0"/>
                <a:sym typeface="Symbol"/>
              </a:rPr>
              <a:t>Mirounga leonina</a:t>
            </a:r>
            <a:r>
              <a:rPr lang="en-GB" sz="160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GB" sz="160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>
            <a:off x="3285460" y="2073349"/>
            <a:ext cx="2424224" cy="12440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3976577" y="3179135"/>
            <a:ext cx="2083981" cy="1350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Hybrid zone_Fig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1721" y="688588"/>
            <a:ext cx="6925306" cy="4848227"/>
          </a:xfrm>
          <a:prstGeom prst="rect">
            <a:avLst/>
          </a:prstGeom>
        </p:spPr>
      </p:pic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157192"/>
            <a:ext cx="1691680" cy="1495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mouse-fr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50" y="5216790"/>
            <a:ext cx="2042757" cy="144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Výbuch 1 5"/>
          <p:cNvSpPr/>
          <p:nvPr/>
        </p:nvSpPr>
        <p:spPr>
          <a:xfrm>
            <a:off x="4121967" y="2624886"/>
            <a:ext cx="481932" cy="437289"/>
          </a:xfrm>
          <a:prstGeom prst="irregularSeal1">
            <a:avLst/>
          </a:prstGeom>
          <a:solidFill>
            <a:srgbClr val="CCFF3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3956464" y="3005586"/>
            <a:ext cx="1145376" cy="338554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C80000"/>
                </a:solidFill>
                <a:latin typeface="Arial" pitchFamily="34" charset="0"/>
                <a:cs typeface="Arial" pitchFamily="34" charset="0"/>
                <a:sym typeface="Symbol"/>
              </a:rPr>
              <a:t> 500 tis.</a:t>
            </a:r>
            <a:endParaRPr lang="cs-CZ" sz="1600" b="1" dirty="0">
              <a:solidFill>
                <a:srgbClr val="C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883285" y="457755"/>
            <a:ext cx="292259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FE in house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mouse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326292" y="762227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7413172" y="279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Neolit</a:t>
            </a:r>
            <a:endParaRPr lang="cs-CZ" b="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Volný tvar 26"/>
          <p:cNvSpPr/>
          <p:nvPr/>
        </p:nvSpPr>
        <p:spPr>
          <a:xfrm>
            <a:off x="3317357" y="2086681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Picture 3" descr="muscul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228" y="293466"/>
            <a:ext cx="2501985" cy="209637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" name="Picture 4" descr="domestic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93157" y="4784651"/>
            <a:ext cx="2994912" cy="18983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" name="TextovéPole 29"/>
          <p:cNvSpPr txBox="1"/>
          <p:nvPr/>
        </p:nvSpPr>
        <p:spPr>
          <a:xfrm>
            <a:off x="3122909" y="6103089"/>
            <a:ext cx="2190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M. m. </a:t>
            </a:r>
            <a:r>
              <a:rPr lang="cs-CZ" sz="2000" i="1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domesticus</a:t>
            </a:r>
            <a:endParaRPr lang="cs-CZ" sz="2000" i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3459078" y="279400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r>
              <a:rPr lang="cs-CZ" sz="20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musculus</a:t>
            </a:r>
            <a:endParaRPr lang="cs-CZ" sz="2000" i="1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805561" y="1826545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a 33"/>
          <p:cNvSpPr>
            <a:spLocks noChangeAspect="1"/>
          </p:cNvSpPr>
          <p:nvPr/>
        </p:nvSpPr>
        <p:spPr bwMode="auto">
          <a:xfrm>
            <a:off x="2658139" y="3083440"/>
            <a:ext cx="540000" cy="540000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Elipsa 34"/>
          <p:cNvSpPr>
            <a:spLocks noChangeAspect="1"/>
          </p:cNvSpPr>
          <p:nvPr/>
        </p:nvSpPr>
        <p:spPr bwMode="auto">
          <a:xfrm>
            <a:off x="4118344" y="908592"/>
            <a:ext cx="347331" cy="347331"/>
          </a:xfrm>
          <a:prstGeom prst="ellipse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Elipsa 35"/>
          <p:cNvSpPr>
            <a:spLocks noChangeAspect="1"/>
          </p:cNvSpPr>
          <p:nvPr/>
        </p:nvSpPr>
        <p:spPr bwMode="auto">
          <a:xfrm>
            <a:off x="5160335" y="2863702"/>
            <a:ext cx="540000" cy="540000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Obdélník 37"/>
          <p:cNvSpPr>
            <a:spLocks noChangeAspect="1"/>
          </p:cNvSpPr>
          <p:nvPr/>
        </p:nvSpPr>
        <p:spPr bwMode="auto">
          <a:xfrm>
            <a:off x="5773480" y="2892055"/>
            <a:ext cx="488511" cy="488511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bdélník 38"/>
          <p:cNvSpPr>
            <a:spLocks noChangeAspect="1"/>
          </p:cNvSpPr>
          <p:nvPr/>
        </p:nvSpPr>
        <p:spPr bwMode="auto">
          <a:xfrm>
            <a:off x="3299640" y="3108250"/>
            <a:ext cx="488511" cy="488511"/>
          </a:xfrm>
          <a:prstGeom prst="rect">
            <a:avLst/>
          </a:prstGeom>
          <a:solidFill>
            <a:srgbClr val="0033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Obdélník 39"/>
          <p:cNvSpPr>
            <a:spLocks noChangeAspect="1"/>
          </p:cNvSpPr>
          <p:nvPr/>
        </p:nvSpPr>
        <p:spPr bwMode="auto">
          <a:xfrm>
            <a:off x="4522271" y="915508"/>
            <a:ext cx="333152" cy="333152"/>
          </a:xfrm>
          <a:prstGeom prst="rect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Obdélník 43"/>
          <p:cNvSpPr/>
          <p:nvPr/>
        </p:nvSpPr>
        <p:spPr bwMode="auto">
          <a:xfrm>
            <a:off x="5858540" y="4710222"/>
            <a:ext cx="3072809" cy="1924493"/>
          </a:xfrm>
          <a:prstGeom prst="rect">
            <a:avLst/>
          </a:prstGeom>
          <a:solidFill>
            <a:srgbClr val="FF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Obdélník 40"/>
          <p:cNvSpPr>
            <a:spLocks noChangeAspect="1"/>
          </p:cNvSpPr>
          <p:nvPr/>
        </p:nvSpPr>
        <p:spPr bwMode="auto">
          <a:xfrm>
            <a:off x="6223592" y="5022111"/>
            <a:ext cx="488511" cy="488511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Elipsa 41"/>
          <p:cNvSpPr>
            <a:spLocks noChangeAspect="1"/>
          </p:cNvSpPr>
          <p:nvPr/>
        </p:nvSpPr>
        <p:spPr bwMode="auto">
          <a:xfrm>
            <a:off x="6195237" y="5706139"/>
            <a:ext cx="540000" cy="540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51650" y="5092996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>
                <a:latin typeface="Arial" pitchFamily="34" charset="0"/>
                <a:cs typeface="Arial" pitchFamily="34" charset="0"/>
              </a:rPr>
              <a:t>nuclear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DNA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6876459" y="5798289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 err="1">
                <a:latin typeface="Arial" pitchFamily="34" charset="0"/>
                <a:cs typeface="Arial" pitchFamily="34" charset="0"/>
              </a:rPr>
              <a:t>mtDNA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 bwMode="auto">
          <a:xfrm flipV="1">
            <a:off x="2381693" y="3700130"/>
            <a:ext cx="797442" cy="13609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Přímá spojovací šipka 48"/>
          <p:cNvCxnSpPr/>
          <p:nvPr/>
        </p:nvCxnSpPr>
        <p:spPr bwMode="auto">
          <a:xfrm flipH="1">
            <a:off x="5922335" y="1786270"/>
            <a:ext cx="1297173" cy="92503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6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3" cstate="print"/>
          <a:srcRect l="8103" r="8332" b="2492"/>
          <a:stretch>
            <a:fillRect/>
          </a:stretch>
        </p:blipFill>
        <p:spPr bwMode="auto">
          <a:xfrm>
            <a:off x="457200" y="985510"/>
            <a:ext cx="8458112" cy="521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cxnSp>
        <p:nvCxnSpPr>
          <p:cNvPr id="5" name="Přímá spojovací šipka 4"/>
          <p:cNvCxnSpPr/>
          <p:nvPr/>
        </p:nvCxnSpPr>
        <p:spPr>
          <a:xfrm rot="10800000" flipV="1">
            <a:off x="7970091" y="5554143"/>
            <a:ext cx="651189" cy="377819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šipka 5"/>
          <p:cNvCxnSpPr/>
          <p:nvPr/>
        </p:nvCxnSpPr>
        <p:spPr>
          <a:xfrm rot="10800000" flipV="1">
            <a:off x="7195738" y="5074682"/>
            <a:ext cx="1611085" cy="250372"/>
          </a:xfrm>
          <a:prstGeom prst="straightConnector1">
            <a:avLst/>
          </a:pr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393315" y="317390"/>
            <a:ext cx="4397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mouse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colonization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Europe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Volný tvar 8"/>
          <p:cNvSpPr/>
          <p:nvPr/>
        </p:nvSpPr>
        <p:spPr>
          <a:xfrm>
            <a:off x="5610381" y="4917336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113807" y="3742220"/>
            <a:ext cx="4410152" cy="2280567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2408824 w 2408824"/>
              <a:gd name="connsiteY0" fmla="*/ 898996 h 898996"/>
              <a:gd name="connsiteX1" fmla="*/ 1733910 w 2408824"/>
              <a:gd name="connsiteY1" fmla="*/ 17253 h 898996"/>
              <a:gd name="connsiteX2" fmla="*/ 0 w 2408824"/>
              <a:gd name="connsiteY2" fmla="*/ 0 h 898996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0" fmla="*/ 4039216 w 4039216"/>
              <a:gd name="connsiteY0" fmla="*/ 700588 h 700588"/>
              <a:gd name="connsiteX1" fmla="*/ 0 w 4039216"/>
              <a:gd name="connsiteY1" fmla="*/ 0 h 700588"/>
              <a:gd name="connsiteX0" fmla="*/ 4039216 w 4039216"/>
              <a:gd name="connsiteY0" fmla="*/ 1726179 h 1726179"/>
              <a:gd name="connsiteX1" fmla="*/ 0 w 4039216"/>
              <a:gd name="connsiteY1" fmla="*/ 1025591 h 1726179"/>
              <a:gd name="connsiteX0" fmla="*/ 3461246 w 3461246"/>
              <a:gd name="connsiteY0" fmla="*/ 1303485 h 1303485"/>
              <a:gd name="connsiteX1" fmla="*/ 0 w 3461246"/>
              <a:gd name="connsiteY1" fmla="*/ 1025591 h 1303485"/>
              <a:gd name="connsiteX0" fmla="*/ 3461246 w 3461246"/>
              <a:gd name="connsiteY0" fmla="*/ 1303485 h 1676718"/>
              <a:gd name="connsiteX1" fmla="*/ 0 w 3461246"/>
              <a:gd name="connsiteY1" fmla="*/ 1025591 h 1676718"/>
              <a:gd name="connsiteX0" fmla="*/ 4410152 w 4410152"/>
              <a:gd name="connsiteY0" fmla="*/ 1631289 h 2004522"/>
              <a:gd name="connsiteX1" fmla="*/ 0 w 4410152"/>
              <a:gd name="connsiteY1" fmla="*/ 1025591 h 2004522"/>
              <a:gd name="connsiteX0" fmla="*/ 4410152 w 4410152"/>
              <a:gd name="connsiteY0" fmla="*/ 1631289 h 1711224"/>
              <a:gd name="connsiteX1" fmla="*/ 0 w 4410152"/>
              <a:gd name="connsiteY1" fmla="*/ 1025591 h 1711224"/>
              <a:gd name="connsiteX0" fmla="*/ 4410152 w 4410152"/>
              <a:gd name="connsiteY0" fmla="*/ 2200632 h 2280567"/>
              <a:gd name="connsiteX1" fmla="*/ 0 w 4410152"/>
              <a:gd name="connsiteY1" fmla="*/ 1594934 h 228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0152" h="2280567">
                <a:moveTo>
                  <a:pt x="4410152" y="2200632"/>
                </a:moveTo>
                <a:cubicBezTo>
                  <a:pt x="2884050" y="2280567"/>
                  <a:pt x="2613256" y="0"/>
                  <a:pt x="0" y="1594934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3909279" y="3778462"/>
            <a:ext cx="871269" cy="1328468"/>
          </a:xfrm>
          <a:custGeom>
            <a:avLst/>
            <a:gdLst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974785 w 974785"/>
              <a:gd name="connsiteY0" fmla="*/ 1293963 h 1293963"/>
              <a:gd name="connsiteX1" fmla="*/ 0 w 974785"/>
              <a:gd name="connsiteY1" fmla="*/ 0 h 1293963"/>
              <a:gd name="connsiteX2" fmla="*/ 0 w 974785"/>
              <a:gd name="connsiteY2" fmla="*/ 0 h 1293963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2" fmla="*/ 0 w 1061050"/>
              <a:gd name="connsiteY2" fmla="*/ 0 h 1345721"/>
              <a:gd name="connsiteX0" fmla="*/ 1061050 w 1061050"/>
              <a:gd name="connsiteY0" fmla="*/ 1431985 h 1431985"/>
              <a:gd name="connsiteX1" fmla="*/ 0 w 1061050"/>
              <a:gd name="connsiteY1" fmla="*/ 86264 h 1431985"/>
              <a:gd name="connsiteX2" fmla="*/ 232913 w 1061050"/>
              <a:gd name="connsiteY2" fmla="*/ 0 h 1431985"/>
              <a:gd name="connsiteX0" fmla="*/ 1061050 w 1061050"/>
              <a:gd name="connsiteY0" fmla="*/ 1345721 h 1345721"/>
              <a:gd name="connsiteX1" fmla="*/ 0 w 1061050"/>
              <a:gd name="connsiteY1" fmla="*/ 0 h 1345721"/>
              <a:gd name="connsiteX0" fmla="*/ 871269 w 871269"/>
              <a:gd name="connsiteY0" fmla="*/ 1328468 h 1328468"/>
              <a:gd name="connsiteX1" fmla="*/ 0 w 871269"/>
              <a:gd name="connsiteY1" fmla="*/ 0 h 1328468"/>
              <a:gd name="connsiteX0" fmla="*/ 871269 w 871269"/>
              <a:gd name="connsiteY0" fmla="*/ 1328468 h 1328468"/>
              <a:gd name="connsiteX1" fmla="*/ 0 w 871269"/>
              <a:gd name="connsiteY1" fmla="*/ 0 h 1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1269" h="1328468">
                <a:moveTo>
                  <a:pt x="871269" y="1328468"/>
                </a:moveTo>
                <a:cubicBezTo>
                  <a:pt x="451451" y="1061049"/>
                  <a:pt x="23003" y="724620"/>
                  <a:pt x="0" y="0"/>
                </a:cubicBezTo>
              </a:path>
            </a:pathLst>
          </a:custGeom>
          <a:ln w="76200">
            <a:solidFill>
              <a:srgbClr val="003399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 rot="8352611">
            <a:off x="2993701" y="2240272"/>
            <a:ext cx="709419" cy="898996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9419" h="898996">
                <a:moveTo>
                  <a:pt x="709419" y="898996"/>
                </a:moveTo>
                <a:cubicBezTo>
                  <a:pt x="347882" y="789150"/>
                  <a:pt x="94343" y="578922"/>
                  <a:pt x="0" y="0"/>
                </a:cubicBezTo>
                <a:lnTo>
                  <a:pt x="0" y="0"/>
                </a:lnTo>
              </a:path>
            </a:pathLst>
          </a:custGeom>
          <a:ln w="76200">
            <a:solidFill>
              <a:srgbClr val="003399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-113196" y="3379267"/>
            <a:ext cx="2012545" cy="2557675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709419 w 1158949"/>
              <a:gd name="connsiteY0" fmla="*/ 2600205 h 2600205"/>
              <a:gd name="connsiteX1" fmla="*/ 0 w 1158949"/>
              <a:gd name="connsiteY1" fmla="*/ 1701209 h 2600205"/>
              <a:gd name="connsiteX2" fmla="*/ 1158949 w 1158949"/>
              <a:gd name="connsiteY2" fmla="*/ 0 h 2600205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0" fmla="*/ 361537 w 1033000"/>
              <a:gd name="connsiteY0" fmla="*/ 2217433 h 2217433"/>
              <a:gd name="connsiteX1" fmla="*/ 938657 w 1033000"/>
              <a:gd name="connsiteY1" fmla="*/ 0 h 2217433"/>
              <a:gd name="connsiteX0" fmla="*/ 361537 w 1288182"/>
              <a:gd name="connsiteY0" fmla="*/ 2557675 h 2557675"/>
              <a:gd name="connsiteX1" fmla="*/ 1193839 w 1288182"/>
              <a:gd name="connsiteY1" fmla="*/ 0 h 2557675"/>
              <a:gd name="connsiteX0" fmla="*/ 1084550 w 2011195"/>
              <a:gd name="connsiteY0" fmla="*/ 2557675 h 2557675"/>
              <a:gd name="connsiteX1" fmla="*/ 1916852 w 2011195"/>
              <a:gd name="connsiteY1" fmla="*/ 0 h 2557675"/>
              <a:gd name="connsiteX0" fmla="*/ 1084550 w 1916852"/>
              <a:gd name="connsiteY0" fmla="*/ 2557675 h 2557675"/>
              <a:gd name="connsiteX1" fmla="*/ 1916852 w 1916852"/>
              <a:gd name="connsiteY1" fmla="*/ 0 h 2557675"/>
              <a:gd name="connsiteX0" fmla="*/ 1180243 w 2012545"/>
              <a:gd name="connsiteY0" fmla="*/ 2557675 h 2557675"/>
              <a:gd name="connsiteX1" fmla="*/ 2012545 w 2012545"/>
              <a:gd name="connsiteY1" fmla="*/ 0 h 255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12545" h="2557675">
                <a:moveTo>
                  <a:pt x="1180243" y="2557675"/>
                </a:moveTo>
                <a:cubicBezTo>
                  <a:pt x="0" y="1724814"/>
                  <a:pt x="1107427" y="111090"/>
                  <a:pt x="2012545" y="0"/>
                </a:cubicBezTo>
              </a:path>
            </a:pathLst>
          </a:custGeom>
          <a:ln w="76200">
            <a:solidFill>
              <a:srgbClr val="00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248923" y="3096774"/>
            <a:ext cx="3377398" cy="2254993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77398" h="2254993">
                <a:moveTo>
                  <a:pt x="3377398" y="0"/>
                </a:moveTo>
                <a:lnTo>
                  <a:pt x="3132850" y="53163"/>
                </a:lnTo>
                <a:cubicBezTo>
                  <a:pt x="826836" y="106772"/>
                  <a:pt x="1604264" y="2254993"/>
                  <a:pt x="0" y="766881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4837798" y="2297711"/>
            <a:ext cx="3533342" cy="783568"/>
          </a:xfrm>
          <a:custGeom>
            <a:avLst/>
            <a:gdLst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293914 w 674914"/>
              <a:gd name="connsiteY2" fmla="*/ 664028 h 881743"/>
              <a:gd name="connsiteX3" fmla="*/ 0 w 674914"/>
              <a:gd name="connsiteY3" fmla="*/ 0 h 881743"/>
              <a:gd name="connsiteX4" fmla="*/ 0 w 674914"/>
              <a:gd name="connsiteY4" fmla="*/ 0 h 881743"/>
              <a:gd name="connsiteX0" fmla="*/ 674914 w 674914"/>
              <a:gd name="connsiteY0" fmla="*/ 881743 h 881743"/>
              <a:gd name="connsiteX1" fmla="*/ 293914 w 674914"/>
              <a:gd name="connsiteY1" fmla="*/ 664028 h 881743"/>
              <a:gd name="connsiteX2" fmla="*/ 0 w 674914"/>
              <a:gd name="connsiteY2" fmla="*/ 0 h 881743"/>
              <a:gd name="connsiteX3" fmla="*/ 0 w 674914"/>
              <a:gd name="connsiteY3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674914 w 674914"/>
              <a:gd name="connsiteY0" fmla="*/ 881743 h 881743"/>
              <a:gd name="connsiteX1" fmla="*/ 0 w 674914"/>
              <a:gd name="connsiteY1" fmla="*/ 0 h 881743"/>
              <a:gd name="connsiteX2" fmla="*/ 0 w 674914"/>
              <a:gd name="connsiteY2" fmla="*/ 0 h 881743"/>
              <a:gd name="connsiteX0" fmla="*/ 709419 w 709419"/>
              <a:gd name="connsiteY0" fmla="*/ 898996 h 898996"/>
              <a:gd name="connsiteX1" fmla="*/ 0 w 709419"/>
              <a:gd name="connsiteY1" fmla="*/ 0 h 898996"/>
              <a:gd name="connsiteX2" fmla="*/ 0 w 709419"/>
              <a:gd name="connsiteY2" fmla="*/ 0 h 898996"/>
              <a:gd name="connsiteX0" fmla="*/ 361537 w 682126"/>
              <a:gd name="connsiteY0" fmla="*/ 484326 h 578922"/>
              <a:gd name="connsiteX1" fmla="*/ 587783 w 682126"/>
              <a:gd name="connsiteY1" fmla="*/ 0 h 578922"/>
              <a:gd name="connsiteX2" fmla="*/ 587783 w 682126"/>
              <a:gd name="connsiteY2" fmla="*/ 0 h 578922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2" fmla="*/ 332601 w 426944"/>
              <a:gd name="connsiteY2" fmla="*/ 0 h 578922"/>
              <a:gd name="connsiteX0" fmla="*/ 106355 w 1597876"/>
              <a:gd name="connsiteY0" fmla="*/ 654447 h 749043"/>
              <a:gd name="connsiteX1" fmla="*/ 332601 w 1597876"/>
              <a:gd name="connsiteY1" fmla="*/ 170121 h 749043"/>
              <a:gd name="connsiteX2" fmla="*/ 1597876 w 1597876"/>
              <a:gd name="connsiteY2" fmla="*/ 0 h 749043"/>
              <a:gd name="connsiteX0" fmla="*/ 106355 w 426944"/>
              <a:gd name="connsiteY0" fmla="*/ 484326 h 578922"/>
              <a:gd name="connsiteX1" fmla="*/ 332601 w 426944"/>
              <a:gd name="connsiteY1" fmla="*/ 0 h 578922"/>
              <a:gd name="connsiteX0" fmla="*/ 305381 w 305381"/>
              <a:gd name="connsiteY0" fmla="*/ 1164810 h 1164810"/>
              <a:gd name="connsiteX1" fmla="*/ 0 w 305381"/>
              <a:gd name="connsiteY1" fmla="*/ 0 h 1164810"/>
              <a:gd name="connsiteX0" fmla="*/ 305381 w 1391516"/>
              <a:gd name="connsiteY0" fmla="*/ 1287637 h 1287637"/>
              <a:gd name="connsiteX1" fmla="*/ 0 w 1391516"/>
              <a:gd name="connsiteY1" fmla="*/ 122827 h 1287637"/>
              <a:gd name="connsiteX0" fmla="*/ 113994 w 1391516"/>
              <a:gd name="connsiteY0" fmla="*/ 1340799 h 1340799"/>
              <a:gd name="connsiteX1" fmla="*/ 0 w 1391516"/>
              <a:gd name="connsiteY1" fmla="*/ 122827 h 1340799"/>
              <a:gd name="connsiteX0" fmla="*/ 159518 w 1437040"/>
              <a:gd name="connsiteY0" fmla="*/ 1340799 h 1340799"/>
              <a:gd name="connsiteX1" fmla="*/ 126876 w 1437040"/>
              <a:gd name="connsiteY1" fmla="*/ 1321912 h 1340799"/>
              <a:gd name="connsiteX2" fmla="*/ 45524 w 1437040"/>
              <a:gd name="connsiteY2" fmla="*/ 122827 h 1340799"/>
              <a:gd name="connsiteX0" fmla="*/ 170150 w 1447672"/>
              <a:gd name="connsiteY0" fmla="*/ 1340799 h 1340799"/>
              <a:gd name="connsiteX1" fmla="*/ 137508 w 1447672"/>
              <a:gd name="connsiteY1" fmla="*/ 1321912 h 1340799"/>
              <a:gd name="connsiteX2" fmla="*/ 56156 w 1447672"/>
              <a:gd name="connsiteY2" fmla="*/ 122827 h 1340799"/>
              <a:gd name="connsiteX0" fmla="*/ 170150 w 1447672"/>
              <a:gd name="connsiteY0" fmla="*/ 1330166 h 1330166"/>
              <a:gd name="connsiteX1" fmla="*/ 137508 w 1447672"/>
              <a:gd name="connsiteY1" fmla="*/ 1311279 h 1330166"/>
              <a:gd name="connsiteX2" fmla="*/ 56156 w 1447672"/>
              <a:gd name="connsiteY2" fmla="*/ 112194 h 1330166"/>
              <a:gd name="connsiteX0" fmla="*/ 170150 w 820351"/>
              <a:gd name="connsiteY0" fmla="*/ 1217972 h 1217972"/>
              <a:gd name="connsiteX1" fmla="*/ 137508 w 820351"/>
              <a:gd name="connsiteY1" fmla="*/ 1199085 h 1217972"/>
              <a:gd name="connsiteX2" fmla="*/ 56156 w 820351"/>
              <a:gd name="connsiteY2" fmla="*/ 0 h 1217972"/>
              <a:gd name="connsiteX0" fmla="*/ 113994 w 764195"/>
              <a:gd name="connsiteY0" fmla="*/ 1217972 h 1217972"/>
              <a:gd name="connsiteX1" fmla="*/ 81352 w 764195"/>
              <a:gd name="connsiteY1" fmla="*/ 1199085 h 1217972"/>
              <a:gd name="connsiteX2" fmla="*/ 0 w 764195"/>
              <a:gd name="connsiteY2" fmla="*/ 0 h 1217972"/>
              <a:gd name="connsiteX0" fmla="*/ 113994 w 764195"/>
              <a:gd name="connsiteY0" fmla="*/ 1217972 h 1555344"/>
              <a:gd name="connsiteX1" fmla="*/ 301045 w 764195"/>
              <a:gd name="connsiteY1" fmla="*/ 1555344 h 1555344"/>
              <a:gd name="connsiteX2" fmla="*/ 0 w 764195"/>
              <a:gd name="connsiteY2" fmla="*/ 0 h 1555344"/>
              <a:gd name="connsiteX0" fmla="*/ 301045 w 764195"/>
              <a:gd name="connsiteY0" fmla="*/ 1555344 h 1555344"/>
              <a:gd name="connsiteX1" fmla="*/ 0 w 764195"/>
              <a:gd name="connsiteY1" fmla="*/ 0 h 1555344"/>
              <a:gd name="connsiteX0" fmla="*/ 301045 w 764195"/>
              <a:gd name="connsiteY0" fmla="*/ 1555344 h 1555344"/>
              <a:gd name="connsiteX1" fmla="*/ 18708 w 764195"/>
              <a:gd name="connsiteY1" fmla="*/ 861650 h 1555344"/>
              <a:gd name="connsiteX2" fmla="*/ 0 w 764195"/>
              <a:gd name="connsiteY2" fmla="*/ 0 h 1555344"/>
              <a:gd name="connsiteX0" fmla="*/ 301045 w 301045"/>
              <a:gd name="connsiteY0" fmla="*/ 1555344 h 1555344"/>
              <a:gd name="connsiteX1" fmla="*/ 0 w 301045"/>
              <a:gd name="connsiteY1" fmla="*/ 0 h 1555344"/>
              <a:gd name="connsiteX0" fmla="*/ 403168 w 403168"/>
              <a:gd name="connsiteY0" fmla="*/ 1555344 h 1555344"/>
              <a:gd name="connsiteX1" fmla="*/ 97081 w 403168"/>
              <a:gd name="connsiteY1" fmla="*/ 903214 h 1555344"/>
              <a:gd name="connsiteX2" fmla="*/ 102123 w 403168"/>
              <a:gd name="connsiteY2" fmla="*/ 0 h 1555344"/>
              <a:gd name="connsiteX0" fmla="*/ 747553 w 747553"/>
              <a:gd name="connsiteY0" fmla="*/ 1157521 h 1157521"/>
              <a:gd name="connsiteX1" fmla="*/ 97081 w 747553"/>
              <a:gd name="connsiteY1" fmla="*/ 903214 h 1157521"/>
              <a:gd name="connsiteX2" fmla="*/ 102123 w 747553"/>
              <a:gd name="connsiteY2" fmla="*/ 0 h 1157521"/>
              <a:gd name="connsiteX0" fmla="*/ 97081 w 202471"/>
              <a:gd name="connsiteY0" fmla="*/ 903214 h 903214"/>
              <a:gd name="connsiteX1" fmla="*/ 102123 w 202471"/>
              <a:gd name="connsiteY1" fmla="*/ 0 h 903214"/>
              <a:gd name="connsiteX0" fmla="*/ 214651 w 214651"/>
              <a:gd name="connsiteY0" fmla="*/ 507585 h 603770"/>
              <a:gd name="connsiteX1" fmla="*/ 0 w 214651"/>
              <a:gd name="connsiteY1" fmla="*/ 85322 h 603770"/>
              <a:gd name="connsiteX0" fmla="*/ 214651 w 214651"/>
              <a:gd name="connsiteY0" fmla="*/ 507585 h 507585"/>
              <a:gd name="connsiteX1" fmla="*/ 0 w 214651"/>
              <a:gd name="connsiteY1" fmla="*/ 85322 h 507585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985074"/>
              <a:gd name="connsiteY0" fmla="*/ 486871 h 486871"/>
              <a:gd name="connsiteX1" fmla="*/ 985074 w 985074"/>
              <a:gd name="connsiteY1" fmla="*/ 158966 h 486871"/>
              <a:gd name="connsiteX2" fmla="*/ 0 w 985074"/>
              <a:gd name="connsiteY2" fmla="*/ 64608 h 486871"/>
              <a:gd name="connsiteX0" fmla="*/ 214651 w 214651"/>
              <a:gd name="connsiteY0" fmla="*/ 422263 h 422263"/>
              <a:gd name="connsiteX1" fmla="*/ 0 w 214651"/>
              <a:gd name="connsiteY1" fmla="*/ 0 h 422263"/>
              <a:gd name="connsiteX0" fmla="*/ 214651 w 1102032"/>
              <a:gd name="connsiteY0" fmla="*/ 523526 h 523526"/>
              <a:gd name="connsiteX1" fmla="*/ 1102032 w 1102032"/>
              <a:gd name="connsiteY1" fmla="*/ 142458 h 523526"/>
              <a:gd name="connsiteX2" fmla="*/ 0 w 1102032"/>
              <a:gd name="connsiteY2" fmla="*/ 101263 h 523526"/>
              <a:gd name="connsiteX0" fmla="*/ 1102032 w 1102032"/>
              <a:gd name="connsiteY0" fmla="*/ 142458 h 242017"/>
              <a:gd name="connsiteX1" fmla="*/ 0 w 1102032"/>
              <a:gd name="connsiteY1" fmla="*/ 101263 h 242017"/>
              <a:gd name="connsiteX0" fmla="*/ 1102032 w 1102032"/>
              <a:gd name="connsiteY0" fmla="*/ 206254 h 305813"/>
              <a:gd name="connsiteX1" fmla="*/ 1091399 w 1102032"/>
              <a:gd name="connsiteY1" fmla="*/ 121194 h 305813"/>
              <a:gd name="connsiteX2" fmla="*/ 0 w 1102032"/>
              <a:gd name="connsiteY2" fmla="*/ 165059 h 305813"/>
              <a:gd name="connsiteX0" fmla="*/ 3462460 w 3462460"/>
              <a:gd name="connsiteY0" fmla="*/ 206254 h 3038381"/>
              <a:gd name="connsiteX1" fmla="*/ 3451827 w 3462460"/>
              <a:gd name="connsiteY1" fmla="*/ 121194 h 3038381"/>
              <a:gd name="connsiteX2" fmla="*/ 0 w 3462460"/>
              <a:gd name="connsiteY2" fmla="*/ 2897627 h 3038381"/>
              <a:gd name="connsiteX0" fmla="*/ 3462460 w 3462460"/>
              <a:gd name="connsiteY0" fmla="*/ 206254 h 2897627"/>
              <a:gd name="connsiteX1" fmla="*/ 3451827 w 3462460"/>
              <a:gd name="connsiteY1" fmla="*/ 121194 h 2897627"/>
              <a:gd name="connsiteX2" fmla="*/ 0 w 3462460"/>
              <a:gd name="connsiteY2" fmla="*/ 2897627 h 2897627"/>
              <a:gd name="connsiteX0" fmla="*/ 3462460 w 3462460"/>
              <a:gd name="connsiteY0" fmla="*/ 85060 h 2776433"/>
              <a:gd name="connsiteX1" fmla="*/ 3451827 w 3462460"/>
              <a:gd name="connsiteY1" fmla="*/ 0 h 2776433"/>
              <a:gd name="connsiteX2" fmla="*/ 0 w 3462460"/>
              <a:gd name="connsiteY2" fmla="*/ 2776433 h 2776433"/>
              <a:gd name="connsiteX0" fmla="*/ 3462460 w 3462460"/>
              <a:gd name="connsiteY0" fmla="*/ 1141919 h 3833292"/>
              <a:gd name="connsiteX1" fmla="*/ 3451827 w 3462460"/>
              <a:gd name="connsiteY1" fmla="*/ 1056859 h 3833292"/>
              <a:gd name="connsiteX2" fmla="*/ 0 w 3462460"/>
              <a:gd name="connsiteY2" fmla="*/ 3833292 h 3833292"/>
              <a:gd name="connsiteX0" fmla="*/ 3462460 w 3462460"/>
              <a:gd name="connsiteY0" fmla="*/ 1120654 h 3812027"/>
              <a:gd name="connsiteX1" fmla="*/ 2813873 w 3462460"/>
              <a:gd name="connsiteY1" fmla="*/ 1056859 h 3812027"/>
              <a:gd name="connsiteX2" fmla="*/ 0 w 3462460"/>
              <a:gd name="connsiteY2" fmla="*/ 3812027 h 3812027"/>
              <a:gd name="connsiteX0" fmla="*/ 2813873 w 2813873"/>
              <a:gd name="connsiteY0" fmla="*/ 1056859 h 3812027"/>
              <a:gd name="connsiteX1" fmla="*/ 0 w 2813873"/>
              <a:gd name="connsiteY1" fmla="*/ 3812027 h 3812027"/>
              <a:gd name="connsiteX0" fmla="*/ 3451826 w 3451826"/>
              <a:gd name="connsiteY0" fmla="*/ 1056859 h 3737600"/>
              <a:gd name="connsiteX1" fmla="*/ 0 w 3451826"/>
              <a:gd name="connsiteY1" fmla="*/ 3737600 h 3737600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51826 w 3451826"/>
              <a:gd name="connsiteY0" fmla="*/ 0 h 2680741"/>
              <a:gd name="connsiteX1" fmla="*/ 0 w 3451826"/>
              <a:gd name="connsiteY1" fmla="*/ 2680741 h 2680741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3462459 w 3462459"/>
              <a:gd name="connsiteY0" fmla="*/ 0 h 2457457"/>
              <a:gd name="connsiteX1" fmla="*/ 0 w 3462459"/>
              <a:gd name="connsiteY1" fmla="*/ 2457457 h 2457457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8172682 w 8172682"/>
              <a:gd name="connsiteY0" fmla="*/ 400171 h 1911330"/>
              <a:gd name="connsiteX1" fmla="*/ 0 w 8172682"/>
              <a:gd name="connsiteY1" fmla="*/ 1911330 h 1911330"/>
              <a:gd name="connsiteX0" fmla="*/ 3419928 w 3419928"/>
              <a:gd name="connsiteY0" fmla="*/ 1208245 h 1911330"/>
              <a:gd name="connsiteX1" fmla="*/ 0 w 3419928"/>
              <a:gd name="connsiteY1" fmla="*/ 1911330 h 1911330"/>
              <a:gd name="connsiteX0" fmla="*/ 3419928 w 3419928"/>
              <a:gd name="connsiteY0" fmla="*/ 291315 h 2698140"/>
              <a:gd name="connsiteX1" fmla="*/ 0 w 3419928"/>
              <a:gd name="connsiteY1" fmla="*/ 994400 h 2698140"/>
              <a:gd name="connsiteX0" fmla="*/ 3419928 w 3419928"/>
              <a:gd name="connsiteY0" fmla="*/ 323212 h 2730037"/>
              <a:gd name="connsiteX1" fmla="*/ 0 w 3419928"/>
              <a:gd name="connsiteY1" fmla="*/ 1026297 h 2730037"/>
              <a:gd name="connsiteX0" fmla="*/ 3377398 w 3377398"/>
              <a:gd name="connsiteY0" fmla="*/ 323212 h 2793833"/>
              <a:gd name="connsiteX1" fmla="*/ 0 w 3377398"/>
              <a:gd name="connsiteY1" fmla="*/ 1090093 h 2793833"/>
              <a:gd name="connsiteX0" fmla="*/ 3377398 w 3377398"/>
              <a:gd name="connsiteY0" fmla="*/ 323212 h 2836364"/>
              <a:gd name="connsiteX1" fmla="*/ 0 w 3377398"/>
              <a:gd name="connsiteY1" fmla="*/ 1090093 h 2836364"/>
              <a:gd name="connsiteX0" fmla="*/ 3377398 w 3377398"/>
              <a:gd name="connsiteY0" fmla="*/ 323212 h 2836364"/>
              <a:gd name="connsiteX1" fmla="*/ 1389111 w 3377398"/>
              <a:gd name="connsiteY1" fmla="*/ 1067491 h 2836364"/>
              <a:gd name="connsiteX2" fmla="*/ 0 w 3377398"/>
              <a:gd name="connsiteY2" fmla="*/ 1090093 h 2836364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0 h 2513152"/>
              <a:gd name="connsiteX1" fmla="*/ 1389111 w 3377398"/>
              <a:gd name="connsiteY1" fmla="*/ 744279 h 2513152"/>
              <a:gd name="connsiteX2" fmla="*/ 0 w 3377398"/>
              <a:gd name="connsiteY2" fmla="*/ 766881 h 2513152"/>
              <a:gd name="connsiteX0" fmla="*/ 3377398 w 3377398"/>
              <a:gd name="connsiteY0" fmla="*/ 187151 h 2700303"/>
              <a:gd name="connsiteX1" fmla="*/ 1389111 w 3377398"/>
              <a:gd name="connsiteY1" fmla="*/ 931430 h 2700303"/>
              <a:gd name="connsiteX2" fmla="*/ 0 w 3377398"/>
              <a:gd name="connsiteY2" fmla="*/ 954032 h 2700303"/>
              <a:gd name="connsiteX0" fmla="*/ 3377398 w 3377398"/>
              <a:gd name="connsiteY0" fmla="*/ 0 h 766881"/>
              <a:gd name="connsiteX1" fmla="*/ 0 w 3377398"/>
              <a:gd name="connsiteY1" fmla="*/ 766881 h 766881"/>
              <a:gd name="connsiteX0" fmla="*/ 3377398 w 3377398"/>
              <a:gd name="connsiteY0" fmla="*/ 0 h 2116770"/>
              <a:gd name="connsiteX1" fmla="*/ 0 w 3377398"/>
              <a:gd name="connsiteY1" fmla="*/ 766881 h 211677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42530 h 2159300"/>
              <a:gd name="connsiteX1" fmla="*/ 3334869 w 3377398"/>
              <a:gd name="connsiteY1" fmla="*/ 0 h 2159300"/>
              <a:gd name="connsiteX2" fmla="*/ 0 w 3377398"/>
              <a:gd name="connsiteY2" fmla="*/ 809411 h 2159300"/>
              <a:gd name="connsiteX0" fmla="*/ 3377398 w 3377398"/>
              <a:gd name="connsiteY0" fmla="*/ 0 h 2116770"/>
              <a:gd name="connsiteX1" fmla="*/ 3132850 w 3377398"/>
              <a:gd name="connsiteY1" fmla="*/ 53163 h 2116770"/>
              <a:gd name="connsiteX2" fmla="*/ 0 w 3377398"/>
              <a:gd name="connsiteY2" fmla="*/ 766881 h 2116770"/>
              <a:gd name="connsiteX0" fmla="*/ 3377398 w 3377398"/>
              <a:gd name="connsiteY0" fmla="*/ 0 h 2254993"/>
              <a:gd name="connsiteX1" fmla="*/ 3132850 w 3377398"/>
              <a:gd name="connsiteY1" fmla="*/ 53163 h 2254993"/>
              <a:gd name="connsiteX2" fmla="*/ 0 w 3377398"/>
              <a:gd name="connsiteY2" fmla="*/ 766881 h 2254993"/>
              <a:gd name="connsiteX0" fmla="*/ 3377398 w 3377398"/>
              <a:gd name="connsiteY0" fmla="*/ 0 h 766881"/>
              <a:gd name="connsiteX1" fmla="*/ 3132850 w 3377398"/>
              <a:gd name="connsiteY1" fmla="*/ 53163 h 766881"/>
              <a:gd name="connsiteX2" fmla="*/ 0 w 3377398"/>
              <a:gd name="connsiteY2" fmla="*/ 766881 h 766881"/>
              <a:gd name="connsiteX0" fmla="*/ 4232584 w 4232584"/>
              <a:gd name="connsiteY0" fmla="*/ 381789 h 640586"/>
              <a:gd name="connsiteX1" fmla="*/ 3988036 w 4232584"/>
              <a:gd name="connsiteY1" fmla="*/ 434952 h 640586"/>
              <a:gd name="connsiteX2" fmla="*/ 0 w 4232584"/>
              <a:gd name="connsiteY2" fmla="*/ 640586 h 640586"/>
              <a:gd name="connsiteX0" fmla="*/ 4232584 w 4232584"/>
              <a:gd name="connsiteY0" fmla="*/ 224108 h 482905"/>
              <a:gd name="connsiteX1" fmla="*/ 3988036 w 4232584"/>
              <a:gd name="connsiteY1" fmla="*/ 277271 h 482905"/>
              <a:gd name="connsiteX2" fmla="*/ 0 w 4232584"/>
              <a:gd name="connsiteY2" fmla="*/ 482905 h 482905"/>
              <a:gd name="connsiteX0" fmla="*/ 5362076 w 5362076"/>
              <a:gd name="connsiteY0" fmla="*/ 197828 h 482905"/>
              <a:gd name="connsiteX1" fmla="*/ 3988036 w 5362076"/>
              <a:gd name="connsiteY1" fmla="*/ 277271 h 482905"/>
              <a:gd name="connsiteX2" fmla="*/ 0 w 5362076"/>
              <a:gd name="connsiteY2" fmla="*/ 482905 h 482905"/>
              <a:gd name="connsiteX0" fmla="*/ 5362076 w 5362076"/>
              <a:gd name="connsiteY0" fmla="*/ 0 h 285077"/>
              <a:gd name="connsiteX1" fmla="*/ 0 w 5362076"/>
              <a:gd name="connsiteY1" fmla="*/ 285077 h 285077"/>
              <a:gd name="connsiteX0" fmla="*/ 5362076 w 5362076"/>
              <a:gd name="connsiteY0" fmla="*/ 360498 h 645575"/>
              <a:gd name="connsiteX1" fmla="*/ 0 w 5362076"/>
              <a:gd name="connsiteY1" fmla="*/ 645575 h 645575"/>
              <a:gd name="connsiteX0" fmla="*/ 5362076 w 5362076"/>
              <a:gd name="connsiteY0" fmla="*/ 360498 h 645575"/>
              <a:gd name="connsiteX1" fmla="*/ 0 w 5362076"/>
              <a:gd name="connsiteY1" fmla="*/ 645575 h 645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62076" h="645575">
                <a:moveTo>
                  <a:pt x="5362076" y="360498"/>
                </a:moveTo>
                <a:cubicBezTo>
                  <a:pt x="2638851" y="0"/>
                  <a:pt x="1545326" y="217666"/>
                  <a:pt x="0" y="645575"/>
                </a:cubicBezTo>
              </a:path>
            </a:pathLst>
          </a:cu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4001369" y="1154148"/>
            <a:ext cx="960817" cy="1208979"/>
            <a:chOff x="4001369" y="1154148"/>
            <a:chExt cx="960817" cy="1208979"/>
          </a:xfrm>
        </p:grpSpPr>
        <p:sp>
          <p:nvSpPr>
            <p:cNvPr id="22" name="Volný tvar 21"/>
            <p:cNvSpPr/>
            <p:nvPr/>
          </p:nvSpPr>
          <p:spPr>
            <a:xfrm>
              <a:off x="4068662" y="1164042"/>
              <a:ext cx="764195" cy="1199085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81352 w 764195"/>
                <a:gd name="connsiteY0" fmla="*/ 1199085 h 1199085"/>
                <a:gd name="connsiteX1" fmla="*/ 0 w 764195"/>
                <a:gd name="connsiteY1" fmla="*/ 0 h 11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4195" h="1199085">
                  <a:moveTo>
                    <a:pt x="81352" y="1199085"/>
                  </a:moveTo>
                  <a:cubicBezTo>
                    <a:pt x="199026" y="831679"/>
                    <a:pt x="764195" y="345006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4001369" y="1797393"/>
              <a:ext cx="214651" cy="422263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4651" h="422263">
                  <a:moveTo>
                    <a:pt x="214651" y="422263"/>
                  </a:moveTo>
                  <a:cubicBezTo>
                    <a:pt x="147258" y="265001"/>
                    <a:pt x="213164" y="32844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Volný tvar 23"/>
            <p:cNvSpPr/>
            <p:nvPr/>
          </p:nvSpPr>
          <p:spPr>
            <a:xfrm flipH="1">
              <a:off x="4426901" y="1154148"/>
              <a:ext cx="535285" cy="636018"/>
            </a:xfrm>
            <a:custGeom>
              <a:avLst/>
              <a:gdLst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293914 w 674914"/>
                <a:gd name="connsiteY2" fmla="*/ 664028 h 881743"/>
                <a:gd name="connsiteX3" fmla="*/ 0 w 674914"/>
                <a:gd name="connsiteY3" fmla="*/ 0 h 881743"/>
                <a:gd name="connsiteX4" fmla="*/ 0 w 674914"/>
                <a:gd name="connsiteY4" fmla="*/ 0 h 881743"/>
                <a:gd name="connsiteX0" fmla="*/ 674914 w 674914"/>
                <a:gd name="connsiteY0" fmla="*/ 881743 h 881743"/>
                <a:gd name="connsiteX1" fmla="*/ 293914 w 674914"/>
                <a:gd name="connsiteY1" fmla="*/ 664028 h 881743"/>
                <a:gd name="connsiteX2" fmla="*/ 0 w 674914"/>
                <a:gd name="connsiteY2" fmla="*/ 0 h 881743"/>
                <a:gd name="connsiteX3" fmla="*/ 0 w 674914"/>
                <a:gd name="connsiteY3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674914 w 674914"/>
                <a:gd name="connsiteY0" fmla="*/ 881743 h 881743"/>
                <a:gd name="connsiteX1" fmla="*/ 0 w 674914"/>
                <a:gd name="connsiteY1" fmla="*/ 0 h 881743"/>
                <a:gd name="connsiteX2" fmla="*/ 0 w 674914"/>
                <a:gd name="connsiteY2" fmla="*/ 0 h 881743"/>
                <a:gd name="connsiteX0" fmla="*/ 709419 w 709419"/>
                <a:gd name="connsiteY0" fmla="*/ 898996 h 898996"/>
                <a:gd name="connsiteX1" fmla="*/ 0 w 709419"/>
                <a:gd name="connsiteY1" fmla="*/ 0 h 898996"/>
                <a:gd name="connsiteX2" fmla="*/ 0 w 709419"/>
                <a:gd name="connsiteY2" fmla="*/ 0 h 898996"/>
                <a:gd name="connsiteX0" fmla="*/ 361537 w 682126"/>
                <a:gd name="connsiteY0" fmla="*/ 484326 h 578922"/>
                <a:gd name="connsiteX1" fmla="*/ 587783 w 682126"/>
                <a:gd name="connsiteY1" fmla="*/ 0 h 578922"/>
                <a:gd name="connsiteX2" fmla="*/ 587783 w 682126"/>
                <a:gd name="connsiteY2" fmla="*/ 0 h 578922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2" fmla="*/ 332601 w 426944"/>
                <a:gd name="connsiteY2" fmla="*/ 0 h 578922"/>
                <a:gd name="connsiteX0" fmla="*/ 106355 w 1597876"/>
                <a:gd name="connsiteY0" fmla="*/ 654447 h 749043"/>
                <a:gd name="connsiteX1" fmla="*/ 332601 w 1597876"/>
                <a:gd name="connsiteY1" fmla="*/ 170121 h 749043"/>
                <a:gd name="connsiteX2" fmla="*/ 1597876 w 1597876"/>
                <a:gd name="connsiteY2" fmla="*/ 0 h 749043"/>
                <a:gd name="connsiteX0" fmla="*/ 106355 w 426944"/>
                <a:gd name="connsiteY0" fmla="*/ 484326 h 578922"/>
                <a:gd name="connsiteX1" fmla="*/ 332601 w 426944"/>
                <a:gd name="connsiteY1" fmla="*/ 0 h 578922"/>
                <a:gd name="connsiteX0" fmla="*/ 305381 w 305381"/>
                <a:gd name="connsiteY0" fmla="*/ 1164810 h 1164810"/>
                <a:gd name="connsiteX1" fmla="*/ 0 w 305381"/>
                <a:gd name="connsiteY1" fmla="*/ 0 h 1164810"/>
                <a:gd name="connsiteX0" fmla="*/ 305381 w 1391516"/>
                <a:gd name="connsiteY0" fmla="*/ 1287637 h 1287637"/>
                <a:gd name="connsiteX1" fmla="*/ 0 w 1391516"/>
                <a:gd name="connsiteY1" fmla="*/ 122827 h 1287637"/>
                <a:gd name="connsiteX0" fmla="*/ 113994 w 1391516"/>
                <a:gd name="connsiteY0" fmla="*/ 1340799 h 1340799"/>
                <a:gd name="connsiteX1" fmla="*/ 0 w 1391516"/>
                <a:gd name="connsiteY1" fmla="*/ 122827 h 1340799"/>
                <a:gd name="connsiteX0" fmla="*/ 159518 w 1437040"/>
                <a:gd name="connsiteY0" fmla="*/ 1340799 h 1340799"/>
                <a:gd name="connsiteX1" fmla="*/ 126876 w 1437040"/>
                <a:gd name="connsiteY1" fmla="*/ 1321912 h 1340799"/>
                <a:gd name="connsiteX2" fmla="*/ 45524 w 1437040"/>
                <a:gd name="connsiteY2" fmla="*/ 122827 h 1340799"/>
                <a:gd name="connsiteX0" fmla="*/ 170150 w 1447672"/>
                <a:gd name="connsiteY0" fmla="*/ 1340799 h 1340799"/>
                <a:gd name="connsiteX1" fmla="*/ 137508 w 1447672"/>
                <a:gd name="connsiteY1" fmla="*/ 1321912 h 1340799"/>
                <a:gd name="connsiteX2" fmla="*/ 56156 w 1447672"/>
                <a:gd name="connsiteY2" fmla="*/ 122827 h 1340799"/>
                <a:gd name="connsiteX0" fmla="*/ 170150 w 1447672"/>
                <a:gd name="connsiteY0" fmla="*/ 1330166 h 1330166"/>
                <a:gd name="connsiteX1" fmla="*/ 137508 w 1447672"/>
                <a:gd name="connsiteY1" fmla="*/ 1311279 h 1330166"/>
                <a:gd name="connsiteX2" fmla="*/ 56156 w 1447672"/>
                <a:gd name="connsiteY2" fmla="*/ 112194 h 1330166"/>
                <a:gd name="connsiteX0" fmla="*/ 170150 w 820351"/>
                <a:gd name="connsiteY0" fmla="*/ 1217972 h 1217972"/>
                <a:gd name="connsiteX1" fmla="*/ 137508 w 820351"/>
                <a:gd name="connsiteY1" fmla="*/ 1199085 h 1217972"/>
                <a:gd name="connsiteX2" fmla="*/ 56156 w 820351"/>
                <a:gd name="connsiteY2" fmla="*/ 0 h 1217972"/>
                <a:gd name="connsiteX0" fmla="*/ 113994 w 764195"/>
                <a:gd name="connsiteY0" fmla="*/ 1217972 h 1217972"/>
                <a:gd name="connsiteX1" fmla="*/ 81352 w 764195"/>
                <a:gd name="connsiteY1" fmla="*/ 1199085 h 1217972"/>
                <a:gd name="connsiteX2" fmla="*/ 0 w 764195"/>
                <a:gd name="connsiteY2" fmla="*/ 0 h 1217972"/>
                <a:gd name="connsiteX0" fmla="*/ 113994 w 764195"/>
                <a:gd name="connsiteY0" fmla="*/ 1217972 h 1555344"/>
                <a:gd name="connsiteX1" fmla="*/ 301045 w 764195"/>
                <a:gd name="connsiteY1" fmla="*/ 1555344 h 1555344"/>
                <a:gd name="connsiteX2" fmla="*/ 0 w 764195"/>
                <a:gd name="connsiteY2" fmla="*/ 0 h 1555344"/>
                <a:gd name="connsiteX0" fmla="*/ 301045 w 764195"/>
                <a:gd name="connsiteY0" fmla="*/ 1555344 h 1555344"/>
                <a:gd name="connsiteX1" fmla="*/ 0 w 764195"/>
                <a:gd name="connsiteY1" fmla="*/ 0 h 1555344"/>
                <a:gd name="connsiteX0" fmla="*/ 301045 w 764195"/>
                <a:gd name="connsiteY0" fmla="*/ 1555344 h 1555344"/>
                <a:gd name="connsiteX1" fmla="*/ 18708 w 764195"/>
                <a:gd name="connsiteY1" fmla="*/ 861650 h 1555344"/>
                <a:gd name="connsiteX2" fmla="*/ 0 w 764195"/>
                <a:gd name="connsiteY2" fmla="*/ 0 h 1555344"/>
                <a:gd name="connsiteX0" fmla="*/ 301045 w 301045"/>
                <a:gd name="connsiteY0" fmla="*/ 1555344 h 1555344"/>
                <a:gd name="connsiteX1" fmla="*/ 0 w 301045"/>
                <a:gd name="connsiteY1" fmla="*/ 0 h 1555344"/>
                <a:gd name="connsiteX0" fmla="*/ 403168 w 403168"/>
                <a:gd name="connsiteY0" fmla="*/ 1555344 h 1555344"/>
                <a:gd name="connsiteX1" fmla="*/ 97081 w 403168"/>
                <a:gd name="connsiteY1" fmla="*/ 903214 h 1555344"/>
                <a:gd name="connsiteX2" fmla="*/ 102123 w 403168"/>
                <a:gd name="connsiteY2" fmla="*/ 0 h 1555344"/>
                <a:gd name="connsiteX0" fmla="*/ 747553 w 747553"/>
                <a:gd name="connsiteY0" fmla="*/ 1157521 h 1157521"/>
                <a:gd name="connsiteX1" fmla="*/ 97081 w 747553"/>
                <a:gd name="connsiteY1" fmla="*/ 903214 h 1157521"/>
                <a:gd name="connsiteX2" fmla="*/ 102123 w 747553"/>
                <a:gd name="connsiteY2" fmla="*/ 0 h 1157521"/>
                <a:gd name="connsiteX0" fmla="*/ 97081 w 202471"/>
                <a:gd name="connsiteY0" fmla="*/ 903214 h 903214"/>
                <a:gd name="connsiteX1" fmla="*/ 102123 w 202471"/>
                <a:gd name="connsiteY1" fmla="*/ 0 h 903214"/>
                <a:gd name="connsiteX0" fmla="*/ 214651 w 214651"/>
                <a:gd name="connsiteY0" fmla="*/ 507585 h 603770"/>
                <a:gd name="connsiteX1" fmla="*/ 0 w 214651"/>
                <a:gd name="connsiteY1" fmla="*/ 85322 h 603770"/>
                <a:gd name="connsiteX0" fmla="*/ 214651 w 214651"/>
                <a:gd name="connsiteY0" fmla="*/ 507585 h 507585"/>
                <a:gd name="connsiteX1" fmla="*/ 0 w 214651"/>
                <a:gd name="connsiteY1" fmla="*/ 85322 h 507585"/>
                <a:gd name="connsiteX0" fmla="*/ 214651 w 214651"/>
                <a:gd name="connsiteY0" fmla="*/ 422263 h 422263"/>
                <a:gd name="connsiteX1" fmla="*/ 0 w 214651"/>
                <a:gd name="connsiteY1" fmla="*/ 0 h 422263"/>
                <a:gd name="connsiteX0" fmla="*/ 404657 w 404657"/>
                <a:gd name="connsiteY0" fmla="*/ 754772 h 754772"/>
                <a:gd name="connsiteX1" fmla="*/ 0 w 404657"/>
                <a:gd name="connsiteY1" fmla="*/ 0 h 754772"/>
                <a:gd name="connsiteX0" fmla="*/ 494314 w 494314"/>
                <a:gd name="connsiteY0" fmla="*/ 754772 h 754772"/>
                <a:gd name="connsiteX1" fmla="*/ 89657 w 494314"/>
                <a:gd name="connsiteY1" fmla="*/ 0 h 754772"/>
                <a:gd name="connsiteX0" fmla="*/ 429000 w 429000"/>
                <a:gd name="connsiteY0" fmla="*/ 754772 h 754772"/>
                <a:gd name="connsiteX1" fmla="*/ 24343 w 429000"/>
                <a:gd name="connsiteY1" fmla="*/ 0 h 754772"/>
                <a:gd name="connsiteX0" fmla="*/ 559628 w 559628"/>
                <a:gd name="connsiteY0" fmla="*/ 636018 h 636018"/>
                <a:gd name="connsiteX1" fmla="*/ 24343 w 559628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  <a:gd name="connsiteX0" fmla="*/ 535285 w 535285"/>
                <a:gd name="connsiteY0" fmla="*/ 636018 h 636018"/>
                <a:gd name="connsiteX1" fmla="*/ 0 w 535285"/>
                <a:gd name="connsiteY1" fmla="*/ 0 h 636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285" h="636018">
                  <a:moveTo>
                    <a:pt x="535285" y="636018"/>
                  </a:moveTo>
                  <a:cubicBezTo>
                    <a:pt x="396640" y="425317"/>
                    <a:pt x="272540" y="304693"/>
                    <a:pt x="0" y="0"/>
                  </a:cubicBezTo>
                </a:path>
              </a:pathLst>
            </a:custGeom>
            <a:ln w="762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7" name="Volný tvar 26"/>
          <p:cNvSpPr/>
          <p:nvPr/>
        </p:nvSpPr>
        <p:spPr>
          <a:xfrm>
            <a:off x="3448265" y="2309964"/>
            <a:ext cx="3242931" cy="2828261"/>
          </a:xfrm>
          <a:custGeom>
            <a:avLst/>
            <a:gdLst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817628"/>
              <a:gd name="connsiteX1" fmla="*/ 3072810 w 3072810"/>
              <a:gd name="connsiteY1" fmla="*/ 2817628 h 2817628"/>
              <a:gd name="connsiteX2" fmla="*/ 3072810 w 3072810"/>
              <a:gd name="connsiteY2" fmla="*/ 2817628 h 2817628"/>
              <a:gd name="connsiteX0" fmla="*/ 0 w 3072810"/>
              <a:gd name="connsiteY0" fmla="*/ 0 h 2967518"/>
              <a:gd name="connsiteX1" fmla="*/ 1340441 w 3072810"/>
              <a:gd name="connsiteY1" fmla="*/ 2497913 h 2967518"/>
              <a:gd name="connsiteX2" fmla="*/ 3072810 w 3072810"/>
              <a:gd name="connsiteY2" fmla="*/ 2817628 h 2967518"/>
              <a:gd name="connsiteX3" fmla="*/ 3072810 w 3072810"/>
              <a:gd name="connsiteY3" fmla="*/ 2817628 h 2967518"/>
              <a:gd name="connsiteX0" fmla="*/ 0 w 3072810"/>
              <a:gd name="connsiteY0" fmla="*/ 0 h 3361218"/>
              <a:gd name="connsiteX1" fmla="*/ 1207091 w 3072810"/>
              <a:gd name="connsiteY1" fmla="*/ 2891613 h 3361218"/>
              <a:gd name="connsiteX2" fmla="*/ 3072810 w 3072810"/>
              <a:gd name="connsiteY2" fmla="*/ 2817628 h 3361218"/>
              <a:gd name="connsiteX3" fmla="*/ 3072810 w 3072810"/>
              <a:gd name="connsiteY3" fmla="*/ 2817628 h 336121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05668"/>
              <a:gd name="connsiteX1" fmla="*/ 1207091 w 3072810"/>
              <a:gd name="connsiteY1" fmla="*/ 2891613 h 3405668"/>
              <a:gd name="connsiteX2" fmla="*/ 3072810 w 3072810"/>
              <a:gd name="connsiteY2" fmla="*/ 2817628 h 3405668"/>
              <a:gd name="connsiteX3" fmla="*/ 3072810 w 3072810"/>
              <a:gd name="connsiteY3" fmla="*/ 2817628 h 340566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0 w 3072810"/>
              <a:gd name="connsiteY0" fmla="*/ 0 h 3450118"/>
              <a:gd name="connsiteX1" fmla="*/ 1207091 w 3072810"/>
              <a:gd name="connsiteY1" fmla="*/ 2891613 h 3450118"/>
              <a:gd name="connsiteX2" fmla="*/ 3072810 w 3072810"/>
              <a:gd name="connsiteY2" fmla="*/ 2817628 h 3450118"/>
              <a:gd name="connsiteX3" fmla="*/ 3072810 w 3072810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428994 w 3501804"/>
              <a:gd name="connsiteY0" fmla="*/ 0 h 3450118"/>
              <a:gd name="connsiteX1" fmla="*/ 1636085 w 3501804"/>
              <a:gd name="connsiteY1" fmla="*/ 2891613 h 3450118"/>
              <a:gd name="connsiteX2" fmla="*/ 3501804 w 3501804"/>
              <a:gd name="connsiteY2" fmla="*/ 2817628 h 3450118"/>
              <a:gd name="connsiteX3" fmla="*/ 3501804 w 350180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981444 w 4054254"/>
              <a:gd name="connsiteY0" fmla="*/ 0 h 3450118"/>
              <a:gd name="connsiteX1" fmla="*/ 2188535 w 4054254"/>
              <a:gd name="connsiteY1" fmla="*/ 2891613 h 3450118"/>
              <a:gd name="connsiteX2" fmla="*/ 4054254 w 4054254"/>
              <a:gd name="connsiteY2" fmla="*/ 2817628 h 3450118"/>
              <a:gd name="connsiteX3" fmla="*/ 4054254 w 40542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79844 w 3952654"/>
              <a:gd name="connsiteY0" fmla="*/ 0 h 3450118"/>
              <a:gd name="connsiteX1" fmla="*/ 2086935 w 3952654"/>
              <a:gd name="connsiteY1" fmla="*/ 2891613 h 3450118"/>
              <a:gd name="connsiteX2" fmla="*/ 3952654 w 3952654"/>
              <a:gd name="connsiteY2" fmla="*/ 2817628 h 3450118"/>
              <a:gd name="connsiteX3" fmla="*/ 3952654 w 3952654"/>
              <a:gd name="connsiteY3" fmla="*/ 2817628 h 3450118"/>
              <a:gd name="connsiteX0" fmla="*/ 829044 w 3901854"/>
              <a:gd name="connsiteY0" fmla="*/ 0 h 3450118"/>
              <a:gd name="connsiteX1" fmla="*/ 2036135 w 3901854"/>
              <a:gd name="connsiteY1" fmla="*/ 2891613 h 3450118"/>
              <a:gd name="connsiteX2" fmla="*/ 3901854 w 3901854"/>
              <a:gd name="connsiteY2" fmla="*/ 2817628 h 3450118"/>
              <a:gd name="connsiteX3" fmla="*/ 3901854 w 3901854"/>
              <a:gd name="connsiteY3" fmla="*/ 2817628 h 345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1854" h="3450118">
                <a:moveTo>
                  <a:pt x="829044" y="0"/>
                </a:moveTo>
                <a:cubicBezTo>
                  <a:pt x="1782701" y="1044969"/>
                  <a:pt x="0" y="1221858"/>
                  <a:pt x="2036135" y="2891613"/>
                </a:cubicBezTo>
                <a:cubicBezTo>
                  <a:pt x="2999120" y="3450118"/>
                  <a:pt x="2927326" y="2726242"/>
                  <a:pt x="3901854" y="2817628"/>
                </a:cubicBezTo>
                <a:lnTo>
                  <a:pt x="3901854" y="2817628"/>
                </a:lnTo>
              </a:path>
            </a:pathLst>
          </a:cu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3936469" y="2049828"/>
            <a:ext cx="124288" cy="11837"/>
          </a:xfrm>
          <a:prstGeom prst="line">
            <a:avLst/>
          </a:prstGeom>
          <a:ln w="5715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a 18"/>
          <p:cNvSpPr/>
          <p:nvPr/>
        </p:nvSpPr>
        <p:spPr bwMode="auto">
          <a:xfrm>
            <a:off x="3978875" y="2133600"/>
            <a:ext cx="395416" cy="39600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229378" y="322263"/>
            <a:ext cx="128112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E60000"/>
                </a:solidFill>
                <a:latin typeface="Arial" charset="0"/>
              </a:rPr>
              <a:t>humans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57200" y="943560"/>
            <a:ext cx="8577263" cy="59144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sz="2000" dirty="0">
                <a:solidFill>
                  <a:srgbClr val="E60000"/>
                </a:solidFill>
                <a:latin typeface="Arial" charset="0"/>
              </a:rPr>
              <a:t>a) Las Salinas (Dominican Republic):</a:t>
            </a:r>
            <a:br>
              <a:rPr lang="en-GB" sz="2000" dirty="0">
                <a:solidFill>
                  <a:srgbClr val="E60000"/>
                </a:solidFill>
                <a:latin typeface="Arial" charset="0"/>
              </a:rPr>
            </a:br>
            <a:endParaRPr lang="en-GB" sz="2000" dirty="0">
              <a:solidFill>
                <a:srgbClr val="E60000"/>
              </a:solidFill>
              <a:latin typeface="Arial" charset="0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Altagracia Carrasco</a:t>
            </a:r>
            <a:r>
              <a:rPr lang="en-GB" sz="2000" dirty="0">
                <a:latin typeface="Arial" charset="0"/>
                <a:sym typeface="Symbol" pitchFamily="18" charset="2"/>
              </a:rPr>
              <a:t>: 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several children with at least 4 men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Carrasco heterozygous for substitution T  C in 5th exon of 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r>
              <a:rPr lang="en-GB" sz="2000" dirty="0">
                <a:latin typeface="Arial" charset="0"/>
                <a:sym typeface="Symbol" pitchFamily="18" charset="2"/>
              </a:rPr>
              <a:t>	the 5--reductase 2 gene  TGG (</a:t>
            </a:r>
            <a:r>
              <a:rPr lang="en-GB" sz="2000" dirty="0" err="1">
                <a:latin typeface="Arial" charset="0"/>
                <a:sym typeface="Symbol" pitchFamily="18" charset="2"/>
              </a:rPr>
              <a:t>Trp</a:t>
            </a:r>
            <a:r>
              <a:rPr lang="en-GB" sz="2000" dirty="0">
                <a:latin typeface="Arial" charset="0"/>
                <a:sym typeface="Symbol" pitchFamily="18" charset="2"/>
              </a:rPr>
              <a:t>)  CGG (</a:t>
            </a:r>
            <a:r>
              <a:rPr lang="en-GB" sz="2000" dirty="0" err="1">
                <a:latin typeface="Arial" charset="0"/>
                <a:sym typeface="Symbol" pitchFamily="18" charset="2"/>
              </a:rPr>
              <a:t>Arg</a:t>
            </a:r>
            <a:r>
              <a:rPr lang="en-GB" sz="2000" dirty="0">
                <a:latin typeface="Arial" charset="0"/>
                <a:sym typeface="Symbol" pitchFamily="18" charset="2"/>
              </a:rPr>
              <a:t>) at the 246th 	position of the protein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the enzyme </a:t>
            </a:r>
            <a:r>
              <a:rPr lang="en-GB" sz="2000" dirty="0" err="1">
                <a:latin typeface="Arial" charset="0"/>
                <a:sym typeface="Symbol" pitchFamily="18" charset="2"/>
              </a:rPr>
              <a:t>catalyzes</a:t>
            </a:r>
            <a:r>
              <a:rPr lang="en-GB" sz="2000" dirty="0">
                <a:latin typeface="Arial" charset="0"/>
                <a:sym typeface="Symbol" pitchFamily="18" charset="2"/>
              </a:rPr>
              <a:t> transformation of testosterone to DHT 	(dihydrotestosterone)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low activity of the mutant enzyme in homozygotes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r>
              <a:rPr lang="en-GB" sz="2000" dirty="0">
                <a:latin typeface="Arial" charset="0"/>
                <a:sym typeface="Symbol" pitchFamily="18" charset="2"/>
              </a:rPr>
              <a:t>	  boys have testes but other traits are female</a:t>
            </a: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	in puberty testosterone production increases 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r>
              <a:rPr lang="en-GB" sz="2000" dirty="0">
                <a:latin typeface="Arial" charset="0"/>
                <a:sym typeface="Symbol" pitchFamily="18" charset="2"/>
              </a:rPr>
              <a:t>	 transformation to men</a:t>
            </a:r>
            <a:br>
              <a:rPr lang="en-GB" sz="2000" dirty="0">
                <a:latin typeface="Arial" charset="0"/>
                <a:sym typeface="Symbol" pitchFamily="18" charset="2"/>
              </a:rPr>
            </a:br>
            <a:endParaRPr lang="en-GB" sz="2000" dirty="0">
              <a:latin typeface="Arial" charset="0"/>
              <a:sym typeface="Symbol" pitchFamily="18" charset="2"/>
            </a:endParaRPr>
          </a:p>
          <a:p>
            <a:pPr algn="l" defTabSz="360000">
              <a:spcAft>
                <a:spcPts val="1000"/>
              </a:spcAft>
            </a:pPr>
            <a:r>
              <a:rPr lang="en-GB" sz="2000" dirty="0">
                <a:latin typeface="Arial" charset="0"/>
                <a:sym typeface="Symbol" pitchFamily="18" charset="2"/>
              </a:rPr>
              <a:t>in Salinas high frequency of the mutation  the word </a:t>
            </a:r>
            <a:r>
              <a:rPr lang="en-GB" sz="2000" i="1" dirty="0" err="1">
                <a:latin typeface="Arial" charset="0"/>
                <a:sym typeface="Symbol" pitchFamily="18" charset="2"/>
              </a:rPr>
              <a:t>guevedoces</a:t>
            </a:r>
            <a:r>
              <a:rPr lang="en-GB" sz="2000" dirty="0">
                <a:latin typeface="Arial" charset="0"/>
                <a:sym typeface="Symbol" pitchFamily="18" charset="2"/>
              </a:rPr>
              <a:t> (= „penis in 12“)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6462014" y="4219498"/>
            <a:ext cx="1951081" cy="1203107"/>
            <a:chOff x="532" y="2757"/>
            <a:chExt cx="1659" cy="1023"/>
          </a:xfrm>
        </p:grpSpPr>
        <p:pic>
          <p:nvPicPr>
            <p:cNvPr id="29703" name="Picture 6" descr="File:Androstanolone.sv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7" y="2761"/>
              <a:ext cx="1384" cy="1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532" y="2757"/>
              <a:ext cx="471" cy="2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dirty="0">
                  <a:latin typeface="Arial" charset="0"/>
                </a:rPr>
                <a:t>DHT</a:t>
              </a:r>
            </a:p>
          </p:txBody>
        </p:sp>
      </p:grpSp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5" cstate="print"/>
          <a:srcRect t="2548" b="30833"/>
          <a:stretch>
            <a:fillRect/>
          </a:stretch>
        </p:blipFill>
        <p:spPr bwMode="auto">
          <a:xfrm>
            <a:off x="5699051" y="279400"/>
            <a:ext cx="3277486" cy="191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 b="22352"/>
          <a:stretch>
            <a:fillRect/>
          </a:stretch>
        </p:blipFill>
        <p:spPr bwMode="auto">
          <a:xfrm>
            <a:off x="457200" y="946296"/>
            <a:ext cx="3561625" cy="382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4" descr="http://jetzt.sueddeutsche.de/upl/images/user/be/bergerac/text/regular/704124.jpg"/>
          <p:cNvPicPr>
            <a:picLocks noChangeAspect="1" noChangeArrowheads="1"/>
          </p:cNvPicPr>
          <p:nvPr/>
        </p:nvPicPr>
        <p:blipFill>
          <a:blip r:embed="rId3" cstate="print"/>
          <a:srcRect l="2998" t="11121" r="14635"/>
          <a:stretch>
            <a:fillRect/>
          </a:stretch>
        </p:blipFill>
        <p:spPr bwMode="auto">
          <a:xfrm>
            <a:off x="457200" y="946296"/>
            <a:ext cx="3561625" cy="51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4" name="Picture 6" descr="http://www.mojaprostata.sk/source/image/historia/historia_img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535" y="1276424"/>
            <a:ext cx="447675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354291"/>
            <a:ext cx="8577262" cy="28315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Tristan da Cunha:</a:t>
            </a:r>
          </a:p>
          <a:p>
            <a:pPr algn="l">
              <a:spcAft>
                <a:spcPts val="1200"/>
              </a:spcAft>
            </a:pPr>
            <a:endParaRPr lang="en-GB" sz="1800">
              <a:solidFill>
                <a:srgbClr val="E60000"/>
              </a:solidFill>
              <a:latin typeface="Arial" charset="0"/>
            </a:endParaRP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1816 military garrison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1817 garrison withdrawn;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Skottish corporal </a:t>
            </a:r>
            <a:r>
              <a:rPr lang="en-GB" sz="2000">
                <a:solidFill>
                  <a:srgbClr val="000099"/>
                </a:solidFill>
                <a:latin typeface="Arial" charset="0"/>
                <a:sym typeface="Symbol" pitchFamily="18" charset="2"/>
              </a:rPr>
              <a:t>William Glass</a:t>
            </a:r>
            <a:r>
              <a:rPr lang="en-GB" sz="2000">
                <a:latin typeface="Arial" charset="0"/>
                <a:sym typeface="Symbol" pitchFamily="18" charset="2"/>
              </a:rPr>
              <a:t> and his family founds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a small colony (20 individuals in total) </a:t>
            </a:r>
            <a:r>
              <a:rPr lang="en-GB" sz="2000">
                <a:latin typeface="Arial" charset="0"/>
                <a:sym typeface="Symbol"/>
              </a:rPr>
              <a:t> </a:t>
            </a:r>
            <a:r>
              <a:rPr lang="en-GB" sz="2000">
                <a:solidFill>
                  <a:srgbClr val="DE0000"/>
                </a:solidFill>
                <a:latin typeface="Arial" charset="0"/>
                <a:sym typeface="Symbol"/>
              </a:rPr>
              <a:t>founder effect</a:t>
            </a:r>
            <a:endParaRPr lang="en-GB" sz="2000">
              <a:latin typeface="Arial" charset="0"/>
              <a:sym typeface="Symbol" pitchFamily="18" charset="2"/>
            </a:endParaRP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during 80 years 2 strong bottlenecks</a:t>
            </a:r>
            <a:endParaRPr lang="en-GB" sz="1800">
              <a:latin typeface="Arial" charset="0"/>
              <a:sym typeface="Symbol" pitchFamily="18" charset="2"/>
            </a:endParaRPr>
          </a:p>
        </p:txBody>
      </p:sp>
      <p:pic>
        <p:nvPicPr>
          <p:cNvPr id="32772" name="Picture 22"/>
          <p:cNvPicPr>
            <a:picLocks noChangeAspect="1" noChangeArrowheads="1"/>
          </p:cNvPicPr>
          <p:nvPr/>
        </p:nvPicPr>
        <p:blipFill>
          <a:blip r:embed="rId3" cstate="print"/>
          <a:srcRect l="15282" t="38983" r="23018" b="20210"/>
          <a:stretch>
            <a:fillRect/>
          </a:stretch>
        </p:blipFill>
        <p:spPr bwMode="auto">
          <a:xfrm>
            <a:off x="4291013" y="168275"/>
            <a:ext cx="4583112" cy="1601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2773" name="Picture 15" descr="File:Tristan Map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737" y="1174536"/>
            <a:ext cx="186531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4" name="Line 21"/>
          <p:cNvSpPr>
            <a:spLocks noChangeShapeType="1"/>
          </p:cNvSpPr>
          <p:nvPr/>
        </p:nvSpPr>
        <p:spPr bwMode="auto">
          <a:xfrm flipH="1" flipV="1">
            <a:off x="6962775" y="542925"/>
            <a:ext cx="1233874" cy="832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1" name="Obrázek 10" descr="III.9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4112" y="3200117"/>
            <a:ext cx="4794422" cy="336927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6561" y="3107463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523949"/>
            <a:ext cx="8401779" cy="20928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1851: a missionary arrival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1853: death of W. Glass</a:t>
            </a:r>
          </a:p>
          <a:p>
            <a:pPr algn="l" defTabSz="684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1856: departure of 25 Glass´s descendants to America, departure of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	other 45 people with the missionary</a:t>
            </a:r>
          </a:p>
          <a:p>
            <a:pPr algn="l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 103 inds. (1855)  33 (1857) ...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1st bottleneck</a:t>
            </a:r>
            <a:endParaRPr lang="en-GB" sz="2000">
              <a:latin typeface="Arial" charset="0"/>
              <a:sym typeface="Symbol" pitchFamily="18" charset="2"/>
            </a:endParaRPr>
          </a:p>
        </p:txBody>
      </p:sp>
      <p:sp>
        <p:nvSpPr>
          <p:cNvPr id="58391" name="AutoShape 23"/>
          <p:cNvSpPr>
            <a:spLocks noChangeArrowheads="1"/>
          </p:cNvSpPr>
          <p:nvPr/>
        </p:nvSpPr>
        <p:spPr bwMode="auto">
          <a:xfrm>
            <a:off x="6893421" y="2812616"/>
            <a:ext cx="1476375" cy="481013"/>
          </a:xfrm>
          <a:prstGeom prst="wedgeRectCallout">
            <a:avLst>
              <a:gd name="adj1" fmla="val -50727"/>
              <a:gd name="adj2" fmla="val 16231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1th bottleneck</a:t>
            </a:r>
          </a:p>
        </p:txBody>
      </p:sp>
      <p:pic>
        <p:nvPicPr>
          <p:cNvPr id="19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auto">
          <a:xfrm>
            <a:off x="882503" y="5481131"/>
            <a:ext cx="1118544" cy="717650"/>
          </a:xfrm>
          <a:prstGeom prst="wedgeRectCallout">
            <a:avLst>
              <a:gd name="adj1" fmla="val 85444"/>
              <a:gd name="adj2" fmla="val -10850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strong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51" y="1470669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68216" y="312738"/>
            <a:ext cx="732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>
                <a:solidFill>
                  <a:srgbClr val="E60000"/>
                </a:solidFill>
                <a:latin typeface="Arial" charset="0"/>
              </a:rPr>
              <a:t>Náhodný výběr gamet z genofondu 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(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sampling</a:t>
            </a:r>
            <a:r>
              <a:rPr lang="cs-CZ" i="1" dirty="0" smtClean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i="1" dirty="0" err="1" smtClean="0">
                <a:solidFill>
                  <a:srgbClr val="E60000"/>
                </a:solidFill>
                <a:latin typeface="Arial" charset="0"/>
              </a:rPr>
              <a:t>error</a:t>
            </a:r>
            <a:r>
              <a:rPr lang="cs-CZ" dirty="0" smtClean="0">
                <a:solidFill>
                  <a:srgbClr val="E60000"/>
                </a:solidFill>
                <a:latin typeface="Arial" charset="0"/>
              </a:rPr>
              <a:t>):</a:t>
            </a:r>
            <a:endParaRPr lang="cs-CZ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876107" y="4070824"/>
            <a:ext cx="7135287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Výsledkem náhodného výběru je kolísání </a:t>
            </a:r>
            <a:r>
              <a:rPr lang="cs-CZ" dirty="0" smtClean="0">
                <a:latin typeface="Arial" charset="0"/>
              </a:rPr>
              <a:t>frekvencí</a:t>
            </a:r>
            <a:r>
              <a:rPr lang="cs-CZ" dirty="0">
                <a:latin typeface="Arial" charset="0"/>
              </a:rPr>
              <a:t/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mezi generacemi =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„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random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walk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397" y="546194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339172"/>
            <a:ext cx="5806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Wrightův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dirty="0" err="1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model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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Hardyho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Weinbergův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model pro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malé populace</a:t>
            </a:r>
            <a:endParaRPr lang="cs-CZ" sz="2000" u="sng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09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8579" y="195914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7208108" y="4171821"/>
            <a:ext cx="1164927" cy="663789"/>
          </a:xfrm>
          <a:prstGeom prst="wedgeRectCallout">
            <a:avLst>
              <a:gd name="adj1" fmla="val -40507"/>
              <a:gd name="adj2" fmla="val -1779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population growth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457200" y="566479"/>
            <a:ext cx="8420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1857–1884: population growth  conservation of changes caused by 	previous bottleneck </a:t>
            </a:r>
            <a:r>
              <a:rPr lang="en-GB" sz="2000">
                <a:latin typeface="Arial" charset="0"/>
                <a:sym typeface="Symbol"/>
              </a:rPr>
              <a:t> less changes during 27 years than during </a:t>
            </a:r>
            <a:br>
              <a:rPr lang="en-GB" sz="2000">
                <a:latin typeface="Arial" charset="0"/>
                <a:sym typeface="Symbol"/>
              </a:rPr>
            </a:br>
            <a:r>
              <a:rPr lang="en-GB" sz="2000">
                <a:latin typeface="Arial" charset="0"/>
                <a:sym typeface="Symbol"/>
              </a:rPr>
              <a:t>	2 years 1855–	1857</a:t>
            </a:r>
            <a:endParaRPr lang="en-GB" sz="2000">
              <a:latin typeface="Arial" charset="0"/>
              <a:sym typeface="Symbol" pitchFamily="18" charset="2"/>
            </a:endParaRPr>
          </a:p>
        </p:txBody>
      </p:sp>
      <p:pic>
        <p:nvPicPr>
          <p:cNvPr id="12" name="Obrázek 9" descr="III.jpg"/>
          <p:cNvPicPr>
            <a:picLocks noChangeAspect="1"/>
          </p:cNvPicPr>
          <p:nvPr/>
        </p:nvPicPr>
        <p:blipFill>
          <a:blip r:embed="rId4" cstate="print"/>
          <a:srcRect t="49937"/>
          <a:stretch>
            <a:fillRect/>
          </a:stretch>
        </p:blipFill>
        <p:spPr bwMode="auto">
          <a:xfrm>
            <a:off x="1245305" y="3094075"/>
            <a:ext cx="4011699" cy="262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2910445" y="2094614"/>
            <a:ext cx="1367483" cy="793132"/>
          </a:xfrm>
          <a:prstGeom prst="wedgeRectCallout">
            <a:avLst>
              <a:gd name="adj1" fmla="val -19470"/>
              <a:gd name="adj2" fmla="val 967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>
                <a:latin typeface="Arial" charset="0"/>
              </a:rPr>
              <a:t>minimal change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1" name="Text Box 13"/>
          <p:cNvSpPr txBox="1">
            <a:spLocks noChangeArrowheads="1"/>
          </p:cNvSpPr>
          <p:nvPr/>
        </p:nvSpPr>
        <p:spPr bwMode="auto">
          <a:xfrm>
            <a:off x="457200" y="439847"/>
            <a:ext cx="8358530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1884–1891: drowning of 15 men, only 4 adult remains, of whic 2 very old  	(„Island of Widows“)  departure of many widows with their children</a:t>
            </a:r>
          </a:p>
          <a:p>
            <a:pPr algn="l" defTabSz="360000">
              <a:spcAft>
                <a:spcPts val="1200"/>
              </a:spcAft>
            </a:pPr>
            <a:r>
              <a:rPr lang="en-GB" sz="2000">
                <a:latin typeface="Arial" charset="0"/>
                <a:sym typeface="Symbol" pitchFamily="18" charset="2"/>
              </a:rPr>
              <a:t> 106 inds. (1884)  59 (1891) ... </a:t>
            </a:r>
            <a:r>
              <a:rPr lang="en-GB" sz="2000">
                <a:solidFill>
                  <a:srgbClr val="E60000"/>
                </a:solidFill>
                <a:latin typeface="Arial" charset="0"/>
                <a:sym typeface="Symbol" pitchFamily="18" charset="2"/>
              </a:rPr>
              <a:t>2nd bottleneck</a:t>
            </a:r>
            <a:endParaRPr lang="en-GB" sz="2000">
              <a:latin typeface="Arial" charset="0"/>
              <a:sym typeface="Symbol" pitchFamily="18" charset="2"/>
            </a:endParaRPr>
          </a:p>
        </p:txBody>
      </p:sp>
      <p:pic>
        <p:nvPicPr>
          <p:cNvPr id="8" name="Obrázek 7" descr="trist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015" y="2548537"/>
            <a:ext cx="2944762" cy="206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93" name="AutoShape 25"/>
          <p:cNvSpPr>
            <a:spLocks noChangeArrowheads="1"/>
          </p:cNvSpPr>
          <p:nvPr/>
        </p:nvSpPr>
        <p:spPr bwMode="auto">
          <a:xfrm>
            <a:off x="4419601" y="2171326"/>
            <a:ext cx="1542242" cy="481013"/>
          </a:xfrm>
          <a:prstGeom prst="wedgeRectCallout">
            <a:avLst>
              <a:gd name="adj1" fmla="val -23085"/>
              <a:gd name="adj2" fmla="val 1869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2nd bottleneck</a:t>
            </a:r>
          </a:p>
        </p:txBody>
      </p:sp>
      <p:sp>
        <p:nvSpPr>
          <p:cNvPr id="58392" name="AutoShape 24"/>
          <p:cNvSpPr>
            <a:spLocks noChangeArrowheads="1"/>
          </p:cNvSpPr>
          <p:nvPr/>
        </p:nvSpPr>
        <p:spPr bwMode="auto">
          <a:xfrm>
            <a:off x="5190722" y="3884085"/>
            <a:ext cx="1836052" cy="430212"/>
          </a:xfrm>
          <a:prstGeom prst="wedgeRectCallout">
            <a:avLst>
              <a:gd name="adj1" fmla="val -35806"/>
              <a:gd name="adj2" fmla="val -17984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600">
                <a:latin typeface="Arial" charset="0"/>
              </a:rPr>
              <a:t>population growth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57200" y="5449329"/>
            <a:ext cx="61237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>
                <a:latin typeface="Arial" charset="0"/>
                <a:sym typeface="Symbol" pitchFamily="18" charset="2"/>
              </a:rPr>
              <a:t>again, the following growth has „frozen“ the changes</a:t>
            </a:r>
            <a:endParaRPr lang="en-GB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7655"/>
            <a:ext cx="8237502" cy="3828618"/>
          </a:xfrm>
          <a:prstGeom prst="rect">
            <a:avLst/>
          </a:prstGeom>
        </p:spPr>
      </p:pic>
      <p:sp>
        <p:nvSpPr>
          <p:cNvPr id="3" name="AutoShape 25"/>
          <p:cNvSpPr>
            <a:spLocks noChangeArrowheads="1"/>
          </p:cNvSpPr>
          <p:nvPr/>
        </p:nvSpPr>
        <p:spPr bwMode="auto">
          <a:xfrm>
            <a:off x="2912903" y="2291866"/>
            <a:ext cx="1585214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2nd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1436528" y="1145716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1st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5" name="AutoShape 25"/>
          <p:cNvSpPr>
            <a:spLocks noChangeArrowheads="1"/>
          </p:cNvSpPr>
          <p:nvPr/>
        </p:nvSpPr>
        <p:spPr bwMode="auto">
          <a:xfrm>
            <a:off x="7239000" y="2911457"/>
            <a:ext cx="1512213" cy="481013"/>
          </a:xfrm>
          <a:prstGeom prst="wedgeRectCallout">
            <a:avLst>
              <a:gd name="adj1" fmla="val -34245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2nd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5798463" y="1237655"/>
            <a:ext cx="1476375" cy="481013"/>
          </a:xfrm>
          <a:prstGeom prst="wedgeRectCallout">
            <a:avLst>
              <a:gd name="adj1" fmla="val -47078"/>
              <a:gd name="adj2" fmla="val 1989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>
                <a:latin typeface="Arial" charset="0"/>
              </a:rPr>
              <a:t>1st </a:t>
            </a:r>
            <a:r>
              <a:rPr lang="cs-CZ" sz="1600" dirty="0" err="1">
                <a:latin typeface="Arial" charset="0"/>
              </a:rPr>
              <a:t>bottleneck</a:t>
            </a:r>
            <a:endParaRPr lang="cs-CZ" sz="1600" dirty="0">
              <a:latin typeface="Arial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08596" y="5858952"/>
            <a:ext cx="8534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>
                <a:latin typeface="Arial" charset="0"/>
                <a:sym typeface="Symbol" pitchFamily="18" charset="2"/>
              </a:rPr>
              <a:t>Genetic changes during population growth lower than during bottlenecks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98072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1015505" y="337351"/>
            <a:ext cx="398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 Tristan da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1274135" y="1662953"/>
            <a:ext cx="867054" cy="587796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growth of </a:t>
            </a:r>
            <a:r>
              <a:rPr lang="en-GB" sz="1600" i="1">
                <a:latin typeface="Arial" charset="0"/>
              </a:rPr>
              <a:t>F</a:t>
            </a:r>
            <a:endParaRPr lang="en-GB" sz="1600">
              <a:latin typeface="Arial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53987" y="1411550"/>
            <a:ext cx="39853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rial" pitchFamily="34" charset="0"/>
                <a:cs typeface="Arial" pitchFamily="34" charset="0"/>
              </a:rPr>
              <a:t>Despite the outbreeding strategy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(choice of the least related 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partner), ie. 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F</a:t>
            </a:r>
            <a:r>
              <a:rPr lang="en-GB" sz="2000" baseline="-25000">
                <a:latin typeface="Arial" pitchFamily="34" charset="0"/>
                <a:cs typeface="Arial" pitchFamily="34" charset="0"/>
              </a:rPr>
              <a:t>IS</a:t>
            </a:r>
            <a:r>
              <a:rPr lang="en-GB" sz="2000">
                <a:latin typeface="Arial" pitchFamily="34" charset="0"/>
                <a:cs typeface="Arial" pitchFamily="34" charset="0"/>
              </a:rPr>
              <a:t> 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 0, the level of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autozygosity increased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7013986" y="2818504"/>
            <a:ext cx="8114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>
                <a:solidFill>
                  <a:srgbClr val="DE0000"/>
                </a:solidFill>
                <a:latin typeface="Arial Black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6655" y="3892921"/>
            <a:ext cx="53721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4"/>
          <p:cNvSpPr>
            <a:spLocks noChangeArrowheads="1"/>
          </p:cNvSpPr>
          <p:nvPr/>
        </p:nvSpPr>
        <p:spPr bwMode="auto">
          <a:xfrm>
            <a:off x="6867712" y="5105078"/>
            <a:ext cx="1802951" cy="658425"/>
          </a:xfrm>
          <a:prstGeom prst="wedgeRectCallout">
            <a:avLst>
              <a:gd name="adj1" fmla="val -83856"/>
              <a:gd name="adj2" fmla="val 4186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charset="0"/>
              </a:rPr>
              <a:t>no </a:t>
            </a:r>
            <a:r>
              <a:rPr lang="cs-CZ" sz="1600" dirty="0" err="1">
                <a:latin typeface="Arial" charset="0"/>
              </a:rPr>
              <a:t>unrelated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woman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available</a:t>
            </a:r>
            <a:r>
              <a:rPr lang="cs-CZ" sz="1600" dirty="0">
                <a:latin typeface="Arial" charset="0"/>
              </a:rPr>
              <a:t>!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F10C16C-C99A-4701-9E57-49CC2B61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851" y="989721"/>
            <a:ext cx="3730117" cy="256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Šipka doprava 7"/>
          <p:cNvSpPr/>
          <p:nvPr/>
        </p:nvSpPr>
        <p:spPr>
          <a:xfrm rot="19365551">
            <a:off x="2409712" y="1312434"/>
            <a:ext cx="903642" cy="29045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CA8EF7C-1854-4C6E-AAD4-D798FFDF8AA6}"/>
              </a:ext>
            </a:extLst>
          </p:cNvPr>
          <p:cNvSpPr txBox="1"/>
          <p:nvPr/>
        </p:nvSpPr>
        <p:spPr>
          <a:xfrm>
            <a:off x="1015505" y="337351"/>
            <a:ext cx="398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 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 Tristan da Cunha</a:t>
            </a: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1" name="AutoShape 24">
            <a:extLst>
              <a:ext uri="{FF2B5EF4-FFF2-40B4-BE49-F238E27FC236}">
                <a16:creationId xmlns:a16="http://schemas.microsoft.com/office/drawing/2014/main" id="{C951224F-1796-4EDD-BDF2-3FC0D2FA5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135" y="1662953"/>
            <a:ext cx="867054" cy="587796"/>
          </a:xfrm>
          <a:prstGeom prst="wedgeRectCallout">
            <a:avLst>
              <a:gd name="adj1" fmla="val 72503"/>
              <a:gd name="adj2" fmla="val 3441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>
                <a:latin typeface="Arial" charset="0"/>
              </a:rPr>
              <a:t>growth of </a:t>
            </a:r>
            <a:r>
              <a:rPr lang="en-GB" sz="1600" i="1">
                <a:latin typeface="Arial" charset="0"/>
              </a:rPr>
              <a:t>F</a:t>
            </a:r>
            <a:endParaRPr lang="en-GB" sz="1600">
              <a:latin typeface="Arial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C58C07A-29D9-4DE6-8765-35F8485D76FC}"/>
              </a:ext>
            </a:extLst>
          </p:cNvPr>
          <p:cNvSpPr txBox="1"/>
          <p:nvPr/>
        </p:nvSpPr>
        <p:spPr>
          <a:xfrm>
            <a:off x="4853987" y="1411550"/>
            <a:ext cx="39853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rial" pitchFamily="34" charset="0"/>
                <a:cs typeface="Arial" pitchFamily="34" charset="0"/>
              </a:rPr>
              <a:t>Despite the outbreeding strategy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(choice of the least related </a:t>
            </a:r>
            <a:br>
              <a:rPr lang="en-GB" sz="2000">
                <a:latin typeface="Arial" pitchFamily="34" charset="0"/>
                <a:cs typeface="Arial" pitchFamily="34" charset="0"/>
              </a:rPr>
            </a:br>
            <a:r>
              <a:rPr lang="en-GB" sz="2000">
                <a:latin typeface="Arial" pitchFamily="34" charset="0"/>
                <a:cs typeface="Arial" pitchFamily="34" charset="0"/>
              </a:rPr>
              <a:t>partner), ie. </a:t>
            </a:r>
            <a:r>
              <a:rPr lang="en-GB" sz="2000" i="1">
                <a:latin typeface="Arial" pitchFamily="34" charset="0"/>
                <a:cs typeface="Arial" pitchFamily="34" charset="0"/>
              </a:rPr>
              <a:t>F</a:t>
            </a:r>
            <a:r>
              <a:rPr lang="en-GB" sz="2000" baseline="-25000">
                <a:latin typeface="Arial" pitchFamily="34" charset="0"/>
                <a:cs typeface="Arial" pitchFamily="34" charset="0"/>
              </a:rPr>
              <a:t>IS</a:t>
            </a:r>
            <a:r>
              <a:rPr lang="en-GB" sz="2000">
                <a:latin typeface="Arial" pitchFamily="34" charset="0"/>
                <a:cs typeface="Arial" pitchFamily="34" charset="0"/>
              </a:rPr>
              <a:t> 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 0, the level of</a:t>
            </a:r>
            <a:br>
              <a:rPr lang="en-GB" sz="200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autozygosity increased</a:t>
            </a:r>
            <a:endParaRPr lang="en-GB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1046163" y="330350"/>
            <a:ext cx="723653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RELATION BETWEEN drift And gene </a:t>
            </a:r>
            <a:r>
              <a:rPr lang="cs-CZ" b="1" cap="all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flow</a:t>
            </a:r>
            <a:endParaRPr lang="cs-CZ" b="1" cap="all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pic>
        <p:nvPicPr>
          <p:cNvPr id="33795" name="Picture 4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9063" y="1277938"/>
            <a:ext cx="652145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AutoShape 5"/>
          <p:cNvSpPr>
            <a:spLocks noChangeArrowheads="1"/>
          </p:cNvSpPr>
          <p:nvPr/>
        </p:nvSpPr>
        <p:spPr bwMode="auto">
          <a:xfrm>
            <a:off x="404813" y="2432050"/>
            <a:ext cx="1282700" cy="771525"/>
          </a:xfrm>
          <a:prstGeom prst="wedgeRectCallout">
            <a:avLst>
              <a:gd name="adj1" fmla="val 73977"/>
              <a:gd name="adj2" fmla="val -11172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higher</a:t>
            </a:r>
            <a:r>
              <a:rPr lang="cs-CZ" sz="1800" dirty="0">
                <a:latin typeface="Arial" charset="0"/>
              </a:rPr>
              <a:t> gene </a:t>
            </a:r>
            <a:r>
              <a:rPr lang="cs-CZ" sz="1800" dirty="0" err="1">
                <a:latin typeface="Arial" charset="0"/>
              </a:rPr>
              <a:t>flow</a:t>
            </a:r>
            <a:endParaRPr lang="cs-CZ" sz="1800" dirty="0">
              <a:latin typeface="Arial" charset="0"/>
            </a:endParaRPr>
          </a:p>
        </p:txBody>
      </p:sp>
      <p:sp>
        <p:nvSpPr>
          <p:cNvPr id="33797" name="AutoShape 6"/>
          <p:cNvSpPr>
            <a:spLocks noChangeArrowheads="1"/>
          </p:cNvSpPr>
          <p:nvPr/>
        </p:nvSpPr>
        <p:spPr bwMode="auto">
          <a:xfrm>
            <a:off x="966788" y="3603625"/>
            <a:ext cx="1296987" cy="771525"/>
          </a:xfrm>
          <a:prstGeom prst="wedgeRectCallout">
            <a:avLst>
              <a:gd name="adj1" fmla="val 60968"/>
              <a:gd name="adj2" fmla="val -1090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lower</a:t>
            </a:r>
            <a:r>
              <a:rPr lang="cs-CZ" sz="1800" dirty="0">
                <a:latin typeface="Arial" charset="0"/>
              </a:rPr>
              <a:t> gene </a:t>
            </a:r>
            <a:r>
              <a:rPr lang="cs-CZ" sz="1800" dirty="0" err="1">
                <a:latin typeface="Arial" charset="0"/>
              </a:rPr>
              <a:t>flow</a:t>
            </a:r>
            <a:endParaRPr lang="cs-CZ" sz="1800" dirty="0">
              <a:latin typeface="Arial" charset="0"/>
            </a:endParaRP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348091" y="5041900"/>
            <a:ext cx="8743099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Gene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flow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and drift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have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opposite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effects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drift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increases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divergence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among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demes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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migration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„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homogenizes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“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demes</a:t>
            </a:r>
            <a:endParaRPr lang="cs-CZ" sz="2000" dirty="0">
              <a:solidFill>
                <a:srgbClr val="E600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33797" grpId="0" animBg="1"/>
      <p:bldP spid="8602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319931" y="314768"/>
            <a:ext cx="693593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b="1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RELATION BETWEEN drift </a:t>
            </a:r>
            <a:r>
              <a:rPr lang="cs-CZ" b="1" cap="all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aND</a:t>
            </a:r>
            <a:r>
              <a:rPr lang="cs-CZ" b="1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b="1" cap="all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selecTION</a:t>
            </a:r>
            <a:endParaRPr lang="cs-CZ" b="1" cap="all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760538" y="2068513"/>
            <a:ext cx="5187950" cy="3932237"/>
            <a:chOff x="2513" y="805"/>
            <a:chExt cx="3047" cy="2331"/>
          </a:xfrm>
        </p:grpSpPr>
        <p:pic>
          <p:nvPicPr>
            <p:cNvPr id="34822" name="Picture 5" descr="Select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3" y="805"/>
              <a:ext cx="3047" cy="2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3" name="Line 6"/>
            <p:cNvSpPr>
              <a:spLocks noChangeShapeType="1"/>
            </p:cNvSpPr>
            <p:nvPr/>
          </p:nvSpPr>
          <p:spPr bwMode="auto">
            <a:xfrm flipV="1">
              <a:off x="2983" y="1186"/>
              <a:ext cx="285" cy="16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4" name="Line 7"/>
            <p:cNvSpPr>
              <a:spLocks noChangeShapeType="1"/>
            </p:cNvSpPr>
            <p:nvPr/>
          </p:nvSpPr>
          <p:spPr bwMode="auto">
            <a:xfrm flipV="1">
              <a:off x="4527" y="1260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5" name="Line 8"/>
            <p:cNvSpPr>
              <a:spLocks noChangeShapeType="1"/>
            </p:cNvSpPr>
            <p:nvPr/>
          </p:nvSpPr>
          <p:spPr bwMode="auto">
            <a:xfrm rot="14116393" flipV="1">
              <a:off x="5262" y="1139"/>
              <a:ext cx="194" cy="14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6" name="Line 9"/>
            <p:cNvSpPr>
              <a:spLocks noChangeShapeType="1"/>
            </p:cNvSpPr>
            <p:nvPr/>
          </p:nvSpPr>
          <p:spPr bwMode="auto">
            <a:xfrm flipV="1">
              <a:off x="5102" y="2280"/>
              <a:ext cx="211" cy="92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7" name="Line 10"/>
            <p:cNvSpPr>
              <a:spLocks noChangeShapeType="1"/>
            </p:cNvSpPr>
            <p:nvPr/>
          </p:nvSpPr>
          <p:spPr bwMode="auto">
            <a:xfrm flipH="1" flipV="1">
              <a:off x="4542" y="2371"/>
              <a:ext cx="217" cy="29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4828" name="Line 11"/>
            <p:cNvSpPr>
              <a:spLocks noChangeShapeType="1"/>
            </p:cNvSpPr>
            <p:nvPr/>
          </p:nvSpPr>
          <p:spPr bwMode="auto">
            <a:xfrm rot="16200000" flipV="1">
              <a:off x="3398" y="2331"/>
              <a:ext cx="154" cy="262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525463" y="1131888"/>
            <a:ext cx="5314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relation between fitness and allele frequency:</a:t>
            </a:r>
          </a:p>
        </p:txBody>
      </p:sp>
      <p:sp>
        <p:nvSpPr>
          <p:cNvPr id="96270" name="AutoShape 14"/>
          <p:cNvSpPr>
            <a:spLocks noChangeArrowheads="1"/>
          </p:cNvSpPr>
          <p:nvPr/>
        </p:nvSpPr>
        <p:spPr bwMode="auto">
          <a:xfrm>
            <a:off x="6542088" y="1362075"/>
            <a:ext cx="1476375" cy="771525"/>
          </a:xfrm>
          <a:prstGeom prst="wedgeRectCallout">
            <a:avLst>
              <a:gd name="adj1" fmla="val -79245"/>
              <a:gd name="adj2" fmla="val 14176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adaptive landscape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7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525463" y="3352800"/>
            <a:ext cx="8497513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0" bIns="0">
            <a:spAutoFit/>
          </a:bodyPr>
          <a:lstStyle/>
          <a:p>
            <a:pPr marL="457200" indent="-457200" algn="l"/>
            <a:r>
              <a:rPr lang="en-GB" sz="2000">
                <a:solidFill>
                  <a:srgbClr val="000099"/>
                </a:solidFill>
                <a:latin typeface="Arial" charset="0"/>
              </a:rPr>
              <a:t>Sewall Wright</a:t>
            </a:r>
          </a:p>
          <a:p>
            <a:pPr marL="457200" indent="-457200" algn="l"/>
            <a:endParaRPr lang="en-GB" sz="1800">
              <a:solidFill>
                <a:srgbClr val="000099"/>
              </a:solidFill>
              <a:latin typeface="Arial" charset="0"/>
            </a:endParaRPr>
          </a:p>
          <a:p>
            <a:pPr marL="457200" indent="-457200" algn="l"/>
            <a:r>
              <a:rPr lang="en-GB" sz="2000">
                <a:solidFill>
                  <a:srgbClr val="CC0000"/>
                </a:solidFill>
                <a:latin typeface="Arial" charset="0"/>
              </a:rPr>
              <a:t>The notion of adaptive landscape has 2 mutually incompatible meanings:</a:t>
            </a:r>
          </a:p>
          <a:p>
            <a:pPr marL="457200" indent="-457200" algn="l"/>
            <a:endParaRPr lang="en-GB" sz="1800">
              <a:solidFill>
                <a:srgbClr val="CC0000"/>
              </a:solidFill>
              <a:latin typeface="Arial" charset="0"/>
            </a:endParaRPr>
          </a:p>
          <a:p>
            <a:pPr marL="457200" indent="-457200" algn="l">
              <a:buFontTx/>
              <a:buAutoNum type="arabicPeriod"/>
            </a:pPr>
            <a:r>
              <a:rPr lang="en-GB" sz="1800">
                <a:latin typeface="Arial" charset="0"/>
              </a:rPr>
              <a:t>Allele combinations: fitness values assigned to </a:t>
            </a:r>
            <a:r>
              <a:rPr lang="en-GB" sz="1800" u="sng">
                <a:latin typeface="Arial" charset="0"/>
              </a:rPr>
              <a:t>genotypes</a:t>
            </a:r>
            <a:r>
              <a:rPr lang="en-GB" sz="1800">
                <a:latin typeface="Arial" charset="0"/>
              </a:rPr>
              <a:t/>
            </a:r>
            <a:br>
              <a:rPr lang="en-GB" sz="1800">
                <a:latin typeface="Arial" charset="0"/>
              </a:rPr>
            </a:br>
            <a:r>
              <a:rPr lang="en-GB" sz="1800" i="1">
                <a:latin typeface="Arial" charset="0"/>
              </a:rPr>
              <a:t>N</a:t>
            </a:r>
            <a:r>
              <a:rPr lang="en-GB" sz="1800">
                <a:latin typeface="Arial" charset="0"/>
              </a:rPr>
              <a:t> genotypes </a:t>
            </a:r>
            <a:r>
              <a:rPr lang="en-GB" sz="1800">
                <a:latin typeface="Arial" charset="0"/>
                <a:sym typeface="Symbol" pitchFamily="18" charset="2"/>
              </a:rPr>
              <a:t> </a:t>
            </a:r>
            <a:r>
              <a:rPr lang="en-GB" sz="1800" i="1">
                <a:latin typeface="Arial" charset="0"/>
                <a:sym typeface="Symbol" pitchFamily="18" charset="2"/>
              </a:rPr>
              <a:t>N</a:t>
            </a:r>
            <a:r>
              <a:rPr lang="en-GB" sz="1800">
                <a:latin typeface="Arial" charset="0"/>
                <a:sym typeface="Symbol" pitchFamily="18" charset="2"/>
              </a:rPr>
              <a:t> + 1 dimensions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discontinuous surface, population = cluster of points</a:t>
            </a:r>
            <a:br>
              <a:rPr lang="en-GB" sz="1800">
                <a:latin typeface="Arial" charset="0"/>
                <a:sym typeface="Symbol" pitchFamily="18" charset="2"/>
              </a:rPr>
            </a:br>
            <a:endParaRPr lang="en-GB" sz="1800">
              <a:latin typeface="Arial" charset="0"/>
              <a:sym typeface="Symbol" pitchFamily="18" charset="2"/>
            </a:endParaRPr>
          </a:p>
          <a:p>
            <a:pPr marL="457200" indent="-457200" algn="l">
              <a:buFontTx/>
              <a:buAutoNum type="arabicPeriod"/>
            </a:pPr>
            <a:r>
              <a:rPr lang="en-GB" sz="1800">
                <a:latin typeface="Arial" charset="0"/>
                <a:sym typeface="Symbol" pitchFamily="18" charset="2"/>
              </a:rPr>
              <a:t>Average </a:t>
            </a:r>
            <a:r>
              <a:rPr lang="en-GB" sz="1800" u="sng">
                <a:latin typeface="Arial" charset="0"/>
                <a:sym typeface="Symbol" pitchFamily="18" charset="2"/>
              </a:rPr>
              <a:t>allele frequencies</a:t>
            </a:r>
            <a:r>
              <a:rPr lang="en-GB" sz="1800">
                <a:latin typeface="Arial" charset="0"/>
                <a:sym typeface="Symbol" pitchFamily="18" charset="2"/>
              </a:rPr>
              <a:t/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number of dimensions = number of sets of allele frequencies</a:t>
            </a:r>
            <a:br>
              <a:rPr lang="en-GB" sz="1800">
                <a:latin typeface="Arial" charset="0"/>
                <a:sym typeface="Symbol" pitchFamily="18" charset="2"/>
              </a:rPr>
            </a:br>
            <a:r>
              <a:rPr lang="en-GB" sz="1800">
                <a:latin typeface="Arial" charset="0"/>
                <a:sym typeface="Symbol" pitchFamily="18" charset="2"/>
              </a:rPr>
              <a:t>continuous surface</a:t>
            </a:r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088449" y="279400"/>
            <a:ext cx="2959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dirty="0" err="1">
                <a:solidFill>
                  <a:srgbClr val="E60000"/>
                </a:solidFill>
                <a:latin typeface="Arial" charset="0"/>
              </a:rPr>
              <a:t>Adaptive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E60000"/>
                </a:solidFill>
                <a:latin typeface="Arial" charset="0"/>
              </a:rPr>
              <a:t>landscape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:</a:t>
            </a:r>
          </a:p>
        </p:txBody>
      </p:sp>
      <p:pic>
        <p:nvPicPr>
          <p:cNvPr id="35844" name="Picture 6" descr="w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9137" y="322264"/>
            <a:ext cx="1847203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8" descr="Lansc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888" y="692150"/>
            <a:ext cx="266065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AutoShape 10"/>
          <p:cNvSpPr>
            <a:spLocks noChangeArrowheads="1"/>
          </p:cNvSpPr>
          <p:nvPr/>
        </p:nvSpPr>
        <p:spPr bwMode="auto">
          <a:xfrm>
            <a:off x="1004048" y="1262449"/>
            <a:ext cx="2057768" cy="771525"/>
          </a:xfrm>
          <a:prstGeom prst="wedgeRectCallout">
            <a:avLst>
              <a:gd name="adj1" fmla="val 141583"/>
              <a:gd name="adj2" fmla="val 601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selection „pulls“ the population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6" grpId="0" uiExpand="1" build="p"/>
      <p:bldP spid="3584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/>
          <p:cNvSpPr txBox="1">
            <a:spLocks noChangeArrowheads="1"/>
          </p:cNvSpPr>
          <p:nvPr/>
        </p:nvSpPr>
        <p:spPr bwMode="auto">
          <a:xfrm>
            <a:off x="523875" y="2794000"/>
            <a:ext cx="808266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3 phases of SBT:</a:t>
            </a:r>
          </a:p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1. contemporary fitness reduction of a local population due to drift </a:t>
            </a:r>
            <a:r>
              <a:rPr lang="en-GB" sz="2000">
                <a:latin typeface="Arial" charset="0"/>
                <a:sym typeface="Symbol" pitchFamily="18" charset="2"/>
              </a:rPr>
              <a:t> 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  chance to approach the area of attraction of a higher peak</a:t>
            </a:r>
          </a:p>
        </p:txBody>
      </p:sp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2305536" y="322263"/>
            <a:ext cx="455246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Shifting balance theory (SBT)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525463" y="1203325"/>
            <a:ext cx="7632218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</a:rPr>
              <a:t>Assumptions:</a:t>
            </a:r>
          </a:p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</a:rPr>
              <a:t>environment changes </a:t>
            </a:r>
            <a:r>
              <a:rPr lang="en-GB" sz="1800">
                <a:latin typeface="Arial" charset="0"/>
                <a:sym typeface="Symbol" pitchFamily="18" charset="2"/>
              </a:rPr>
              <a:t> populations in constant change</a:t>
            </a:r>
          </a:p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  <a:sym typeface="Symbol" pitchFamily="18" charset="2"/>
              </a:rPr>
              <a:t>mutations  new dimensions, new ways upwards</a:t>
            </a:r>
          </a:p>
          <a:p>
            <a:pPr algn="l">
              <a:spcAft>
                <a:spcPts val="600"/>
              </a:spcAft>
            </a:pPr>
            <a:r>
              <a:rPr lang="en-GB" sz="1800">
                <a:latin typeface="Arial" charset="0"/>
                <a:sym typeface="Symbol" pitchFamily="18" charset="2"/>
              </a:rPr>
              <a:t>small populations (drift)  possibility to move down to adaptive valleys</a:t>
            </a:r>
          </a:p>
        </p:txBody>
      </p:sp>
      <p:grpSp>
        <p:nvGrpSpPr>
          <p:cNvPr id="3078" name="Group 14"/>
          <p:cNvGrpSpPr>
            <a:grpSpLocks/>
          </p:cNvGrpSpPr>
          <p:nvPr/>
        </p:nvGrpSpPr>
        <p:grpSpPr bwMode="auto">
          <a:xfrm>
            <a:off x="5119688" y="3990202"/>
            <a:ext cx="3635375" cy="2582863"/>
            <a:chOff x="3225" y="2383"/>
            <a:chExt cx="2290" cy="1627"/>
          </a:xfrm>
        </p:grpSpPr>
        <p:graphicFrame>
          <p:nvGraphicFramePr>
            <p:cNvPr id="3074" name="Object 10"/>
            <p:cNvGraphicFramePr>
              <a:graphicFrameLocks noChangeAspect="1"/>
            </p:cNvGraphicFramePr>
            <p:nvPr/>
          </p:nvGraphicFramePr>
          <p:xfrm>
            <a:off x="3225" y="2383"/>
            <a:ext cx="2290" cy="16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2" name="CorelPhotoPaint.Image.9" r:id="rId4" imgW="5466667" imgH="1666667" progId="">
                    <p:embed/>
                  </p:oleObj>
                </mc:Choice>
                <mc:Fallback>
                  <p:oleObj name="CorelPhotoPaint.Image.9" r:id="rId4" imgW="5466667" imgH="1666667" progId="">
                    <p:embed/>
                    <p:pic>
                      <p:nvPicPr>
                        <p:cNvPr id="0" name="Picture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862" r="58624" b="12572"/>
                        <a:stretch>
                          <a:fillRect/>
                        </a:stretch>
                      </p:blipFill>
                      <p:spPr bwMode="auto">
                        <a:xfrm>
                          <a:off x="3225" y="2383"/>
                          <a:ext cx="2290" cy="16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9" name="Oval 11"/>
            <p:cNvSpPr>
              <a:spLocks noChangeAspect="1" noChangeArrowheads="1"/>
            </p:cNvSpPr>
            <p:nvPr/>
          </p:nvSpPr>
          <p:spPr bwMode="auto">
            <a:xfrm>
              <a:off x="3887" y="3190"/>
              <a:ext cx="164" cy="165"/>
            </a:xfrm>
            <a:prstGeom prst="ellipse">
              <a:avLst/>
            </a:prstGeom>
            <a:solidFill>
              <a:srgbClr val="FF9999"/>
            </a:solidFill>
            <a:ln w="9525" algn="ctr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0" name="Oval 12"/>
            <p:cNvSpPr>
              <a:spLocks noChangeAspect="1" noChangeArrowheads="1"/>
            </p:cNvSpPr>
            <p:nvPr/>
          </p:nvSpPr>
          <p:spPr bwMode="auto">
            <a:xfrm>
              <a:off x="4238" y="3395"/>
              <a:ext cx="164" cy="165"/>
            </a:xfrm>
            <a:prstGeom prst="ellipse">
              <a:avLst/>
            </a:prstGeom>
            <a:solidFill>
              <a:srgbClr val="E6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1" name="Line 13"/>
            <p:cNvSpPr>
              <a:spLocks noChangeShapeType="1"/>
            </p:cNvSpPr>
            <p:nvPr/>
          </p:nvSpPr>
          <p:spPr bwMode="auto">
            <a:xfrm>
              <a:off x="4045" y="3133"/>
              <a:ext cx="260" cy="18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57200" y="322263"/>
            <a:ext cx="8358378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en-GB" sz="2000">
                <a:solidFill>
                  <a:srgbClr val="E60000"/>
                </a:solidFill>
                <a:latin typeface="Arial" charset="0"/>
              </a:rPr>
              <a:t>3 phases of SBT:</a:t>
            </a:r>
          </a:p>
          <a:p>
            <a:pPr algn="l">
              <a:spcAft>
                <a:spcPts val="1000"/>
              </a:spcAft>
            </a:pPr>
            <a:r>
              <a:rPr lang="en-GB" sz="2000">
                <a:latin typeface="Arial" charset="0"/>
              </a:rPr>
              <a:t>2. intrademic selection </a:t>
            </a:r>
            <a:r>
              <a:rPr lang="en-GB" sz="2000">
                <a:latin typeface="Arial" charset="0"/>
                <a:sym typeface="Symbol" pitchFamily="18" charset="2"/>
              </a:rPr>
              <a:t> „pulling“ of the population towards a new peak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057775" y="1290638"/>
          <a:ext cx="3635375" cy="258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CorelPhotoPaint.Image.9" r:id="rId3" imgW="5466667" imgH="1666667" progId="">
                  <p:embed/>
                </p:oleObj>
              </mc:Choice>
              <mc:Fallback>
                <p:oleObj name="CorelPhotoPaint.Image.9" r:id="rId3" imgW="5466667" imgH="1666667" progId="">
                  <p:embed/>
                  <p:pic>
                    <p:nvPicPr>
                      <p:cNvPr id="0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62" r="58624" b="12572"/>
                      <a:stretch>
                        <a:fillRect/>
                      </a:stretch>
                    </p:blipFill>
                    <p:spPr bwMode="auto">
                      <a:xfrm>
                        <a:off x="5057775" y="1290638"/>
                        <a:ext cx="3635375" cy="258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Oval 5"/>
          <p:cNvSpPr>
            <a:spLocks noChangeAspect="1" noChangeArrowheads="1"/>
          </p:cNvSpPr>
          <p:nvPr/>
        </p:nvSpPr>
        <p:spPr bwMode="auto">
          <a:xfrm>
            <a:off x="6713538" y="2962275"/>
            <a:ext cx="260350" cy="261938"/>
          </a:xfrm>
          <a:prstGeom prst="ellipse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1" name="Oval 6"/>
          <p:cNvSpPr>
            <a:spLocks noChangeAspect="1" noChangeArrowheads="1"/>
          </p:cNvSpPr>
          <p:nvPr/>
        </p:nvSpPr>
        <p:spPr bwMode="auto">
          <a:xfrm>
            <a:off x="7340600" y="2203450"/>
            <a:ext cx="260350" cy="261938"/>
          </a:xfrm>
          <a:prstGeom prst="ellipse">
            <a:avLst/>
          </a:prstGeom>
          <a:solidFill>
            <a:srgbClr val="E6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 flipV="1">
            <a:off x="6992938" y="2439988"/>
            <a:ext cx="261937" cy="4238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5463" y="4079875"/>
            <a:ext cx="81804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>
                <a:latin typeface="Arial" charset="0"/>
              </a:rPr>
              <a:t>3. interdemic selection </a:t>
            </a:r>
            <a:r>
              <a:rPr lang="en-GB" sz="2000">
                <a:latin typeface="Arial" charset="0"/>
                <a:sym typeface="Symbol" pitchFamily="18" charset="2"/>
              </a:rPr>
              <a:t> spread of the deme´s members at the higher</a:t>
            </a:r>
            <a:br>
              <a:rPr lang="en-GB" sz="2000">
                <a:latin typeface="Arial" charset="0"/>
                <a:sym typeface="Symbol" pitchFamily="18" charset="2"/>
              </a:rPr>
            </a:br>
            <a:r>
              <a:rPr lang="en-GB" sz="2000">
                <a:latin typeface="Arial" charset="0"/>
                <a:sym typeface="Symbol" pitchFamily="18" charset="2"/>
              </a:rPr>
              <a:t>    peak to surrounding demes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57200" y="5249863"/>
            <a:ext cx="8164626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CC0000"/>
                </a:solidFill>
                <a:latin typeface="Arial" charset="0"/>
              </a:rPr>
              <a:t>The whole proces seen as shifting of the balance between </a:t>
            </a:r>
          </a:p>
          <a:p>
            <a:r>
              <a:rPr lang="en-GB">
                <a:solidFill>
                  <a:srgbClr val="CC0000"/>
                </a:solidFill>
                <a:latin typeface="Arial" charset="0"/>
              </a:rPr>
              <a:t>drift, intrademic, and interdemic selection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9" grpId="0"/>
      <p:bldP spid="1024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5" name="Picture 7" descr="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851" y="1470669"/>
            <a:ext cx="83915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068216" y="312738"/>
            <a:ext cx="71545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charset="0"/>
              </a:rPr>
              <a:t>Random sampling from gene pool (sampling error):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371906" y="4107584"/>
            <a:ext cx="8456162" cy="830997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Arial" charset="0"/>
              </a:rPr>
              <a:t>Random sampling results in fluctuations of allele frequencies</a:t>
            </a:r>
            <a:br>
              <a:rPr lang="en-GB">
                <a:latin typeface="Arial" charset="0"/>
              </a:rPr>
            </a:br>
            <a:r>
              <a:rPr lang="en-GB">
                <a:latin typeface="Arial" charset="0"/>
              </a:rPr>
              <a:t>across generations =</a:t>
            </a:r>
            <a:r>
              <a:rPr lang="en-GB">
                <a:solidFill>
                  <a:srgbClr val="E60000"/>
                </a:solidFill>
                <a:latin typeface="Arial" charset="0"/>
              </a:rPr>
              <a:t> </a:t>
            </a:r>
            <a:r>
              <a:rPr lang="en-GB">
                <a:solidFill>
                  <a:srgbClr val="E60000"/>
                </a:solidFill>
                <a:latin typeface="Arial" charset="0"/>
                <a:sym typeface="Symbol" pitchFamily="18" charset="2"/>
              </a:rPr>
              <a:t>„random walk“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5397" y="5461946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57200" y="5339172"/>
            <a:ext cx="5434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Wright-Fisher model</a:t>
            </a:r>
            <a:r>
              <a:rPr lang="en-GB">
                <a:latin typeface="Arial" pitchFamily="34" charset="0"/>
                <a:cs typeface="Arial" pitchFamily="34" charset="0"/>
              </a:rPr>
              <a:t> </a:t>
            </a:r>
          </a:p>
          <a:p>
            <a:pPr algn="l"/>
            <a:r>
              <a:rPr lang="en-GB">
                <a:latin typeface="Arial" pitchFamily="34" charset="0"/>
                <a:cs typeface="Arial" pitchFamily="34" charset="0"/>
                <a:sym typeface="Symbol"/>
              </a:rPr>
              <a:t> </a:t>
            </a:r>
            <a:r>
              <a:rPr lang="en-GB" sz="2000">
                <a:latin typeface="Arial" pitchFamily="34" charset="0"/>
                <a:cs typeface="Arial" pitchFamily="34" charset="0"/>
                <a:sym typeface="Symbol"/>
              </a:rPr>
              <a:t>Hardy-Weinberg model for </a:t>
            </a:r>
            <a:r>
              <a:rPr lang="en-GB" sz="2000" u="sng">
                <a:latin typeface="Arial" pitchFamily="34" charset="0"/>
                <a:cs typeface="Arial" pitchFamily="34" charset="0"/>
                <a:sym typeface="Symbol"/>
              </a:rPr>
              <a:t>finite populations</a:t>
            </a:r>
            <a:endParaRPr lang="en-GB" sz="2000" u="sng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234950" y="3221038"/>
            <a:ext cx="4222750" cy="2982912"/>
          </a:xfrm>
          <a:prstGeom prst="rect">
            <a:avLst/>
          </a:prstGeom>
          <a:solidFill>
            <a:srgbClr val="CCEC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7" name="Rectangle 10"/>
          <p:cNvSpPr>
            <a:spLocks noChangeArrowheads="1"/>
          </p:cNvSpPr>
          <p:nvPr/>
        </p:nvSpPr>
        <p:spPr bwMode="auto">
          <a:xfrm>
            <a:off x="4762500" y="3221038"/>
            <a:ext cx="4222750" cy="2982912"/>
          </a:xfrm>
          <a:prstGeom prst="rect">
            <a:avLst/>
          </a:prstGeom>
          <a:solidFill>
            <a:srgbClr val="CCFF99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6868" name="Text Box 3"/>
          <p:cNvSpPr txBox="1">
            <a:spLocks noChangeArrowheads="1"/>
          </p:cNvSpPr>
          <p:nvPr/>
        </p:nvSpPr>
        <p:spPr bwMode="auto">
          <a:xfrm>
            <a:off x="1770810" y="320824"/>
            <a:ext cx="54761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CC0000"/>
                </a:solidFill>
                <a:latin typeface="Arial" charset="0"/>
              </a:rPr>
              <a:t>2 views on evolution in populations:</a:t>
            </a:r>
          </a:p>
        </p:txBody>
      </p:sp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2178050" y="1870075"/>
            <a:ext cx="123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0099"/>
                </a:solidFill>
                <a:latin typeface="Arial" charset="0"/>
              </a:rPr>
              <a:t>S. Wright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6913563" y="187007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>
                <a:solidFill>
                  <a:srgbClr val="008000"/>
                </a:solidFill>
                <a:latin typeface="Arial" charset="0"/>
              </a:rPr>
              <a:t>R.A. Fisher</a:t>
            </a:r>
          </a:p>
        </p:txBody>
      </p:sp>
      <p:sp>
        <p:nvSpPr>
          <p:cNvPr id="36871" name="Text Box 6"/>
          <p:cNvSpPr txBox="1">
            <a:spLocks noChangeArrowheads="1"/>
          </p:cNvSpPr>
          <p:nvPr/>
        </p:nvSpPr>
        <p:spPr bwMode="auto">
          <a:xfrm>
            <a:off x="296863" y="3333750"/>
            <a:ext cx="875111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800">
                <a:latin typeface="Arial" charset="0"/>
              </a:rPr>
              <a:t>small local populations			large panmictic populations</a:t>
            </a:r>
          </a:p>
          <a:p>
            <a:pPr algn="l"/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combination of selection, drift and 		mutation and selection</a:t>
            </a:r>
            <a:br>
              <a:rPr lang="en-GB" sz="1800">
                <a:latin typeface="Arial" charset="0"/>
              </a:rPr>
            </a:br>
            <a:r>
              <a:rPr lang="en-GB" sz="1800">
                <a:latin typeface="Arial" charset="0"/>
              </a:rPr>
              <a:t>migration				</a:t>
            </a:r>
          </a:p>
          <a:p>
            <a:pPr algn="l"/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epistasis, pleiotropy,			additive effects of genes,</a:t>
            </a:r>
          </a:p>
          <a:p>
            <a:pPr algn="l"/>
            <a:r>
              <a:rPr lang="en-GB" sz="1800">
                <a:latin typeface="Arial" charset="0"/>
              </a:rPr>
              <a:t>dependence of allele effects on context	allele effects independent of context</a:t>
            </a:r>
          </a:p>
          <a:p>
            <a:pPr algn="l"/>
            <a:endParaRPr lang="en-GB" sz="1800">
              <a:latin typeface="Arial" charset="0"/>
            </a:endParaRPr>
          </a:p>
          <a:p>
            <a:pPr algn="l"/>
            <a:r>
              <a:rPr lang="en-GB" sz="1800">
                <a:latin typeface="Arial" charset="0"/>
              </a:rPr>
              <a:t>speciation as a byproduct of local		disruptive or locally divergent selection</a:t>
            </a:r>
            <a:br>
              <a:rPr lang="en-GB" sz="1800">
                <a:latin typeface="Arial" charset="0"/>
              </a:rPr>
            </a:br>
            <a:r>
              <a:rPr lang="en-GB" sz="1800">
                <a:latin typeface="Arial" charset="0"/>
              </a:rPr>
              <a:t>adaptations in epistatic systems		</a:t>
            </a:r>
          </a:p>
        </p:txBody>
      </p:sp>
      <p:pic>
        <p:nvPicPr>
          <p:cNvPr id="36872" name="Picture 7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028700"/>
            <a:ext cx="14255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8" descr="File:R. A. Fische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0338" y="1028700"/>
            <a:ext cx="142081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 descr="nový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8238" y="280988"/>
            <a:ext cx="259715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Line 33"/>
          <p:cNvSpPr>
            <a:spLocks noChangeShapeType="1"/>
          </p:cNvSpPr>
          <p:nvPr/>
        </p:nvSpPr>
        <p:spPr bwMode="auto">
          <a:xfrm flipH="1">
            <a:off x="458788" y="3067050"/>
            <a:ext cx="3675062" cy="3308350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6" name="Line 34"/>
          <p:cNvSpPr>
            <a:spLocks noChangeShapeType="1"/>
          </p:cNvSpPr>
          <p:nvPr/>
        </p:nvSpPr>
        <p:spPr bwMode="auto">
          <a:xfrm>
            <a:off x="6089650" y="2686050"/>
            <a:ext cx="1908175" cy="3756025"/>
          </a:xfrm>
          <a:prstGeom prst="line">
            <a:avLst/>
          </a:prstGeom>
          <a:noFill/>
          <a:ln w="28575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7" name="Freeform 36"/>
          <p:cNvSpPr>
            <a:spLocks/>
          </p:cNvSpPr>
          <p:nvPr/>
        </p:nvSpPr>
        <p:spPr bwMode="auto">
          <a:xfrm>
            <a:off x="3043238" y="4194175"/>
            <a:ext cx="3727450" cy="2171700"/>
          </a:xfrm>
          <a:custGeom>
            <a:avLst/>
            <a:gdLst>
              <a:gd name="T0" fmla="*/ 2147483647 w 2348"/>
              <a:gd name="T1" fmla="*/ 0 h 1368"/>
              <a:gd name="T2" fmla="*/ 2147483647 w 2348"/>
              <a:gd name="T3" fmla="*/ 2147483647 h 1368"/>
              <a:gd name="T4" fmla="*/ 2147483647 w 2348"/>
              <a:gd name="T5" fmla="*/ 2147483647 h 1368"/>
              <a:gd name="T6" fmla="*/ 2147483647 w 2348"/>
              <a:gd name="T7" fmla="*/ 2147483647 h 1368"/>
              <a:gd name="T8" fmla="*/ 2147483647 w 2348"/>
              <a:gd name="T9" fmla="*/ 2147483647 h 1368"/>
              <a:gd name="T10" fmla="*/ 2147483647 w 2348"/>
              <a:gd name="T11" fmla="*/ 2147483647 h 1368"/>
              <a:gd name="T12" fmla="*/ 2147483647 w 2348"/>
              <a:gd name="T13" fmla="*/ 2147483647 h 1368"/>
              <a:gd name="T14" fmla="*/ 2147483647 w 2348"/>
              <a:gd name="T15" fmla="*/ 2147483647 h 1368"/>
              <a:gd name="T16" fmla="*/ 2147483647 w 2348"/>
              <a:gd name="T17" fmla="*/ 2147483647 h 1368"/>
              <a:gd name="T18" fmla="*/ 2147483647 w 2348"/>
              <a:gd name="T19" fmla="*/ 2147483647 h 1368"/>
              <a:gd name="T20" fmla="*/ 2147483647 w 2348"/>
              <a:gd name="T21" fmla="*/ 2147483647 h 1368"/>
              <a:gd name="T22" fmla="*/ 2147483647 w 2348"/>
              <a:gd name="T23" fmla="*/ 2147483647 h 1368"/>
              <a:gd name="T24" fmla="*/ 2147483647 w 2348"/>
              <a:gd name="T25" fmla="*/ 2147483647 h 1368"/>
              <a:gd name="T26" fmla="*/ 2147483647 w 2348"/>
              <a:gd name="T27" fmla="*/ 2147483647 h 1368"/>
              <a:gd name="T28" fmla="*/ 2147483647 w 2348"/>
              <a:gd name="T29" fmla="*/ 2147483647 h 1368"/>
              <a:gd name="T30" fmla="*/ 2147483647 w 2348"/>
              <a:gd name="T31" fmla="*/ 2147483647 h 1368"/>
              <a:gd name="T32" fmla="*/ 2147483647 w 2348"/>
              <a:gd name="T33" fmla="*/ 2147483647 h 1368"/>
              <a:gd name="T34" fmla="*/ 2147483647 w 2348"/>
              <a:gd name="T35" fmla="*/ 2147483647 h 1368"/>
              <a:gd name="T36" fmla="*/ 2147483647 w 2348"/>
              <a:gd name="T37" fmla="*/ 2147483647 h 1368"/>
              <a:gd name="T38" fmla="*/ 2147483647 w 2348"/>
              <a:gd name="T39" fmla="*/ 2147483647 h 1368"/>
              <a:gd name="T40" fmla="*/ 2147483647 w 2348"/>
              <a:gd name="T41" fmla="*/ 2147483647 h 1368"/>
              <a:gd name="T42" fmla="*/ 2147483647 w 2348"/>
              <a:gd name="T43" fmla="*/ 2147483647 h 1368"/>
              <a:gd name="T44" fmla="*/ 2147483647 w 2348"/>
              <a:gd name="T45" fmla="*/ 2147483647 h 1368"/>
              <a:gd name="T46" fmla="*/ 2147483647 w 2348"/>
              <a:gd name="T47" fmla="*/ 2147483647 h 1368"/>
              <a:gd name="T48" fmla="*/ 2147483647 w 2348"/>
              <a:gd name="T49" fmla="*/ 2147483647 h 1368"/>
              <a:gd name="T50" fmla="*/ 2147483647 w 2348"/>
              <a:gd name="T51" fmla="*/ 2147483647 h 1368"/>
              <a:gd name="T52" fmla="*/ 2147483647 w 2348"/>
              <a:gd name="T53" fmla="*/ 2147483647 h 1368"/>
              <a:gd name="T54" fmla="*/ 2147483647 w 2348"/>
              <a:gd name="T55" fmla="*/ 2147483647 h 1368"/>
              <a:gd name="T56" fmla="*/ 2147483647 w 2348"/>
              <a:gd name="T57" fmla="*/ 2147483647 h 1368"/>
              <a:gd name="T58" fmla="*/ 0 w 2348"/>
              <a:gd name="T59" fmla="*/ 2147483647 h 136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348"/>
              <a:gd name="T91" fmla="*/ 0 h 1368"/>
              <a:gd name="T92" fmla="*/ 2348 w 2348"/>
              <a:gd name="T93" fmla="*/ 1368 h 1368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8680 w 10000"/>
              <a:gd name="connsiteY23" fmla="*/ 8216 h 10000"/>
              <a:gd name="connsiteX24" fmla="*/ 5379 w 10000"/>
              <a:gd name="connsiteY24" fmla="*/ 9225 h 10000"/>
              <a:gd name="connsiteX25" fmla="*/ 1299 w 10000"/>
              <a:gd name="connsiteY25" fmla="*/ 9269 h 10000"/>
              <a:gd name="connsiteX26" fmla="*/ 686 w 10000"/>
              <a:gd name="connsiteY26" fmla="*/ 9510 h 10000"/>
              <a:gd name="connsiteX27" fmla="*/ 307 w 10000"/>
              <a:gd name="connsiteY27" fmla="*/ 9751 h 10000"/>
              <a:gd name="connsiteX28" fmla="*/ 0 w 10000"/>
              <a:gd name="connsiteY28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9225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365 w 10000"/>
              <a:gd name="connsiteY19" fmla="*/ 4978 h 10000"/>
              <a:gd name="connsiteX20" fmla="*/ 9740 w 10000"/>
              <a:gd name="connsiteY20" fmla="*/ 5300 h 10000"/>
              <a:gd name="connsiteX21" fmla="*/ 9932 w 10000"/>
              <a:gd name="connsiteY21" fmla="*/ 5826 h 10000"/>
              <a:gd name="connsiteX22" fmla="*/ 9600 w 10000"/>
              <a:gd name="connsiteY22" fmla="*/ 7083 h 10000"/>
              <a:gd name="connsiteX23" fmla="*/ 5379 w 10000"/>
              <a:gd name="connsiteY23" fmla="*/ 8770 h 10000"/>
              <a:gd name="connsiteX24" fmla="*/ 1299 w 10000"/>
              <a:gd name="connsiteY24" fmla="*/ 9269 h 10000"/>
              <a:gd name="connsiteX25" fmla="*/ 686 w 10000"/>
              <a:gd name="connsiteY25" fmla="*/ 9510 h 10000"/>
              <a:gd name="connsiteX26" fmla="*/ 307 w 10000"/>
              <a:gd name="connsiteY26" fmla="*/ 9751 h 10000"/>
              <a:gd name="connsiteX27" fmla="*/ 0 w 10000"/>
              <a:gd name="connsiteY27" fmla="*/ 10000 h 10000"/>
              <a:gd name="connsiteX0" fmla="*/ 4859 w 10000"/>
              <a:gd name="connsiteY0" fmla="*/ 0 h 10000"/>
              <a:gd name="connsiteX1" fmla="*/ 4221 w 10000"/>
              <a:gd name="connsiteY1" fmla="*/ 241 h 10000"/>
              <a:gd name="connsiteX2" fmla="*/ 3961 w 10000"/>
              <a:gd name="connsiteY2" fmla="*/ 482 h 10000"/>
              <a:gd name="connsiteX3" fmla="*/ 3820 w 10000"/>
              <a:gd name="connsiteY3" fmla="*/ 643 h 10000"/>
              <a:gd name="connsiteX4" fmla="*/ 3752 w 10000"/>
              <a:gd name="connsiteY4" fmla="*/ 724 h 10000"/>
              <a:gd name="connsiteX5" fmla="*/ 3752 w 10000"/>
              <a:gd name="connsiteY5" fmla="*/ 1053 h 10000"/>
              <a:gd name="connsiteX6" fmla="*/ 3961 w 10000"/>
              <a:gd name="connsiteY6" fmla="*/ 1213 h 10000"/>
              <a:gd name="connsiteX7" fmla="*/ 4553 w 10000"/>
              <a:gd name="connsiteY7" fmla="*/ 1455 h 10000"/>
              <a:gd name="connsiteX8" fmla="*/ 4834 w 10000"/>
              <a:gd name="connsiteY8" fmla="*/ 1499 h 10000"/>
              <a:gd name="connsiteX9" fmla="*/ 5141 w 10000"/>
              <a:gd name="connsiteY9" fmla="*/ 1535 h 10000"/>
              <a:gd name="connsiteX10" fmla="*/ 5260 w 10000"/>
              <a:gd name="connsiteY10" fmla="*/ 1615 h 10000"/>
              <a:gd name="connsiteX11" fmla="*/ 5426 w 10000"/>
              <a:gd name="connsiteY11" fmla="*/ 1696 h 10000"/>
              <a:gd name="connsiteX12" fmla="*/ 5426 w 10000"/>
              <a:gd name="connsiteY12" fmla="*/ 2222 h 10000"/>
              <a:gd name="connsiteX13" fmla="*/ 4953 w 10000"/>
              <a:gd name="connsiteY13" fmla="*/ 2712 h 10000"/>
              <a:gd name="connsiteX14" fmla="*/ 4553 w 10000"/>
              <a:gd name="connsiteY14" fmla="*/ 3158 h 10000"/>
              <a:gd name="connsiteX15" fmla="*/ 4267 w 10000"/>
              <a:gd name="connsiteY15" fmla="*/ 3684 h 10000"/>
              <a:gd name="connsiteX16" fmla="*/ 5686 w 10000"/>
              <a:gd name="connsiteY16" fmla="*/ 4488 h 10000"/>
              <a:gd name="connsiteX17" fmla="*/ 7641 w 10000"/>
              <a:gd name="connsiteY17" fmla="*/ 4532 h 10000"/>
              <a:gd name="connsiteX18" fmla="*/ 9080 w 10000"/>
              <a:gd name="connsiteY18" fmla="*/ 4773 h 10000"/>
              <a:gd name="connsiteX19" fmla="*/ 9740 w 10000"/>
              <a:gd name="connsiteY19" fmla="*/ 5300 h 10000"/>
              <a:gd name="connsiteX20" fmla="*/ 9932 w 10000"/>
              <a:gd name="connsiteY20" fmla="*/ 5826 h 10000"/>
              <a:gd name="connsiteX21" fmla="*/ 9600 w 10000"/>
              <a:gd name="connsiteY21" fmla="*/ 7083 h 10000"/>
              <a:gd name="connsiteX22" fmla="*/ 5379 w 10000"/>
              <a:gd name="connsiteY22" fmla="*/ 8770 h 10000"/>
              <a:gd name="connsiteX23" fmla="*/ 1299 w 10000"/>
              <a:gd name="connsiteY23" fmla="*/ 9269 h 10000"/>
              <a:gd name="connsiteX24" fmla="*/ 686 w 10000"/>
              <a:gd name="connsiteY24" fmla="*/ 9510 h 10000"/>
              <a:gd name="connsiteX25" fmla="*/ 307 w 10000"/>
              <a:gd name="connsiteY25" fmla="*/ 9751 h 10000"/>
              <a:gd name="connsiteX26" fmla="*/ 0 w 10000"/>
              <a:gd name="connsiteY26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000" h="10000">
                <a:moveTo>
                  <a:pt x="4859" y="0"/>
                </a:moveTo>
                <a:cubicBezTo>
                  <a:pt x="4634" y="44"/>
                  <a:pt x="4442" y="183"/>
                  <a:pt x="4221" y="241"/>
                </a:cubicBezTo>
                <a:cubicBezTo>
                  <a:pt x="4093" y="387"/>
                  <a:pt x="4178" y="300"/>
                  <a:pt x="3961" y="482"/>
                </a:cubicBezTo>
                <a:cubicBezTo>
                  <a:pt x="3910" y="526"/>
                  <a:pt x="3867" y="592"/>
                  <a:pt x="3820" y="643"/>
                </a:cubicBezTo>
                <a:cubicBezTo>
                  <a:pt x="3799" y="673"/>
                  <a:pt x="3752" y="724"/>
                  <a:pt x="3752" y="724"/>
                </a:cubicBezTo>
                <a:cubicBezTo>
                  <a:pt x="3727" y="855"/>
                  <a:pt x="3701" y="899"/>
                  <a:pt x="3752" y="1053"/>
                </a:cubicBezTo>
                <a:cubicBezTo>
                  <a:pt x="3782" y="1140"/>
                  <a:pt x="3910" y="1192"/>
                  <a:pt x="3961" y="1213"/>
                </a:cubicBezTo>
                <a:cubicBezTo>
                  <a:pt x="4157" y="1294"/>
                  <a:pt x="4357" y="1418"/>
                  <a:pt x="4553" y="1455"/>
                </a:cubicBezTo>
                <a:lnTo>
                  <a:pt x="4834" y="1499"/>
                </a:lnTo>
                <a:cubicBezTo>
                  <a:pt x="4936" y="1513"/>
                  <a:pt x="5038" y="1520"/>
                  <a:pt x="5141" y="1535"/>
                </a:cubicBezTo>
                <a:cubicBezTo>
                  <a:pt x="5179" y="1564"/>
                  <a:pt x="5217" y="1594"/>
                  <a:pt x="5260" y="1615"/>
                </a:cubicBezTo>
                <a:cubicBezTo>
                  <a:pt x="5315" y="1645"/>
                  <a:pt x="5426" y="1696"/>
                  <a:pt x="5426" y="1696"/>
                </a:cubicBezTo>
                <a:cubicBezTo>
                  <a:pt x="5537" y="1827"/>
                  <a:pt x="5520" y="2061"/>
                  <a:pt x="5426" y="2222"/>
                </a:cubicBezTo>
                <a:cubicBezTo>
                  <a:pt x="5302" y="2434"/>
                  <a:pt x="5119" y="2610"/>
                  <a:pt x="4953" y="2712"/>
                </a:cubicBezTo>
                <a:cubicBezTo>
                  <a:pt x="4834" y="2865"/>
                  <a:pt x="4693" y="3070"/>
                  <a:pt x="4553" y="3158"/>
                </a:cubicBezTo>
                <a:cubicBezTo>
                  <a:pt x="4446" y="3333"/>
                  <a:pt x="4353" y="3472"/>
                  <a:pt x="4267" y="3684"/>
                </a:cubicBezTo>
                <a:cubicBezTo>
                  <a:pt x="4353" y="4503"/>
                  <a:pt x="5396" y="4481"/>
                  <a:pt x="5686" y="4488"/>
                </a:cubicBezTo>
                <a:cubicBezTo>
                  <a:pt x="6337" y="4510"/>
                  <a:pt x="6989" y="4518"/>
                  <a:pt x="7641" y="4532"/>
                </a:cubicBezTo>
                <a:cubicBezTo>
                  <a:pt x="8135" y="4561"/>
                  <a:pt x="8603" y="4583"/>
                  <a:pt x="9080" y="4773"/>
                </a:cubicBezTo>
                <a:cubicBezTo>
                  <a:pt x="9430" y="4901"/>
                  <a:pt x="9598" y="5124"/>
                  <a:pt x="9740" y="5300"/>
                </a:cubicBezTo>
                <a:cubicBezTo>
                  <a:pt x="9808" y="5475"/>
                  <a:pt x="9889" y="5629"/>
                  <a:pt x="9932" y="5826"/>
                </a:cubicBezTo>
                <a:cubicBezTo>
                  <a:pt x="10000" y="6477"/>
                  <a:pt x="9855" y="6703"/>
                  <a:pt x="9600" y="7083"/>
                </a:cubicBezTo>
                <a:cubicBezTo>
                  <a:pt x="8841" y="7650"/>
                  <a:pt x="6763" y="8406"/>
                  <a:pt x="5379" y="8770"/>
                </a:cubicBezTo>
                <a:lnTo>
                  <a:pt x="1299" y="9269"/>
                </a:lnTo>
                <a:cubicBezTo>
                  <a:pt x="1078" y="9327"/>
                  <a:pt x="899" y="9452"/>
                  <a:pt x="686" y="9510"/>
                </a:cubicBezTo>
                <a:cubicBezTo>
                  <a:pt x="562" y="9605"/>
                  <a:pt x="430" y="9656"/>
                  <a:pt x="307" y="9751"/>
                </a:cubicBezTo>
                <a:cubicBezTo>
                  <a:pt x="217" y="9817"/>
                  <a:pt x="111" y="10000"/>
                  <a:pt x="0" y="1000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198" name="AutoShape 42"/>
          <p:cNvSpPr>
            <a:spLocks noChangeArrowheads="1"/>
          </p:cNvSpPr>
          <p:nvPr/>
        </p:nvSpPr>
        <p:spPr bwMode="auto">
          <a:xfrm>
            <a:off x="5487988" y="1001713"/>
            <a:ext cx="1071562" cy="395287"/>
          </a:xfrm>
          <a:prstGeom prst="wedgeEllipseCallout">
            <a:avLst>
              <a:gd name="adj1" fmla="val -50620"/>
              <a:gd name="adj2" fmla="val 7851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dirty="0" err="1"/>
              <a:t>Hiccup</a:t>
            </a:r>
            <a:r>
              <a:rPr lang="cs-CZ" sz="1400" dirty="0"/>
              <a:t>!</a:t>
            </a:r>
          </a:p>
        </p:txBody>
      </p:sp>
      <p:sp>
        <p:nvSpPr>
          <p:cNvPr id="8199" name="AutoShape 45"/>
          <p:cNvSpPr>
            <a:spLocks noChangeArrowheads="1"/>
          </p:cNvSpPr>
          <p:nvPr/>
        </p:nvSpPr>
        <p:spPr bwMode="auto">
          <a:xfrm>
            <a:off x="6559550" y="4025900"/>
            <a:ext cx="1247775" cy="695325"/>
          </a:xfrm>
          <a:prstGeom prst="wedgeRectCallout">
            <a:avLst>
              <a:gd name="adj1" fmla="val -70370"/>
              <a:gd name="adj2" fmla="val 11027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>
                <a:latin typeface="Arial" charset="0"/>
              </a:rPr>
              <a:t>„random walk“</a:t>
            </a:r>
          </a:p>
        </p:txBody>
      </p:sp>
      <p:sp>
        <p:nvSpPr>
          <p:cNvPr id="8200" name="Line 49"/>
          <p:cNvSpPr>
            <a:spLocks noChangeShapeType="1"/>
          </p:cNvSpPr>
          <p:nvPr/>
        </p:nvSpPr>
        <p:spPr bwMode="auto">
          <a:xfrm flipV="1">
            <a:off x="376238" y="1820863"/>
            <a:ext cx="4030662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Line 50"/>
          <p:cNvSpPr>
            <a:spLocks noChangeShapeType="1"/>
          </p:cNvSpPr>
          <p:nvPr/>
        </p:nvSpPr>
        <p:spPr bwMode="auto">
          <a:xfrm flipV="1">
            <a:off x="5519738" y="1820863"/>
            <a:ext cx="3303587" cy="0"/>
          </a:xfrm>
          <a:prstGeom prst="line">
            <a:avLst/>
          </a:prstGeom>
          <a:noFill/>
          <a:ln w="19050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Oval 46"/>
          <p:cNvSpPr>
            <a:spLocks noChangeArrowheads="1"/>
          </p:cNvSpPr>
          <p:nvPr/>
        </p:nvSpPr>
        <p:spPr bwMode="auto">
          <a:xfrm>
            <a:off x="7613650" y="2752725"/>
            <a:ext cx="581025" cy="88900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Oval 47"/>
          <p:cNvSpPr>
            <a:spLocks noChangeAspect="1" noChangeArrowheads="1"/>
          </p:cNvSpPr>
          <p:nvPr/>
        </p:nvSpPr>
        <p:spPr bwMode="auto">
          <a:xfrm>
            <a:off x="7461250" y="2705100"/>
            <a:ext cx="871538" cy="195263"/>
          </a:xfrm>
          <a:prstGeom prst="ellipse">
            <a:avLst/>
          </a:prstGeom>
          <a:noFill/>
          <a:ln w="19050" algn="ctr">
            <a:solidFill>
              <a:srgbClr val="0066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4" name="AutoShape 55"/>
          <p:cNvSpPr>
            <a:spLocks noChangeArrowheads="1"/>
          </p:cNvSpPr>
          <p:nvPr/>
        </p:nvSpPr>
        <p:spPr bwMode="auto">
          <a:xfrm>
            <a:off x="7351960" y="912813"/>
            <a:ext cx="588715" cy="360362"/>
          </a:xfrm>
          <a:prstGeom prst="wedgeRectCallout">
            <a:avLst>
              <a:gd name="adj1" fmla="val 12171"/>
              <a:gd name="adj2" fmla="val 21740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dirty="0" err="1">
                <a:latin typeface="Arial" charset="0"/>
              </a:rPr>
              <a:t>sea</a:t>
            </a:r>
            <a:endParaRPr lang="cs-CZ" sz="1600" dirty="0">
              <a:latin typeface="Arial" charset="0"/>
            </a:endParaRPr>
          </a:p>
        </p:txBody>
      </p:sp>
      <p:sp>
        <p:nvSpPr>
          <p:cNvPr id="8205" name="AutoShape 56"/>
          <p:cNvSpPr>
            <a:spLocks noChangeArrowheads="1"/>
          </p:cNvSpPr>
          <p:nvPr/>
        </p:nvSpPr>
        <p:spPr bwMode="auto">
          <a:xfrm>
            <a:off x="820737" y="3889375"/>
            <a:ext cx="1306735" cy="466725"/>
          </a:xfrm>
          <a:prstGeom prst="wedgeRectCallout">
            <a:avLst>
              <a:gd name="adj1" fmla="val 110134"/>
              <a:gd name="adj2" fmla="val 26258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footbridge</a:t>
            </a:r>
            <a:endParaRPr lang="cs-CZ" sz="1800" dirty="0">
              <a:latin typeface="Arial" charset="0"/>
            </a:endParaRPr>
          </a:p>
        </p:txBody>
      </p:sp>
      <p:sp>
        <p:nvSpPr>
          <p:cNvPr id="8206" name="Line 57"/>
          <p:cNvSpPr>
            <a:spLocks noChangeShapeType="1"/>
          </p:cNvSpPr>
          <p:nvPr/>
        </p:nvSpPr>
        <p:spPr bwMode="auto">
          <a:xfrm flipH="1">
            <a:off x="3024188" y="3367088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Text Box 58"/>
          <p:cNvSpPr txBox="1">
            <a:spLocks noChangeArrowheads="1"/>
          </p:cNvSpPr>
          <p:nvPr/>
        </p:nvSpPr>
        <p:spPr bwMode="auto">
          <a:xfrm>
            <a:off x="2538413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08" name="Line 59"/>
          <p:cNvSpPr>
            <a:spLocks noChangeShapeType="1"/>
          </p:cNvSpPr>
          <p:nvPr/>
        </p:nvSpPr>
        <p:spPr bwMode="auto">
          <a:xfrm>
            <a:off x="6203950" y="3371850"/>
            <a:ext cx="869950" cy="0"/>
          </a:xfrm>
          <a:prstGeom prst="line">
            <a:avLst/>
          </a:prstGeom>
          <a:noFill/>
          <a:ln w="76200">
            <a:solidFill>
              <a:srgbClr val="0066CC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9" name="Text Box 60"/>
          <p:cNvSpPr txBox="1">
            <a:spLocks noChangeArrowheads="1"/>
          </p:cNvSpPr>
          <p:nvPr/>
        </p:nvSpPr>
        <p:spPr bwMode="auto">
          <a:xfrm>
            <a:off x="7107238" y="3076575"/>
            <a:ext cx="4318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0066CC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8210" name="Oval 62"/>
          <p:cNvSpPr>
            <a:spLocks noChangeArrowheads="1"/>
          </p:cNvSpPr>
          <p:nvPr/>
        </p:nvSpPr>
        <p:spPr bwMode="auto">
          <a:xfrm>
            <a:off x="3951288" y="4183063"/>
            <a:ext cx="1882775" cy="115887"/>
          </a:xfrm>
          <a:prstGeom prst="ellipse">
            <a:avLst/>
          </a:prstGeom>
          <a:solidFill>
            <a:srgbClr val="CD9053">
              <a:alpha val="52940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3B2E1D4-578B-4E5A-BB68-C9ACBE25A522}"/>
              </a:ext>
            </a:extLst>
          </p:cNvPr>
          <p:cNvSpPr txBox="1"/>
          <p:nvPr/>
        </p:nvSpPr>
        <p:spPr>
          <a:xfrm>
            <a:off x="663028" y="433135"/>
            <a:ext cx="1829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Drunk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sailor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0"/>
            <a:ext cx="7840663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1776413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4516438"/>
            <a:ext cx="9144000" cy="2341562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1360488" y="1789113"/>
            <a:ext cx="0" cy="26797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8" name="AutoShape 10"/>
          <p:cNvSpPr>
            <a:spLocks noChangeArrowheads="1"/>
          </p:cNvSpPr>
          <p:nvPr/>
        </p:nvSpPr>
        <p:spPr bwMode="auto">
          <a:xfrm>
            <a:off x="6726238" y="4614863"/>
            <a:ext cx="525462" cy="493712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7899" name="AutoShape 11"/>
          <p:cNvSpPr>
            <a:spLocks noChangeArrowheads="1"/>
          </p:cNvSpPr>
          <p:nvPr/>
        </p:nvSpPr>
        <p:spPr bwMode="auto">
          <a:xfrm>
            <a:off x="7171298" y="3715870"/>
            <a:ext cx="1063065" cy="703823"/>
          </a:xfrm>
          <a:prstGeom prst="wedgeEllipseCallout">
            <a:avLst>
              <a:gd name="adj1" fmla="val -69162"/>
              <a:gd name="adj2" fmla="val 63051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/>
              <a:t>Plop</a:t>
            </a:r>
            <a:r>
              <a:rPr lang="cs-CZ" sz="1800" dirty="0"/>
              <a:t>!</a:t>
            </a:r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2415988" y="5300663"/>
            <a:ext cx="1367117" cy="710172"/>
          </a:xfrm>
          <a:prstGeom prst="wedgeRectCallout">
            <a:avLst>
              <a:gd name="adj1" fmla="val -123898"/>
              <a:gd name="adj2" fmla="val -282755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800" dirty="0" err="1">
                <a:latin typeface="Arial" charset="0"/>
              </a:rPr>
              <a:t>footbridge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width</a:t>
            </a:r>
            <a:endParaRPr lang="cs-CZ" sz="1800" dirty="0">
              <a:latin typeface="Arial" charset="0"/>
            </a:endParaRPr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8" grpId="0" animBg="1"/>
      <p:bldP spid="378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5"/>
          <p:cNvGrpSpPr>
            <a:grpSpLocks/>
          </p:cNvGrpSpPr>
          <p:nvPr/>
        </p:nvGrpSpPr>
        <p:grpSpPr bwMode="auto">
          <a:xfrm>
            <a:off x="393700" y="0"/>
            <a:ext cx="7840663" cy="6858000"/>
            <a:chOff x="248" y="0"/>
            <a:chExt cx="4939" cy="4320"/>
          </a:xfrm>
        </p:grpSpPr>
        <p:pic>
          <p:nvPicPr>
            <p:cNvPr id="1025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" y="0"/>
              <a:ext cx="4939" cy="4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0257" name="Rectangle 11"/>
            <p:cNvSpPr>
              <a:spLocks noChangeArrowheads="1"/>
            </p:cNvSpPr>
            <p:nvPr/>
          </p:nvSpPr>
          <p:spPr bwMode="auto">
            <a:xfrm>
              <a:off x="1894" y="1405"/>
              <a:ext cx="2615" cy="110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649413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2238375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3981450"/>
            <a:ext cx="9144000" cy="287655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7158038" y="0"/>
            <a:ext cx="1985962" cy="6858000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H="1">
            <a:off x="1360488" y="2263775"/>
            <a:ext cx="0" cy="17176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74700" y="2900363"/>
            <a:ext cx="438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i="1">
                <a:solidFill>
                  <a:schemeClr val="accent2"/>
                </a:solidFill>
                <a:latin typeface="Arial Black" pitchFamily="34" charset="0"/>
              </a:rPr>
              <a:t>N</a:t>
            </a: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flipV="1">
            <a:off x="2722563" y="1577975"/>
            <a:ext cx="525462" cy="493713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>
            <a:off x="1743076" y="1420813"/>
            <a:ext cx="979487" cy="676462"/>
          </a:xfrm>
          <a:prstGeom prst="wedgeEllipseCallout">
            <a:avLst>
              <a:gd name="adj1" fmla="val 71917"/>
              <a:gd name="adj2" fmla="val 69852"/>
            </a:avLst>
          </a:prstGeom>
          <a:solidFill>
            <a:srgbClr val="CCE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/>
              <a:t>Plop!</a:t>
            </a:r>
          </a:p>
        </p:txBody>
      </p:sp>
      <p:sp>
        <p:nvSpPr>
          <p:cNvPr id="10251" name="AutoShape 12"/>
          <p:cNvSpPr>
            <a:spLocks noChangeArrowheads="1"/>
          </p:cNvSpPr>
          <p:nvPr/>
        </p:nvSpPr>
        <p:spPr bwMode="auto">
          <a:xfrm>
            <a:off x="1504024" y="4506818"/>
            <a:ext cx="1346853" cy="731023"/>
          </a:xfrm>
          <a:prstGeom prst="wedgeRectCallout">
            <a:avLst>
              <a:gd name="adj1" fmla="val -57968"/>
              <a:gd name="adj2" fmla="val -18681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narrower footbridge</a:t>
            </a:r>
          </a:p>
        </p:txBody>
      </p:sp>
      <p:sp>
        <p:nvSpPr>
          <p:cNvPr id="38925" name="Oval 13"/>
          <p:cNvSpPr>
            <a:spLocks noChangeAspect="1" noChangeArrowheads="1"/>
          </p:cNvSpPr>
          <p:nvPr/>
        </p:nvSpPr>
        <p:spPr bwMode="auto">
          <a:xfrm>
            <a:off x="1554163" y="3022600"/>
            <a:ext cx="211137" cy="211138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6" name="Oval 14"/>
          <p:cNvSpPr>
            <a:spLocks noChangeAspect="1" noChangeArrowheads="1"/>
          </p:cNvSpPr>
          <p:nvPr/>
        </p:nvSpPr>
        <p:spPr bwMode="auto">
          <a:xfrm>
            <a:off x="2705487" y="2386013"/>
            <a:ext cx="211137" cy="211137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3420303" y="3729715"/>
            <a:ext cx="1966844" cy="777103"/>
          </a:xfrm>
          <a:prstGeom prst="wedgeRectCallout">
            <a:avLst>
              <a:gd name="adj1" fmla="val -136799"/>
              <a:gd name="adj2" fmla="val -121891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we don´t know where he will fall</a:t>
            </a:r>
          </a:p>
        </p:txBody>
      </p:sp>
      <p:sp>
        <p:nvSpPr>
          <p:cNvPr id="38929" name="AutoShape 17"/>
          <p:cNvSpPr>
            <a:spLocks noChangeArrowheads="1"/>
          </p:cNvSpPr>
          <p:nvPr/>
        </p:nvSpPr>
        <p:spPr bwMode="auto">
          <a:xfrm>
            <a:off x="6264275" y="1120775"/>
            <a:ext cx="2198688" cy="1020763"/>
          </a:xfrm>
          <a:prstGeom prst="wedgeRectCallout">
            <a:avLst>
              <a:gd name="adj1" fmla="val -199819"/>
              <a:gd name="adj2" fmla="val 8141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GB" sz="1800">
                <a:latin typeface="Arial" charset="0"/>
              </a:rPr>
              <a:t>we can </a:t>
            </a:r>
            <a:r>
              <a:rPr lang="en-GB" sz="1800" u="sng">
                <a:latin typeface="Arial" charset="0"/>
              </a:rPr>
              <a:t>surmise</a:t>
            </a:r>
            <a:r>
              <a:rPr lang="en-GB" sz="1800">
                <a:latin typeface="Arial" charset="0"/>
              </a:rPr>
              <a:t> he will fall on the left!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  <p:bldP spid="38922" grpId="0" animBg="1"/>
      <p:bldP spid="38925" grpId="0" animBg="1"/>
      <p:bldP spid="38926" grpId="0" animBg="1"/>
      <p:bldP spid="38928" grpId="0" animBg="1"/>
      <p:bldP spid="38929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2861</TotalTime>
  <Words>1241</Words>
  <Application>Microsoft Office PowerPoint</Application>
  <PresentationFormat>Předvádění na obrazovce (4:3)</PresentationFormat>
  <Paragraphs>297</Paragraphs>
  <Slides>60</Slides>
  <Notes>45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60</vt:i4>
      </vt:variant>
    </vt:vector>
  </HeadingPairs>
  <TitlesOfParts>
    <vt:vector size="67" baseType="lpstr">
      <vt:lpstr>Arial</vt:lpstr>
      <vt:lpstr>Arial Black</vt:lpstr>
      <vt:lpstr>Symbol</vt:lpstr>
      <vt:lpstr>Times New Roman</vt:lpstr>
      <vt:lpstr>Výchozí návrh</vt:lpstr>
      <vt:lpstr>Rovnice</vt:lpstr>
      <vt:lpstr>CorelPhotoPaint.Image.9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183</cp:revision>
  <dcterms:created xsi:type="dcterms:W3CDTF">2003-03-21T12:50:30Z</dcterms:created>
  <dcterms:modified xsi:type="dcterms:W3CDTF">2018-10-15T14:26:49Z</dcterms:modified>
</cp:coreProperties>
</file>