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258" r:id="rId3"/>
    <p:sldId id="350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5" r:id="rId14"/>
    <p:sldId id="312" r:id="rId15"/>
    <p:sldId id="313" r:id="rId16"/>
    <p:sldId id="314" r:id="rId17"/>
    <p:sldId id="351" r:id="rId18"/>
    <p:sldId id="316" r:id="rId19"/>
    <p:sldId id="352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8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09.10.2018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4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2515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81755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25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5240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30F966-8C08-4F2C-BCE7-3D4A9D8AA861}" type="slidenum">
              <a:rPr lang="cs-CZ" sz="1200" b="0" i="0"/>
              <a:pPr algn="r"/>
              <a:t>26</a:t>
            </a:fld>
            <a:endParaRPr lang="cs-CZ" sz="1200" b="0" i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9488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74700"/>
            <a:ext cx="4946650" cy="3709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718129"/>
            <a:ext cx="4985393" cy="123785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03308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924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8206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41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0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47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59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98494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417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09.10.2018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09.10.2018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09.10.2018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projec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hyperlink" Target="http://www.google.cz/" TargetMode="External"/><Relationship Id="rId4" Type="http://schemas.openxmlformats.org/officeDocument/2006/relationships/hyperlink" Target="http://rseek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6.wmf"/><Relationship Id="rId3" Type="http://schemas.openxmlformats.org/officeDocument/2006/relationships/image" Target="../media/image28.pn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782180" y="3789040"/>
            <a:ext cx="3631035" cy="784830"/>
          </a:xfrm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cs-CZ" sz="1800" b="1" dirty="0" smtClean="0">
                <a:latin typeface="+mj-lt"/>
              </a:rPr>
              <a:t>Vyučující: </a:t>
            </a:r>
            <a:r>
              <a:rPr lang="cs-CZ" sz="1800" dirty="0" smtClean="0">
                <a:latin typeface="+mj-lt"/>
              </a:rPr>
              <a:t>Mgr. Lucie Brožová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 smtClean="0">
                <a:latin typeface="+mj-lt"/>
              </a:rPr>
              <a:t>Kontakt: </a:t>
            </a:r>
            <a:r>
              <a:rPr lang="cs-CZ" sz="1800" dirty="0" smtClean="0">
                <a:latin typeface="+mj-lt"/>
              </a:rPr>
              <a:t>brozova</a:t>
            </a:r>
            <a:r>
              <a:rPr lang="en-US" sz="1800" dirty="0" smtClean="0">
                <a:latin typeface="+mj-lt"/>
              </a:rPr>
              <a:t>@</a:t>
            </a:r>
            <a:r>
              <a:rPr lang="cs-CZ" sz="1800" dirty="0" smtClean="0">
                <a:latin typeface="+mj-lt"/>
              </a:rPr>
              <a:t>iba.muni.cz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05209" y="579457"/>
            <a:ext cx="8784976" cy="1384995"/>
          </a:xfrm>
          <a:noFill/>
        </p:spPr>
        <p:txBody>
          <a:bodyPr wrap="square"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1. </a:t>
            </a:r>
            <a:r>
              <a:rPr lang="cs-CZ" sz="42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dirty="0" smtClean="0"/>
              <a:t>Kvantitativní znaky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94308"/>
            <a:ext cx="8534400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/>
              <a:t>Intervalové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interpretace rozdílu dvou hodnot (stejný interval mezi jednou a druhou dvojicí hodnot vyjadřuje i stejný rozdíl v intenzitě zkoumané vlastnosti). Společný znak intervalových znaků: nula byla stanovena uměle, tedy pouhou konvencí.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  Příklad: teplota měřená ve stupních Celsia, letopočet.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 smtClean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>
              <a:buFont typeface="Wingdings 2" pitchFamily="18" charset="2"/>
              <a:buNone/>
            </a:pPr>
            <a:endParaRPr lang="cs-CZ" altLang="cs-CZ" sz="2000" b="1" i="1" dirty="0">
              <a:solidFill>
                <a:srgbClr val="0070C0"/>
              </a:solidFill>
            </a:endParaRPr>
          </a:p>
          <a:p>
            <a:pPr marL="341313" indent="-341313"/>
            <a:r>
              <a:rPr lang="cs-CZ" altLang="cs-CZ" sz="2000" b="1" u="sng" dirty="0" smtClean="0"/>
              <a:t>Poměrové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kromě rozdílu interpretujeme i podíl dvou hodnot.</a:t>
            </a:r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000" dirty="0" smtClean="0">
                <a:solidFill>
                  <a:srgbClr val="0070C0"/>
                </a:solidFill>
              </a:rPr>
              <a:t>       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Příklady: výška v cm, váha v kg, ...</a:t>
            </a:r>
            <a:endParaRPr lang="cs-CZ" altLang="cs-CZ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820"/>
              </p:ext>
            </p:extLst>
          </p:nvPr>
        </p:nvGraphicFramePr>
        <p:xfrm>
          <a:off x="2696617" y="3212976"/>
          <a:ext cx="374441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ozdíl</a:t>
                      </a:r>
                      <a:endParaRPr lang="cs-CZ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Podíl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1.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- </a:t>
                      </a:r>
                      <a:r>
                        <a:rPr lang="en-US" sz="1600" b="0" dirty="0" smtClean="0"/>
                        <a:t>2</a:t>
                      </a:r>
                      <a:r>
                        <a:rPr lang="cs-CZ" sz="1600" b="0" dirty="0" smtClean="0"/>
                        <a:t>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/>
                        <a:t>3.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 smtClean="0"/>
                        <a:t>6 </a:t>
                      </a:r>
                      <a:r>
                        <a:rPr kumimoji="0" lang="cs-CZ" sz="16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+8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-3x 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42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60648"/>
            <a:ext cx="8985250" cy="776287"/>
          </a:xfrm>
          <a:noFill/>
        </p:spPr>
        <p:txBody>
          <a:bodyPr anchor="ctr"/>
          <a:lstStyle/>
          <a:p>
            <a:r>
              <a:rPr lang="cs-CZ" altLang="cs-CZ" dirty="0" smtClean="0"/>
              <a:t>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970907" y="185023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970907" y="3000639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955032" y="4151047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970907" y="5301456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1142107" y="1847056"/>
            <a:ext cx="1828800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poměrová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intervalová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ordinální</a:t>
            </a:r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endParaRPr lang="cs-CZ" altLang="cs-CZ" sz="1700" b="0" i="0" u="sng" dirty="0"/>
          </a:p>
          <a:p>
            <a:pPr eaLnBrk="1" hangingPunct="1">
              <a:spcBef>
                <a:spcPct val="50000"/>
              </a:spcBef>
            </a:pPr>
            <a:r>
              <a:rPr lang="cs-CZ" altLang="cs-CZ" sz="1700" b="0" i="0" u="sng" dirty="0"/>
              <a:t>Data nominální</a:t>
            </a:r>
          </a:p>
        </p:txBody>
      </p:sp>
      <p:sp>
        <p:nvSpPr>
          <p:cNvPr id="29707" name="AutoShape 10"/>
          <p:cNvSpPr>
            <a:spLocks noChangeArrowheads="1"/>
          </p:cNvSpPr>
          <p:nvPr/>
        </p:nvSpPr>
        <p:spPr bwMode="auto">
          <a:xfrm rot="16200000" flipV="1">
            <a:off x="1599307" y="21518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8" name="AutoShape 11"/>
          <p:cNvSpPr>
            <a:spLocks noChangeArrowheads="1"/>
          </p:cNvSpPr>
          <p:nvPr/>
        </p:nvSpPr>
        <p:spPr bwMode="auto">
          <a:xfrm rot="16200000" flipV="1">
            <a:off x="1599307" y="3371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9709" name="AutoShape 12"/>
          <p:cNvSpPr>
            <a:spLocks noChangeArrowheads="1"/>
          </p:cNvSpPr>
          <p:nvPr/>
        </p:nvSpPr>
        <p:spPr bwMode="auto">
          <a:xfrm rot="16200000" flipV="1">
            <a:off x="1599307" y="4514056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5101332" y="2188801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5101332" y="4508138"/>
            <a:ext cx="1435100" cy="783193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</a:t>
            </a:r>
            <a:r>
              <a:rPr lang="cs-CZ" sz="200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data *</a:t>
            </a:r>
            <a:endParaRPr lang="cs-CZ" sz="2000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661248" y="2420888"/>
            <a:ext cx="259127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b="1" i="1" dirty="0" smtClean="0"/>
              <a:t>Spojitá data můžeme agregovat do kategorií. </a:t>
            </a:r>
            <a:endParaRPr lang="cs-CZ" sz="1600" b="1" dirty="0"/>
          </a:p>
        </p:txBody>
      </p:sp>
      <p:sp>
        <p:nvSpPr>
          <p:cNvPr id="20" name="Šipka nahoru 19"/>
          <p:cNvSpPr/>
          <p:nvPr/>
        </p:nvSpPr>
        <p:spPr>
          <a:xfrm>
            <a:off x="395536" y="1916832"/>
            <a:ext cx="288032" cy="3816424"/>
          </a:xfrm>
          <a:prstGeom prst="up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 rot="16200000">
            <a:off x="-1131195" y="3578287"/>
            <a:ext cx="297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Roste informační hodnota dat</a:t>
            </a:r>
            <a:endParaRPr lang="cs-CZ" dirty="0"/>
          </a:p>
        </p:txBody>
      </p:sp>
      <p:sp>
        <p:nvSpPr>
          <p:cNvPr id="22" name="Šipka dolů 21"/>
          <p:cNvSpPr/>
          <p:nvPr/>
        </p:nvSpPr>
        <p:spPr>
          <a:xfrm>
            <a:off x="5464696" y="3137208"/>
            <a:ext cx="288032" cy="1224136"/>
          </a:xfrm>
          <a:prstGeom prst="downArrow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9933"/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 rot="10740000">
            <a:off x="5814075" y="3134787"/>
            <a:ext cx="288032" cy="1224136"/>
          </a:xfrm>
          <a:prstGeom prst="downArrow">
            <a:avLst/>
          </a:prstGeom>
          <a:gradFill>
            <a:gsLst>
              <a:gs pos="0">
                <a:srgbClr val="FF9933"/>
              </a:gs>
              <a:gs pos="50000">
                <a:schemeClr val="accent1">
                  <a:lumMod val="75000"/>
                </a:schemeClr>
              </a:gs>
            </a:gsLst>
            <a:lin ang="5400000" scaled="0"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ásobení 23"/>
          <p:cNvSpPr/>
          <p:nvPr/>
        </p:nvSpPr>
        <p:spPr>
          <a:xfrm>
            <a:off x="5628700" y="3356992"/>
            <a:ext cx="648072" cy="72008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660232" y="3528000"/>
            <a:ext cx="2448272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Ztratíme část informace</a:t>
            </a:r>
            <a:endParaRPr lang="cs-CZ" sz="1600" dirty="0"/>
          </a:p>
        </p:txBody>
      </p:sp>
      <p:sp>
        <p:nvSpPr>
          <p:cNvPr id="28" name="Plus 27"/>
          <p:cNvSpPr/>
          <p:nvPr/>
        </p:nvSpPr>
        <p:spPr>
          <a:xfrm>
            <a:off x="6372200" y="3139227"/>
            <a:ext cx="288032" cy="288032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665995" y="2996952"/>
            <a:ext cx="2333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Zjednodušíme si interpretaci výsledků</a:t>
            </a:r>
            <a:endParaRPr lang="cs-CZ" sz="1600" dirty="0"/>
          </a:p>
        </p:txBody>
      </p:sp>
      <p:sp>
        <p:nvSpPr>
          <p:cNvPr id="30" name="Mínus 29"/>
          <p:cNvSpPr/>
          <p:nvPr/>
        </p:nvSpPr>
        <p:spPr>
          <a:xfrm>
            <a:off x="6372200" y="3574177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6660232" y="3888000"/>
            <a:ext cx="2448272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Z vytvořených kategorií již nelze zrekonstruovat původní spojitou proměnnou</a:t>
            </a:r>
            <a:endParaRPr lang="cs-CZ" sz="1600" dirty="0"/>
          </a:p>
        </p:txBody>
      </p:sp>
      <p:sp>
        <p:nvSpPr>
          <p:cNvPr id="33" name="Mínus 32"/>
          <p:cNvSpPr/>
          <p:nvPr/>
        </p:nvSpPr>
        <p:spPr>
          <a:xfrm>
            <a:off x="6372200" y="3935958"/>
            <a:ext cx="288032" cy="288032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>
            <a:off x="971600" y="1844824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Levá složená závorka 34"/>
          <p:cNvSpPr/>
          <p:nvPr/>
        </p:nvSpPr>
        <p:spPr>
          <a:xfrm>
            <a:off x="971600" y="4149080"/>
            <a:ext cx="144016" cy="151216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 rot="16200000">
            <a:off x="89886" y="2402896"/>
            <a:ext cx="1394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kvantitativní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 rot="16200000">
            <a:off x="197505" y="4707152"/>
            <a:ext cx="1197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dirty="0" smtClean="0"/>
              <a:t>kvalitativní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004048" y="5373216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600" dirty="0" smtClean="0"/>
              <a:t>* Pozor! I kvantitativní data mohou být diskrétního typu.</a:t>
            </a:r>
          </a:p>
          <a:p>
            <a:r>
              <a:rPr lang="cs-CZ" altLang="cs-CZ" sz="1600" dirty="0" smtClean="0"/>
              <a:t>Např.: počet dětí v rodině.</a:t>
            </a:r>
          </a:p>
          <a:p>
            <a:pPr marL="285750" indent="-285750">
              <a:buFont typeface="Arial" charset="0"/>
              <a:buChar char="•"/>
            </a:pPr>
            <a:endParaRPr lang="cs-CZ" sz="16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4968000" y="1844824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Popisné statistiky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  <a:defRPr/>
            </a:pPr>
            <a:r>
              <a:rPr lang="cs-CZ" sz="2400" b="1" u="sng" dirty="0">
                <a:latin typeface="+mn-lt"/>
                <a:cs typeface="+mn-cs"/>
              </a:rPr>
              <a:t>Charakteristiky polohy </a:t>
            </a:r>
            <a:r>
              <a:rPr lang="cs-CZ" sz="2400" b="0" i="0" dirty="0">
                <a:latin typeface="+mn-lt"/>
                <a:cs typeface="+mn-cs"/>
              </a:rPr>
              <a:t>(míry střední hodnoty, míry centrální tendence)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Udávají, kolem jaké hodnoty se data centrují, resp. které hodnoty jsou </a:t>
            </a:r>
            <a:r>
              <a:rPr lang="cs-CZ" sz="2000" b="0" i="0" dirty="0" smtClean="0">
                <a:latin typeface="+mn-lt"/>
                <a:cs typeface="+mn-cs"/>
              </a:rPr>
              <a:t>nejčastější, popis „těžiště“ – míry polohy</a:t>
            </a:r>
            <a:endParaRPr lang="cs-CZ" sz="2000" b="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00B050"/>
                </a:solidFill>
                <a:latin typeface="+mn-lt"/>
                <a:cs typeface="+mn-cs"/>
              </a:rPr>
              <a:t>Aritmetický průměr, medián, modus, geometrický průměr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sz="2000" i="0" dirty="0">
              <a:latin typeface="+mn-lt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400" b="1" i="0" u="sng" dirty="0">
                <a:latin typeface="+mn-lt"/>
                <a:cs typeface="+mn-cs"/>
              </a:rPr>
              <a:t>Charakteristiky variability </a:t>
            </a:r>
            <a:r>
              <a:rPr lang="cs-CZ" sz="2400" b="0" i="0" dirty="0">
                <a:latin typeface="+mn-lt"/>
                <a:cs typeface="+mn-cs"/>
              </a:rPr>
              <a:t>(proměnlivosti)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b="0" i="0" dirty="0">
                <a:latin typeface="+mn-lt"/>
                <a:cs typeface="+mn-cs"/>
              </a:rPr>
              <a:t>Zachycují rozptýlení hodnot v souboru (proměnlivost dat)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sz="2000" i="0" dirty="0">
                <a:solidFill>
                  <a:srgbClr val="FD9203"/>
                </a:solidFill>
                <a:latin typeface="+mn-lt"/>
                <a:cs typeface="+mn-cs"/>
              </a:rPr>
              <a:t>Variační rozpětí, rozptyl, směrodatná odchylka, variační koeficient, střední chyba průměru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2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/>
              <a:t>Popis kvalitativních </a:t>
            </a:r>
            <a:r>
              <a:rPr lang="cs-CZ" altLang="cs-CZ" dirty="0" smtClean="0"/>
              <a:t>dat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3203848" y="3212976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Koláčový graf</a:t>
            </a:r>
            <a:endParaRPr lang="cs-CZ" altLang="cs-CZ" sz="1800" dirty="0" smtClean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516216" y="3222993"/>
            <a:ext cx="2016224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Sloupcový graf</a:t>
            </a:r>
            <a:endParaRPr lang="cs-CZ" altLang="cs-CZ" sz="1800" dirty="0" smtClean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12776"/>
            <a:ext cx="8374831" cy="10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</a:t>
            </a:r>
            <a:r>
              <a:rPr lang="cs-CZ" altLang="cs-CZ" sz="2000" b="1" dirty="0"/>
              <a:t>kvalitativních </a:t>
            </a:r>
            <a:r>
              <a:rPr lang="cs-CZ" altLang="cs-CZ" sz="2000" b="1" dirty="0" smtClean="0"/>
              <a:t>dat: 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procentuální </a:t>
            </a:r>
            <a:r>
              <a:rPr lang="cs-CZ" sz="2000" dirty="0"/>
              <a:t>zastoupení jednotlivých </a:t>
            </a:r>
            <a:r>
              <a:rPr lang="cs-CZ" sz="2000" dirty="0" smtClean="0"/>
              <a:t>kategorií</a:t>
            </a:r>
          </a:p>
          <a:p>
            <a:pPr marL="714375">
              <a:buFont typeface="Wingdings" panose="05000000000000000000" pitchFamily="2" charset="2"/>
              <a:buChar char="§"/>
            </a:pPr>
            <a:r>
              <a:rPr lang="cs-CZ" sz="2000" dirty="0" smtClean="0"/>
              <a:t>U ordinálních znaků lze využít </a:t>
            </a:r>
            <a:r>
              <a:rPr lang="el-GR" altLang="cs-CZ" sz="2000" dirty="0" smtClean="0">
                <a:latin typeface="Calibri" pitchFamily="34" charset="0"/>
              </a:rPr>
              <a:t>α</a:t>
            </a:r>
            <a:r>
              <a:rPr lang="cs-CZ" altLang="cs-CZ" sz="2000" dirty="0" smtClean="0">
                <a:latin typeface="Calibri" pitchFamily="34" charset="0"/>
              </a:rPr>
              <a:t>-kvantil. </a:t>
            </a:r>
            <a:endParaRPr lang="cs-CZ" sz="2000" dirty="0" smtClean="0"/>
          </a:p>
          <a:p>
            <a:pPr marL="341313" indent="-341313"/>
            <a:r>
              <a:rPr lang="cs-CZ" altLang="cs-CZ" sz="2000" b="1" dirty="0" smtClean="0"/>
              <a:t>Vizualizace kvalitativních dat: </a:t>
            </a:r>
            <a:r>
              <a:rPr lang="cs-CZ" altLang="cs-CZ" sz="2000" dirty="0" smtClean="0"/>
              <a:t>nejčastěji koláčový nebo sloupcový graf.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251520" y="3222993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Frekvenční tabulka</a:t>
            </a:r>
            <a:endParaRPr lang="cs-CZ" altLang="cs-CZ" sz="1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50259"/>
              </p:ext>
            </p:extLst>
          </p:nvPr>
        </p:nvGraphicFramePr>
        <p:xfrm>
          <a:off x="467544" y="3903857"/>
          <a:ext cx="1800200" cy="1954907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81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Známka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  <a:latin typeface="+mj-lt"/>
                        </a:rPr>
                        <a:t>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18,0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32,8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26,2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14,8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8,2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  <a:latin typeface="+mj-lt"/>
                        </a:rPr>
                        <a:t>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728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9" t="4986" r="15811" b="17521"/>
          <a:stretch/>
        </p:blipFill>
        <p:spPr bwMode="auto">
          <a:xfrm>
            <a:off x="3143199" y="3975865"/>
            <a:ext cx="2508921" cy="20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7"/>
          <a:stretch/>
        </p:blipFill>
        <p:spPr bwMode="auto">
          <a:xfrm>
            <a:off x="5952009" y="3827934"/>
            <a:ext cx="3012479" cy="240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 flipH="1">
            <a:off x="2123729" y="4359191"/>
            <a:ext cx="205729" cy="192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225949" y="403858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modus</a:t>
            </a:r>
            <a:endParaRPr lang="en-GB" b="1" dirty="0">
              <a:solidFill>
                <a:srgbClr val="D16349"/>
              </a:solidFill>
            </a:endParaRPr>
          </a:p>
        </p:txBody>
      </p:sp>
      <p:sp>
        <p:nvSpPr>
          <p:cNvPr id="1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4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Nadpis 1"/>
          <p:cNvSpPr>
            <a:spLocks noGrp="1"/>
          </p:cNvSpPr>
          <p:nvPr>
            <p:ph type="title"/>
          </p:nvPr>
        </p:nvSpPr>
        <p:spPr>
          <a:xfrm>
            <a:off x="107504" y="437927"/>
            <a:ext cx="8964488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br>
              <a:rPr lang="cs-CZ" altLang="cs-CZ" dirty="0"/>
            </a:br>
            <a:r>
              <a:rPr lang="cs-CZ" altLang="cs-CZ" dirty="0"/>
              <a:t>– c</a:t>
            </a:r>
            <a:r>
              <a:rPr lang="cs-CZ" dirty="0"/>
              <a:t>harakteristiky </a:t>
            </a:r>
            <a:r>
              <a:rPr lang="cs-CZ" dirty="0" smtClean="0"/>
              <a:t>středu</a:t>
            </a:r>
            <a:endParaRPr lang="cs-CZ" altLang="cs-CZ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+mn-lt"/>
                <a:cs typeface="+mn-cs"/>
              </a:rPr>
              <a:t>Aritmetický </a:t>
            </a:r>
            <a:r>
              <a:rPr lang="cs-CZ" sz="2000" b="1" i="0" u="sng" dirty="0">
                <a:solidFill>
                  <a:srgbClr val="00B050"/>
                </a:solidFill>
                <a:latin typeface="+mn-lt"/>
                <a:cs typeface="+mn-cs"/>
              </a:rPr>
              <a:t>průměr</a:t>
            </a:r>
            <a:r>
              <a:rPr lang="cs-CZ" sz="2000" b="0" i="0" dirty="0">
                <a:latin typeface="+mn-lt"/>
                <a:cs typeface="+mn-cs"/>
              </a:rPr>
              <a:t>: </a:t>
            </a:r>
            <a:r>
              <a:rPr lang="cs-CZ" sz="2000" b="0" i="0" dirty="0" smtClean="0">
                <a:latin typeface="+mn-lt"/>
                <a:cs typeface="+mn-cs"/>
              </a:rPr>
              <a:t>je </a:t>
            </a:r>
            <a:r>
              <a:rPr lang="cs-CZ" sz="2000" b="0" i="0" dirty="0">
                <a:latin typeface="+mn-lt"/>
                <a:cs typeface="+mn-cs"/>
              </a:rPr>
              <a:t>definován jako součet všech naměřených </a:t>
            </a:r>
            <a:r>
              <a:rPr lang="cs-CZ" sz="2000" b="0" i="0" dirty="0" smtClean="0">
                <a:latin typeface="+mn-lt"/>
                <a:cs typeface="+mn-cs"/>
              </a:rPr>
              <a:t>údajů (</a:t>
            </a:r>
            <a:r>
              <a:rPr lang="cs-CZ" sz="2000" i="1" dirty="0" err="1">
                <a:solidFill>
                  <a:prstClr val="black"/>
                </a:solidFill>
              </a:rPr>
              <a:t>x</a:t>
            </a:r>
            <a:r>
              <a:rPr lang="cs-CZ" sz="2000" i="1" baseline="-25000" dirty="0" err="1">
                <a:solidFill>
                  <a:prstClr val="black"/>
                </a:solidFill>
              </a:rPr>
              <a:t>i</a:t>
            </a:r>
            <a:r>
              <a:rPr lang="cs-CZ" sz="2000" b="0" i="0" dirty="0" smtClean="0">
                <a:latin typeface="+mn-lt"/>
                <a:cs typeface="+mn-cs"/>
              </a:rPr>
              <a:t>) </a:t>
            </a:r>
            <a:r>
              <a:rPr lang="cs-CZ" sz="2000" b="0" i="0" dirty="0">
                <a:latin typeface="+mn-lt"/>
                <a:cs typeface="+mn-cs"/>
              </a:rPr>
              <a:t>vydělený jejich </a:t>
            </a:r>
            <a:r>
              <a:rPr lang="cs-CZ" sz="2000" b="0" i="0" dirty="0" smtClean="0">
                <a:latin typeface="+mn-lt"/>
                <a:cs typeface="+mn-cs"/>
              </a:rPr>
              <a:t>počtem (n):</a:t>
            </a:r>
          </a:p>
          <a:p>
            <a:pPr marL="4678362" lvl="8"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r>
              <a:rPr lang="cs-CZ" sz="2000" dirty="0" smtClean="0"/>
              <a:t>   .</a:t>
            </a:r>
            <a:endParaRPr lang="cs-CZ" sz="2000" dirty="0"/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endParaRPr lang="cs-CZ" sz="2000" b="1" i="0" u="sng" dirty="0" smtClean="0">
              <a:solidFill>
                <a:srgbClr val="00B050"/>
              </a:solidFill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i="0" u="sng" dirty="0" smtClean="0">
                <a:solidFill>
                  <a:srgbClr val="00B050"/>
                </a:solidFill>
                <a:latin typeface="Calibri"/>
                <a:cs typeface="+mn-cs"/>
              </a:rPr>
              <a:t>Geometrický </a:t>
            </a:r>
            <a:r>
              <a:rPr lang="cs-CZ" sz="2000" b="1" i="0" u="sng" dirty="0">
                <a:solidFill>
                  <a:srgbClr val="00B050"/>
                </a:solidFill>
                <a:latin typeface="Calibri"/>
                <a:cs typeface="+mn-cs"/>
              </a:rPr>
              <a:t>průměr</a:t>
            </a:r>
            <a:r>
              <a:rPr lang="cs-CZ" sz="2000" b="0" i="0" dirty="0">
                <a:latin typeface="Calibri"/>
                <a:cs typeface="+mn-cs"/>
              </a:rPr>
              <a:t>: </a:t>
            </a:r>
            <a:r>
              <a:rPr lang="cs-CZ" sz="2000" b="0" i="0" dirty="0" smtClean="0">
                <a:latin typeface="Calibri"/>
                <a:cs typeface="+mn-cs"/>
              </a:rPr>
              <a:t>logaritmus </a:t>
            </a:r>
            <a:r>
              <a:rPr lang="cs-CZ" sz="2000" b="0" i="0" dirty="0">
                <a:latin typeface="Calibri"/>
                <a:cs typeface="+mn-cs"/>
              </a:rPr>
              <a:t>geometrického průměru je roven aritmetickému průměru logaritmovaných hodnot souboru</a:t>
            </a:r>
            <a:r>
              <a:rPr lang="cs-CZ" sz="2000" b="0" i="0" dirty="0" smtClean="0">
                <a:latin typeface="Calibri"/>
                <a:cs typeface="+mn-cs"/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D16349"/>
              </a:buClr>
              <a:buSzPct val="85000"/>
              <a:defRPr/>
            </a:pPr>
            <a:endParaRPr lang="cs-CZ" sz="2000" b="0" i="0" dirty="0" smtClean="0">
              <a:latin typeface="Calibri"/>
              <a:cs typeface="+mn-cs"/>
            </a:endParaRPr>
          </a:p>
          <a:p>
            <a:pPr marL="341313" indent="-341313" eaLnBrk="0" hangingPunct="0">
              <a:spcBef>
                <a:spcPct val="20000"/>
              </a:spcBef>
              <a:buClr>
                <a:srgbClr val="D16349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b="1" u="sng" dirty="0" smtClean="0">
                <a:solidFill>
                  <a:srgbClr val="00B050"/>
                </a:solidFill>
                <a:latin typeface="Calibri"/>
              </a:rPr>
              <a:t>Medián:</a:t>
            </a:r>
            <a:r>
              <a:rPr lang="cs-CZ" sz="2000" dirty="0" smtClean="0">
                <a:latin typeface="Calibri"/>
              </a:rPr>
              <a:t> </a:t>
            </a:r>
            <a:r>
              <a:rPr lang="cs-CZ" altLang="cs-CZ" sz="2000" dirty="0" smtClean="0">
                <a:solidFill>
                  <a:srgbClr val="000000"/>
                </a:solidFill>
                <a:latin typeface="Calibri" pitchFamily="34" charset="0"/>
              </a:rPr>
              <a:t>znamená </a:t>
            </a:r>
            <a:r>
              <a:rPr lang="cs-CZ" altLang="cs-CZ" sz="2000" dirty="0">
                <a:solidFill>
                  <a:srgbClr val="000000"/>
                </a:solidFill>
                <a:latin typeface="Calibri" pitchFamily="34" charset="0"/>
              </a:rPr>
              <a:t>hodnotu, jež dělí řadu podle velikosti seřazených výsledků na dvě stejně početné poloviny. </a:t>
            </a:r>
            <a:r>
              <a:rPr lang="cs-CZ" altLang="cs-CZ" sz="2000" dirty="0">
                <a:latin typeface="Calibri" pitchFamily="34" charset="0"/>
              </a:rPr>
              <a:t>Jestliže n je sudé číslo, pak </a:t>
            </a:r>
            <a:r>
              <a:rPr lang="cs-CZ" altLang="cs-CZ" sz="2000" dirty="0" smtClean="0">
                <a:latin typeface="Calibri" pitchFamily="34" charset="0"/>
              </a:rPr>
              <a:t>	            ,</a:t>
            </a:r>
            <a:endParaRPr lang="cs-CZ" altLang="cs-CZ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cs-CZ" altLang="cs-CZ" sz="2000" dirty="0">
                <a:latin typeface="Calibri" pitchFamily="34" charset="0"/>
              </a:rPr>
              <a:t>       </a:t>
            </a:r>
            <a:r>
              <a:rPr lang="cs-CZ" altLang="cs-CZ" sz="2000" dirty="0" smtClean="0">
                <a:latin typeface="Calibri" pitchFamily="34" charset="0"/>
              </a:rPr>
              <a:t>jestliže </a:t>
            </a:r>
            <a:r>
              <a:rPr lang="cs-CZ" altLang="cs-CZ" sz="2000" dirty="0">
                <a:latin typeface="Calibri" pitchFamily="34" charset="0"/>
              </a:rPr>
              <a:t>n je liché číslo, pak </a:t>
            </a:r>
            <a:r>
              <a:rPr lang="cs-CZ" altLang="cs-CZ" sz="2000" dirty="0" smtClean="0">
                <a:latin typeface="Calibri" pitchFamily="34" charset="0"/>
              </a:rPr>
              <a:t>	       .</a:t>
            </a:r>
            <a:endParaRPr lang="cs-CZ" altLang="cs-CZ" sz="2000" baseline="-25000" dirty="0">
              <a:latin typeface="Calibri" pitchFamily="34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168623"/>
              </p:ext>
            </p:extLst>
          </p:nvPr>
        </p:nvGraphicFramePr>
        <p:xfrm>
          <a:off x="3936206" y="2047503"/>
          <a:ext cx="12652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Rovnice" r:id="rId3" imgW="736560" imgH="431640" progId="Equation.3">
                  <p:embed/>
                </p:oleObj>
              </mc:Choice>
              <mc:Fallback>
                <p:oleObj name="Rovnice" r:id="rId3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6206" y="2047503"/>
                        <a:ext cx="1265238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871208"/>
              </p:ext>
            </p:extLst>
          </p:nvPr>
        </p:nvGraphicFramePr>
        <p:xfrm>
          <a:off x="6902450" y="4365104"/>
          <a:ext cx="14970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Rovnice" r:id="rId5" imgW="1091880" imgH="342720" progId="Equation.3">
                  <p:embed/>
                </p:oleObj>
              </mc:Choice>
              <mc:Fallback>
                <p:oleObj name="Rovnice" r:id="rId5" imgW="10918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4365104"/>
                        <a:ext cx="1497013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52453"/>
              </p:ext>
            </p:extLst>
          </p:nvPr>
        </p:nvGraphicFramePr>
        <p:xfrm>
          <a:off x="3563888" y="4725144"/>
          <a:ext cx="9223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5" name="Rovnice" r:id="rId7" imgW="672840" imgH="241200" progId="Equation.3">
                  <p:embed/>
                </p:oleObj>
              </mc:Choice>
              <mc:Fallback>
                <p:oleObj name="Rovnice" r:id="rId7" imgW="672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725144"/>
                        <a:ext cx="9223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Průměr vs. medián</a:t>
            </a:r>
          </a:p>
        </p:txBody>
      </p:sp>
      <p:sp>
        <p:nvSpPr>
          <p:cNvPr id="38916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4598988"/>
          </a:xfrm>
        </p:spPr>
        <p:txBody>
          <a:bodyPr/>
          <a:lstStyle/>
          <a:p>
            <a:pPr marL="341313" indent="-341313">
              <a:spcAft>
                <a:spcPts val="600"/>
              </a:spcAft>
              <a:buClr>
                <a:srgbClr val="D16349"/>
              </a:buClr>
              <a:buFont typeface="Wingdings 2" pitchFamily="18" charset="2"/>
              <a:buNone/>
            </a:pPr>
            <a:r>
              <a:rPr lang="cs-CZ" altLang="cs-CZ" sz="2000" b="1" u="sng" dirty="0" smtClean="0">
                <a:solidFill>
                  <a:srgbClr val="FF0000"/>
                </a:solidFill>
              </a:rPr>
              <a:t>PAMATUJ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: 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silně ovlivněn extrémními hodnotami (tzv. odlehlá pozorování), medián není ovlivněn vybočujícími pozorováními.</a:t>
            </a:r>
          </a:p>
          <a:p>
            <a:pPr marL="341313" indent="-341313">
              <a:buClr>
                <a:srgbClr val="D16349"/>
              </a:buClr>
            </a:pPr>
            <a:r>
              <a:rPr lang="cs-CZ" altLang="cs-CZ" sz="2000" b="1" dirty="0" smtClean="0">
                <a:solidFill>
                  <a:srgbClr val="0070C0"/>
                </a:solidFill>
              </a:rPr>
              <a:t>Průměr je vhodný ukazatel středu u normálního/symetrického rozložení, medián je vhodnou charakteristikou středu souboru i v případě veličin s neznámým rozdělením.</a:t>
            </a:r>
          </a:p>
          <a:p>
            <a:pPr marL="341313" indent="-341313"/>
            <a:r>
              <a:rPr lang="cs-CZ" altLang="cs-CZ" sz="2000" dirty="0" smtClean="0"/>
              <a:t>V případě symetrického rozložení jsou jejich hodnoty v podstatě shodné, v případě asymetrického rozložení však nikoliv!</a:t>
            </a:r>
          </a:p>
          <a:p>
            <a:pPr marL="341313" indent="-341313"/>
            <a:endParaRPr lang="cs-CZ" altLang="cs-CZ" sz="2000" dirty="0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459288"/>
            <a:ext cx="40322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70388"/>
            <a:ext cx="424815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9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altLang="cs-CZ" dirty="0"/>
              <a:t>Popis kvantitativních dat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– c</a:t>
            </a:r>
            <a:r>
              <a:rPr lang="cs-CZ" dirty="0" smtClean="0"/>
              <a:t>harakteristiky variability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Rozptyl (variance)</a:t>
            </a:r>
            <a:r>
              <a:rPr lang="cs-CZ" altLang="cs-CZ" sz="2000" b="1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ukazatelem šířky rozložení získaný na základě odchylky jednotlivých hodnot od průměru.</a:t>
            </a:r>
          </a:p>
          <a:p>
            <a:pPr marL="341313" indent="-341313"/>
            <a:endParaRPr lang="cs-CZ" altLang="cs-CZ" sz="2000" dirty="0" smtClean="0">
              <a:latin typeface="+mj-lt"/>
            </a:endParaRPr>
          </a:p>
          <a:p>
            <a:pPr marL="341313" indent="-341313">
              <a:spcAft>
                <a:spcPts val="600"/>
              </a:spcAft>
              <a:buFont typeface="Wingdings 2" pitchFamily="18" charset="2"/>
              <a:buNone/>
            </a:pPr>
            <a:r>
              <a:rPr lang="cs-CZ" altLang="cs-CZ" sz="2000" dirty="0" smtClean="0">
                <a:latin typeface="+mj-lt"/>
              </a:rPr>
              <a:t>     Obdobně jako u průměru je jeho vypovídací schopnost nejvyšší v případě symetrického/normálního rozložení.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Směrodatná odchylka (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SD – </a:t>
            </a:r>
            <a:r>
              <a:rPr lang="cs-CZ" altLang="cs-CZ" sz="2000" b="1" i="1" u="sng" dirty="0">
                <a:solidFill>
                  <a:srgbClr val="FD9203"/>
                </a:solidFill>
                <a:latin typeface="+mj-lt"/>
              </a:rPr>
              <a:t>standard </a:t>
            </a:r>
            <a:r>
              <a:rPr lang="cs-CZ" altLang="cs-CZ" sz="2000" b="1" i="1" u="sng" dirty="0" err="1" smtClean="0">
                <a:solidFill>
                  <a:srgbClr val="FD9203"/>
                </a:solidFill>
                <a:latin typeface="+mj-lt"/>
              </a:rPr>
              <a:t>deviation</a:t>
            </a: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</a:rPr>
              <a:t>)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</a:rPr>
              <a:t> </a:t>
            </a:r>
            <a:r>
              <a:rPr lang="cs-CZ" altLang="cs-CZ" sz="2000" dirty="0" smtClean="0">
                <a:latin typeface="+mj-lt"/>
              </a:rPr>
              <a:t>je druhá odmocnina z rozptylu.</a:t>
            </a:r>
          </a:p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u="sng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Koeficient variance</a:t>
            </a:r>
            <a:r>
              <a:rPr lang="cs-CZ" altLang="cs-CZ" sz="2000" dirty="0" smtClean="0">
                <a:solidFill>
                  <a:srgbClr val="FD9203"/>
                </a:solidFill>
                <a:latin typeface="+mj-lt"/>
                <a:sym typeface="Math1" pitchFamily="2" charset="2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podíl SD ku průměru, umožňuje porovnat variabilitu několika znaků (často se vyjadřuje v procentech – potom udává, z kolika procent se podílí směrodatná odchylka na aritmetickém průměru).</a:t>
            </a:r>
          </a:p>
          <a:p>
            <a:pPr marL="341313" indent="-341313"/>
            <a:r>
              <a:rPr lang="cs-CZ" altLang="cs-CZ" sz="2000" b="1" u="sng" dirty="0" err="1">
                <a:solidFill>
                  <a:srgbClr val="FD9203"/>
                </a:solidFill>
                <a:latin typeface="+mj-lt"/>
              </a:rPr>
              <a:t>Kvartilové</a:t>
            </a:r>
            <a:r>
              <a:rPr lang="cs-CZ" altLang="cs-CZ" sz="2000" b="1" u="sng" dirty="0">
                <a:solidFill>
                  <a:srgbClr val="FD9203"/>
                </a:solidFill>
                <a:latin typeface="+mj-lt"/>
              </a:rPr>
              <a:t> rozpětí (odchylka):</a:t>
            </a:r>
            <a:r>
              <a:rPr lang="cs-CZ" altLang="cs-CZ" sz="2000" b="1" dirty="0">
                <a:solidFill>
                  <a:srgbClr val="FD9203"/>
                </a:solidFill>
                <a:latin typeface="+mj-lt"/>
              </a:rPr>
              <a:t> </a:t>
            </a:r>
          </a:p>
          <a:p>
            <a:pPr marL="357188" indent="0">
              <a:buNone/>
            </a:pPr>
            <a:r>
              <a:rPr lang="cs-CZ" altLang="cs-CZ" sz="2000" dirty="0" smtClean="0">
                <a:latin typeface="+mj-lt"/>
              </a:rPr>
              <a:t>q = x</a:t>
            </a:r>
            <a:r>
              <a:rPr lang="cs-CZ" altLang="cs-CZ" sz="2000" baseline="-25000" dirty="0" smtClean="0">
                <a:latin typeface="+mj-lt"/>
              </a:rPr>
              <a:t>0,75</a:t>
            </a:r>
            <a:r>
              <a:rPr lang="cs-CZ" altLang="cs-CZ" sz="2000" dirty="0" smtClean="0">
                <a:latin typeface="+mj-lt"/>
              </a:rPr>
              <a:t>-x</a:t>
            </a:r>
            <a:r>
              <a:rPr lang="cs-CZ" altLang="cs-CZ" sz="2000" baseline="-25000" dirty="0" smtClean="0">
                <a:latin typeface="+mj-lt"/>
              </a:rPr>
              <a:t>0,25</a:t>
            </a:r>
            <a:r>
              <a:rPr lang="cs-CZ" altLang="cs-CZ" sz="2000" dirty="0" smtClean="0">
                <a:latin typeface="+mj-lt"/>
              </a:rPr>
              <a:t> , kde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0,25</a:t>
            </a:r>
            <a:r>
              <a:rPr lang="cs-CZ" altLang="cs-CZ" sz="2000" dirty="0">
                <a:latin typeface="+mj-lt"/>
              </a:rPr>
              <a:t>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dolní </a:t>
            </a:r>
            <a:r>
              <a:rPr lang="cs-CZ" altLang="cs-CZ" sz="2000" dirty="0" err="1">
                <a:latin typeface="+mj-lt"/>
              </a:rPr>
              <a:t>kvartil</a:t>
            </a:r>
            <a:r>
              <a:rPr lang="cs-CZ" altLang="cs-CZ" sz="2000" baseline="-25000" dirty="0">
                <a:latin typeface="+mj-lt"/>
              </a:rPr>
              <a:t>, </a:t>
            </a:r>
            <a:r>
              <a:rPr lang="cs-CZ" altLang="cs-CZ" sz="2000" dirty="0">
                <a:latin typeface="+mj-lt"/>
              </a:rPr>
              <a:t>x</a:t>
            </a:r>
            <a:r>
              <a:rPr lang="cs-CZ" altLang="cs-CZ" sz="2000" baseline="-25000" dirty="0">
                <a:latin typeface="+mj-lt"/>
              </a:rPr>
              <a:t>0,75 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= </a:t>
            </a:r>
            <a:r>
              <a:rPr lang="cs-CZ" altLang="cs-CZ" sz="2000" dirty="0">
                <a:latin typeface="+mj-lt"/>
              </a:rPr>
              <a:t>horní </a:t>
            </a:r>
            <a:r>
              <a:rPr lang="cs-CZ" altLang="cs-CZ" sz="2000" dirty="0" err="1" smtClean="0">
                <a:latin typeface="+mj-lt"/>
              </a:rPr>
              <a:t>kvartil</a:t>
            </a:r>
            <a:r>
              <a:rPr lang="cs-CZ" altLang="cs-CZ" sz="2000" dirty="0" smtClean="0">
                <a:latin typeface="+mj-lt"/>
              </a:rPr>
              <a:t>.</a:t>
            </a:r>
          </a:p>
          <a:p>
            <a:pPr marL="361950" indent="0">
              <a:buNone/>
            </a:pP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(x</a:t>
            </a:r>
            <a:r>
              <a:rPr lang="el-GR" altLang="cs-CZ" sz="2000" baseline="-25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je číslo, které rozděluje uspořádaný datový soubor na dolní úsek, obsahující aspoň podíl 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 a na horní úsek obsahující aspoň podíl 1-</a:t>
            </a:r>
            <a:r>
              <a:rPr lang="el-GR" altLang="cs-CZ" sz="2000" dirty="0">
                <a:solidFill>
                  <a:srgbClr val="595F77"/>
                </a:solidFill>
                <a:latin typeface="+mj-lt"/>
              </a:rPr>
              <a:t>α</a:t>
            </a:r>
            <a:r>
              <a:rPr lang="cs-CZ" altLang="cs-CZ" sz="2000" dirty="0">
                <a:solidFill>
                  <a:srgbClr val="595F77"/>
                </a:solidFill>
                <a:latin typeface="+mj-lt"/>
              </a:rPr>
              <a:t> všech dat</a:t>
            </a:r>
            <a:r>
              <a:rPr lang="cs-CZ" altLang="cs-CZ" sz="2000" dirty="0" smtClean="0">
                <a:solidFill>
                  <a:srgbClr val="595F77"/>
                </a:solidFill>
                <a:latin typeface="+mj-lt"/>
              </a:rPr>
              <a:t>.)</a:t>
            </a:r>
            <a:endParaRPr lang="cs-CZ" altLang="cs-CZ" sz="2000" baseline="-25000" dirty="0">
              <a:solidFill>
                <a:srgbClr val="595F77"/>
              </a:solidFill>
              <a:latin typeface="+mj-lt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48850"/>
              </p:ext>
            </p:extLst>
          </p:nvPr>
        </p:nvGraphicFramePr>
        <p:xfrm>
          <a:off x="4427984" y="1936825"/>
          <a:ext cx="174942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Rovnice" r:id="rId4" imgW="1066680" imgH="431640" progId="Equation.3">
                  <p:embed/>
                </p:oleObj>
              </mc:Choice>
              <mc:Fallback>
                <p:oleObj name="Rovnice" r:id="rId4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36825"/>
                        <a:ext cx="174942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vizualizace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Vizualizace kvantitativních dat: </a:t>
            </a:r>
            <a:r>
              <a:rPr lang="cs-CZ" altLang="cs-CZ" sz="2000" dirty="0" smtClean="0"/>
              <a:t>nejčastěji pomocí krabicového grafu nebo histogramu.</a:t>
            </a:r>
          </a:p>
        </p:txBody>
      </p:sp>
      <p:sp>
        <p:nvSpPr>
          <p:cNvPr id="39940" name="Rectangle 3"/>
          <p:cNvSpPr>
            <a:spLocks noGrp="1"/>
          </p:cNvSpPr>
          <p:nvPr>
            <p:ph type="body" idx="4294967295"/>
          </p:nvPr>
        </p:nvSpPr>
        <p:spPr>
          <a:xfrm>
            <a:off x="5643246" y="2708920"/>
            <a:ext cx="2304256" cy="53684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cs-CZ" altLang="cs-CZ" sz="1800" b="1" dirty="0" smtClean="0"/>
              <a:t>Histogram</a:t>
            </a:r>
            <a:endParaRPr lang="cs-CZ" altLang="cs-CZ" sz="1800" dirty="0" smtClean="0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93" y="3350568"/>
            <a:ext cx="3699339" cy="27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87"/>
          <a:stretch/>
        </p:blipFill>
        <p:spPr bwMode="auto">
          <a:xfrm>
            <a:off x="251520" y="3245768"/>
            <a:ext cx="855222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3"/>
          <p:cNvSpPr txBox="1">
            <a:spLocks/>
          </p:cNvSpPr>
          <p:nvPr/>
        </p:nvSpPr>
        <p:spPr bwMode="auto">
          <a:xfrm>
            <a:off x="755576" y="2708920"/>
            <a:ext cx="2304256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Krabicový graf</a:t>
            </a:r>
            <a:endParaRPr lang="cs-CZ" altLang="cs-CZ" sz="1800" dirty="0" smtClean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r="35897"/>
          <a:stretch/>
        </p:blipFill>
        <p:spPr bwMode="auto">
          <a:xfrm>
            <a:off x="932824" y="3245768"/>
            <a:ext cx="713294" cy="312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1858643" y="3245768"/>
            <a:ext cx="251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maximum (100% kvantil)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858643" y="3749824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horní </a:t>
            </a:r>
            <a:r>
              <a:rPr lang="cs-CZ" dirty="0" err="1" smtClean="0"/>
              <a:t>kvartil</a:t>
            </a:r>
            <a:r>
              <a:rPr lang="cs-CZ" dirty="0" smtClean="0"/>
              <a:t> (75%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858643" y="4028564"/>
            <a:ext cx="215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medián (50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858643" y="4388604"/>
            <a:ext cx="2551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dolní </a:t>
            </a:r>
            <a:r>
              <a:rPr lang="cs-CZ" dirty="0" err="1" smtClean="0"/>
              <a:t>kvartil</a:t>
            </a:r>
            <a:r>
              <a:rPr lang="cs-CZ" dirty="0" smtClean="0"/>
              <a:t> (25% </a:t>
            </a:r>
            <a:r>
              <a:rPr lang="cs-CZ" dirty="0"/>
              <a:t>kvantil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858643" y="5622032"/>
            <a:ext cx="2234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minimum (0</a:t>
            </a:r>
            <a:r>
              <a:rPr lang="cs-CZ" dirty="0"/>
              <a:t>% kvantil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1458658" y="346179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66782" y="3965848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1322766" y="4208784"/>
            <a:ext cx="50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466782" y="45419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1458658" y="583805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1691680" y="2204864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7091" y="4809220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Jsou data symetrická?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322766" y="4397896"/>
            <a:ext cx="504056" cy="687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148064" y="5601816"/>
            <a:ext cx="648072" cy="3436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283968" y="5661248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Odlehlá hodnota?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7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altLang="cs-CZ" dirty="0" smtClean="0"/>
              <a:t>Ukázka popisu kvantitativních dat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484784"/>
            <a:ext cx="8374831" cy="46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b="1" dirty="0" smtClean="0"/>
              <a:t>Popis kvantitativních dat: </a:t>
            </a:r>
            <a:r>
              <a:rPr lang="cs-CZ" altLang="cs-CZ" sz="2000" dirty="0" smtClean="0"/>
              <a:t>charakteristika středu (průměr, medián aj.), charakteristika variability (rozptyl, rozsah hodnot, </a:t>
            </a:r>
            <a:r>
              <a:rPr lang="cs-CZ" altLang="cs-CZ" sz="2000" dirty="0" err="1" smtClean="0"/>
              <a:t>kvartilové</a:t>
            </a:r>
            <a:r>
              <a:rPr lang="cs-CZ" altLang="cs-CZ" sz="2000" dirty="0" smtClean="0"/>
              <a:t> rozpětí aj.).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563888" y="2811488"/>
            <a:ext cx="2196455" cy="536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cs-CZ" altLang="cs-CZ" sz="1800" b="1" dirty="0" smtClean="0"/>
              <a:t>Popisné statistiky</a:t>
            </a:r>
            <a:endParaRPr lang="cs-CZ" altLang="cs-CZ" sz="18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691680" y="2380818"/>
            <a:ext cx="57606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000" b="1" u="sng" dirty="0" smtClean="0"/>
              <a:t>Příklad: Popis výšky (cm) pacientů</a:t>
            </a:r>
            <a:endParaRPr lang="pl-PL" sz="20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26386"/>
              </p:ext>
            </p:extLst>
          </p:nvPr>
        </p:nvGraphicFramePr>
        <p:xfrm>
          <a:off x="2987824" y="3373736"/>
          <a:ext cx="3240360" cy="216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Charakteristika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61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Průměr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Medián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sm</a:t>
                      </a:r>
                      <a:r>
                        <a:rPr lang="cs-CZ" sz="1600" u="none" strike="noStrike" dirty="0">
                          <a:effectLst/>
                        </a:rPr>
                        <a:t>. </a:t>
                      </a:r>
                      <a:r>
                        <a:rPr lang="cs-CZ" sz="1600" u="none" strike="noStrike" dirty="0" smtClean="0">
                          <a:effectLst/>
                        </a:rPr>
                        <a:t>odchylka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Rozptyl (cm</a:t>
                      </a:r>
                      <a:r>
                        <a:rPr lang="cs-CZ" sz="1600" u="none" strike="noStrike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600" u="none" strike="noStrike" dirty="0" smtClean="0">
                          <a:effectLst/>
                        </a:rPr>
                        <a:t>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min-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max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144,1-169,2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err="1">
                          <a:effectLst/>
                        </a:rPr>
                        <a:t>dolní-horní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 smtClean="0">
                          <a:effectLst/>
                        </a:rPr>
                        <a:t>kvartil</a:t>
                      </a:r>
                      <a:r>
                        <a:rPr lang="cs-CZ" sz="1600" u="none" strike="noStrike" dirty="0" smtClean="0">
                          <a:effectLst/>
                        </a:rPr>
                        <a:t> (cm)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 smtClean="0">
                          <a:effectLst/>
                        </a:rPr>
                        <a:t>158,1-164,2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Obdélník 26"/>
          <p:cNvSpPr/>
          <p:nvPr/>
        </p:nvSpPr>
        <p:spPr>
          <a:xfrm>
            <a:off x="6014268" y="3771562"/>
            <a:ext cx="2806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Průměr a medián se téměř shodují. Co nám to říká? 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5580112" y="4077072"/>
            <a:ext cx="36004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5580112" y="4077072"/>
            <a:ext cx="36004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29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260648"/>
            <a:ext cx="8534400" cy="758825"/>
          </a:xfrm>
        </p:spPr>
        <p:txBody>
          <a:bodyPr anchor="ctr"/>
          <a:lstStyle/>
          <a:p>
            <a:r>
              <a:rPr lang="cs-CZ" altLang="cs-CZ" dirty="0" smtClean="0"/>
              <a:t>Software R / </a:t>
            </a:r>
            <a:r>
              <a:rPr lang="cs-CZ" altLang="cs-CZ" dirty="0" err="1" smtClean="0"/>
              <a:t>RStudio</a:t>
            </a:r>
            <a:endParaRPr lang="cs-CZ" altLang="cs-CZ" dirty="0" smtClean="0"/>
          </a:p>
        </p:txBody>
      </p:sp>
      <p:sp>
        <p:nvSpPr>
          <p:cNvPr id="7173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566316"/>
            <a:ext cx="8784976" cy="4598988"/>
          </a:xfrm>
        </p:spPr>
        <p:txBody>
          <a:bodyPr/>
          <a:lstStyle/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Volně </a:t>
            </a:r>
            <a:r>
              <a:rPr lang="cs-CZ" altLang="cs-CZ" sz="2000" dirty="0">
                <a:latin typeface="+mj-lt"/>
                <a:sym typeface="Math1" pitchFamily="2" charset="2"/>
              </a:rPr>
              <a:t>dostupný software (</a:t>
            </a:r>
            <a:r>
              <a:rPr lang="cs-CZ" altLang="cs-CZ" sz="2000" dirty="0">
                <a:latin typeface="+mj-lt"/>
                <a:sym typeface="Math1" pitchFamily="2" charset="2"/>
                <a:hlinkClick r:id="rId3"/>
              </a:rPr>
              <a:t>https://www.r-project.org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3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 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Pro pokročilé analýzy je nutné načíst balíček, kde jsou naprogramovány funkce.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Každý má možnost implementovat svůj balíček – R nezaručuje správnost kódu.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Nevidíme datovou tabulku</a:t>
            </a:r>
            <a:r>
              <a:rPr lang="cs-CZ" altLang="cs-CZ" sz="2000" dirty="0" smtClean="0">
                <a:sym typeface="Math1" pitchFamily="2" charset="2"/>
              </a:rPr>
              <a:t> </a:t>
            </a:r>
            <a:r>
              <a:rPr lang="cs-CZ" altLang="cs-CZ" sz="2000" dirty="0">
                <a:sym typeface="Math1" pitchFamily="2" charset="2"/>
              </a:rPr>
              <a:t>– </a:t>
            </a:r>
            <a:r>
              <a:rPr lang="cs-CZ" altLang="cs-CZ" sz="2000" dirty="0" smtClean="0">
                <a:sym typeface="Math1" pitchFamily="2" charset="2"/>
              </a:rPr>
              <a:t>nutné kontrolovat provedení výpočtu.</a:t>
            </a: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console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 – zápis skriptu + enter spustí skript (alternativou je vytvořit si R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script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umožní kompletní uchování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syntaxu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který je spouštěn pomocí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Ctrl+R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).</a:t>
            </a: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>
              <a:latin typeface="+mj-lt"/>
              <a:sym typeface="Math1" pitchFamily="2" charset="2"/>
            </a:endParaRPr>
          </a:p>
          <a:p>
            <a:pPr marL="0" indent="0">
              <a:buNone/>
            </a:pPr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r>
              <a:rPr lang="cs-CZ" altLang="cs-CZ" sz="2000" dirty="0" smtClean="0">
                <a:latin typeface="+mj-lt"/>
                <a:sym typeface="Math1" pitchFamily="2" charset="2"/>
              </a:rPr>
              <a:t>Nápověda: </a:t>
            </a:r>
            <a:r>
              <a:rPr lang="cs-CZ" altLang="cs-CZ" sz="2000" dirty="0" err="1" smtClean="0">
                <a:latin typeface="+mj-lt"/>
                <a:sym typeface="Math1" pitchFamily="2" charset="2"/>
              </a:rPr>
              <a:t>help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(funkce), ?funkce</a:t>
            </a:r>
            <a:r>
              <a:rPr lang="cs-CZ" altLang="cs-CZ" sz="2000" dirty="0">
                <a:latin typeface="+mj-lt"/>
                <a:sym typeface="Math1" pitchFamily="2" charset="2"/>
              </a:rPr>
              <a:t>, </a:t>
            </a:r>
            <a:r>
              <a:rPr lang="cs-CZ" altLang="cs-CZ" sz="2000" dirty="0">
                <a:latin typeface="+mj-lt"/>
                <a:sym typeface="Math1" pitchFamily="2" charset="2"/>
                <a:hlinkClick r:id="rId4"/>
              </a:rPr>
              <a:t>http://rseek.org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4"/>
              </a:rPr>
              <a:t>/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, </a:t>
            </a:r>
            <a:r>
              <a:rPr lang="cs-CZ" altLang="cs-CZ" sz="2000" dirty="0" smtClean="0">
                <a:latin typeface="+mj-lt"/>
                <a:sym typeface="Math1" pitchFamily="2" charset="2"/>
                <a:hlinkClick r:id="rId5"/>
              </a:rPr>
              <a:t>www.google.cz</a:t>
            </a:r>
            <a:r>
              <a:rPr lang="cs-CZ" altLang="cs-CZ" sz="2000" dirty="0" smtClean="0">
                <a:latin typeface="+mj-lt"/>
                <a:sym typeface="Math1" pitchFamily="2" charset="2"/>
              </a:rPr>
              <a:t>.</a:t>
            </a: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  <a:p>
            <a:pPr marL="341313" indent="-341313"/>
            <a:endParaRPr lang="cs-CZ" altLang="cs-CZ" sz="2000" dirty="0" smtClean="0">
              <a:latin typeface="+mj-lt"/>
              <a:sym typeface="Math1" pitchFamily="2" charset="2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6"/>
          <a:srcRect r="1587" b="37918"/>
          <a:stretch/>
        </p:blipFill>
        <p:spPr>
          <a:xfrm>
            <a:off x="1724509" y="3789040"/>
            <a:ext cx="5688632" cy="2018547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>
            <a:off x="1589459" y="4798313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11560" y="4437112"/>
            <a:ext cx="109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</a:t>
            </a:r>
            <a:r>
              <a:rPr lang="cs-CZ" b="1" dirty="0" err="1" smtClean="0">
                <a:solidFill>
                  <a:srgbClr val="D16349"/>
                </a:solidFill>
              </a:rPr>
              <a:t>console</a:t>
            </a:r>
            <a:endParaRPr lang="en-GB" b="1" dirty="0">
              <a:solidFill>
                <a:srgbClr val="D16349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5242867" y="4833089"/>
            <a:ext cx="318245" cy="21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64968" y="4471888"/>
            <a:ext cx="909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D16349"/>
                </a:solidFill>
              </a:rPr>
              <a:t>R skript</a:t>
            </a:r>
            <a:endParaRPr lang="en-GB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3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/>
              <a:t>Průběh výuky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66315"/>
            <a:ext cx="8662863" cy="467099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/>
              <a:t>Obsahem cvičení je praktická aplikace pokročilých statistických metod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Zopakování jednorozměrné analýzy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Investigativní vícerozměrná analýza dat</a:t>
            </a:r>
          </a:p>
          <a:p>
            <a:pPr marL="538163" lvl="1">
              <a:spcBef>
                <a:spcPts val="0"/>
              </a:spcBef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Diskriminační analýza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Předpoklady úspěšného ukončení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Účast na cvičení (povolena jedna absence)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0" smtClean="0"/>
              <a:t>Plán cvičení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595F77"/>
                </a:solidFill>
              </a:rPr>
              <a:t>9</a:t>
            </a:r>
            <a:r>
              <a:rPr lang="cs-CZ" sz="2000" dirty="0" smtClean="0">
                <a:solidFill>
                  <a:srgbClr val="595F77"/>
                </a:solidFill>
              </a:rPr>
              <a:t>. </a:t>
            </a:r>
            <a:r>
              <a:rPr lang="en-US" sz="2000" dirty="0" smtClean="0">
                <a:solidFill>
                  <a:srgbClr val="595F77"/>
                </a:solidFill>
              </a:rPr>
              <a:t>10</a:t>
            </a:r>
            <a:r>
              <a:rPr lang="cs-CZ" sz="2000" dirty="0" smtClean="0">
                <a:solidFill>
                  <a:srgbClr val="595F77"/>
                </a:solidFill>
              </a:rPr>
              <a:t>. Opakování jednorozměrné analýzy dat 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16. 10. Shluková analýza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595F77"/>
                </a:solidFill>
              </a:rPr>
              <a:t>1</a:t>
            </a:r>
            <a:r>
              <a:rPr lang="cs-CZ" sz="2000" dirty="0">
                <a:solidFill>
                  <a:srgbClr val="595F77"/>
                </a:solidFill>
              </a:rPr>
              <a:t>3</a:t>
            </a:r>
            <a:r>
              <a:rPr lang="cs-CZ" sz="2000" dirty="0" smtClean="0">
                <a:solidFill>
                  <a:srgbClr val="595F77"/>
                </a:solidFill>
              </a:rPr>
              <a:t>. 11. Metoda hlavních komponent (PCA)</a:t>
            </a:r>
          </a:p>
          <a:p>
            <a:pPr lvl="1">
              <a:buClr>
                <a:srgbClr val="595F77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595F77"/>
                </a:solidFill>
              </a:rPr>
              <a:t>2</a:t>
            </a:r>
            <a:r>
              <a:rPr lang="cs-CZ" sz="2000" dirty="0" smtClean="0">
                <a:solidFill>
                  <a:srgbClr val="595F77"/>
                </a:solidFill>
              </a:rPr>
              <a:t>0. 11. Ordinační metody (CA, NMDS) + diskriminační analýza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 marL="274638" lvl="1" indent="0">
              <a:buClr>
                <a:srgbClr val="595F77"/>
              </a:buClr>
              <a:buSzPct val="80000"/>
              <a:buNone/>
            </a:pPr>
            <a:endParaRPr lang="cs-CZ" sz="2000" dirty="0">
              <a:solidFill>
                <a:srgbClr val="595F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Základy testování hypotéz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Přehled a aplikace statistických testů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2.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8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92824" y="4869160"/>
          <a:ext cx="8352001" cy="1199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151">
                  <a:extLst>
                    <a:ext uri="{9D8B030D-6E8A-4147-A177-3AD203B41FA5}">
                      <a16:colId xmlns:a16="http://schemas.microsoft.com/office/drawing/2014/main" val="3096798340"/>
                    </a:ext>
                  </a:extLst>
                </a:gridCol>
                <a:gridCol w="2194425">
                  <a:extLst>
                    <a:ext uri="{9D8B030D-6E8A-4147-A177-3AD203B41FA5}">
                      <a16:colId xmlns:a16="http://schemas.microsoft.com/office/drawing/2014/main" val="2382325853"/>
                    </a:ext>
                  </a:extLst>
                </a:gridCol>
                <a:gridCol w="2194425">
                  <a:extLst>
                    <a:ext uri="{9D8B030D-6E8A-4147-A177-3AD203B41FA5}">
                      <a16:colId xmlns:a16="http://schemas.microsoft.com/office/drawing/2014/main" val="1680540313"/>
                    </a:ext>
                  </a:extLst>
                </a:gridCol>
              </a:tblGrid>
              <a:tr h="311264">
                <a:tc>
                  <a:txBody>
                    <a:bodyPr/>
                    <a:lstStyle/>
                    <a:p>
                      <a:pPr algn="l" fontAlgn="b"/>
                      <a:r>
                        <a:rPr kumimoji="0" lang="cs-CZ" sz="1400" kern="1200" dirty="0" smtClean="0"/>
                        <a:t>Příklad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H</a:t>
                      </a:r>
                      <a:r>
                        <a:rPr lang="cs-CZ" sz="1400" u="none" strike="noStrike" baseline="-25000" dirty="0">
                          <a:effectLst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r>
                        <a:rPr lang="cs-CZ" sz="1400" u="none" strike="noStrike" baseline="-25000">
                          <a:effectLst/>
                        </a:rPr>
                        <a:t>A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2421468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Změní</a:t>
                      </a:r>
                      <a:r>
                        <a:rPr lang="cs-CZ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aplikace hnojiva proces růstu rostlin?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nezmění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změní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3047026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Je průměrný plat populace 20 000?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µ = 20 000,-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µ ≠ 20 000,-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1873681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Liší </a:t>
                      </a:r>
                      <a:r>
                        <a:rPr lang="cs-CZ" sz="1400" u="none" strike="noStrike" dirty="0" smtClean="0">
                          <a:effectLst/>
                        </a:rPr>
                        <a:t>se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400" u="none" strike="noStrike" dirty="0" smtClean="0">
                          <a:effectLst/>
                        </a:rPr>
                        <a:t>úspěšnost u </a:t>
                      </a:r>
                      <a:r>
                        <a:rPr lang="cs-CZ" sz="1400" u="none" strike="noStrike" dirty="0">
                          <a:effectLst/>
                        </a:rPr>
                        <a:t>zkoušky mezi muži a ženami?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úspěšnost je </a:t>
                      </a:r>
                      <a:r>
                        <a:rPr lang="pl-PL" sz="1400" u="none" strike="noStrike" dirty="0" smtClean="0">
                          <a:effectLst/>
                        </a:rPr>
                        <a:t>stejná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úspěšnost se liší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489563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Došlo po absolvování diety ke změně tělesné váhy?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váha se po dietě nezměnila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váha se po dietě změnila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97" marR="8697" marT="8697" marB="0" anchor="ctr"/>
                </a:tc>
                <a:extLst>
                  <a:ext uri="{0D108BD9-81ED-4DB2-BD59-A6C34878D82A}">
                    <a16:rowId xmlns:a16="http://schemas.microsoft.com/office/drawing/2014/main" val="2217722584"/>
                  </a:ext>
                </a:extLst>
              </a:tr>
            </a:tbl>
          </a:graphicData>
        </a:graphic>
      </p:graphicFrame>
      <p:pic>
        <p:nvPicPr>
          <p:cNvPr id="15362" name="Picture 2" descr="http://3.bp.blogspot.com/-gFJYEE2N1ys/V__MFZf4nSI/AAAAAAAADz8/bO3T-g4Inls5nlx26a_iR8x5_LpzdHAnwCK4B/s1600/Alternative%2Bvs%2BNull%2BHypothesi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48" r="46479"/>
          <a:stretch/>
        </p:blipFill>
        <p:spPr bwMode="auto">
          <a:xfrm>
            <a:off x="5619592" y="3158328"/>
            <a:ext cx="2277936" cy="163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http://3.bp.blogspot.com/-gFJYEE2N1ys/V__MFZf4nSI/AAAAAAAADz8/bO3T-g4Inls5nlx26a_iR8x5_LpzdHAnwCK4B/s1600/Alternative%2Bvs%2BNull%2BHypothesi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58" t="47701" r="-838" b="-1"/>
          <a:stretch/>
        </p:blipFill>
        <p:spPr bwMode="auto">
          <a:xfrm>
            <a:off x="1343902" y="3158328"/>
            <a:ext cx="1900322" cy="154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971600" y="1436201"/>
            <a:ext cx="2644928" cy="40862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Nulová hypotéza H</a:t>
            </a:r>
            <a:r>
              <a:rPr lang="cs-CZ" b="1" baseline="-25000" dirty="0"/>
              <a:t>O</a:t>
            </a:r>
            <a:endParaRPr lang="cs-CZ" dirty="0"/>
          </a:p>
        </p:txBody>
      </p:sp>
      <p:sp>
        <p:nvSpPr>
          <p:cNvPr id="63" name="Zaoblený obdélník 62"/>
          <p:cNvSpPr/>
          <p:nvPr/>
        </p:nvSpPr>
        <p:spPr>
          <a:xfrm>
            <a:off x="5436096" y="1436201"/>
            <a:ext cx="2644928" cy="408623"/>
          </a:xfrm>
          <a:prstGeom prst="round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Alternativní </a:t>
            </a:r>
            <a:r>
              <a:rPr lang="cs-CZ" b="1" dirty="0"/>
              <a:t>hypotéza </a:t>
            </a:r>
            <a:r>
              <a:rPr lang="cs-CZ" b="1" dirty="0" smtClean="0"/>
              <a:t>H</a:t>
            </a:r>
            <a:r>
              <a:rPr lang="cs-CZ" b="1" baseline="-25000" dirty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174" y="1988840"/>
            <a:ext cx="3620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Pozorovaný efekt je nulový.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Cílem je zamítnout platnost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 a přijmout platnost H</a:t>
            </a:r>
            <a:r>
              <a:rPr lang="cs-CZ" sz="1600" baseline="-25000" dirty="0" smtClean="0"/>
              <a:t>A</a:t>
            </a:r>
            <a:r>
              <a:rPr lang="cs-CZ" sz="1600" dirty="0" smtClean="0"/>
              <a:t>.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202276" y="1975267"/>
            <a:ext cx="3474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Pozorovaný efekt není nulový (existuje rozdíl mezi skupinami).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Vyvrací platnost H</a:t>
            </a:r>
            <a:r>
              <a:rPr lang="cs-CZ" sz="1600" baseline="-25000" dirty="0" smtClean="0"/>
              <a:t>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Tvrzení, které chceme dokázat.</a:t>
            </a:r>
          </a:p>
        </p:txBody>
      </p:sp>
    </p:spTree>
    <p:extLst>
      <p:ext uri="{BB962C8B-B14F-4D97-AF65-F5344CB8AC3E}">
        <p14:creationId xmlns:p14="http://schemas.microsoft.com/office/powerpoint/2010/main" val="304292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b="3598"/>
          <a:stretch/>
        </p:blipFill>
        <p:spPr>
          <a:xfrm>
            <a:off x="1547664" y="1556792"/>
            <a:ext cx="6570684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Hypotéza</a:t>
            </a:r>
            <a:endParaRPr lang="cs-CZ" dirty="0"/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92" y="1700808"/>
            <a:ext cx="8194065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Statistická významnost</a:t>
            </a:r>
            <a:endParaRPr lang="cs-CZ" dirty="0"/>
          </a:p>
        </p:txBody>
      </p:sp>
      <p:sp>
        <p:nvSpPr>
          <p:cNvPr id="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539552" y="1556792"/>
            <a:ext cx="7992888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Informace z dat je kvantifikována pomocí </a:t>
            </a:r>
            <a:r>
              <a:rPr lang="cs-CZ" sz="1600" b="1" dirty="0" smtClean="0"/>
              <a:t>testové statistiky </a:t>
            </a:r>
            <a:r>
              <a:rPr lang="cs-CZ" sz="1600" dirty="0" smtClean="0"/>
              <a:t>(variabilita dat, efekt = rozdíl mezi skupinami, velikost souboru).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/>
              <a:t>Otázka: </a:t>
            </a:r>
            <a:r>
              <a:rPr lang="cs-CZ" sz="1600" dirty="0"/>
              <a:t>Je hodnota testové statistiky dostatečně extrémní, abychom mohli usoudit, že pozorovaný rozdíl není pouze důsledkem </a:t>
            </a:r>
            <a:r>
              <a:rPr lang="cs-CZ" sz="1600" dirty="0" smtClean="0"/>
              <a:t>náhody?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b="1" dirty="0" smtClean="0"/>
              <a:t>P-hodnota</a:t>
            </a:r>
            <a:r>
              <a:rPr lang="cs-CZ" sz="1600" dirty="0" smtClean="0"/>
              <a:t> </a:t>
            </a:r>
            <a:r>
              <a:rPr lang="cs-CZ" sz="1600" dirty="0"/>
              <a:t>vyjadřuje pravděpodobnost, že testová statistika nabyde stejné nebo extrémnější hodnoty za </a:t>
            </a:r>
            <a:r>
              <a:rPr lang="cs-CZ" sz="1600" b="1" dirty="0"/>
              <a:t>předpokladu, že nulová hypotéza </a:t>
            </a:r>
            <a:r>
              <a:rPr lang="cs-CZ" sz="1600" b="1" dirty="0" smtClean="0"/>
              <a:t>platí </a:t>
            </a:r>
            <a:r>
              <a:rPr lang="cs-CZ" sz="1600" dirty="0" smtClean="0"/>
              <a:t>= cílem je dosáhnout co nejnižší p-hodnoty, jelikož tak minimalizujeme pravděpodobnost, že jsme chybně zamítli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, která ve skutečnosti platí.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P-hodnotu </a:t>
            </a:r>
            <a:r>
              <a:rPr lang="cs-CZ" sz="1600" dirty="0"/>
              <a:t>porovnáme s </a:t>
            </a:r>
            <a:r>
              <a:rPr lang="el-GR" sz="1600" b="1" dirty="0"/>
              <a:t>α (</a:t>
            </a:r>
            <a:r>
              <a:rPr lang="cs-CZ" sz="1600" b="1" dirty="0"/>
              <a:t>hladina významnosti)</a:t>
            </a:r>
            <a:r>
              <a:rPr lang="cs-CZ" sz="1600" dirty="0"/>
              <a:t>. Nejčastěji volíme </a:t>
            </a:r>
            <a:r>
              <a:rPr lang="el-GR" sz="1600" dirty="0"/>
              <a:t>α </a:t>
            </a:r>
            <a:r>
              <a:rPr lang="cs-CZ" sz="1600" dirty="0"/>
              <a:t>=0,05, tzn., že připouštíme 5% chybu testu, tedy, že zamítneme H</a:t>
            </a:r>
            <a:r>
              <a:rPr lang="cs-CZ" sz="1600" baseline="-25000" dirty="0"/>
              <a:t>0</a:t>
            </a:r>
            <a:r>
              <a:rPr lang="cs-CZ" sz="1600" dirty="0"/>
              <a:t>, i když ve skutečnosti platí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92" name="Obdélník 91"/>
          <p:cNvSpPr/>
          <p:nvPr/>
        </p:nvSpPr>
        <p:spPr>
          <a:xfrm>
            <a:off x="318641" y="3024454"/>
            <a:ext cx="8337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725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466725" indent="-285750">
              <a:buFont typeface="Arial" panose="020B0604020202020204" pitchFamily="34" charset="0"/>
              <a:buChar char="•"/>
            </a:pPr>
            <a:endParaRPr lang="cs-CZ" sz="1600" dirty="0">
              <a:latin typeface="+mj-lt"/>
            </a:endParaRPr>
          </a:p>
        </p:txBody>
      </p:sp>
      <p:sp>
        <p:nvSpPr>
          <p:cNvPr id="94" name="Obdélník 93"/>
          <p:cNvSpPr/>
          <p:nvPr/>
        </p:nvSpPr>
        <p:spPr>
          <a:xfrm>
            <a:off x="467544" y="4365104"/>
            <a:ext cx="8296473" cy="712827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5" name="Zástupný symbol pro obsah 3"/>
          <p:cNvSpPr txBox="1">
            <a:spLocks/>
          </p:cNvSpPr>
          <p:nvPr/>
        </p:nvSpPr>
        <p:spPr bwMode="auto">
          <a:xfrm>
            <a:off x="489707" y="4418686"/>
            <a:ext cx="8274310" cy="5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1600" dirty="0" smtClean="0"/>
              <a:t>Je-li p-hodnota ≤ </a:t>
            </a:r>
            <a:r>
              <a:rPr lang="el-GR" sz="1600" dirty="0" smtClean="0"/>
              <a:t>α,</a:t>
            </a:r>
            <a:r>
              <a:rPr lang="cs-CZ" sz="1600" dirty="0" smtClean="0"/>
              <a:t> zamítáme</a:t>
            </a:r>
            <a:r>
              <a:rPr lang="cs-CZ" sz="1600" dirty="0"/>
              <a:t> H</a:t>
            </a:r>
            <a:r>
              <a:rPr lang="cs-CZ" sz="1600" baseline="-25000" dirty="0"/>
              <a:t>0</a:t>
            </a:r>
            <a:r>
              <a:rPr lang="cs-CZ" sz="1600" dirty="0" smtClean="0"/>
              <a:t>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 a přijímáme platnost H</a:t>
            </a:r>
            <a:r>
              <a:rPr lang="cs-CZ" sz="1600" baseline="-25000" dirty="0" smtClean="0"/>
              <a:t>A</a:t>
            </a:r>
            <a:r>
              <a:rPr lang="cs-CZ" sz="1600" dirty="0" smtClean="0"/>
              <a:t>.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cs-CZ" sz="1600" dirty="0" smtClean="0"/>
              <a:t>Je-li p-hodnota &gt; </a:t>
            </a:r>
            <a:r>
              <a:rPr lang="el-GR" sz="1600" dirty="0" smtClean="0"/>
              <a:t>α, </a:t>
            </a:r>
            <a:r>
              <a:rPr lang="cs-CZ" sz="1600" dirty="0" smtClean="0"/>
              <a:t>pak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 nezamítáme na hladině významnosti </a:t>
            </a:r>
            <a:r>
              <a:rPr lang="el-GR" sz="1600" dirty="0" smtClean="0"/>
              <a:t>α</a:t>
            </a:r>
            <a:r>
              <a:rPr lang="cs-CZ" sz="1600" dirty="0" smtClean="0"/>
              <a:t> (nepřipouštíme platnost H</a:t>
            </a:r>
            <a:r>
              <a:rPr lang="cs-CZ" sz="1600" baseline="-25000" dirty="0" smtClean="0"/>
              <a:t>0</a:t>
            </a:r>
            <a:r>
              <a:rPr lang="cs-CZ" sz="1600" dirty="0" smtClean="0"/>
              <a:t>).</a:t>
            </a: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>
            <a:off x="467544" y="5157192"/>
            <a:ext cx="8175653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1" i="0" dirty="0" smtClean="0"/>
              <a:t>Malá p-hodnota nemusí znamenat velký efekt. </a:t>
            </a:r>
            <a:r>
              <a:rPr lang="cs-CZ" sz="1600" i="0" dirty="0" smtClean="0"/>
              <a:t>Hodnota testové statistiky a p-hodnota mohou být ovlivněny velkou velikostí vzorku a malou variabilitou pozorovaných dat.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600" b="1" i="0" dirty="0" smtClean="0"/>
              <a:t>Statistická významnost </a:t>
            </a:r>
            <a:r>
              <a:rPr lang="cs-CZ" sz="1600" i="0" dirty="0" smtClean="0"/>
              <a:t>indikuje, že pozorovaný rozdíl není náhodný,</a:t>
            </a:r>
            <a:r>
              <a:rPr lang="cs-CZ" sz="1600" b="1" i="0" dirty="0" smtClean="0"/>
              <a:t> </a:t>
            </a:r>
            <a:r>
              <a:rPr lang="cs-CZ" sz="1600" i="0" dirty="0" smtClean="0"/>
              <a:t>ale nemusí znamenat, že je významný i ve skutečnosti. Důležitá je i </a:t>
            </a:r>
            <a:r>
              <a:rPr lang="cs-CZ" sz="1600" b="1" i="0" dirty="0" smtClean="0"/>
              <a:t>praktická (klinická) významnost.</a:t>
            </a:r>
            <a:endParaRPr lang="cs-CZ" sz="1600" b="1" i="0" dirty="0"/>
          </a:p>
        </p:txBody>
      </p:sp>
    </p:spTree>
    <p:extLst>
      <p:ext uri="{BB962C8B-B14F-4D97-AF65-F5344CB8AC3E}">
        <p14:creationId xmlns:p14="http://schemas.microsoft.com/office/powerpoint/2010/main" val="37704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Závěr testu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nezamítáme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>
                <a:latin typeface="+mj-lt"/>
              </a:rPr>
              <a:t>Hypotézu</a:t>
            </a:r>
          </a:p>
          <a:p>
            <a:pPr algn="ctr" eaLnBrk="0" hangingPunct="0"/>
            <a:r>
              <a:rPr lang="cs-CZ" sz="1200" i="0">
                <a:latin typeface="+mj-lt"/>
              </a:rPr>
              <a:t>zamítáme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β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β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 dirty="0" smtClean="0">
                <a:solidFill>
                  <a:srgbClr val="339933"/>
                </a:solidFill>
                <a:latin typeface="+mj-lt"/>
              </a:rPr>
              <a:t>1-</a:t>
            </a:r>
            <a:r>
              <a:rPr lang="el-GR" sz="2800" i="0" dirty="0" smtClean="0">
                <a:solidFill>
                  <a:srgbClr val="339933"/>
                </a:solidFill>
                <a:latin typeface="+mj-lt"/>
              </a:rPr>
              <a:t>α</a:t>
            </a:r>
            <a:endParaRPr lang="el-GR" sz="2800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 dirty="0">
                <a:solidFill>
                  <a:srgbClr val="FF0000"/>
                </a:solidFill>
                <a:latin typeface="+mj-lt"/>
              </a:rPr>
              <a:t>α</a:t>
            </a:r>
            <a:endParaRPr lang="cs-CZ" sz="2800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+mj-lt"/>
              </a:rPr>
              <a:t>Skutečnost</a:t>
            </a:r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platí</a:t>
            </a:r>
            <a:endParaRPr lang="cs-CZ" sz="1400" i="0" dirty="0">
              <a:latin typeface="+mj-lt"/>
            </a:endParaRP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+mj-lt"/>
              </a:rPr>
              <a:t>H</a:t>
            </a:r>
            <a:r>
              <a:rPr lang="cs-CZ" sz="1400" i="0" baseline="-25000" dirty="0">
                <a:latin typeface="+mj-lt"/>
              </a:rPr>
              <a:t>0</a:t>
            </a:r>
            <a:endParaRPr lang="cs-CZ" sz="1400" i="0" dirty="0">
              <a:latin typeface="+mj-lt"/>
            </a:endParaRPr>
          </a:p>
          <a:p>
            <a:pPr algn="ctr" eaLnBrk="0" hangingPunct="0"/>
            <a:r>
              <a:rPr lang="cs-CZ" sz="1400" i="0" dirty="0" smtClean="0">
                <a:latin typeface="+mj-lt"/>
              </a:rPr>
              <a:t>neplatí</a:t>
            </a:r>
            <a:endParaRPr lang="cs-CZ" sz="1400" i="0" dirty="0">
              <a:latin typeface="+mj-lt"/>
            </a:endParaRPr>
          </a:p>
        </p:txBody>
      </p:sp>
      <p:sp>
        <p:nvSpPr>
          <p:cNvPr id="21520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dirty="0" smtClean="0">
                <a:latin typeface="+mj-lt"/>
              </a:rPr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1521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b="1" i="0" dirty="0">
                <a:solidFill>
                  <a:srgbClr val="339933"/>
                </a:solidFill>
                <a:latin typeface="+mj-lt"/>
              </a:rPr>
              <a:t>Správné rozhodnutí</a:t>
            </a:r>
          </a:p>
        </p:txBody>
      </p:sp>
      <p:sp>
        <p:nvSpPr>
          <p:cNvPr id="21522" name="Rectangle 17"/>
          <p:cNvSpPr>
            <a:spLocks noChangeArrowheads="1"/>
          </p:cNvSpPr>
          <p:nvPr/>
        </p:nvSpPr>
        <p:spPr bwMode="auto">
          <a:xfrm>
            <a:off x="6732240" y="5265290"/>
            <a:ext cx="2103785" cy="11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339933"/>
                </a:solidFill>
                <a:latin typeface="+mj-lt"/>
              </a:rPr>
              <a:t>Správné </a:t>
            </a:r>
            <a:r>
              <a:rPr lang="cs-CZ" sz="1600" b="1" i="0" dirty="0" smtClean="0">
                <a:solidFill>
                  <a:srgbClr val="339933"/>
                </a:solidFill>
                <a:latin typeface="+mj-lt"/>
              </a:rPr>
              <a:t>rozhodnutí = síla testu</a:t>
            </a:r>
          </a:p>
          <a:p>
            <a:pPr eaLnBrk="0" hangingPunct="0"/>
            <a:r>
              <a:rPr lang="cs-CZ" sz="1600" dirty="0" smtClean="0">
                <a:latin typeface="+mj-lt"/>
              </a:rPr>
              <a:t>schopnost </a:t>
            </a:r>
            <a:r>
              <a:rPr lang="cs-CZ" sz="1600" dirty="0">
                <a:latin typeface="+mj-lt"/>
              </a:rPr>
              <a:t>rozpoznat neplatnost hypotézy</a:t>
            </a:r>
            <a:endParaRPr lang="cs-CZ" sz="1600" b="1" i="0" dirty="0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3" name="Rectangle 18"/>
          <p:cNvSpPr>
            <a:spLocks noChangeArrowheads="1"/>
          </p:cNvSpPr>
          <p:nvPr/>
        </p:nvSpPr>
        <p:spPr bwMode="auto">
          <a:xfrm>
            <a:off x="1536675" y="5805264"/>
            <a:ext cx="5195565" cy="48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FF0000"/>
                </a:solidFill>
                <a:latin typeface="+mj-lt"/>
              </a:rPr>
              <a:t>Chyba II. </a:t>
            </a:r>
            <a:r>
              <a:rPr lang="cs-CZ" sz="1600" b="1" i="0" dirty="0" smtClean="0">
                <a:solidFill>
                  <a:srgbClr val="FF0000"/>
                </a:solidFill>
                <a:latin typeface="+mj-lt"/>
              </a:rPr>
              <a:t>druhu</a:t>
            </a:r>
          </a:p>
          <a:p>
            <a:pPr eaLnBrk="0" hangingPunct="0"/>
            <a:r>
              <a:rPr lang="cs-CZ" sz="1600" dirty="0">
                <a:latin typeface="+mj-lt"/>
              </a:rPr>
              <a:t>Pravděpodobnost nerozpoznání neplatné nulové hypotézy</a:t>
            </a:r>
          </a:p>
          <a:p>
            <a:pPr eaLnBrk="0" hangingPunct="0"/>
            <a:endParaRPr lang="cs-CZ" sz="1600" b="1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24" name="Rectangle 19"/>
          <p:cNvSpPr>
            <a:spLocks noChangeArrowheads="1"/>
          </p:cNvSpPr>
          <p:nvPr/>
        </p:nvSpPr>
        <p:spPr bwMode="auto">
          <a:xfrm>
            <a:off x="6759640" y="3099854"/>
            <a:ext cx="2232025" cy="129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1" i="0" dirty="0">
                <a:solidFill>
                  <a:srgbClr val="FF0000"/>
                </a:solidFill>
                <a:latin typeface="+mj-lt"/>
              </a:rPr>
              <a:t>Chyba I. </a:t>
            </a:r>
            <a:r>
              <a:rPr lang="cs-CZ" sz="1600" b="1" i="0" dirty="0" smtClean="0">
                <a:solidFill>
                  <a:srgbClr val="FF0000"/>
                </a:solidFill>
                <a:latin typeface="+mj-lt"/>
              </a:rPr>
              <a:t>druhu</a:t>
            </a:r>
          </a:p>
          <a:p>
            <a:pPr eaLnBrk="0" hangingPunct="0"/>
            <a:r>
              <a:rPr lang="cs-CZ" sz="1600" dirty="0">
                <a:latin typeface="+mj-lt"/>
              </a:rPr>
              <a:t>Pravděpodobnost nesprávného zamítnutí nulové hypotézy, </a:t>
            </a:r>
            <a:r>
              <a:rPr lang="cs-CZ" sz="1600" b="1" dirty="0">
                <a:latin typeface="+mj-lt"/>
              </a:rPr>
              <a:t>hladina významnosti</a:t>
            </a:r>
          </a:p>
          <a:p>
            <a:pPr eaLnBrk="0" hangingPunct="0"/>
            <a:endParaRPr lang="cs-CZ" sz="1600" b="1" i="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 flipH="1">
            <a:off x="5508624" y="3355976"/>
            <a:ext cx="1223963" cy="6492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+mj-lt"/>
            </a:endParaRPr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33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solidFill>
                <a:srgbClr val="339933"/>
              </a:solidFill>
              <a:latin typeface="+mj-lt"/>
            </a:endParaRP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1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Možné chyby při testování hypotéz</a:t>
            </a: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51" b="9051"/>
          <a:stretch/>
        </p:blipFill>
        <p:spPr>
          <a:xfrm>
            <a:off x="1818976" y="1556792"/>
            <a:ext cx="548932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16185" t="31284" r="22417" b="4540"/>
          <a:stretch/>
        </p:blipFill>
        <p:spPr>
          <a:xfrm>
            <a:off x="5806548" y="4680000"/>
            <a:ext cx="2979878" cy="1655984"/>
          </a:xfrm>
          <a:prstGeom prst="rect">
            <a:avLst/>
          </a:prstGeom>
        </p:spPr>
      </p:pic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395288" y="1340768"/>
            <a:ext cx="4248720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i="0" u="sng" dirty="0" smtClean="0"/>
              <a:t>Jednostranné testy (</a:t>
            </a:r>
            <a:r>
              <a:rPr lang="en-US" sz="2400" b="1" u="sng" dirty="0" smtClean="0"/>
              <a:t>o</a:t>
            </a:r>
            <a:r>
              <a:rPr lang="en-US" sz="2400" b="1" i="0" u="sng" dirty="0" smtClean="0"/>
              <a:t>ne-tailed</a:t>
            </a:r>
            <a:r>
              <a:rPr lang="cs-CZ" sz="2400" b="1" i="0" u="sng" dirty="0" smtClean="0"/>
              <a:t>)</a:t>
            </a:r>
            <a:endParaRPr lang="cs-CZ" sz="2400" b="1" i="0" u="sng" dirty="0"/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395288" y="4283700"/>
            <a:ext cx="8424862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sz="2400" b="1" u="sng" dirty="0" smtClean="0"/>
              <a:t>Oboustranné testy (</a:t>
            </a:r>
            <a:r>
              <a:rPr lang="en-US" sz="2400" b="1" u="sng" dirty="0" smtClean="0"/>
              <a:t>t</a:t>
            </a:r>
            <a:r>
              <a:rPr lang="en-US" sz="2400" b="1" i="0" u="sng" dirty="0" smtClean="0"/>
              <a:t>wo-tailed</a:t>
            </a:r>
            <a:r>
              <a:rPr lang="cs-CZ" sz="2400" b="1" u="sng" dirty="0" smtClean="0"/>
              <a:t>)</a:t>
            </a:r>
            <a:endParaRPr lang="cs-CZ" sz="2400" b="1" i="0" u="sng" dirty="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468312" y="1844824"/>
            <a:ext cx="8640191" cy="236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Hypotéza testu je postavena asymetricky, tedy ptáme se na </a:t>
            </a:r>
            <a:r>
              <a:rPr lang="cs-CZ" i="0" dirty="0"/>
              <a:t>větší </a:t>
            </a:r>
            <a:r>
              <a:rPr lang="cs-CZ" i="0" dirty="0" smtClean="0"/>
              <a:t>než / menší.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i="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H</a:t>
            </a:r>
            <a:r>
              <a:rPr lang="cs-CZ" baseline="-25000" dirty="0" smtClean="0"/>
              <a:t>A</a:t>
            </a:r>
            <a:r>
              <a:rPr lang="cs-CZ" dirty="0" smtClean="0"/>
              <a:t> testuje pouze jeden směr asociace.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i="0" dirty="0" smtClean="0"/>
              <a:t>Jednodušší zamítnout H</a:t>
            </a:r>
            <a:r>
              <a:rPr lang="cs-CZ" i="0" baseline="-25000" dirty="0" smtClean="0"/>
              <a:t>0</a:t>
            </a:r>
            <a:r>
              <a:rPr lang="cs-CZ" i="0" dirty="0" smtClean="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Např.: H</a:t>
            </a:r>
            <a:r>
              <a:rPr lang="cs-CZ" baseline="-25000" dirty="0" smtClean="0"/>
              <a:t>0</a:t>
            </a:r>
            <a:r>
              <a:rPr lang="cs-CZ" dirty="0" smtClean="0"/>
              <a:t>: váha se po dietě nezměnila/vzrostla</a:t>
            </a:r>
          </a:p>
          <a:p>
            <a:pPr>
              <a:spcBef>
                <a:spcPct val="20000"/>
              </a:spcBef>
            </a:pPr>
            <a:r>
              <a:rPr lang="cs-CZ" dirty="0" smtClean="0"/>
              <a:t>	 H</a:t>
            </a:r>
            <a:r>
              <a:rPr lang="cs-CZ" baseline="-25000" dirty="0" smtClean="0"/>
              <a:t>1</a:t>
            </a:r>
            <a:r>
              <a:rPr lang="cs-CZ" dirty="0" smtClean="0"/>
              <a:t>: váha se po dietě snížila</a:t>
            </a:r>
            <a:endParaRPr lang="cs-CZ" i="0" dirty="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395288" y="4801215"/>
            <a:ext cx="6913016" cy="136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Hypotéza testu se ptá na otázku </a:t>
            </a:r>
            <a:r>
              <a:rPr lang="cs-CZ" i="0" dirty="0" smtClean="0"/>
              <a:t>rovná se / nerovná se.</a:t>
            </a:r>
          </a:p>
          <a:p>
            <a:pPr marL="361950">
              <a:spcBef>
                <a:spcPct val="20000"/>
              </a:spcBef>
            </a:pPr>
            <a:endParaRPr lang="cs-CZ" dirty="0"/>
          </a:p>
          <a:p>
            <a:pPr marL="36195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i="0" dirty="0" smtClean="0"/>
              <a:t>H</a:t>
            </a:r>
            <a:r>
              <a:rPr lang="cs-CZ" i="0" baseline="-25000" dirty="0" smtClean="0"/>
              <a:t>A</a:t>
            </a:r>
            <a:r>
              <a:rPr lang="cs-CZ" i="0" dirty="0" smtClean="0"/>
              <a:t> testuje oba směry asociace.</a:t>
            </a:r>
          </a:p>
          <a:p>
            <a:pPr marL="36195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dirty="0" smtClean="0"/>
              <a:t>Obtížněji dosáhneme statistické významnosti.</a:t>
            </a:r>
            <a:endParaRPr lang="cs-CZ" i="0" dirty="0"/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221574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Rovnice" r:id="rId4" imgW="355320" imgH="164880" progId="Equation.3">
                  <p:embed/>
                </p:oleObj>
              </mc:Choice>
              <mc:Fallback>
                <p:oleObj name="Rovnice" r:id="rId4" imgW="355320" imgH="164880" progId="Equation.3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21574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251583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Rovnice" r:id="rId6" imgW="355320" imgH="164880" progId="Equation.3">
                  <p:embed/>
                </p:oleObj>
              </mc:Choice>
              <mc:Fallback>
                <p:oleObj name="Rovnice" r:id="rId6" imgW="355320" imgH="164880" progId="Equation.3">
                  <p:embed/>
                  <p:pic>
                    <p:nvPicPr>
                      <p:cNvPr id="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251583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/>
          </p:nvPr>
        </p:nvGraphicFramePr>
        <p:xfrm>
          <a:off x="2588371" y="251583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Rovnice" r:id="rId8" imgW="355320" imgH="164880" progId="Equation.3">
                  <p:embed/>
                </p:oleObj>
              </mc:Choice>
              <mc:Fallback>
                <p:oleObj name="Rovnice" r:id="rId8" imgW="355320" imgH="164880" progId="Equation.3">
                  <p:embed/>
                  <p:pic>
                    <p:nvPicPr>
                      <p:cNvPr id="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371" y="251583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/>
          </p:nvPr>
        </p:nvGraphicFramePr>
        <p:xfrm>
          <a:off x="2594248" y="2215746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Rovnice" r:id="rId10" imgW="355320" imgH="164880" progId="Equation.3">
                  <p:embed/>
                </p:oleObj>
              </mc:Choice>
              <mc:Fallback>
                <p:oleObj name="Rovnice" r:id="rId10" imgW="355320" imgH="164880" progId="Equation.3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4248" y="2215746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27584" y="2132856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124943" y="2148588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27584" y="243008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23728" y="2436620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>
            <p:extLst/>
          </p:nvPr>
        </p:nvGraphicFramePr>
        <p:xfrm>
          <a:off x="1298104" y="5158882"/>
          <a:ext cx="6096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Rovnice" r:id="rId12" imgW="355320" imgH="164880" progId="Equation.3">
                  <p:embed/>
                </p:oleObj>
              </mc:Choice>
              <mc:Fallback>
                <p:oleObj name="Rovnice" r:id="rId12" imgW="355320" imgH="164880" progId="Equation.3">
                  <p:embed/>
                  <p:pic>
                    <p:nvPicPr>
                      <p:cNvPr id="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104" y="5158882"/>
                        <a:ext cx="609600" cy="28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/>
          </p:nvPr>
        </p:nvGraphicFramePr>
        <p:xfrm>
          <a:off x="2582863" y="5159377"/>
          <a:ext cx="6318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Rovnice" r:id="rId14" imgW="368280" imgH="164880" progId="Equation.3">
                  <p:embed/>
                </p:oleObj>
              </mc:Choice>
              <mc:Fallback>
                <p:oleObj name="Rovnice" r:id="rId14" imgW="368280" imgH="164880" progId="Equation.3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5159377"/>
                        <a:ext cx="63182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27584" y="5085184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0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124943" y="5091724"/>
            <a:ext cx="568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b="0" i="0" dirty="0" smtClean="0"/>
              <a:t>H</a:t>
            </a:r>
            <a:r>
              <a:rPr lang="cs-CZ" sz="2000" b="0" i="0" baseline="-25000" dirty="0" smtClean="0"/>
              <a:t>A</a:t>
            </a:r>
            <a:r>
              <a:rPr lang="cs-CZ" sz="2000" b="0" i="0" dirty="0" smtClean="0"/>
              <a:t>: </a:t>
            </a:r>
            <a:endParaRPr lang="cs-CZ" sz="2000" i="0" dirty="0"/>
          </a:p>
        </p:txBody>
      </p:sp>
      <p:sp>
        <p:nvSpPr>
          <p:cNvPr id="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6"/>
          <a:srcRect l="16085" t="31811" r="31808"/>
          <a:stretch/>
        </p:blipFill>
        <p:spPr>
          <a:xfrm>
            <a:off x="5796136" y="2277072"/>
            <a:ext cx="3007313" cy="1800000"/>
          </a:xfrm>
          <a:prstGeom prst="rect">
            <a:avLst/>
          </a:prstGeom>
        </p:spPr>
      </p:pic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228600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 </a:t>
            </a:r>
            <a:r>
              <a:rPr lang="en-US" dirty="0"/>
              <a:t>One-tailed</a:t>
            </a:r>
            <a:r>
              <a:rPr lang="cs-CZ" dirty="0"/>
              <a:t> vs. </a:t>
            </a:r>
            <a:r>
              <a:rPr lang="en-US" dirty="0"/>
              <a:t>two-tailed</a:t>
            </a:r>
            <a:r>
              <a:rPr lang="cs-CZ" dirty="0"/>
              <a:t> testy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70512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Parametrické vs. </a:t>
            </a:r>
            <a:r>
              <a:rPr lang="cs-CZ" dirty="0" err="1" smtClean="0"/>
              <a:t>neparametrické</a:t>
            </a:r>
            <a:r>
              <a:rPr lang="cs-CZ" dirty="0" smtClean="0"/>
              <a:t> testy</a:t>
            </a: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971880" y="1772617"/>
            <a:ext cx="2520000" cy="576263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</a:pPr>
            <a:r>
              <a:rPr lang="cs-CZ" sz="2200" b="1" i="0" dirty="0">
                <a:latin typeface="+mj-lt"/>
              </a:rPr>
              <a:t>Parametrické testy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5364410" y="1766847"/>
            <a:ext cx="2952006" cy="576262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</a:pPr>
            <a:r>
              <a:rPr lang="cs-CZ" sz="2200" b="1" i="0" dirty="0" err="1">
                <a:latin typeface="+mj-lt"/>
              </a:rPr>
              <a:t>Neparametrické</a:t>
            </a:r>
            <a:r>
              <a:rPr lang="cs-CZ" sz="2200" b="1" i="0" dirty="0">
                <a:latin typeface="+mj-lt"/>
              </a:rPr>
              <a:t> testy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68314" y="2699159"/>
            <a:ext cx="4175694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Mají předpoklady o rozložení vstupujících dat (např. normální rozložení).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Při stejném N a dodržení předpokladů mají vyšší sílu testu než testy </a:t>
            </a:r>
            <a:r>
              <a:rPr lang="cs-CZ" b="0" i="0" dirty="0" err="1" smtClean="0"/>
              <a:t>neparametrické</a:t>
            </a:r>
            <a:r>
              <a:rPr lang="cs-CZ" b="0" i="0" dirty="0" smtClean="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Pokud nejsou dodrženy předpoklady parametrických testů, potom jejich síla testu prudce klesá a výsledek testu může být zcela chybný a nesmyslný.</a:t>
            </a:r>
            <a:endParaRPr lang="cs-CZ" b="0" i="0" dirty="0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4824290" y="2699159"/>
            <a:ext cx="431971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Vyžadují méně předpokladů o </a:t>
            </a:r>
            <a:r>
              <a:rPr lang="cs-CZ" b="0" i="0" dirty="0"/>
              <a:t>rozložení vstupujících dat, lze je tedy použít i při asymetrickém rozložení, odlehlých </a:t>
            </a:r>
            <a:r>
              <a:rPr lang="cs-CZ" b="0" i="0" dirty="0" smtClean="0"/>
              <a:t>hodnotách.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 smtClean="0"/>
              <a:t>Snížená </a:t>
            </a:r>
            <a:r>
              <a:rPr lang="cs-CZ" b="0" i="0" dirty="0"/>
              <a:t>síla těchto testů je způsobena redukcí informační hodnoty původních dat, kdy </a:t>
            </a:r>
            <a:r>
              <a:rPr lang="cs-CZ" b="0" i="0" dirty="0" err="1"/>
              <a:t>neparametrické</a:t>
            </a:r>
            <a:r>
              <a:rPr lang="cs-CZ" b="0" i="0" dirty="0"/>
              <a:t> testy nevyužívají původní hodnoty, ale nejčastěji pouze jejich </a:t>
            </a:r>
            <a:r>
              <a:rPr lang="cs-CZ" i="0" dirty="0" smtClean="0"/>
              <a:t>pořadí.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dirty="0" smtClean="0"/>
              <a:t>Souvisí s malou velikostí souboru (nejsme schopni normalitu dat ověřit).</a:t>
            </a:r>
            <a:endParaRPr lang="cs-CZ" i="0" dirty="0"/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8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/>
          <a:lstStyle/>
          <a:p>
            <a:r>
              <a:rPr lang="cs-CZ" sz="3200" dirty="0" smtClean="0"/>
              <a:t>Základní rozhodování o výběru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050668" y="1500174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Typ dat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1750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spojitá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28582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Spojitá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323591" y="2285992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Kategoriální x kategoriální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5707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968253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Dva výběry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57818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Tři a více výběrů (nepárově)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632937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Jeden výběr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286644" y="318578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Více výběrů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418015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489797" y="4128100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7290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Pearsonův</a:t>
            </a:r>
            <a:r>
              <a:rPr lang="cs-CZ" sz="1100" b="1" dirty="0" smtClean="0">
                <a:solidFill>
                  <a:srgbClr val="009900"/>
                </a:solidFill>
              </a:rPr>
              <a:t> korelační koeficient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152143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Jednovýběrový</a:t>
            </a:r>
            <a:endParaRPr lang="cs-CZ" sz="1100" b="1" dirty="0" smtClean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9300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Párový 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6457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9900"/>
                </a:solidFill>
              </a:rPr>
              <a:t>Dvouvýběrový</a:t>
            </a:r>
            <a:r>
              <a:rPr lang="cs-CZ" sz="1100" b="1" dirty="0" smtClean="0">
                <a:solidFill>
                  <a:srgbClr val="009900"/>
                </a:solidFill>
              </a:rPr>
              <a:t> </a:t>
            </a:r>
            <a:br>
              <a:rPr lang="cs-CZ" sz="1100" b="1" dirty="0" smtClean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4736142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ANOVA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736406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7829454" y="4138733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Nepárová data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961485" y="499299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Chí-kvadrát 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54085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Spearmanův</a:t>
            </a:r>
            <a:r>
              <a:rPr lang="cs-CZ" sz="1100" b="1" dirty="0" smtClean="0">
                <a:solidFill>
                  <a:srgbClr val="0000FF"/>
                </a:solidFill>
              </a:rPr>
              <a:t> korelační koeficient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51822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8979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Wilcoxonův</a:t>
            </a:r>
            <a:r>
              <a:rPr lang="cs-CZ" sz="1100" b="1" dirty="0" smtClean="0">
                <a:solidFill>
                  <a:srgbClr val="0000FF"/>
                </a:solidFill>
              </a:rPr>
              <a:t> / znaménkový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66136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Mannův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Whitneyho</a:t>
            </a:r>
            <a:r>
              <a:rPr lang="cs-CZ" sz="1100" b="1" dirty="0" smtClean="0">
                <a:solidFill>
                  <a:srgbClr val="0000FF"/>
                </a:solidFill>
              </a:rPr>
              <a:t> / mediánový t.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3293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Kruskalův</a:t>
            </a:r>
            <a:r>
              <a:rPr lang="cs-CZ" sz="1100" b="1" dirty="0" smtClean="0">
                <a:solidFill>
                  <a:srgbClr val="0000FF"/>
                </a:solidFill>
              </a:rPr>
              <a:t>-</a:t>
            </a:r>
            <a:r>
              <a:rPr lang="cs-CZ" sz="1100" b="1" dirty="0" err="1" smtClean="0">
                <a:solidFill>
                  <a:srgbClr val="0000FF"/>
                </a:solidFill>
              </a:rPr>
              <a:t>Wallisův</a:t>
            </a:r>
            <a:r>
              <a:rPr lang="cs-CZ" sz="1100" b="1" dirty="0" smtClean="0">
                <a:solidFill>
                  <a:srgbClr val="0000FF"/>
                </a:solidFill>
              </a:rPr>
              <a:t> test / mediánový </a:t>
            </a:r>
            <a:r>
              <a:rPr lang="cs-CZ" sz="1100" b="1" dirty="0" err="1" smtClean="0">
                <a:solidFill>
                  <a:srgbClr val="0000FF"/>
                </a:solidFill>
              </a:rPr>
              <a:t>t</a:t>
            </a:r>
            <a:r>
              <a:rPr lang="cs-CZ" sz="1100" b="1" dirty="0" smtClean="0">
                <a:solidFill>
                  <a:srgbClr val="0000FF"/>
                </a:solidFill>
              </a:rPr>
              <a:t>.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80450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Jednovýběrový</a:t>
            </a:r>
            <a:r>
              <a:rPr lang="cs-CZ" sz="1100" b="1" dirty="0" smtClean="0">
                <a:solidFill>
                  <a:srgbClr val="0000FF"/>
                </a:solidFill>
              </a:rPr>
              <a:t> binomický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876077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McNemarův</a:t>
            </a:r>
            <a:r>
              <a:rPr lang="cs-CZ" sz="1100" b="1" dirty="0" smtClean="0">
                <a:solidFill>
                  <a:srgbClr val="0000FF"/>
                </a:solidFill>
              </a:rPr>
              <a:t>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7958280" y="5707376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 smtClean="0">
                <a:solidFill>
                  <a:srgbClr val="0000FF"/>
                </a:solidFill>
              </a:rPr>
              <a:t>Fisherův</a:t>
            </a:r>
            <a:r>
              <a:rPr lang="cs-CZ" sz="1100" b="1" dirty="0" smtClean="0">
                <a:solidFill>
                  <a:srgbClr val="0000FF"/>
                </a:solidFill>
              </a:rPr>
              <a:t> exaktní test</a:t>
            </a:r>
            <a:endParaRPr lang="cs-CZ" sz="1100" b="1" dirty="0">
              <a:solidFill>
                <a:srgbClr val="0000FF"/>
              </a:solidFill>
            </a:endParaRPr>
          </a:p>
        </p:txBody>
      </p:sp>
      <p:cxnSp>
        <p:nvCxnSpPr>
          <p:cNvPr id="40" name="Pravoúhlá spojovací čára 39"/>
          <p:cNvCxnSpPr>
            <a:stCxn id="4" idx="2"/>
            <a:endCxn id="5" idx="0"/>
          </p:cNvCxnSpPr>
          <p:nvPr/>
        </p:nvCxnSpPr>
        <p:spPr>
          <a:xfrm rot="5400000">
            <a:off x="257105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41"/>
          <p:cNvCxnSpPr/>
          <p:nvPr/>
        </p:nvCxnSpPr>
        <p:spPr>
          <a:xfrm rot="5400000">
            <a:off x="389946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43"/>
          <p:cNvCxnSpPr>
            <a:stCxn id="4" idx="2"/>
            <a:endCxn id="8" idx="0"/>
          </p:cNvCxnSpPr>
          <p:nvPr/>
        </p:nvCxnSpPr>
        <p:spPr>
          <a:xfrm rot="16200000" flipH="1">
            <a:off x="564697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ravoúhlá spojovací čára 45"/>
          <p:cNvCxnSpPr>
            <a:stCxn id="6" idx="2"/>
            <a:endCxn id="9" idx="0"/>
          </p:cNvCxnSpPr>
          <p:nvPr/>
        </p:nvCxnSpPr>
        <p:spPr>
          <a:xfrm rot="5400000">
            <a:off x="2452936" y="2216134"/>
            <a:ext cx="323788" cy="161550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/>
          <p:nvPr/>
        </p:nvCxnSpPr>
        <p:spPr>
          <a:xfrm rot="5400000">
            <a:off x="3250573" y="3021722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6" idx="2"/>
            <a:endCxn id="11" idx="0"/>
          </p:cNvCxnSpPr>
          <p:nvPr/>
        </p:nvCxnSpPr>
        <p:spPr>
          <a:xfrm rot="16200000" flipH="1">
            <a:off x="400330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8" idx="2"/>
            <a:endCxn id="13" idx="0"/>
          </p:cNvCxnSpPr>
          <p:nvPr/>
        </p:nvCxnSpPr>
        <p:spPr>
          <a:xfrm rot="5400000">
            <a:off x="633837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8" idx="2"/>
            <a:endCxn id="14" idx="0"/>
          </p:cNvCxnSpPr>
          <p:nvPr/>
        </p:nvCxnSpPr>
        <p:spPr>
          <a:xfrm rot="16200000" flipH="1">
            <a:off x="716522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10" idx="2"/>
            <a:endCxn id="15" idx="0"/>
          </p:cNvCxnSpPr>
          <p:nvPr/>
        </p:nvCxnSpPr>
        <p:spPr>
          <a:xfrm rot="5400000">
            <a:off x="295772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ravoúhlá spojovací čára 57"/>
          <p:cNvCxnSpPr>
            <a:stCxn id="10" idx="2"/>
            <a:endCxn id="16" idx="0"/>
          </p:cNvCxnSpPr>
          <p:nvPr/>
        </p:nvCxnSpPr>
        <p:spPr>
          <a:xfrm rot="16200000" flipH="1">
            <a:off x="349361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14" idx="2"/>
            <a:endCxn id="26" idx="0"/>
          </p:cNvCxnSpPr>
          <p:nvPr/>
        </p:nvCxnSpPr>
        <p:spPr>
          <a:xfrm rot="5400000">
            <a:off x="727080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14" idx="2"/>
            <a:endCxn id="27" idx="0"/>
          </p:cNvCxnSpPr>
          <p:nvPr/>
        </p:nvCxnSpPr>
        <p:spPr>
          <a:xfrm rot="16200000" flipH="1">
            <a:off x="781732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685801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 smtClean="0">
                <a:solidFill>
                  <a:srgbClr val="0000FF"/>
                </a:solidFill>
              </a:rPr>
              <a:t>Neparametrické</a:t>
            </a:r>
            <a:r>
              <a:rPr lang="cs-CZ" sz="1200" b="1" dirty="0" smtClean="0">
                <a:solidFill>
                  <a:srgbClr val="0000FF"/>
                </a:solidFill>
              </a:rPr>
              <a:t> testy</a:t>
            </a:r>
            <a:endParaRPr lang="cs-CZ" sz="1200" b="1" dirty="0">
              <a:solidFill>
                <a:srgbClr val="0000FF"/>
              </a:solidFill>
            </a:endParaRPr>
          </a:p>
        </p:txBody>
      </p:sp>
      <p:cxnSp>
        <p:nvCxnSpPr>
          <p:cNvPr id="65" name="Tvar 64"/>
          <p:cNvCxnSpPr>
            <a:endCxn id="18" idx="1"/>
          </p:cNvCxnSpPr>
          <p:nvPr/>
        </p:nvCxnSpPr>
        <p:spPr>
          <a:xfrm rot="16200000" flipH="1">
            <a:off x="-83912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Tvar 66"/>
          <p:cNvCxnSpPr>
            <a:endCxn id="29" idx="1"/>
          </p:cNvCxnSpPr>
          <p:nvPr/>
        </p:nvCxnSpPr>
        <p:spPr>
          <a:xfrm rot="16200000" flipH="1">
            <a:off x="-119791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Tvar 76"/>
          <p:cNvCxnSpPr>
            <a:endCxn id="28" idx="1"/>
          </p:cNvCxnSpPr>
          <p:nvPr/>
        </p:nvCxnSpPr>
        <p:spPr>
          <a:xfrm rot="16200000" flipH="1">
            <a:off x="762788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Tvar 78"/>
          <p:cNvCxnSpPr>
            <a:endCxn id="36" idx="1"/>
          </p:cNvCxnSpPr>
          <p:nvPr/>
        </p:nvCxnSpPr>
        <p:spPr>
          <a:xfrm rot="16200000" flipH="1">
            <a:off x="726909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Tvar 80"/>
          <p:cNvCxnSpPr>
            <a:endCxn id="35" idx="1"/>
          </p:cNvCxnSpPr>
          <p:nvPr/>
        </p:nvCxnSpPr>
        <p:spPr>
          <a:xfrm rot="16200000" flipH="1">
            <a:off x="619220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Tvar 84"/>
          <p:cNvCxnSpPr/>
          <p:nvPr/>
        </p:nvCxnSpPr>
        <p:spPr>
          <a:xfrm rot="16200000" flipH="1">
            <a:off x="463771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Tvar 86"/>
          <p:cNvCxnSpPr/>
          <p:nvPr/>
        </p:nvCxnSpPr>
        <p:spPr>
          <a:xfrm rot="16200000" flipH="1">
            <a:off x="391578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Tvar 87"/>
          <p:cNvCxnSpPr/>
          <p:nvPr/>
        </p:nvCxnSpPr>
        <p:spPr>
          <a:xfrm rot="16200000" flipH="1">
            <a:off x="391194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Tvar 89"/>
          <p:cNvCxnSpPr/>
          <p:nvPr/>
        </p:nvCxnSpPr>
        <p:spPr>
          <a:xfrm rot="16200000" flipH="1">
            <a:off x="330618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Tvar 90"/>
          <p:cNvCxnSpPr/>
          <p:nvPr/>
        </p:nvCxnSpPr>
        <p:spPr>
          <a:xfrm rot="16200000" flipH="1">
            <a:off x="316218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Tvar 91"/>
          <p:cNvCxnSpPr/>
          <p:nvPr/>
        </p:nvCxnSpPr>
        <p:spPr>
          <a:xfrm rot="16200000" flipH="1">
            <a:off x="226141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Tvar 92"/>
          <p:cNvCxnSpPr/>
          <p:nvPr/>
        </p:nvCxnSpPr>
        <p:spPr>
          <a:xfrm rot="16200000" flipH="1">
            <a:off x="211741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Tvar 93"/>
          <p:cNvCxnSpPr/>
          <p:nvPr/>
        </p:nvCxnSpPr>
        <p:spPr>
          <a:xfrm rot="16200000" flipH="1">
            <a:off x="71180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Tvar 94"/>
          <p:cNvCxnSpPr/>
          <p:nvPr/>
        </p:nvCxnSpPr>
        <p:spPr>
          <a:xfrm rot="16200000" flipH="1">
            <a:off x="715917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5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183359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Základní popis a práce s daty v softwaru R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373886"/>
            <a:ext cx="9036496" cy="1354217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Bi8600: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Vícerozměrné metody</a:t>
            </a:r>
            <a: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1. cvičení – 1. část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Současná statistická analýza se neobejde bez zpracování dat pomocí statistických software. Předpokladem úspěchu je správné uložení dat ve formě „databázové“ tabulky umožňující jejich zpracování v libovolné aplikaci.</a:t>
            </a:r>
          </a:p>
          <a:p>
            <a:endParaRPr lang="cs-CZ" dirty="0" smtClean="0"/>
          </a:p>
          <a:p>
            <a:r>
              <a:rPr lang="cs-CZ" dirty="0" smtClean="0"/>
              <a:t>Neméně důležité je věnovat pozornost čištění dat předcházející vlastní analýze. Každá chyba, která vznikne nebo není nalezena ve fázi přípravy dat se promítne do všech dalších kroků a může zapříčinit neplatnost výsledků a nutnost opakování analýzy.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1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83820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2057400" cy="336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Parametry (znaky)</a:t>
            </a:r>
          </a:p>
        </p:txBody>
      </p:sp>
      <p:sp>
        <p:nvSpPr>
          <p:cNvPr id="233477" name="Line 5"/>
          <p:cNvSpPr>
            <a:spLocks noChangeShapeType="1"/>
          </p:cNvSpPr>
          <p:nvPr/>
        </p:nvSpPr>
        <p:spPr bwMode="auto">
          <a:xfrm>
            <a:off x="6553200" y="762000"/>
            <a:ext cx="609600" cy="1524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3200400" y="806450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 rot="10800000">
            <a:off x="151268" y="1295400"/>
            <a:ext cx="430887" cy="227647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Základní jednotka dat</a:t>
            </a:r>
            <a:endParaRPr lang="cs-CZ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3480" name="AutoShape 8"/>
          <p:cNvSpPr>
            <a:spLocks noChangeArrowheads="1"/>
          </p:cNvSpPr>
          <p:nvPr/>
        </p:nvSpPr>
        <p:spPr bwMode="auto">
          <a:xfrm rot="5428150">
            <a:off x="-739775" y="4813695"/>
            <a:ext cx="2209800" cy="304800"/>
          </a:xfrm>
          <a:prstGeom prst="rightArrow">
            <a:avLst>
              <a:gd name="adj1" fmla="val 50000"/>
              <a:gd name="adj2" fmla="val 181250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3" name="Rectangle 9"/>
          <p:cNvSpPr>
            <a:spLocks/>
          </p:cNvSpPr>
          <p:nvPr/>
        </p:nvSpPr>
        <p:spPr bwMode="auto">
          <a:xfrm>
            <a:off x="301625" y="-26988"/>
            <a:ext cx="8534400" cy="7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300" b="1" dirty="0">
                <a:solidFill>
                  <a:srgbClr val="7B9899"/>
                </a:solidFill>
                <a:cs typeface="Arial" pitchFamily="34" charset="0"/>
              </a:rPr>
              <a:t>DATA – ukázka uspořádání datového souboru</a:t>
            </a:r>
          </a:p>
        </p:txBody>
      </p:sp>
      <p:sp>
        <p:nvSpPr>
          <p:cNvPr id="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1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8794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altLang="cs-CZ" sz="2400" dirty="0" smtClean="0"/>
              <a:t>lze ji řadit do kategorií, ale nelze ji kvantifikovat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alt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altLang="cs-CZ" sz="2400" dirty="0" smtClean="0"/>
              <a:t>můžeme ji přiřadit číselnou hodnotu</a:t>
            </a:r>
          </a:p>
          <a:p>
            <a:pPr marL="341313" indent="-341313"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solidFill>
                  <a:srgbClr val="0070C0"/>
                </a:solidFill>
              </a:rPr>
              <a:t> Příklad: </a:t>
            </a:r>
            <a:r>
              <a:rPr lang="cs-CZ" altLang="cs-CZ" sz="2400" i="1" dirty="0" smtClean="0">
                <a:solidFill>
                  <a:srgbClr val="FF0000"/>
                </a:solidFill>
              </a:rPr>
              <a:t>??</a:t>
            </a:r>
            <a:endParaRPr lang="cs-CZ" altLang="cs-CZ" sz="2400" i="1" dirty="0">
              <a:solidFill>
                <a:srgbClr val="FF0000"/>
              </a:solidFill>
            </a:endParaRPr>
          </a:p>
          <a:p>
            <a:pPr marL="341313" indent="-341313"/>
            <a:endParaRPr lang="cs-CZ" alt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70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Typy proměnných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624032"/>
            <a:ext cx="8534400" cy="4598988"/>
          </a:xfrm>
        </p:spPr>
        <p:txBody>
          <a:bodyPr/>
          <a:lstStyle/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Kvalitativní (kategoriální) proměnná</a:t>
            </a:r>
          </a:p>
          <a:p>
            <a:pPr marL="341313" indent="-341313"/>
            <a:r>
              <a:rPr lang="cs-CZ" sz="2400" dirty="0" smtClean="0"/>
              <a:t>lze ji řadit do kategorií, ale nelze ji kvantifikovat</a:t>
            </a:r>
          </a:p>
          <a:p>
            <a:pPr marL="0" indent="361950">
              <a:buNone/>
            </a:pPr>
            <a:r>
              <a:rPr lang="cs-CZ" altLang="cs-CZ" sz="2400" i="1" dirty="0" smtClean="0">
                <a:solidFill>
                  <a:srgbClr val="0070C0"/>
                </a:solidFill>
              </a:rPr>
              <a:t>Příklad</a:t>
            </a:r>
            <a:r>
              <a:rPr lang="cs-CZ" altLang="cs-CZ" sz="2400" i="1" dirty="0">
                <a:solidFill>
                  <a:srgbClr val="0070C0"/>
                </a:solidFill>
              </a:rPr>
              <a:t>: </a:t>
            </a:r>
            <a:r>
              <a:rPr lang="cs-CZ" sz="2400" i="1" dirty="0" smtClean="0">
                <a:solidFill>
                  <a:srgbClr val="0070C0"/>
                </a:solidFill>
              </a:rPr>
              <a:t>pohlaví, HIV status, barva vlasů ...</a:t>
            </a:r>
          </a:p>
          <a:p>
            <a:pPr marL="341313" indent="-341313">
              <a:buNone/>
            </a:pPr>
            <a:endParaRPr lang="cs-CZ" sz="2400" dirty="0" smtClean="0"/>
          </a:p>
          <a:p>
            <a:pPr marL="341313" indent="-341313">
              <a:buFont typeface="Wingdings 2" pitchFamily="18" charset="2"/>
              <a:buNone/>
            </a:pPr>
            <a:r>
              <a:rPr lang="cs-CZ" sz="2400" b="1" u="sng" dirty="0" smtClean="0"/>
              <a:t>Kvantitativní (numerická) proměnná</a:t>
            </a:r>
          </a:p>
          <a:p>
            <a:pPr marL="341313" indent="-341313"/>
            <a:r>
              <a:rPr lang="cs-CZ" sz="2400" dirty="0" smtClean="0"/>
              <a:t>můžeme ji přiřadit číselnou hodnotu</a:t>
            </a:r>
          </a:p>
          <a:p>
            <a:pPr marL="0" indent="361950">
              <a:buNone/>
            </a:pPr>
            <a:r>
              <a:rPr lang="cs-CZ" altLang="cs-CZ" sz="2400" i="1" dirty="0">
                <a:solidFill>
                  <a:srgbClr val="0070C0"/>
                </a:solidFill>
              </a:rPr>
              <a:t>Příklad: </a:t>
            </a:r>
            <a:r>
              <a:rPr lang="cs-CZ" sz="2400" i="1" dirty="0" smtClean="0">
                <a:solidFill>
                  <a:srgbClr val="0070C0"/>
                </a:solidFill>
              </a:rPr>
              <a:t>výška, váha, teplota, počet hospitalizací ...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979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 smtClean="0">
                <a:solidFill>
                  <a:srgbClr val="FF0000"/>
                </a:solidFill>
              </a:rPr>
              <a:t>??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</a:p>
          <a:p>
            <a:pPr marL="355600" indent="0"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</a:t>
            </a:r>
            <a:r>
              <a:rPr lang="cs-CZ" altLang="cs-CZ" sz="2000" i="1" dirty="0">
                <a:solidFill>
                  <a:srgbClr val="FF0000"/>
                </a:solidFill>
              </a:rPr>
              <a:t>??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217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Kvalitativní znaky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1313" indent="-341313"/>
            <a:r>
              <a:rPr lang="cs-CZ" altLang="cs-CZ" sz="2000" b="1" u="sng" dirty="0" smtClean="0"/>
              <a:t>Binární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dvě kategorie, obvykle se kódují pomocí číslic 1 (přítomnost sledovaného znaku) a 0 (nepřítomnost sledovaného znaku).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Příklady: Diabetes (1-ano, 0-ne), Pohlaví (1-muž, 0-žena).</a:t>
            </a:r>
          </a:p>
          <a:p>
            <a:pPr marL="341313" indent="-341313">
              <a:buFont typeface="Wingdings 2" pitchFamily="18" charset="2"/>
              <a:buNone/>
            </a:pPr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Nominální znaky</a:t>
            </a:r>
            <a:r>
              <a:rPr lang="cs-CZ" altLang="cs-CZ" sz="2000" dirty="0" smtClean="0"/>
              <a:t>: několik kategorií (A, B, C), které nelze</a:t>
            </a:r>
            <a:r>
              <a:rPr lang="cs-CZ" altLang="cs-CZ" sz="2000" dirty="0" smtClean="0">
                <a:solidFill>
                  <a:srgbClr val="FF0000"/>
                </a:solidFill>
              </a:rPr>
              <a:t> </a:t>
            </a:r>
            <a:r>
              <a:rPr lang="cs-CZ" altLang="cs-CZ" sz="2000" dirty="0" smtClean="0"/>
              <a:t>uspořádat.</a:t>
            </a:r>
          </a:p>
          <a:p>
            <a:pPr marL="709613" indent="-341313">
              <a:buFont typeface="Wingdings 2" pitchFamily="18" charset="2"/>
              <a:buNone/>
            </a:pPr>
            <a:r>
              <a:rPr lang="cs-CZ" altLang="cs-CZ" sz="2000" i="1" dirty="0" smtClean="0">
                <a:solidFill>
                  <a:srgbClr val="0070C0"/>
                </a:solidFill>
              </a:rPr>
              <a:t>Příklad: krevní skupiny (A/B/AB/0).</a:t>
            </a:r>
            <a:endParaRPr lang="cs-CZ" altLang="cs-CZ" sz="2000" dirty="0" smtClean="0">
              <a:solidFill>
                <a:srgbClr val="0070C0"/>
              </a:solidFill>
            </a:endParaRPr>
          </a:p>
          <a:p>
            <a:pPr marL="341313" indent="-341313"/>
            <a:endParaRPr lang="cs-CZ" altLang="cs-CZ" sz="2000" dirty="0" smtClean="0"/>
          </a:p>
          <a:p>
            <a:pPr marL="341313" indent="-341313"/>
            <a:r>
              <a:rPr lang="cs-CZ" altLang="cs-CZ" sz="2000" b="1" u="sng" dirty="0" smtClean="0"/>
              <a:t>Ordinální znaky</a:t>
            </a:r>
            <a:r>
              <a:rPr lang="cs-CZ" altLang="cs-CZ" sz="2000" b="1" dirty="0" smtClean="0"/>
              <a:t>: </a:t>
            </a:r>
            <a:r>
              <a:rPr lang="cs-CZ" altLang="cs-CZ" sz="2000" dirty="0" smtClean="0"/>
              <a:t>několik kategorií, které lze vzájemně seřadit, tedy můžeme se ptát, která je větší/menší (1</a:t>
            </a:r>
            <a:r>
              <a:rPr lang="en-US" altLang="cs-CZ" sz="2000" dirty="0" smtClean="0"/>
              <a:t>&lt;2&lt;3)</a:t>
            </a:r>
            <a:r>
              <a:rPr lang="cs-CZ" altLang="cs-CZ" sz="2000" dirty="0" smtClean="0"/>
              <a:t>.</a:t>
            </a:r>
            <a:endParaRPr lang="en-US" altLang="cs-CZ" sz="2000" dirty="0" smtClean="0"/>
          </a:p>
          <a:p>
            <a:pPr marL="1255713" indent="-900113">
              <a:buFont typeface="Wingdings 2" pitchFamily="18" charset="2"/>
              <a:buNone/>
            </a:pPr>
            <a:r>
              <a:rPr lang="en-US" altLang="cs-CZ" sz="2000" i="1" dirty="0" smtClean="0">
                <a:solidFill>
                  <a:srgbClr val="0070C0"/>
                </a:solidFill>
              </a:rPr>
              <a:t>P</a:t>
            </a:r>
            <a:r>
              <a:rPr lang="cs-CZ" altLang="cs-CZ" sz="2000" i="1" dirty="0" err="1" smtClean="0">
                <a:solidFill>
                  <a:srgbClr val="0070C0"/>
                </a:solidFill>
              </a:rPr>
              <a:t>říklady</a:t>
            </a:r>
            <a:r>
              <a:rPr lang="cs-CZ" altLang="cs-CZ" sz="2000" i="1" dirty="0" smtClean="0">
                <a:solidFill>
                  <a:srgbClr val="0070C0"/>
                </a:solidFill>
              </a:rPr>
              <a:t>: stupeň bolesti (mírná/střední/velká), stadium maligního onemocnění (I/II/III/IV).</a:t>
            </a:r>
          </a:p>
          <a:p>
            <a:pPr marL="341313" indent="-341313"/>
            <a:endParaRPr lang="cs-CZ" altLang="cs-CZ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249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2181</Words>
  <Application>Microsoft Office PowerPoint</Application>
  <PresentationFormat>Předvádění na obrazovce (4:3)</PresentationFormat>
  <Paragraphs>377</Paragraphs>
  <Slides>29</Slides>
  <Notes>14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Math1</vt:lpstr>
      <vt:lpstr>Wingdings</vt:lpstr>
      <vt:lpstr>Wingdings 2</vt:lpstr>
      <vt:lpstr>Administrativní</vt:lpstr>
      <vt:lpstr>Rovnice</vt:lpstr>
      <vt:lpstr>Bi8600: Vícerozměrné metody  1. cvičení</vt:lpstr>
      <vt:lpstr>Průběh výuky</vt:lpstr>
      <vt:lpstr>Bi8600: Vícerozměrné metody 1. cvičení – 1. část</vt:lpstr>
      <vt:lpstr>Motivace</vt:lpstr>
      <vt:lpstr>Prezentace aplikace PowerPoint</vt:lpstr>
      <vt:lpstr>Typy proměnných</vt:lpstr>
      <vt:lpstr>Typy proměnných</vt:lpstr>
      <vt:lpstr>Kvalitativní znaky</vt:lpstr>
      <vt:lpstr>Kvalitativní znaky</vt:lpstr>
      <vt:lpstr>Kvantitativní znaky</vt:lpstr>
      <vt:lpstr>Různé typy dat znamenají různou informaci</vt:lpstr>
      <vt:lpstr>Popisné statistiky</vt:lpstr>
      <vt:lpstr>Popis kvalitativních dat</vt:lpstr>
      <vt:lpstr>Popis kvantitativních dat  – charakteristiky středu</vt:lpstr>
      <vt:lpstr>Průměr vs. medián</vt:lpstr>
      <vt:lpstr>Popis kvantitativních dat  – charakteristiky variability</vt:lpstr>
      <vt:lpstr>Ukázka vizualizace kvantitativních dat</vt:lpstr>
      <vt:lpstr>Ukázka popisu kvantitativních dat</vt:lpstr>
      <vt:lpstr>Software R / RStudio</vt:lpstr>
      <vt:lpstr>Bi8600: Vícerozměrné metody 1. cvičení – 2. část</vt:lpstr>
      <vt:lpstr>Hypotéza</vt:lpstr>
      <vt:lpstr>Hypotéza</vt:lpstr>
      <vt:lpstr>Hypotéza</vt:lpstr>
      <vt:lpstr>Statistická významnost</vt:lpstr>
      <vt:lpstr>Možné chyby při testování hypotéz</vt:lpstr>
      <vt:lpstr>Možné chyby při testování hypotéz</vt:lpstr>
      <vt:lpstr> One-tailed vs. two-tailed testy</vt:lpstr>
      <vt:lpstr>Parametrické vs. neparametrické testy</vt:lpstr>
      <vt:lpstr>Základní rozhodování o výběru statistických testů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185</cp:revision>
  <dcterms:created xsi:type="dcterms:W3CDTF">2012-09-19T11:32:44Z</dcterms:created>
  <dcterms:modified xsi:type="dcterms:W3CDTF">2018-10-09T08:52:46Z</dcterms:modified>
</cp:coreProperties>
</file>