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91" r:id="rId3"/>
    <p:sldId id="294" r:id="rId4"/>
    <p:sldId id="277" r:id="rId5"/>
    <p:sldId id="262" r:id="rId6"/>
    <p:sldId id="276" r:id="rId7"/>
    <p:sldId id="278" r:id="rId8"/>
    <p:sldId id="283" r:id="rId9"/>
    <p:sldId id="284" r:id="rId10"/>
    <p:sldId id="285" r:id="rId11"/>
    <p:sldId id="286" r:id="rId12"/>
    <p:sldId id="287" r:id="rId13"/>
    <p:sldId id="281" r:id="rId14"/>
    <p:sldId id="282" r:id="rId15"/>
    <p:sldId id="301" r:id="rId16"/>
    <p:sldId id="300" r:id="rId17"/>
    <p:sldId id="299" r:id="rId18"/>
    <p:sldId id="295" r:id="rId19"/>
    <p:sldId id="289" r:id="rId20"/>
    <p:sldId id="288" r:id="rId21"/>
    <p:sldId id="292" r:id="rId22"/>
    <p:sldId id="290" r:id="rId23"/>
    <p:sldId id="293" r:id="rId24"/>
    <p:sldId id="298" r:id="rId25"/>
    <p:sldId id="296" r:id="rId26"/>
    <p:sldId id="297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8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350E-907D-4692-96F3-185601031A3B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hyperlink" Target="http://westerndiatoms.colorado.edu/glossary/term/Rostrat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hyperlink" Target="http://westerndiatoms.colorado.edu/taxa/species_image/Achnanthidium_minutissimum/lm/3/7" TargetMode="External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gaebase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70C0"/>
                </a:solidFill>
              </a:rPr>
              <a:t>Úvod do </a:t>
            </a:r>
            <a:r>
              <a:rPr lang="cs-CZ" sz="2800" dirty="0" err="1" smtClean="0">
                <a:solidFill>
                  <a:srgbClr val="0070C0"/>
                </a:solidFill>
              </a:rPr>
              <a:t>diatomologie</a:t>
            </a:r>
            <a:r>
              <a:rPr lang="cs-CZ" sz="2800" dirty="0" smtClean="0">
                <a:solidFill>
                  <a:srgbClr val="0070C0"/>
                </a:solidFill>
              </a:rPr>
              <a:t> – Rozsivky bez </a:t>
            </a:r>
            <a:r>
              <a:rPr lang="cs-CZ" sz="2800" dirty="0" err="1" smtClean="0">
                <a:solidFill>
                  <a:srgbClr val="0070C0"/>
                </a:solidFill>
              </a:rPr>
              <a:t>raphe</a:t>
            </a:r>
            <a:r>
              <a:rPr lang="cs-CZ" sz="2800" dirty="0" smtClean="0">
                <a:solidFill>
                  <a:srgbClr val="0070C0"/>
                </a:solidFill>
              </a:rPr>
              <a:t>, rozsivky s </a:t>
            </a:r>
            <a:r>
              <a:rPr lang="cs-CZ" sz="2800" dirty="0" err="1" smtClean="0">
                <a:solidFill>
                  <a:srgbClr val="0070C0"/>
                </a:solidFill>
              </a:rPr>
              <a:t>raphe</a:t>
            </a:r>
            <a:r>
              <a:rPr lang="cs-CZ" sz="2800" dirty="0" smtClean="0">
                <a:solidFill>
                  <a:srgbClr val="0070C0"/>
                </a:solidFill>
              </a:rPr>
              <a:t> na jedné </a:t>
            </a:r>
            <a:r>
              <a:rPr lang="cs-CZ" sz="2800" dirty="0" err="1" smtClean="0">
                <a:solidFill>
                  <a:srgbClr val="0070C0"/>
                </a:solidFill>
              </a:rPr>
              <a:t>valvě</a:t>
            </a:r>
            <a:r>
              <a:rPr lang="cs-CZ" sz="2800" dirty="0" smtClean="0">
                <a:solidFill>
                  <a:srgbClr val="0070C0"/>
                </a:solidFill>
              </a:rPr>
              <a:t>, historie </a:t>
            </a:r>
            <a:r>
              <a:rPr lang="cs-CZ" sz="2800" dirty="0" err="1" smtClean="0">
                <a:solidFill>
                  <a:srgbClr val="0070C0"/>
                </a:solidFill>
              </a:rPr>
              <a:t>diatomologie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292340" y="2204864"/>
            <a:ext cx="6400800" cy="1752600"/>
          </a:xfrm>
        </p:spPr>
        <p:txBody>
          <a:bodyPr/>
          <a:lstStyle/>
          <a:p>
            <a:r>
              <a:rPr lang="cs-CZ" sz="2000" dirty="0"/>
              <a:t>2</a:t>
            </a:r>
            <a:r>
              <a:rPr lang="cs-CZ" sz="2000" dirty="0" smtClean="0"/>
              <a:t>. Přednáška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22571"/>
            <a:ext cx="3076286" cy="313542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-2588484" y="642930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Barbora </a:t>
            </a:r>
            <a:r>
              <a:rPr lang="cs-CZ" dirty="0" err="1" smtClean="0"/>
              <a:t>Chattová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6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dirty="0" err="1" smtClean="0"/>
              <a:t>Fragilaria</a:t>
            </a:r>
            <a:r>
              <a:rPr lang="cs-CZ" sz="3600" i="1" dirty="0" smtClean="0"/>
              <a:t> </a:t>
            </a:r>
            <a:r>
              <a:rPr lang="cs-CZ" sz="3600" dirty="0" smtClean="0"/>
              <a:t>versus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Ulnaria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Sladkovodní druhy rodu </a:t>
            </a:r>
            <a:r>
              <a:rPr lang="cs-CZ" sz="2400" i="1" dirty="0" err="1" smtClean="0"/>
              <a:t>Synedra</a:t>
            </a:r>
            <a:r>
              <a:rPr lang="cs-CZ" sz="2400" dirty="0" smtClean="0"/>
              <a:t> = </a:t>
            </a:r>
            <a:r>
              <a:rPr lang="cs-CZ" sz="2400" i="1" dirty="0" err="1" smtClean="0"/>
              <a:t>Ulnaria</a:t>
            </a:r>
            <a:endParaRPr lang="cs-CZ" sz="2400" i="1" dirty="0"/>
          </a:p>
        </p:txBody>
      </p:sp>
      <p:pic>
        <p:nvPicPr>
          <p:cNvPr id="7" name="Picture 4" descr="C:\Users\bara\Desktop\Fragilaria_to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8" y="3212976"/>
            <a:ext cx="36484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ara\Desktop\syned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36986"/>
            <a:ext cx="2567930" cy="34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Fragilaria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08743" y="6349970"/>
            <a:ext cx="199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Ulnaria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5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Ulnaria</a:t>
            </a:r>
            <a:r>
              <a:rPr lang="cs-CZ" sz="4000" i="1" dirty="0"/>
              <a:t> </a:t>
            </a:r>
            <a:r>
              <a:rPr lang="cs-CZ" sz="4000" dirty="0" smtClean="0"/>
              <a:t>versus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Fragilaria</a:t>
            </a:r>
            <a:endParaRPr lang="cs-CZ" sz="4000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249289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165126"/>
              </p:ext>
            </p:extLst>
          </p:nvPr>
        </p:nvGraphicFramePr>
        <p:xfrm>
          <a:off x="107504" y="2714769"/>
          <a:ext cx="5904656" cy="167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944216"/>
                <a:gridCol w="2376264"/>
              </a:tblGrid>
              <a:tr h="57852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Fragilaria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Ulnaria</a:t>
                      </a:r>
                      <a:endParaRPr lang="cs-CZ" i="1" dirty="0"/>
                    </a:p>
                  </a:txBody>
                  <a:tcPr/>
                </a:tc>
              </a:tr>
              <a:tr h="325615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striae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Vždy střídavé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Střídavé  i protistojné</a:t>
                      </a:r>
                      <a:endParaRPr lang="cs-CZ" dirty="0"/>
                    </a:p>
                  </a:txBody>
                  <a:tcPr/>
                </a:tc>
              </a:tr>
              <a:tr h="325615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rimoportuly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Jedna na </a:t>
                      </a:r>
                      <a:r>
                        <a:rPr lang="cs-CZ" dirty="0" err="1" smtClean="0"/>
                        <a:t>valvu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 na </a:t>
                      </a:r>
                      <a:r>
                        <a:rPr lang="cs-CZ" dirty="0" err="1" smtClean="0"/>
                        <a:t>valvu</a:t>
                      </a:r>
                      <a:endParaRPr lang="cs-CZ" dirty="0"/>
                    </a:p>
                  </a:txBody>
                  <a:tcPr/>
                </a:tc>
              </a:tr>
              <a:tr h="325615">
                <a:tc>
                  <a:txBody>
                    <a:bodyPr/>
                    <a:lstStyle/>
                    <a:p>
                      <a:r>
                        <a:rPr lang="cs-CZ" dirty="0" smtClean="0"/>
                        <a:t>kolonie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Převážně</a:t>
                      </a:r>
                      <a:r>
                        <a:rPr lang="cs-CZ" baseline="0" dirty="0" smtClean="0"/>
                        <a:t> pásovité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Vějířovité, hvězdicovité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Users\bara\Desktop\ulnaria ul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44920" y="3209617"/>
            <a:ext cx="3991757" cy="116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ara\Desktop\fragila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4824"/>
            <a:ext cx="566579" cy="33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27584" y="17008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problém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588224" y="5867980"/>
            <a:ext cx="132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Ulnaria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812360" y="5243744"/>
            <a:ext cx="154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Fragilaria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9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Fragilaria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Fragilaria</a:t>
            </a:r>
            <a:r>
              <a:rPr lang="cs-CZ" sz="2400" dirty="0" smtClean="0"/>
              <a:t> </a:t>
            </a:r>
            <a:r>
              <a:rPr lang="cs-CZ" sz="2400" dirty="0" err="1" smtClean="0"/>
              <a:t>sensu</a:t>
            </a:r>
            <a:r>
              <a:rPr lang="cs-CZ" sz="2400" dirty="0" smtClean="0"/>
              <a:t> </a:t>
            </a:r>
            <a:r>
              <a:rPr lang="cs-CZ" sz="2400" dirty="0" err="1" smtClean="0"/>
              <a:t>stricto</a:t>
            </a:r>
            <a:r>
              <a:rPr lang="cs-CZ" sz="2400" dirty="0" smtClean="0"/>
              <a:t> (bez krátkých forem- </a:t>
            </a:r>
            <a:r>
              <a:rPr lang="en-US" sz="2400" i="1" dirty="0" err="1" smtClean="0"/>
              <a:t>Fragilari</a:t>
            </a:r>
            <a:r>
              <a:rPr lang="cs-CZ" sz="2400" i="1" dirty="0" smtClean="0"/>
              <a:t>a</a:t>
            </a:r>
            <a:r>
              <a:rPr lang="en-US" sz="2400" i="1" dirty="0" smtClean="0"/>
              <a:t>forma</a:t>
            </a:r>
            <a:r>
              <a:rPr lang="cs-CZ" sz="2400" i="1" dirty="0" smtClean="0"/>
              <a:t> </a:t>
            </a:r>
            <a:r>
              <a:rPr lang="cs-CZ" sz="2400" dirty="0" smtClean="0"/>
              <a:t>a podobné, </a:t>
            </a:r>
            <a:r>
              <a:rPr lang="cs-CZ" sz="2400" dirty="0" err="1"/>
              <a:t>Williams</a:t>
            </a:r>
            <a:r>
              <a:rPr lang="cs-CZ" sz="2400" dirty="0"/>
              <a:t> and </a:t>
            </a:r>
            <a:r>
              <a:rPr lang="cs-CZ" sz="2400" dirty="0" err="1"/>
              <a:t>Round</a:t>
            </a:r>
            <a:r>
              <a:rPr lang="cs-CZ" sz="2400" dirty="0"/>
              <a:t> (</a:t>
            </a:r>
            <a:r>
              <a:rPr lang="cs-CZ" sz="2400" dirty="0" smtClean="0"/>
              <a:t>1987), v této prezentaci)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Fragilaria</a:t>
            </a:r>
            <a:r>
              <a:rPr lang="cs-CZ" sz="2400" dirty="0" smtClean="0"/>
              <a:t> </a:t>
            </a:r>
            <a:r>
              <a:rPr lang="cs-CZ" sz="2400" dirty="0" err="1" smtClean="0"/>
              <a:t>sensu</a:t>
            </a:r>
            <a:r>
              <a:rPr lang="cs-CZ" sz="2400" dirty="0" smtClean="0"/>
              <a:t> lato – vše určeno jako </a:t>
            </a:r>
            <a:r>
              <a:rPr lang="cs-CZ" sz="2400" i="1" dirty="0" err="1" smtClean="0"/>
              <a:t>Fragilaria</a:t>
            </a:r>
            <a:r>
              <a:rPr lang="cs-CZ" sz="2400" i="1" dirty="0" smtClean="0"/>
              <a:t> </a:t>
            </a:r>
            <a:r>
              <a:rPr lang="cs-CZ" sz="2400" dirty="0"/>
              <a:t>(</a:t>
            </a:r>
            <a:r>
              <a:rPr lang="cs-CZ" sz="2400" dirty="0" err="1"/>
              <a:t>Süßwasserflora</a:t>
            </a:r>
            <a:r>
              <a:rPr lang="cs-CZ" sz="2400" dirty="0"/>
              <a:t> von </a:t>
            </a:r>
            <a:r>
              <a:rPr lang="cs-CZ" sz="2400" dirty="0" err="1" smtClean="0"/>
              <a:t>Mitteleuropa</a:t>
            </a:r>
            <a:r>
              <a:rPr lang="cs-CZ" sz="2400" dirty="0" smtClean="0"/>
              <a:t>) – platné jméno lze dohledat v </a:t>
            </a:r>
            <a:r>
              <a:rPr lang="cs-CZ" sz="2400" dirty="0" err="1" smtClean="0"/>
              <a:t>algaebase</a:t>
            </a: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027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dirty="0" err="1" smtClean="0"/>
              <a:t>Fragilaria</a:t>
            </a:r>
            <a:r>
              <a:rPr lang="cs-CZ" sz="3600" i="1" dirty="0" smtClean="0"/>
              <a:t> </a:t>
            </a:r>
            <a:r>
              <a:rPr lang="cs-CZ" sz="3600" dirty="0" smtClean="0"/>
              <a:t>se rozpadla na: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b="1" i="1" dirty="0" err="1" smtClean="0"/>
              <a:t>Fragilaria</a:t>
            </a:r>
            <a:r>
              <a:rPr lang="cs-CZ" sz="2400" b="1" i="1" dirty="0" smtClean="0"/>
              <a:t> </a:t>
            </a:r>
            <a:r>
              <a:rPr lang="cs-CZ" sz="2400" b="1" dirty="0" err="1" smtClean="0"/>
              <a:t>sensu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stricto</a:t>
            </a:r>
            <a:r>
              <a:rPr lang="cs-CZ" sz="2400" b="1" dirty="0" smtClean="0"/>
              <a:t> </a:t>
            </a:r>
            <a:r>
              <a:rPr lang="cs-CZ" sz="2400" dirty="0" smtClean="0"/>
              <a:t>(např.  </a:t>
            </a:r>
            <a:r>
              <a:rPr lang="en-US" sz="2400" i="1" dirty="0" smtClean="0">
                <a:solidFill>
                  <a:srgbClr val="000000"/>
                </a:solidFill>
              </a:rPr>
              <a:t>F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i="1" dirty="0" err="1" smtClean="0">
                <a:solidFill>
                  <a:srgbClr val="000000"/>
                </a:solidFill>
              </a:rPr>
              <a:t>vaucheriae</a:t>
            </a:r>
            <a:r>
              <a:rPr lang="en-US" sz="2400" i="1" dirty="0">
                <a:solidFill>
                  <a:srgbClr val="000000"/>
                </a:solidFill>
              </a:rPr>
              <a:t>, F. </a:t>
            </a:r>
            <a:r>
              <a:rPr lang="en-US" sz="2400" i="1" dirty="0" err="1" smtClean="0">
                <a:solidFill>
                  <a:srgbClr val="000000"/>
                </a:solidFill>
              </a:rPr>
              <a:t>crotonensis</a:t>
            </a:r>
            <a:r>
              <a:rPr lang="cs-CZ" sz="2400" dirty="0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endParaRPr lang="cs-CZ" sz="2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 + odpadlíci:</a:t>
            </a:r>
          </a:p>
          <a:p>
            <a:pPr>
              <a:lnSpc>
                <a:spcPct val="80000"/>
              </a:lnSpc>
            </a:pPr>
            <a:r>
              <a:rPr lang="en-US" sz="2400" i="1" dirty="0" err="1" smtClean="0"/>
              <a:t>Fragilariforma</a:t>
            </a:r>
            <a:r>
              <a:rPr lang="en-US" sz="2400" dirty="0" smtClean="0"/>
              <a:t> </a:t>
            </a:r>
            <a:r>
              <a:rPr lang="cs-CZ" sz="2400" dirty="0" smtClean="0"/>
              <a:t>(původní </a:t>
            </a:r>
            <a:r>
              <a:rPr lang="en-US" sz="2400" i="1" dirty="0" err="1" smtClean="0"/>
              <a:t>Fragilaria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virescens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cs-CZ" sz="2400" i="1" dirty="0" err="1" smtClean="0"/>
              <a:t>Stauroforma</a:t>
            </a:r>
            <a:r>
              <a:rPr lang="cs-CZ" sz="2400" i="1" dirty="0" smtClean="0"/>
              <a:t> </a:t>
            </a:r>
            <a:r>
              <a:rPr lang="cs-CZ" sz="2400" dirty="0" smtClean="0"/>
              <a:t>(malé variety </a:t>
            </a:r>
            <a:r>
              <a:rPr lang="en-US" sz="2400" i="1" dirty="0" err="1"/>
              <a:t>Fragilaria</a:t>
            </a:r>
            <a:r>
              <a:rPr lang="en-US" sz="2400" i="1" dirty="0"/>
              <a:t> </a:t>
            </a:r>
            <a:r>
              <a:rPr lang="en-US" sz="2400" i="1" dirty="0" err="1" smtClean="0"/>
              <a:t>virescens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400" i="1" dirty="0" err="1"/>
              <a:t>Punctastriata</a:t>
            </a:r>
            <a:r>
              <a:rPr lang="en-US" sz="2400" i="1" dirty="0"/>
              <a:t> </a:t>
            </a:r>
            <a:r>
              <a:rPr lang="cs-CZ" sz="2400" dirty="0" smtClean="0"/>
              <a:t>(původní </a:t>
            </a:r>
            <a:r>
              <a:rPr lang="en-US" sz="2400" i="1" dirty="0" err="1" smtClean="0"/>
              <a:t>Fragilaria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pinnata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400" i="1" dirty="0" err="1"/>
              <a:t>Pseudostaurosira</a:t>
            </a:r>
            <a:r>
              <a:rPr lang="en-US" sz="2400" dirty="0"/>
              <a:t> </a:t>
            </a:r>
            <a:r>
              <a:rPr lang="cs-CZ" sz="2400" dirty="0" smtClean="0"/>
              <a:t>(původní </a:t>
            </a:r>
            <a:r>
              <a:rPr lang="en-US" sz="2400" i="1" dirty="0" err="1" smtClean="0"/>
              <a:t>Fragilaria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brevistriata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400" i="1" dirty="0" err="1"/>
              <a:t>Staurosira</a:t>
            </a:r>
            <a:r>
              <a:rPr lang="en-US" sz="2400" dirty="0"/>
              <a:t> </a:t>
            </a:r>
            <a:r>
              <a:rPr lang="cs-CZ" sz="2400" dirty="0" smtClean="0"/>
              <a:t>(původní </a:t>
            </a:r>
            <a:r>
              <a:rPr lang="en-US" sz="2400" i="1" dirty="0" err="1" smtClean="0"/>
              <a:t>Fragilaria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construens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400" i="1" dirty="0" err="1"/>
              <a:t>Staurosirella</a:t>
            </a:r>
            <a:r>
              <a:rPr lang="en-US" sz="2400" i="1" dirty="0"/>
              <a:t> </a:t>
            </a:r>
            <a:r>
              <a:rPr lang="cs-CZ" sz="2400" dirty="0" smtClean="0"/>
              <a:t>(původní </a:t>
            </a:r>
            <a:r>
              <a:rPr lang="en-US" sz="2400" i="1" dirty="0" err="1" smtClean="0"/>
              <a:t>Fragilaria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lapponica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4135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Staurosira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Striae</a:t>
            </a:r>
            <a:r>
              <a:rPr lang="cs-CZ" sz="2400" dirty="0" smtClean="0"/>
              <a:t> většinou rovné, ve středu se nepotkávají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Často tvoří kolonie spojené trny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 rodu </a:t>
            </a:r>
            <a:r>
              <a:rPr lang="cs-CZ" sz="2400" i="1" dirty="0" err="1" smtClean="0"/>
              <a:t>Fragilaria</a:t>
            </a:r>
            <a:r>
              <a:rPr lang="cs-CZ" sz="2400" dirty="0" smtClean="0"/>
              <a:t> se liší absencí </a:t>
            </a:r>
            <a:r>
              <a:rPr lang="cs-CZ" sz="2400" dirty="0" err="1" smtClean="0"/>
              <a:t>rimoportuly</a:t>
            </a:r>
            <a:r>
              <a:rPr lang="cs-CZ" sz="2400" dirty="0" smtClean="0"/>
              <a:t>  </a:t>
            </a:r>
            <a:r>
              <a:rPr lang="cs-CZ" sz="1400" dirty="0" smtClean="0"/>
              <a:t>(tak to pěkně </a:t>
            </a:r>
            <a:r>
              <a:rPr lang="cs-CZ" sz="1400" dirty="0" err="1" smtClean="0"/>
              <a:t>děkujem</a:t>
            </a:r>
            <a:r>
              <a:rPr lang="cs-CZ" sz="1400" dirty="0" smtClean="0"/>
              <a:t>…</a:t>
            </a:r>
            <a:r>
              <a:rPr lang="cs-CZ" sz="1400" dirty="0" smtClean="0">
                <a:sym typeface="Wingdings" pitchFamily="2" charset="2"/>
              </a:rPr>
              <a:t>)</a:t>
            </a:r>
          </a:p>
          <a:p>
            <a:pPr>
              <a:lnSpc>
                <a:spcPct val="80000"/>
              </a:lnSpc>
            </a:pPr>
            <a:endParaRPr lang="cs-CZ" sz="1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Příklad: </a:t>
            </a:r>
            <a:r>
              <a:rPr lang="cs-CZ" sz="2400" i="1" dirty="0" err="1" smtClean="0"/>
              <a:t>Staurosira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construens</a:t>
            </a:r>
            <a:r>
              <a:rPr lang="cs-CZ" sz="2400" i="1" dirty="0" smtClean="0"/>
              <a:t> </a:t>
            </a:r>
            <a:r>
              <a:rPr lang="cs-CZ" sz="2400" dirty="0" smtClean="0"/>
              <a:t>(dříve </a:t>
            </a:r>
            <a:r>
              <a:rPr lang="cs-CZ" sz="2400" i="1" dirty="0" err="1" smtClean="0"/>
              <a:t>Fragilaria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construens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6148" name="Picture 4" descr="C:\Users\bara\Desktop\Staurosira_construens_gs120211_CCYK_WA_2003_2_145-255x4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13" y="4302397"/>
            <a:ext cx="1147443" cy="186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bara\Desktop\Staurosira_construens_var_venter_IH042875_ID_2001_3_18_493-139x4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45" y="4149081"/>
            <a:ext cx="5840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bara\Desktop\Staurosira_construens_var_binodis_IH042875_ID_2001_4_20_548-169x5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55318"/>
            <a:ext cx="675401" cy="22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6300028"/>
            <a:ext cx="23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Staurosira</a:t>
            </a:r>
            <a:r>
              <a:rPr lang="cs-CZ" i="1" dirty="0"/>
              <a:t> </a:t>
            </a:r>
            <a:r>
              <a:rPr lang="cs-CZ" i="1" dirty="0" err="1" smtClean="0"/>
              <a:t>construens</a:t>
            </a:r>
            <a:r>
              <a:rPr lang="cs-CZ" i="1" dirty="0" smtClean="0"/>
              <a:t>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12850" y="63000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Staurosira</a:t>
            </a:r>
            <a:r>
              <a:rPr lang="cs-CZ" i="1" dirty="0"/>
              <a:t> </a:t>
            </a:r>
            <a:r>
              <a:rPr lang="cs-CZ" i="1" dirty="0" err="1" smtClean="0"/>
              <a:t>construns</a:t>
            </a:r>
            <a:r>
              <a:rPr lang="cs-CZ" i="1" dirty="0" smtClean="0"/>
              <a:t> </a:t>
            </a:r>
            <a:r>
              <a:rPr lang="cs-CZ" dirty="0" smtClean="0"/>
              <a:t>var. </a:t>
            </a:r>
            <a:r>
              <a:rPr lang="cs-CZ" i="1" dirty="0" err="1" smtClean="0"/>
              <a:t>venter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32648" y="6300028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Staurosira</a:t>
            </a:r>
            <a:r>
              <a:rPr lang="cs-CZ" i="1" dirty="0"/>
              <a:t> </a:t>
            </a:r>
            <a:r>
              <a:rPr lang="cs-CZ" i="1" dirty="0" err="1" smtClean="0"/>
              <a:t>construns</a:t>
            </a:r>
            <a:r>
              <a:rPr lang="cs-CZ" i="1" dirty="0" smtClean="0"/>
              <a:t> </a:t>
            </a:r>
            <a:r>
              <a:rPr lang="cs-CZ" dirty="0" smtClean="0"/>
              <a:t>var. </a:t>
            </a:r>
            <a:r>
              <a:rPr lang="cs-CZ" i="1" dirty="0" err="1" smtClean="0"/>
              <a:t>binodis</a:t>
            </a:r>
            <a:endParaRPr lang="cs-CZ" dirty="0"/>
          </a:p>
        </p:txBody>
      </p:sp>
      <p:pic>
        <p:nvPicPr>
          <p:cNvPr id="6151" name="Picture 7" descr="C:\Users\bara\Desktop\bez názv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986" y="243631"/>
            <a:ext cx="853238" cy="80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2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Pseudostaurosira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Velmi široké osové pole</a:t>
            </a:r>
          </a:p>
          <a:p>
            <a:pPr>
              <a:lnSpc>
                <a:spcPct val="80000"/>
              </a:lnSpc>
            </a:pPr>
            <a:r>
              <a:rPr lang="cs-CZ" sz="2400" dirty="0" err="1" smtClean="0"/>
              <a:t>Striae</a:t>
            </a:r>
            <a:r>
              <a:rPr lang="cs-CZ" sz="2400" dirty="0" smtClean="0"/>
              <a:t> zkrácené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Může tvořit kolonie (spojení </a:t>
            </a:r>
            <a:r>
              <a:rPr lang="cs-CZ" sz="2400" dirty="0" err="1" smtClean="0"/>
              <a:t>valva</a:t>
            </a:r>
            <a:r>
              <a:rPr lang="cs-CZ" sz="2400" dirty="0" smtClean="0"/>
              <a:t> na </a:t>
            </a:r>
            <a:r>
              <a:rPr lang="cs-CZ" sz="2400" dirty="0" err="1" smtClean="0"/>
              <a:t>valvu</a:t>
            </a:r>
            <a:r>
              <a:rPr lang="cs-CZ" sz="2400" dirty="0" smtClean="0"/>
              <a:t>)</a:t>
            </a:r>
          </a:p>
        </p:txBody>
      </p:sp>
      <p:pic>
        <p:nvPicPr>
          <p:cNvPr id="16386" name="Picture 2" descr="C:\Users\bara\Desktop\Pseudostaurosira_brevisirata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7763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3827" y="606926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Pseudostaurosira</a:t>
            </a:r>
            <a:r>
              <a:rPr lang="cs-CZ" i="1" dirty="0" smtClean="0"/>
              <a:t> </a:t>
            </a:r>
            <a:r>
              <a:rPr lang="cs-CZ" i="1" dirty="0" err="1" smtClean="0"/>
              <a:t>brevistriata</a:t>
            </a:r>
            <a:endParaRPr lang="cs-CZ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43369" y="610250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Pseudostaurosira</a:t>
            </a:r>
            <a:r>
              <a:rPr lang="cs-CZ" i="1" dirty="0" smtClean="0"/>
              <a:t> </a:t>
            </a:r>
            <a:r>
              <a:rPr lang="cs-CZ" i="1" dirty="0" err="1" smtClean="0"/>
              <a:t>parasitica</a:t>
            </a:r>
            <a:endParaRPr lang="cs-CZ" i="1" dirty="0"/>
          </a:p>
        </p:txBody>
      </p:sp>
      <p:pic>
        <p:nvPicPr>
          <p:cNvPr id="16389" name="Picture 5" descr="C:\Users\bara\Desktop\Pseudostaurosira_parasitica_iconic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83" y="3760343"/>
            <a:ext cx="2188937" cy="21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Stauroforma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Strie se potkávají uprostřed </a:t>
            </a:r>
            <a:r>
              <a:rPr lang="cs-CZ" sz="2400" dirty="0" err="1" smtClean="0"/>
              <a:t>valvy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Centrální oblast chybí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Vznikla odtrhnutím menších forem </a:t>
            </a:r>
            <a:r>
              <a:rPr lang="cs-CZ" sz="2400" i="1" dirty="0" err="1" smtClean="0"/>
              <a:t>Fragilaria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virescens</a:t>
            </a:r>
            <a:endParaRPr lang="cs-CZ" sz="2400" i="1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Rimoportula</a:t>
            </a:r>
            <a:r>
              <a:rPr lang="cs-CZ" sz="2400" dirty="0" smtClean="0"/>
              <a:t> chybí (tím se odlišuje od rodu </a:t>
            </a:r>
            <a:r>
              <a:rPr lang="cs-CZ" sz="2400" i="1" dirty="0" err="1" smtClean="0"/>
              <a:t>Fragilariforma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13314" name="Picture 2" descr="C:\Users\bar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bara\Desktop\stfm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2688"/>
            <a:ext cx="774973" cy="371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148064" y="6453336"/>
            <a:ext cx="318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Stauroforma</a:t>
            </a:r>
            <a:r>
              <a:rPr lang="cs-CZ" i="1" dirty="0" smtClean="0"/>
              <a:t> </a:t>
            </a:r>
            <a:r>
              <a:rPr lang="cs-CZ" i="1" dirty="0" err="1" smtClean="0"/>
              <a:t>exiguiformis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333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Ctenophora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Dříve </a:t>
            </a:r>
            <a:r>
              <a:rPr lang="cs-CZ" sz="2400" i="1" dirty="0" err="1" smtClean="0"/>
              <a:t>Synedra</a:t>
            </a:r>
            <a:endParaRPr lang="cs-CZ" sz="2400" i="1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Frustuly</a:t>
            </a:r>
            <a:r>
              <a:rPr lang="cs-CZ" sz="2400" dirty="0" smtClean="0"/>
              <a:t> prodloužené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Lineární až </a:t>
            </a:r>
            <a:r>
              <a:rPr lang="cs-CZ" sz="2400" dirty="0" err="1" smtClean="0"/>
              <a:t>lanceolátní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V centrální oblasti </a:t>
            </a:r>
            <a:r>
              <a:rPr lang="cs-CZ" sz="2400" dirty="0" err="1" smtClean="0"/>
              <a:t>fascia</a:t>
            </a:r>
            <a:r>
              <a:rPr lang="cs-CZ" sz="2400" dirty="0" smtClean="0"/>
              <a:t>, s „</a:t>
            </a:r>
            <a:r>
              <a:rPr lang="cs-CZ" sz="2400" dirty="0" err="1" smtClean="0"/>
              <a:t>ghost</a:t>
            </a:r>
            <a:r>
              <a:rPr lang="cs-CZ" sz="2400" dirty="0" smtClean="0"/>
              <a:t> </a:t>
            </a:r>
            <a:r>
              <a:rPr lang="cs-CZ" sz="2400" dirty="0" err="1" smtClean="0"/>
              <a:t>striae</a:t>
            </a:r>
            <a:r>
              <a:rPr lang="cs-CZ" sz="2400" dirty="0" smtClean="0"/>
              <a:t>“</a:t>
            </a:r>
          </a:p>
          <a:p>
            <a:pPr>
              <a:lnSpc>
                <a:spcPct val="80000"/>
              </a:lnSpc>
            </a:pPr>
            <a:r>
              <a:rPr lang="cs-CZ" sz="2400" dirty="0" err="1" smtClean="0"/>
              <a:t>Fascia</a:t>
            </a:r>
            <a:r>
              <a:rPr lang="cs-CZ" sz="2400" dirty="0" smtClean="0"/>
              <a:t>: křemíkem vyztužená oblast v centrální oblasti, mírně se vydouvající</a:t>
            </a:r>
          </a:p>
        </p:txBody>
      </p:sp>
      <p:pic>
        <p:nvPicPr>
          <p:cNvPr id="15363" name="Picture 3" descr="C:\Users\bara\Desktop\Ctenophora_iconic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52116" y="3501007"/>
            <a:ext cx="3499729" cy="33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Hannaea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Valvy</a:t>
            </a:r>
            <a:r>
              <a:rPr lang="cs-CZ" sz="2400" dirty="0" smtClean="0"/>
              <a:t> zahnuté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Uprostřed na ventrální straně </a:t>
            </a:r>
            <a:r>
              <a:rPr lang="cs-CZ" sz="2400" dirty="0" err="1" smtClean="0"/>
              <a:t>tumidní</a:t>
            </a:r>
            <a:r>
              <a:rPr lang="cs-CZ" sz="2400" dirty="0" smtClean="0"/>
              <a:t>, okolo „</a:t>
            </a:r>
            <a:r>
              <a:rPr lang="cs-CZ" sz="2400" dirty="0" err="1" smtClean="0"/>
              <a:t>ghost</a:t>
            </a:r>
            <a:r>
              <a:rPr lang="cs-CZ" sz="2400" dirty="0" smtClean="0"/>
              <a:t>“ (velmi jemné, až průhledné) </a:t>
            </a:r>
            <a:r>
              <a:rPr lang="cs-CZ" sz="2400" dirty="0" err="1" smtClean="0"/>
              <a:t>striae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Konce </a:t>
            </a:r>
            <a:r>
              <a:rPr lang="cs-CZ" sz="2400" dirty="0" err="1" smtClean="0"/>
              <a:t>kapitátní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Především arktický a vysokohorský druh</a:t>
            </a:r>
          </a:p>
        </p:txBody>
      </p:sp>
      <p:pic>
        <p:nvPicPr>
          <p:cNvPr id="14338" name="Picture 2" descr="C:\Users\bara\Desktop\hanna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5011837" cy="21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bara\Desktop\hanaea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9678"/>
            <a:ext cx="1303098" cy="130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0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bara\Desktop\Asterionella_iconic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1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smtClean="0"/>
              <a:t>     </a:t>
            </a:r>
            <a:r>
              <a:rPr lang="cs-CZ" sz="4000" i="1" dirty="0" err="1" smtClean="0"/>
              <a:t>Asterionella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Dlouhé </a:t>
            </a:r>
            <a:r>
              <a:rPr lang="cs-CZ" sz="2400" dirty="0" err="1" smtClean="0"/>
              <a:t>frustuly</a:t>
            </a:r>
            <a:r>
              <a:rPr lang="cs-CZ" sz="2400" dirty="0" smtClean="0"/>
              <a:t> souměrné podle apikální osy, nesouměrné podle </a:t>
            </a:r>
            <a:r>
              <a:rPr lang="cs-CZ" sz="2400" dirty="0" err="1" smtClean="0"/>
              <a:t>transapikální</a:t>
            </a:r>
            <a:r>
              <a:rPr lang="cs-CZ" sz="2400" dirty="0" smtClean="0"/>
              <a:t> osy (jeden konec širší než druhý)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Buňky spojené širším apexem pomocí slizu do hvězdicovitých kolonií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Širší konec s koncovým polem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Konce </a:t>
            </a:r>
            <a:r>
              <a:rPr lang="cs-CZ" sz="2400" dirty="0" err="1"/>
              <a:t>frustul</a:t>
            </a:r>
            <a:r>
              <a:rPr lang="cs-CZ" sz="2400" dirty="0"/>
              <a:t> hlavaté – </a:t>
            </a:r>
            <a:r>
              <a:rPr lang="cs-CZ" sz="2400" dirty="0" err="1"/>
              <a:t>kapitátní</a:t>
            </a:r>
            <a:r>
              <a:rPr lang="cs-CZ" sz="2400" dirty="0"/>
              <a:t> 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Kosmopolitní (lehce se šíří – </a:t>
            </a:r>
            <a:r>
              <a:rPr lang="cs-CZ" sz="2400" dirty="0" err="1" smtClean="0"/>
              <a:t>antropochorie</a:t>
            </a:r>
            <a:r>
              <a:rPr lang="cs-CZ" sz="2400" dirty="0" smtClean="0"/>
              <a:t>, eutrofní vody)</a:t>
            </a:r>
          </a:p>
        </p:txBody>
      </p:sp>
      <p:pic>
        <p:nvPicPr>
          <p:cNvPr id="7170" name="Picture 2" descr="C:\Users\bara\Desktop\Asterionella%20sp_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3096"/>
            <a:ext cx="2441523" cy="196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3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Morfologické pojmy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Lineolátní</a:t>
            </a:r>
            <a:r>
              <a:rPr lang="cs-CZ" sz="2400" dirty="0" smtClean="0"/>
              <a:t> – </a:t>
            </a:r>
            <a:r>
              <a:rPr lang="cs-CZ" sz="2400" i="1" dirty="0" err="1" smtClean="0"/>
              <a:t>lineolate</a:t>
            </a:r>
            <a:r>
              <a:rPr lang="cs-CZ" sz="2400" dirty="0" smtClean="0"/>
              <a:t>: prodloužené (areoly)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/>
              <a:t>Kapitátní</a:t>
            </a:r>
            <a:r>
              <a:rPr lang="cs-CZ" sz="2400" dirty="0"/>
              <a:t>, hlavatý – </a:t>
            </a:r>
            <a:r>
              <a:rPr lang="cs-CZ" sz="2400" i="1" dirty="0" err="1"/>
              <a:t>capitate</a:t>
            </a:r>
            <a:r>
              <a:rPr lang="cs-CZ" sz="2400" dirty="0"/>
              <a:t>: kulovité zakončení 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8194" name="Picture 2" descr="C:\Users\bara\Desktop\capitate3-140x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04" y="4966101"/>
            <a:ext cx="1884972" cy="188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bara\Desktop\lineolate-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Diatoma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Frustuly</a:t>
            </a:r>
            <a:r>
              <a:rPr lang="cs-CZ" sz="2400" dirty="0" smtClean="0"/>
              <a:t> eliptické až lineární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Konce někdy mírně </a:t>
            </a:r>
            <a:r>
              <a:rPr lang="cs-CZ" sz="2400" dirty="0" err="1" smtClean="0"/>
              <a:t>kapitátní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Transapikální</a:t>
            </a:r>
            <a:r>
              <a:rPr lang="cs-CZ" sz="2400" dirty="0" smtClean="0"/>
              <a:t> (příčná) žebra- </a:t>
            </a:r>
            <a:r>
              <a:rPr lang="cs-CZ" sz="2400" dirty="0" err="1" smtClean="0"/>
              <a:t>costae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Na koncích jsou koncová pole (</a:t>
            </a:r>
            <a:r>
              <a:rPr lang="cs-CZ" sz="2400" dirty="0" err="1" smtClean="0"/>
              <a:t>apical</a:t>
            </a:r>
            <a:r>
              <a:rPr lang="cs-CZ" sz="2400" dirty="0" smtClean="0"/>
              <a:t> </a:t>
            </a:r>
            <a:r>
              <a:rPr lang="cs-CZ" sz="2400" dirty="0" err="1" smtClean="0"/>
              <a:t>pore</a:t>
            </a:r>
            <a:r>
              <a:rPr lang="cs-CZ" sz="2400" dirty="0" smtClean="0"/>
              <a:t> </a:t>
            </a:r>
            <a:r>
              <a:rPr lang="cs-CZ" sz="2400" dirty="0" err="1" smtClean="0"/>
              <a:t>fields</a:t>
            </a:r>
            <a:r>
              <a:rPr lang="cs-CZ" sz="2400" dirty="0" smtClean="0"/>
              <a:t>) – sekrece slizu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Kolonie rovné či uspořádané „</a:t>
            </a:r>
            <a:r>
              <a:rPr lang="cs-CZ" sz="2400" dirty="0" err="1" smtClean="0"/>
              <a:t>cik-cak</a:t>
            </a:r>
            <a:r>
              <a:rPr lang="cs-CZ" sz="2400" dirty="0" smtClean="0"/>
              <a:t>“</a:t>
            </a:r>
          </a:p>
        </p:txBody>
      </p:sp>
      <p:pic>
        <p:nvPicPr>
          <p:cNvPr id="10242" name="Picture 2" descr="C:\Users\bara\Desktop\27013_LM4-57x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10" y="28542"/>
            <a:ext cx="830957" cy="258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bara\Desktop\Diatoma%20mesod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3564475" cy="236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0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Meridion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Frustuly</a:t>
            </a:r>
            <a:r>
              <a:rPr lang="cs-CZ" sz="2400" dirty="0" smtClean="0"/>
              <a:t> asymetrické k </a:t>
            </a:r>
            <a:r>
              <a:rPr lang="cs-CZ" sz="2400" dirty="0" err="1" smtClean="0"/>
              <a:t>transapikální</a:t>
            </a:r>
            <a:r>
              <a:rPr lang="cs-CZ" sz="2400" dirty="0" smtClean="0"/>
              <a:t> ose, symetrické k apikální ose (podle osového pole)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Žebra- </a:t>
            </a:r>
            <a:r>
              <a:rPr lang="cs-CZ" sz="2400" dirty="0" err="1" smtClean="0"/>
              <a:t>costae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Frustuly</a:t>
            </a:r>
            <a:r>
              <a:rPr lang="cs-CZ" sz="2400" dirty="0" smtClean="0"/>
              <a:t> z pleurálního pohledu klínovité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 </a:t>
            </a:r>
            <a:r>
              <a:rPr lang="cs-CZ" sz="2400" dirty="0" err="1" smtClean="0"/>
              <a:t>valvárního</a:t>
            </a:r>
            <a:r>
              <a:rPr lang="cs-CZ" sz="2400" dirty="0" smtClean="0"/>
              <a:t> pohledu kyjovité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Tvoří vějířovité nebo kruhovité kolonie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Stenotermní</a:t>
            </a:r>
          </a:p>
        </p:txBody>
      </p:sp>
      <p:pic>
        <p:nvPicPr>
          <p:cNvPr id="11266" name="Picture 2" descr="C:\Users\bara\Desktop\merid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01" y="2636912"/>
            <a:ext cx="2676219" cy="2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bara\Desktop\meridion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72" y="0"/>
            <a:ext cx="1600258" cy="160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bara\Desktop\meridion cir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01" y="4875725"/>
            <a:ext cx="2682999" cy="200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Staurosirella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Písečné substráty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Strie tvořené </a:t>
            </a:r>
            <a:r>
              <a:rPr lang="cs-CZ" sz="2400" dirty="0" err="1" smtClean="0"/>
              <a:t>lineolátními</a:t>
            </a:r>
            <a:r>
              <a:rPr lang="cs-CZ" sz="2400" dirty="0" smtClean="0"/>
              <a:t> areolami </a:t>
            </a:r>
            <a:r>
              <a:rPr lang="cs-CZ" sz="1800" dirty="0" smtClean="0"/>
              <a:t>(</a:t>
            </a:r>
            <a:r>
              <a:rPr lang="cs-CZ" sz="1800" i="1" dirty="0" err="1" smtClean="0"/>
              <a:t>Staurosira</a:t>
            </a:r>
            <a:r>
              <a:rPr lang="cs-CZ" sz="1800" i="1" dirty="0" smtClean="0"/>
              <a:t> </a:t>
            </a:r>
            <a:r>
              <a:rPr lang="cs-CZ" sz="1800" dirty="0" smtClean="0"/>
              <a:t>oválné)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Koncové pole na obou pólech </a:t>
            </a:r>
            <a:r>
              <a:rPr lang="cs-CZ" sz="1800" dirty="0" smtClean="0"/>
              <a:t>(</a:t>
            </a:r>
            <a:r>
              <a:rPr lang="cs-CZ" sz="1800" i="1" dirty="0" err="1" smtClean="0"/>
              <a:t>Staurosira</a:t>
            </a:r>
            <a:r>
              <a:rPr lang="cs-CZ" sz="1800" dirty="0" smtClean="0"/>
              <a:t> je nemá)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Tvoří kolonie spojené </a:t>
            </a:r>
            <a:r>
              <a:rPr lang="cs-CZ" sz="2400" dirty="0" err="1" smtClean="0"/>
              <a:t>valvami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Může tvořit slizové stopky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Hrubší strie než </a:t>
            </a:r>
            <a:r>
              <a:rPr lang="cs-CZ" sz="2400" i="1" dirty="0" err="1" smtClean="0"/>
              <a:t>Staurosira</a:t>
            </a:r>
            <a:endParaRPr lang="cs-CZ" sz="2400" i="1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Příklad: </a:t>
            </a:r>
            <a:r>
              <a:rPr lang="cs-CZ" sz="2400" i="1" dirty="0" err="1" smtClean="0"/>
              <a:t>Staurosirella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leptostauron</a:t>
            </a:r>
            <a:r>
              <a:rPr lang="cs-CZ" sz="2400" i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Dříve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Fragilaria</a:t>
            </a:r>
            <a:endParaRPr lang="cs-CZ" sz="2400" i="1" dirty="0" smtClean="0"/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18434" name="Picture 2" descr="C:\Users\bara\Desktop\Staurosirella_leptostauron_dubia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0" y="436510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bara\Desktop\Staurosirella_leptostauron_iconic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6510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04248" y="15567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4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Fragilariforma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Velmi jemná </a:t>
            </a:r>
            <a:r>
              <a:rPr lang="cs-CZ" sz="2400" dirty="0" err="1" smtClean="0"/>
              <a:t>striace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Tvar lineární, </a:t>
            </a:r>
            <a:r>
              <a:rPr lang="cs-CZ" sz="2400" dirty="0" err="1" smtClean="0"/>
              <a:t>lanceolátní</a:t>
            </a:r>
            <a:r>
              <a:rPr lang="cs-CZ" sz="2400" dirty="0" smtClean="0"/>
              <a:t> či eliptický</a:t>
            </a:r>
          </a:p>
          <a:p>
            <a:pPr>
              <a:lnSpc>
                <a:spcPct val="80000"/>
              </a:lnSpc>
            </a:pPr>
            <a:r>
              <a:rPr lang="cs-CZ" sz="2400" dirty="0" err="1" smtClean="0"/>
              <a:t>Striae</a:t>
            </a:r>
            <a:r>
              <a:rPr lang="cs-CZ" sz="2400" dirty="0" smtClean="0"/>
              <a:t> se téměř potkávají</a:t>
            </a:r>
          </a:p>
          <a:p>
            <a:pPr>
              <a:lnSpc>
                <a:spcPct val="80000"/>
              </a:lnSpc>
            </a:pPr>
            <a:r>
              <a:rPr lang="cs-CZ" sz="2400" dirty="0" err="1" smtClean="0"/>
              <a:t>Kapitátní</a:t>
            </a:r>
            <a:r>
              <a:rPr lang="cs-CZ" sz="2400" dirty="0" smtClean="0"/>
              <a:t> konce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Pásovité kolonie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17410" name="Picture 2" descr="C:\Users\bara\Desktop\Fragilariaforma_horstii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92" y="4181508"/>
            <a:ext cx="2688890" cy="268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bara\Desktop\Fragilariforma_iconic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92" y="44624"/>
            <a:ext cx="1916724" cy="191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Tabularia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Dříve patřila do rodu </a:t>
            </a:r>
            <a:r>
              <a:rPr lang="cs-CZ" sz="2400" i="1" dirty="0" err="1" smtClean="0"/>
              <a:t>Synedra</a:t>
            </a:r>
            <a:endParaRPr lang="cs-CZ" sz="2400" i="1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Široké zkrácené strie – uprostřed </a:t>
            </a:r>
            <a:r>
              <a:rPr lang="cs-CZ" sz="2400" dirty="0" err="1" smtClean="0"/>
              <a:t>valvy</a:t>
            </a:r>
            <a:r>
              <a:rPr lang="cs-CZ" sz="2400" dirty="0" smtClean="0"/>
              <a:t> široké sternum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Koncová pole na obou pólech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Především mořské a brakické vody</a:t>
            </a:r>
          </a:p>
        </p:txBody>
      </p:sp>
      <p:pic>
        <p:nvPicPr>
          <p:cNvPr id="19458" name="Picture 2" descr="C:\Users\bara\Desktop\Tabularia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32" y="-35884"/>
            <a:ext cx="1979712" cy="19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bara\Desktop\imagesCAW18XR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930" y="4653136"/>
            <a:ext cx="2916070" cy="23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049688" y="6381328"/>
            <a:ext cx="29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Tabularia</a:t>
            </a:r>
            <a:r>
              <a:rPr lang="cs-CZ" i="1" dirty="0" smtClean="0"/>
              <a:t> </a:t>
            </a:r>
            <a:r>
              <a:rPr lang="cs-CZ" i="1" dirty="0" err="1" smtClean="0"/>
              <a:t>fasciculata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2109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Tabellaria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Valvy</a:t>
            </a:r>
            <a:r>
              <a:rPr lang="cs-CZ" sz="2400" dirty="0" smtClean="0"/>
              <a:t> uprostřed zduřelé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Konce </a:t>
            </a:r>
            <a:r>
              <a:rPr lang="cs-CZ" sz="2400" dirty="0" err="1" smtClean="0"/>
              <a:t>kapitátní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Koncová pole na obou pólech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Jemné </a:t>
            </a:r>
            <a:r>
              <a:rPr lang="cs-CZ" sz="2400" dirty="0" err="1" smtClean="0"/>
              <a:t>striae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Planktonní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„</a:t>
            </a:r>
            <a:r>
              <a:rPr lang="cs-CZ" sz="2400" dirty="0" err="1" smtClean="0"/>
              <a:t>Cik-cak</a:t>
            </a:r>
            <a:r>
              <a:rPr lang="cs-CZ" sz="2400" dirty="0" smtClean="0"/>
              <a:t>“ kolonie</a:t>
            </a:r>
          </a:p>
        </p:txBody>
      </p:sp>
      <p:pic>
        <p:nvPicPr>
          <p:cNvPr id="12291" name="Picture 3" descr="C:\Users\bara\Desktop\Tabellaria_flocculo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97" y="4835916"/>
            <a:ext cx="2724766" cy="202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bara\Desktop\Tabellaria_flocculosa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91946"/>
            <a:ext cx="2707107" cy="198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ara\Desktop\Tabellaria_icon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Tetracyclus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Výrazná žebra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Velmi vzácný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i="1" dirty="0" err="1" smtClean="0"/>
              <a:t>Tetracyclus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rupestris</a:t>
            </a:r>
            <a:endParaRPr lang="cs-CZ" sz="2400" i="1" dirty="0" smtClean="0"/>
          </a:p>
        </p:txBody>
      </p:sp>
      <p:pic>
        <p:nvPicPr>
          <p:cNvPr id="20482" name="Picture 2" descr="C:\Users\bara\Desktop\Tetracyclus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bara\Desktop\nicha-tete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79" y="4221088"/>
            <a:ext cx="425272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1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Vynález mikroskopu</a:t>
            </a:r>
          </a:p>
        </p:txBody>
      </p:sp>
      <p:sp>
        <p:nvSpPr>
          <p:cNvPr id="307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sp>
        <p:nvSpPr>
          <p:cNvPr id="3077" name="TextovéPole 2"/>
          <p:cNvSpPr txBox="1">
            <a:spLocks noChangeArrowheads="1"/>
          </p:cNvSpPr>
          <p:nvPr/>
        </p:nvSpPr>
        <p:spPr bwMode="auto">
          <a:xfrm>
            <a:off x="468313" y="1412875"/>
            <a:ext cx="813593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/>
              <a:t> kolem roku 1590, holandský brusič čoček a výrobce brýlí  </a:t>
            </a:r>
            <a:r>
              <a:rPr lang="cs-CZ" altLang="cs-CZ" sz="2400" b="1"/>
              <a:t>Zacharias Jansen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/>
              <a:t> Velké zdokonalení  </a:t>
            </a:r>
            <a:r>
              <a:rPr lang="cs-CZ" altLang="cs-CZ" sz="2400" b="1"/>
              <a:t>Anthony Van Leeuwenhoek</a:t>
            </a:r>
            <a:r>
              <a:rPr lang="cs-CZ" altLang="cs-CZ" sz="2400"/>
              <a:t> (1632-1723), holandský obchodník s látkami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/>
          </a:p>
        </p:txBody>
      </p:sp>
      <p:pic>
        <p:nvPicPr>
          <p:cNvPr id="3078" name="Picture 2" descr="https://encrypted-tbn0.gstatic.com/images?q=tbn:ANd9GcQODKpAj4CbAqxUK7QXU4A6TPlHKtu6IaaMfSb-E1dv_UXtaf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84538"/>
            <a:ext cx="251777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https://encrypted-tbn0.gstatic.com/images?q=tbn:ANd9GcRNY60ZOsKWzjtKS7sxhc1T2feI9L9WnM7KRZ9iaZV9DSfXiA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3284538"/>
            <a:ext cx="42735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2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Historie diatomologie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/>
              <a:t>1703 první zmínka o rozsivkách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 smtClean="0"/>
              <a:t>Autor neznámý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 smtClean="0"/>
              <a:t>Pravděpodobně pozoroval </a:t>
            </a:r>
            <a:r>
              <a:rPr lang="en-US" sz="2400" i="1" dirty="0" err="1" smtClean="0"/>
              <a:t>Tabellaria</a:t>
            </a:r>
            <a:r>
              <a:rPr lang="en-US" sz="2400" i="1" dirty="0" smtClean="0"/>
              <a:t> </a:t>
            </a:r>
            <a:r>
              <a:rPr lang="en-US" sz="2400" i="1" dirty="0" err="1"/>
              <a:t>flocculosa</a:t>
            </a:r>
            <a:r>
              <a:rPr lang="en-US" sz="2400" i="1" dirty="0"/>
              <a:t> </a:t>
            </a:r>
            <a:endParaRPr lang="cs-CZ" sz="2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 smtClean="0"/>
              <a:t>Své pozorování předvedl na schůzce </a:t>
            </a:r>
            <a:r>
              <a:rPr lang="en-US" sz="2400" dirty="0"/>
              <a:t>Royal Society of London.</a:t>
            </a: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</p:txBody>
      </p:sp>
      <p:pic>
        <p:nvPicPr>
          <p:cNvPr id="4101" name="Picture 2" descr="https://encrypted-tbn3.gstatic.com/images?q=tbn:ANd9GcS79GqHLN8LprqpC3_bM7u0rs4xw8Sz3-Rxjd-5-CailfQbKqAV-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97275"/>
            <a:ext cx="445928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2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Historie diatomologie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/>
              <a:t>První mikrofotografie </a:t>
            </a:r>
            <a:r>
              <a:rPr lang="cs-CZ" sz="2400" dirty="0" smtClean="0"/>
              <a:t>rozsivek vznikla kolem </a:t>
            </a:r>
            <a:r>
              <a:rPr lang="cs-CZ" sz="2400" dirty="0"/>
              <a:t>roku 1860 ve Frankfurtu nad Mohanem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err="1"/>
              <a:t>József</a:t>
            </a:r>
            <a:r>
              <a:rPr lang="en-US" sz="2400" dirty="0"/>
              <a:t> </a:t>
            </a:r>
            <a:r>
              <a:rPr lang="en-US" sz="2400" dirty="0" err="1" smtClean="0"/>
              <a:t>Pantocsek</a:t>
            </a:r>
            <a:r>
              <a:rPr lang="cs-CZ" sz="2400" dirty="0" smtClean="0"/>
              <a:t>, kvalitní historické fotografie (kolem roku 1884), maďarský vědec </a:t>
            </a: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</p:txBody>
      </p:sp>
      <p:pic>
        <p:nvPicPr>
          <p:cNvPr id="5125" name="Picture 2" descr="C:\Users\bara\Desktop\material 4 prednaska\PantPhoto00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59125"/>
            <a:ext cx="380365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 descr="C:\Users\bara\Desktop\material 4 prednaska\PantPhoto00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54363"/>
            <a:ext cx="3736975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C:\Users\bara\Desktop\material 4 prednaska\PantPhoto00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227388"/>
            <a:ext cx="2865438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6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Morfologické pojmy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i="1" dirty="0" err="1" smtClean="0"/>
              <a:t>Porefield</a:t>
            </a:r>
            <a:r>
              <a:rPr lang="cs-CZ" sz="2400" i="1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apical</a:t>
            </a:r>
            <a:r>
              <a:rPr lang="cs-CZ" sz="2400" dirty="0" smtClean="0"/>
              <a:t>): „koncové pole“: oblast velmi jemných póru na koncích </a:t>
            </a:r>
            <a:r>
              <a:rPr lang="cs-CZ" sz="2400" dirty="0" err="1" smtClean="0"/>
              <a:t>frustul</a:t>
            </a:r>
            <a:r>
              <a:rPr lang="cs-CZ" sz="2400" dirty="0" smtClean="0"/>
              <a:t>, slouží k protlačování </a:t>
            </a:r>
            <a:r>
              <a:rPr lang="cs-CZ" sz="2400" dirty="0" err="1" smtClean="0"/>
              <a:t>mukopolysacharidových</a:t>
            </a:r>
            <a:r>
              <a:rPr lang="cs-CZ" sz="2400" dirty="0" smtClean="0"/>
              <a:t> stopek skrz </a:t>
            </a:r>
            <a:r>
              <a:rPr lang="cs-CZ" sz="2400" dirty="0" err="1" smtClean="0"/>
              <a:t>valvu</a:t>
            </a:r>
            <a:r>
              <a:rPr lang="cs-CZ" sz="2400" dirty="0" smtClean="0"/>
              <a:t>.  V mikroskopu se jeví jako hyalinní oblast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Lanceolátní</a:t>
            </a:r>
            <a:r>
              <a:rPr lang="cs-CZ" sz="2400" dirty="0"/>
              <a:t> – </a:t>
            </a:r>
            <a:r>
              <a:rPr lang="cs-CZ" sz="2400" i="1" dirty="0" err="1" smtClean="0"/>
              <a:t>lanceolate</a:t>
            </a:r>
            <a:r>
              <a:rPr lang="cs-CZ" sz="2400" dirty="0" smtClean="0"/>
              <a:t>: kopinatý, tvar listu</a:t>
            </a:r>
          </a:p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8195" name="Picture 3" descr="C:\Users\bara\Desktop\bez názv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8518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bara\Desktop\apical_pf-350x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75" y="3212976"/>
            <a:ext cx="1301618" cy="12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8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Historie diatomologie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</p:txBody>
      </p:sp>
      <p:sp>
        <p:nvSpPr>
          <p:cNvPr id="6149" name="TextovéPole 2"/>
          <p:cNvSpPr txBox="1">
            <a:spLocks noChangeArrowheads="1"/>
          </p:cNvSpPr>
          <p:nvPr/>
        </p:nvSpPr>
        <p:spPr bwMode="auto">
          <a:xfrm>
            <a:off x="755650" y="1628775"/>
            <a:ext cx="81375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/>
              <a:t> 1932 Objev životního cyklu rozsivek (Geitler)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/>
              <a:t> 1988 První použití molekulárních metod v diatomologii  (Medlin)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/>
              <a:t> 2005 Polyfázický nebo holistický přístup ke studiu druhů (Johansen &amp; Cassamata) – propojení morfologie, fyziologie, cytologie, reprodukčních bariér, molekulárních markerů, specifických parazitů, ekologie a/nebo biogeografie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32955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Morfologické pojmy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 smtClean="0"/>
              <a:t> </a:t>
            </a:r>
            <a:r>
              <a:rPr lang="cs-CZ" sz="2400" dirty="0" err="1" smtClean="0"/>
              <a:t>Stauros</a:t>
            </a:r>
            <a:r>
              <a:rPr lang="cs-CZ" sz="2400" dirty="0" smtClean="0"/>
              <a:t>: zesílená oblast bez strií, v centrální oblasti </a:t>
            </a:r>
            <a:r>
              <a:rPr lang="cs-CZ" sz="2400" dirty="0" err="1" smtClean="0"/>
              <a:t>valvy</a:t>
            </a: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 smtClean="0"/>
              <a:t> </a:t>
            </a:r>
            <a:r>
              <a:rPr lang="cs-CZ" sz="2400" dirty="0" err="1" smtClean="0"/>
              <a:t>Rostrátní</a:t>
            </a:r>
            <a:r>
              <a:rPr lang="cs-CZ" sz="2400" dirty="0" smtClean="0"/>
              <a:t>: podobné jako </a:t>
            </a:r>
            <a:r>
              <a:rPr lang="cs-CZ" sz="2400" dirty="0" err="1" smtClean="0"/>
              <a:t>kapitátní</a:t>
            </a:r>
            <a:r>
              <a:rPr lang="cs-CZ" sz="2400" dirty="0" smtClean="0"/>
              <a:t> (hlavatý), </a:t>
            </a:r>
            <a:r>
              <a:rPr lang="cs-CZ" sz="2400" dirty="0" err="1" smtClean="0"/>
              <a:t>rostrátní</a:t>
            </a:r>
            <a:r>
              <a:rPr lang="cs-CZ" sz="2400" dirty="0" smtClean="0"/>
              <a:t> konce 	       nejsou tak expandované – nejsou širší než ostatní 	       části </a:t>
            </a:r>
            <a:r>
              <a:rPr lang="cs-CZ" sz="2400" dirty="0" err="1" smtClean="0"/>
              <a:t>valvy</a:t>
            </a:r>
            <a:endParaRPr lang="cs-CZ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 smtClean="0"/>
          </a:p>
        </p:txBody>
      </p:sp>
      <p:pic>
        <p:nvPicPr>
          <p:cNvPr id="7173" name="Picture 2" descr="C:\Users\Bara\Desktop\cruciform-35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89138"/>
            <a:ext cx="2325688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http://westerndiatoms.colorado.edu/images/sized/images/glossary_images/rostrate1-140x14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373688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2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3573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Rozsivky s raphe na jedné valvě</a:t>
            </a:r>
          </a:p>
        </p:txBody>
      </p:sp>
      <p:sp>
        <p:nvSpPr>
          <p:cNvPr id="819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cs-CZ" altLang="cs-CZ" sz="2000" smtClean="0"/>
              <a:t> Redukce raphe na jedné valvě, vyplněno křemíkem (pseudoraphe)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2000" smtClean="0"/>
              <a:t> Odlišná striace na valvě s raphe a bez raphe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2000" smtClean="0"/>
              <a:t> Bilaterálně symetrické</a:t>
            </a:r>
          </a:p>
          <a:p>
            <a:pPr marL="0" indent="0" eaLnBrk="1" hangingPunct="1">
              <a:lnSpc>
                <a:spcPct val="80000"/>
              </a:lnSpc>
            </a:pPr>
            <a:endParaRPr lang="cs-CZ" altLang="cs-CZ" sz="2000" smtClean="0"/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2000" smtClean="0"/>
              <a:t> Řád Achnanthales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000" smtClean="0"/>
              <a:t>	 </a:t>
            </a:r>
            <a:r>
              <a:rPr lang="cs-CZ" altLang="cs-CZ" sz="2000" i="1" smtClean="0"/>
              <a:t>Achnanthes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000" i="1" smtClean="0"/>
              <a:t> 	 Cocconeis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000" i="1" smtClean="0"/>
              <a:t> 	 Psammothidium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000" i="1" smtClean="0"/>
              <a:t> 	 Planothidium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000" smtClean="0"/>
              <a:t> 	</a:t>
            </a:r>
            <a:r>
              <a:rPr lang="cs-CZ" altLang="cs-CZ" sz="2000" i="1" smtClean="0"/>
              <a:t> Karayevia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000" i="1" smtClean="0"/>
              <a:t>	 Lemnicola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000" i="1" smtClean="0"/>
              <a:t>	 Achnanthidium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000" i="1" smtClean="0"/>
              <a:t> 	 Eucocconeis</a:t>
            </a:r>
            <a:endParaRPr lang="cs-CZ" altLang="cs-CZ" sz="2000" smtClean="0"/>
          </a:p>
        </p:txBody>
      </p:sp>
      <p:pic>
        <p:nvPicPr>
          <p:cNvPr id="8197" name="Picture 2" descr="http://westerndiatoms.colorado.edu/images/glossary_images/P_curtissimum_rapheless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4184650"/>
            <a:ext cx="3087687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ovéPole 6"/>
          <p:cNvSpPr txBox="1">
            <a:spLocks noChangeArrowheads="1"/>
          </p:cNvSpPr>
          <p:nvPr/>
        </p:nvSpPr>
        <p:spPr bwMode="auto">
          <a:xfrm>
            <a:off x="6011863" y="3573463"/>
            <a:ext cx="4105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Psammothidium curtissimum</a:t>
            </a:r>
          </a:p>
          <a:p>
            <a:pPr eaLnBrk="1" hangingPunct="1"/>
            <a:r>
              <a:rPr lang="cs-CZ" altLang="cs-CZ"/>
              <a:t>heterovalvární</a:t>
            </a:r>
          </a:p>
        </p:txBody>
      </p:sp>
    </p:spTree>
    <p:extLst>
      <p:ext uri="{BB962C8B-B14F-4D97-AF65-F5344CB8AC3E}">
        <p14:creationId xmlns:p14="http://schemas.microsoft.com/office/powerpoint/2010/main" val="154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smtClean="0"/>
              <a:t>Achnanthes</a:t>
            </a:r>
          </a:p>
        </p:txBody>
      </p:sp>
      <p:sp>
        <p:nvSpPr>
          <p:cNvPr id="9220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Valva s raphe má vyvinutou fascii/stauros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Valva bez raphe nemá centrální oblast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Areoly ve striích zřetelné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Valvy jsou z bočního pohledu zahnuté a prohloubené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pic>
        <p:nvPicPr>
          <p:cNvPr id="9221" name="Picture 2" descr="http://westerndiatoms.colorado.edu/images/sized/images/genus_representative_images/Achnanthes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15888"/>
            <a:ext cx="18621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http://t1.gstatic.com/images?q=tbn:ANd9GcQtdEiV-17pc4hfgaW0v_7_zAnQM5djUJy4-cDfR0hrt53L42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494213"/>
            <a:ext cx="3563937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ovéPole 7"/>
          <p:cNvSpPr txBox="1">
            <a:spLocks noChangeArrowheads="1"/>
          </p:cNvSpPr>
          <p:nvPr/>
        </p:nvSpPr>
        <p:spPr bwMode="auto">
          <a:xfrm>
            <a:off x="5076825" y="4005263"/>
            <a:ext cx="313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Achnanthes coarctata</a:t>
            </a:r>
          </a:p>
        </p:txBody>
      </p:sp>
      <p:pic>
        <p:nvPicPr>
          <p:cNvPr id="9224" name="Picture 6" descr="C:\Users\Bara\Desktop\imagesCA6T6DI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3367088"/>
            <a:ext cx="7191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1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smtClean="0"/>
              <a:t>Achnanthes</a:t>
            </a:r>
          </a:p>
        </p:txBody>
      </p:sp>
      <p:sp>
        <p:nvSpPr>
          <p:cNvPr id="10244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Odštěpily se od něj rody: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 i="1" smtClean="0"/>
              <a:t> 	Achnanthidium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 i="1" smtClean="0"/>
              <a:t>	Psammothidium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 i="1" smtClean="0"/>
              <a:t>	Planothidium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 i="1" smtClean="0"/>
              <a:t>	Karayevia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 i="1" smtClean="0"/>
              <a:t>	Lemnicola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 i="1" smtClean="0"/>
              <a:t>     </a:t>
            </a: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31250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smtClean="0"/>
              <a:t>Achnanthidium</a:t>
            </a:r>
          </a:p>
        </p:txBody>
      </p:sp>
      <p:sp>
        <p:nvSpPr>
          <p:cNvPr id="11268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Valvy zahnuté (patrné z pleurálního pohledu)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Valva s raphe je konkávní</a:t>
            </a:r>
            <a:r>
              <a:rPr lang="en-US" altLang="cs-CZ" sz="2400" smtClean="0"/>
              <a:t>, </a:t>
            </a:r>
            <a:r>
              <a:rPr lang="cs-CZ" altLang="cs-CZ" sz="2400" smtClean="0"/>
              <a:t>valva bez raphe je k</a:t>
            </a:r>
            <a:r>
              <a:rPr lang="en-US" altLang="cs-CZ" sz="2400" smtClean="0"/>
              <a:t>onvex</a:t>
            </a:r>
            <a:r>
              <a:rPr lang="cs-CZ" altLang="cs-CZ" sz="2400" smtClean="0"/>
              <a:t>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Občas přítomna fascia/stauros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Malých rozměrů (</a:t>
            </a:r>
            <a:r>
              <a:rPr lang="en-US" altLang="cs-CZ" sz="2400" smtClean="0"/>
              <a:t>30 µm</a:t>
            </a:r>
            <a:r>
              <a:rPr lang="cs-CZ" altLang="cs-CZ" sz="2400" smtClean="0"/>
              <a:t> na délu, </a:t>
            </a:r>
            <a:r>
              <a:rPr lang="en-US" altLang="cs-CZ" sz="2400" smtClean="0"/>
              <a:t>5 µm</a:t>
            </a:r>
            <a:r>
              <a:rPr lang="cs-CZ" altLang="cs-CZ" sz="2400" smtClean="0"/>
              <a:t> na šířku)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Velmi jemné a početné strie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Kapitátní či rostrátní konce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Může tvořit slizové stopky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Běžné říční druhy</a:t>
            </a:r>
          </a:p>
        </p:txBody>
      </p:sp>
      <p:pic>
        <p:nvPicPr>
          <p:cNvPr id="11269" name="Picture 2" descr="http://westerndiatoms.colorado.edu/images/sized/images/genus_representative_images/Achnanthidium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450"/>
            <a:ext cx="15113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http://t0.gstatic.com/images?q=tbn:ANd9GcRXsnPougDN4rOCW1Ecr65fTk5ZtFVCgDx6-cjVU_5OZU-LwNv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45125"/>
            <a:ext cx="1346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http://westerndiatoms.colorado.edu/images/sized/images/species_lm_images/1010_LM7-36x128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445125"/>
            <a:ext cx="36671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ovéPole 7"/>
          <p:cNvSpPr txBox="1">
            <a:spLocks noChangeArrowheads="1"/>
          </p:cNvSpPr>
          <p:nvPr/>
        </p:nvSpPr>
        <p:spPr bwMode="auto">
          <a:xfrm>
            <a:off x="4643438" y="4941888"/>
            <a:ext cx="540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         Achnanthidium minutissimum</a:t>
            </a:r>
            <a:endParaRPr lang="cs-CZ" altLang="cs-CZ"/>
          </a:p>
        </p:txBody>
      </p:sp>
      <p:pic>
        <p:nvPicPr>
          <p:cNvPr id="11273" name="Picture 8" descr="http://westerndiatoms.colorado.edu/images/sized/images/species_representative_images/A_minutissimum_iconic-150x1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http://westerndiatoms.colorado.edu/images/sized/images/species_representative_images/A_exiguum_iconic-150x15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5445125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ovéPole 10"/>
          <p:cNvSpPr txBox="1">
            <a:spLocks noChangeArrowheads="1"/>
          </p:cNvSpPr>
          <p:nvPr/>
        </p:nvSpPr>
        <p:spPr bwMode="auto">
          <a:xfrm>
            <a:off x="0" y="5013325"/>
            <a:ext cx="295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Achnanthidium exiguum</a:t>
            </a:r>
          </a:p>
        </p:txBody>
      </p:sp>
    </p:spTree>
    <p:extLst>
      <p:ext uri="{BB962C8B-B14F-4D97-AF65-F5344CB8AC3E}">
        <p14:creationId xmlns:p14="http://schemas.microsoft.com/office/powerpoint/2010/main" val="23587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smtClean="0"/>
              <a:t>Planothidium</a:t>
            </a:r>
          </a:p>
        </p:txBody>
      </p:sp>
      <p:sp>
        <p:nvSpPr>
          <p:cNvPr id="12292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Strie na valvě s raphe radiální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Centrální oblast může být asymetrická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 Na valvě bez raphe výrazná oblast bez strií (cavum), často ve tvaru podkovy, může být i dutá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Valvy eliptické až lanceolátní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Konce mohou být rostrátní nebo kapitátní</a:t>
            </a:r>
          </a:p>
        </p:txBody>
      </p:sp>
      <p:pic>
        <p:nvPicPr>
          <p:cNvPr id="12293" name="Picture 2" descr="http://westerndiatoms.colorado.edu/images/sized/images/genus_representative_images/Planothidium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http://westerndiatoms.colorado.edu/images/sized/images/species_representative_images/Planothidium_lanceolatum_iconic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84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http://westerndiatoms.colorado.edu/images/sized/images/species_representative_images/Planothidium_frequentissimum_iconic-150x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84788"/>
            <a:ext cx="1573212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ovéPole 7"/>
          <p:cNvSpPr txBox="1">
            <a:spLocks noChangeArrowheads="1"/>
          </p:cNvSpPr>
          <p:nvPr/>
        </p:nvSpPr>
        <p:spPr bwMode="auto">
          <a:xfrm>
            <a:off x="0" y="5013325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Planothidium lanceolatum</a:t>
            </a:r>
          </a:p>
        </p:txBody>
      </p:sp>
      <p:sp>
        <p:nvSpPr>
          <p:cNvPr id="12297" name="TextovéPole 8"/>
          <p:cNvSpPr txBox="1">
            <a:spLocks noChangeArrowheads="1"/>
          </p:cNvSpPr>
          <p:nvPr/>
        </p:nvSpPr>
        <p:spPr bwMode="auto">
          <a:xfrm>
            <a:off x="5651500" y="4868863"/>
            <a:ext cx="3641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Planothidium frequentissimum</a:t>
            </a:r>
          </a:p>
        </p:txBody>
      </p:sp>
    </p:spTree>
    <p:extLst>
      <p:ext uri="{BB962C8B-B14F-4D97-AF65-F5344CB8AC3E}">
        <p14:creationId xmlns:p14="http://schemas.microsoft.com/office/powerpoint/2010/main" val="17074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smtClean="0"/>
              <a:t>Psammothidium</a:t>
            </a:r>
          </a:p>
        </p:txBody>
      </p:sp>
      <p:sp>
        <p:nvSpPr>
          <p:cNvPr id="13316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Valva s raphe je konkávní</a:t>
            </a:r>
            <a:r>
              <a:rPr lang="en-US" altLang="cs-CZ" sz="2400" smtClean="0"/>
              <a:t>, </a:t>
            </a:r>
            <a:r>
              <a:rPr lang="cs-CZ" altLang="cs-CZ" sz="2400" smtClean="0"/>
              <a:t>valva bez raphe je k</a:t>
            </a:r>
            <a:r>
              <a:rPr lang="en-US" altLang="cs-CZ" sz="2400" smtClean="0"/>
              <a:t>onvex</a:t>
            </a:r>
            <a:r>
              <a:rPr lang="cs-CZ" altLang="cs-CZ" sz="2400" smtClean="0"/>
              <a:t>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Více eliptické než </a:t>
            </a:r>
            <a:r>
              <a:rPr lang="cs-CZ" altLang="cs-CZ" sz="2400" i="1" smtClean="0"/>
              <a:t>Planothidium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Konce zakulacené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Hustější striace (až </a:t>
            </a:r>
            <a:r>
              <a:rPr lang="it-IT" altLang="cs-CZ" sz="2400" smtClean="0"/>
              <a:t>30 striae </a:t>
            </a:r>
            <a:r>
              <a:rPr lang="cs-CZ" altLang="cs-CZ" sz="2400" smtClean="0"/>
              <a:t>na</a:t>
            </a:r>
            <a:r>
              <a:rPr lang="it-IT" altLang="cs-CZ" sz="2400" smtClean="0"/>
              <a:t> 10 µm</a:t>
            </a:r>
            <a:r>
              <a:rPr lang="cs-CZ" altLang="cs-CZ" sz="24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Strie podobné na obou valvách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Terminální konce raphe zahnuté opačným směrem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Výrazná centrální oblast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Často vázáno na písčité substráty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pic>
        <p:nvPicPr>
          <p:cNvPr id="13317" name="Picture 2" descr="http://westerndiatoms.colorado.edu/images/sized/images/genus_representative_images/Psammothidium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http://westerndiatoms.colorado.edu/images/sized/images/species_representative_images/P_subatomoides_iconic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978400"/>
            <a:ext cx="176371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ovéPole 6"/>
          <p:cNvSpPr txBox="1">
            <a:spLocks noChangeArrowheads="1"/>
          </p:cNvSpPr>
          <p:nvPr/>
        </p:nvSpPr>
        <p:spPr bwMode="auto">
          <a:xfrm>
            <a:off x="5867400" y="4572000"/>
            <a:ext cx="345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Psammothidium subatomoides</a:t>
            </a:r>
          </a:p>
        </p:txBody>
      </p:sp>
    </p:spTree>
    <p:extLst>
      <p:ext uri="{BB962C8B-B14F-4D97-AF65-F5344CB8AC3E}">
        <p14:creationId xmlns:p14="http://schemas.microsoft.com/office/powerpoint/2010/main" val="18789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smtClean="0"/>
              <a:t>Karayevia</a:t>
            </a:r>
          </a:p>
        </p:txBody>
      </p:sp>
      <p:sp>
        <p:nvSpPr>
          <p:cNvPr id="14340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Valva s raphe radiální strie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Valva bez raphe má téměř paralelní striae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Valvy eliptické až lanceolátní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Terminální konce raphe zahnuté na stejnou stranu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i="1" smtClean="0"/>
              <a:t>Karayevia oblongella</a:t>
            </a:r>
            <a:r>
              <a:rPr lang="cs-CZ" altLang="cs-CZ" sz="2400" smtClean="0"/>
              <a:t>: druh popsán jako </a:t>
            </a:r>
            <a:r>
              <a:rPr lang="cs-CZ" altLang="cs-CZ" sz="2400" i="1" smtClean="0"/>
              <a:t>Achnanthes clevei</a:t>
            </a:r>
            <a:r>
              <a:rPr lang="cs-CZ" altLang="cs-CZ" sz="2400" smtClean="0"/>
              <a:t>, později přeřazen do rodu </a:t>
            </a:r>
            <a:r>
              <a:rPr lang="cs-CZ" altLang="cs-CZ" sz="2400" i="1" smtClean="0"/>
              <a:t>Planothidium</a:t>
            </a:r>
            <a:r>
              <a:rPr lang="cs-CZ" altLang="cs-CZ" sz="2400" smtClean="0"/>
              <a:t>- synonymum </a:t>
            </a:r>
            <a:r>
              <a:rPr lang="cs-CZ" altLang="cs-CZ" sz="2400" i="1" smtClean="0"/>
              <a:t>Planothidium oblongellum</a:t>
            </a:r>
          </a:p>
        </p:txBody>
      </p:sp>
      <p:pic>
        <p:nvPicPr>
          <p:cNvPr id="14341" name="Picture 2" descr="http://westerndiatoms.colorado.edu/images/sized/images/species_representative_images/Karayevia_oblongella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244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7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smtClean="0"/>
              <a:t>Cocconeis</a:t>
            </a:r>
          </a:p>
        </p:txBody>
      </p:sp>
      <p:sp>
        <p:nvSpPr>
          <p:cNvPr id="15364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Valvy eliptické až kulaté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Valvy s raphe mají po obvodu hyalinní oblast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Valvy zahnuté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Terminální konce raphe rovné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Velmi běžný epifyt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pic>
        <p:nvPicPr>
          <p:cNvPr id="15365" name="Picture 2" descr="http://westerndiatoms.colorado.edu/images/sized/images/genus_representative_images/Cocconeis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333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http://t0.gstatic.com/images?q=tbn:ANd9GcSvJjwmM_hEvbH-BNkaGcuLYU6QOcD-83QBbWmwa9eb7PuMI2F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172075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http://t1.gstatic.com/images?q=tbn:ANd9GcQIckkarWlsJ6Yyj6_Mlw209Nk_hbyNafJauRIo0ZpKI0b14_5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1938"/>
            <a:ext cx="176371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http://t0.gstatic.com/images?q=tbn:ANd9GcQsbGPnFHywGYShoy7UGiUIezVvyKV71E55CIEdTJy2fGVCImCH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70513"/>
            <a:ext cx="180022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ovéPole 8"/>
          <p:cNvSpPr txBox="1">
            <a:spLocks noChangeArrowheads="1"/>
          </p:cNvSpPr>
          <p:nvPr/>
        </p:nvSpPr>
        <p:spPr bwMode="auto">
          <a:xfrm>
            <a:off x="179388" y="4941888"/>
            <a:ext cx="295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Cocconeis pediculus</a:t>
            </a:r>
          </a:p>
        </p:txBody>
      </p:sp>
      <p:sp>
        <p:nvSpPr>
          <p:cNvPr id="15370" name="TextovéPole 9"/>
          <p:cNvSpPr txBox="1">
            <a:spLocks noChangeArrowheads="1"/>
          </p:cNvSpPr>
          <p:nvPr/>
        </p:nvSpPr>
        <p:spPr bwMode="auto">
          <a:xfrm>
            <a:off x="6335713" y="4724400"/>
            <a:ext cx="2808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Cocconeis placentula</a:t>
            </a:r>
          </a:p>
        </p:txBody>
      </p:sp>
    </p:spTree>
    <p:extLst>
      <p:ext uri="{BB962C8B-B14F-4D97-AF65-F5344CB8AC3E}">
        <p14:creationId xmlns:p14="http://schemas.microsoft.com/office/powerpoint/2010/main" val="37573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Rozsivky bez </a:t>
            </a:r>
            <a:r>
              <a:rPr lang="cs-CZ" sz="4000" dirty="0" err="1" smtClean="0"/>
              <a:t>raphe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Valvy</a:t>
            </a:r>
            <a:r>
              <a:rPr lang="cs-CZ" sz="2400" dirty="0" smtClean="0"/>
              <a:t> dvoustraně souměrné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Nemají </a:t>
            </a:r>
            <a:r>
              <a:rPr lang="cs-CZ" sz="2400" dirty="0" err="1" smtClean="0"/>
              <a:t>raphe</a:t>
            </a:r>
            <a:r>
              <a:rPr lang="cs-CZ" sz="2400" dirty="0" smtClean="0"/>
              <a:t> (postrádají aktivní pohyb)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Občas mají </a:t>
            </a:r>
            <a:r>
              <a:rPr lang="cs-CZ" sz="2400" dirty="0" err="1" smtClean="0"/>
              <a:t>rimoportuly</a:t>
            </a:r>
            <a:r>
              <a:rPr lang="cs-CZ" sz="2400" dirty="0" smtClean="0"/>
              <a:t> (diagnostický znak)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1026" name="Picture 2" descr="C:\Users\bara\Desktop\araphid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3671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RUUEhQVFRUUFxcXFxcYFxwYFxcYFBoXFBcUFRQXHCYeFxwkGhQVHy8gJCcpLCwsFR4xNTAqNSYrLCkBCQoKDgwOGg8PGikfHxwsKSwsLCwsLCwsLCwsLCwsLCwsLCwsLCwpLCwsLCwpLCwsLCwsLCwsLCksLCwsLCwsLP/AABEIAMIBAwMBIgACEQEDEQH/xAAbAAACAgMBAAAAAAAAAAAAAAAAAQIFAwQGB//EAD0QAAEDAgQEBAQEBAUEAwAAAAEAAhEDIQQSMUEFIlFhBhNxkTKBobFCUsHRI2Ky8BQWcoKSJDNz4QcV8f/EABoBAAIDAQEAAAAAAAAAAAAAAAABAgMEBQb/xAAsEQACAgEEAQIFAwUAAAAAAAAAAQIRAwQSITFBE2EiMlFx8EKx0RQzgZGh/9oADAMBAAIRAxEAPwDuS8qeyXloCkVjSlMpBAqGkVKFEoAQTn191CVMBAUReCdymG2Ug1SDUBREBSyptClCB0IBMIAUoQALI2/X3I+o0WItseqyU2qLHRU4NvlE0XH/ALbRB607hr/WBB7g9VxnEOHVa7jVAhoz1NY+L4R7AE+srt/EGA81rSLOYcwOxu0upujVjsoBHYHZYsH5eUOc4tbNsjXFoEzAeGmf9X2WPNiWRqycZbTl+B+Fn5hnz5oJLWmIBtzPmGHQ31Gmy7jh3CBSOYuJdERJyjS17v0/F7BQpcaw45W1aQvpnAMzBsbzM3N1uioCLGR9PdXY4QxLgTluJvesZRmQrk0Ro1q9WFjZUlSr05UKdNStEaM7QpEIaFOEwoxIv1Uy1QcgVDPqk0xv9UmOU0AKe6YPdRUggBz3QnCEDNdEICEhgiEwUkxiThMBIBAiAYnTbdSIU2tQAEJgJkJFqQxpqDQppgCAmEQkAKcqDkm1fqotganHKsYd8EBzhkbOzqnID8sxPyVRxDirBQyU6jjlAa0gbMGVpkaaaLa8R0nPfhWDR1Y5p0yim+0bnWO6x1OCUovMb3IG5/RY87m1USyNJ8nHGrUJMODxBg1OaJkkidDL3n1dK1hjKjbhoB1LmHITBLnWFr2G0R3V/ia2GaC1jpnWBI91TV6MDl06kXvsuT62TG6s0/DLtG1/mqrTktqvIGUAPh20uJNzuABurLCf/IBmHBj75eV2UyBJIDgZGl7fRc9h2tILXQQTcDfdSZ4VbUP8N8g6tcIP7FaMesl1Ii8UPsd7S8UUCcriWOGocNNruEgbawrXD12PEsc1w/lId9l5jX8PYmmW+XcZgSAbyyT8LrHVaVGvVpmC0nKTeC10ibZhO5EmNlrjq41zwV+j9HZ7AAmvOcJ4srMt5lQXFqgFRoba+Y8530V5gvGs/E1jrCcj4dLgSAGOnMbEGDrF7haoZ4S6aK5Qku0dSQsbmrWpcdpGzi6mRIIqNLYI1Gb4fqtprg6MpBB3BBHuFeVGNtNTCfZCYEYTCEwgAhCaEAYYRCYQQkMEoQkCmA4ThCcJAIKYUQB81OEALKnCaSACEBDXKUIAhCklCbkxhKj5frGqGlSBUJDOc43xEGs6mZy0mMc4gC7nlxDZMxDQDYE8w0VK/jGZxAqua0yOcBwEwJzNuLF506DdXjcAzEh78xDvNqiduSo9kEb2a3fYKg4hwzyDzszNOjm/3Y+q5OonkjK10XY1FmHFYSliRDA3M58NFM3yMaQ4+WbgEt1PRU2J4S9rRleRMRMj4gXXHy2Vlh+BtfdrjBBHcfstXEYOqx4Bc8ObAa6TEdRssnqRkraL0q6Zq/x2OAgPJA1EgyLcw+fstzhviLK4Z6cHW1x+8LXr1q1M6NBMXLbb6RA3WbCY4SM1MEkQ4gAyARoLRaBE6BKo9ok0dRW8XUizK78YvYyPkP1WJ1fD1JcHZXOMwQYvJjRc3iTRJscricsEEBpmSSTAURhs5HlVLNaDrqTJJsNAPur3PJLumVbUdfT4Iysw5niALQZj5Lk8Th2tcWgkDQE/ijc9OsLZouxFMchzkNBMQ6xi2xJvp69Fr4io57pqN5ugnp0PZU5Ol8NDj32X3CeLmnG/zIHtrGi6jCvDn03Na1ufPOUES1uWMwIv8VjrquU4JgA4jlm/pZdtRYMwAEZGx/ygj6R7rp6Bza5fCKM1WZoSUiorolAk2pJgIAkhCECNcFSAQEwUiSIFQBushCjCYCLlNpUMqytCQA0KQSCaYDCITCEALKnCaEAEpFSQQgZjASfUyAuMANuSTYAXk9FOFVeI702082UVHtDndGMmq/3FPL/uVM3QzRw+ObRoNZPK0OyuALZBkhxDgJdLrkSCbqg4i+tUcRReHgBg5XAkl4cYidspn0W5V8Tvquf5ZOUzE69SSTYmYPSyp8Rj8rhnogwLn4XuOzjUEnWNuosuTly48jqVl8YSRqjilSkS10jsWfLaN7fJZWccaTdzR9IjsVBvEmGC4nMTTblfzgNpkulziJPMBYbErT8mi4OymwjcgxcQGu1kwTGizPBH9LLl7o63hePpkCXMPQZm/abLbxz6DhmIgCCS2D66f3ZcRT8OkEBjp1m1pEWkSJMn2UTUrUwct2wCZuOaDA37WU6ko7e/uR2pvhl9U4dQqi73CNDEErB/9BTPw1bjYjUdJBVWzirmnnp6xuR7SO6sMJxVjzcln+oW/wCQsqW5LwSpoYxD2EQQ4NblAIEjWO5ImxlW2CrZhdpaHEZoNjlADbOtrmvOjlqVMS1zrFsdRH1K3Rhy4AA29ZV2LLNflkHRf8JokDNIgRIDQ02HaQVcUqYAkXzcxPWdPpCo+H4Ko0QZyayYNzYG/r9lfMEADoAPZd3BJuNtUZJdgVGFJJWkRQhMIhACLUJoQBihRCbU4QMaTWpptSARapQmmAmMQShSISIQAwnCUKQCQiJTTLUw1FjFlQEwmWosCJC5LxtVcczWg5adISR+au+J/wCFF3pn7rq6tcAxBJ6Lm38POKFR5kA1akHYinFJgHUQ0n1JWXOm4uicavk5ng9fKx0loMwNLDYX/uy3qeKeWm+f2MdwqrFUG03FtwQTr26BZ8DxMUTmmzYIOhBBEfJef6lyaq+hrcR4e5zC4dzl0lx1P99FUUKLS03IiBGhH9lXOM44yoS2cueYJm5+yfCuDeYWkjRwnvH6KUU+hptIpcPw+q2cof8A7THztrqfdbGIxeJbAccwDYuGktkRIIEzAiTMSvSq3BW06eVtnOBtEAyDItpH6rz/AIrwIsfYONj3IjaYutc4Tx1fkipqRjbx8Os6mRtcyLjLmyn1JjsFv0MNRqNgFkw3l5mkZSSLt5bhoBO+YKkp8Kc55ePhJkATbrr91uswBa2GOMm5AJgnbMd91W8tfQk0vBd0OG0xJaysJJDQ3nbZwBggZoAIuRcq/wCGtojRxPYyD6w4fLXY9FzWBL8O1pD9ZGRpMG0w7sY2XV8M4zTqtax9PLADRHMy0wL3GvRbcDwydtJMzzUvqWppmoW5QcoIJk2ht4jeTl9itl2qw4J4GZosABA6SXD5fDMdws0LqroziISTRCAIoampBACQpFNAjTz/ANhTUKdPodIMdZ1UgFGyaJShqUKTQmBJAQmSmAkJpSkxGNxM629FV4zitXnNIUg1lTy5qF0ucLPLQ3QAmLm5BVsXLz/i3G/LytGVxNaqSAb/ABPdLr2+IRZZcuTZFsklbo7SpiKrWy6pSFtRTgDuczzZaWE4zVsXPoVAXEDI1zXFrdX3cRvouXxOJfiDNZ0MaLNb8Pa34j3KMNix/iQxsBraW4Ni4OuYuNvosK1rlKoou9KkdFifENQ1mU2uo0w/MZLXPcGtcWBxGYNGYtfA6CTqt7F45zG5jXYAdC6mIPoA4fdcHULjVblufKogGDs0EkEgTcm/UlbT8I9zC55iCDfoLENG2sqyWqlGTjQvTVJnUYPGVQ+Xmk4F1srXAlth5l3EASQIVrSwFSm3KyC0TA0cASTAkgG53IXK4aofOpMEmWObYSfiN4kfm+i7ylVmmw/mYw+7Qf1WvBL1E2yuSpnDcawzqjrtax5Ia0uEOm3NzWg3uJ0XF8U4dVAzEcvKTa4zta9s/wDIL2h4BsRI6ESPYqqxnhmg+eUsJj4DGhm7dPsoZNLCTtcE45HH3PHIGXUtcDrEj5CbK64Fj3U35s2b5/cFdlxHwRnLiC105dRlNnZibdpGu65/iHgh7C4gOibACQAdddSJb9Vino59Iu9WD74OmwviemaZNR7Q5oJOY7ayFQYjxMxz3OYW5n5YcQWkDLlIE6W66qnxPAnt/wC2S6XAZdJmbHbZVmPpVCA1zSTOt5vcCRI0Sn6jSTEoRfJ0Ye0HTLIsJ6/RZWOaAC5uYz1G3dcxw7FPZEyRaARIg/ZdVguIUiWONmzzMiZPb2WVQknRKSotaODo1WS4Gn0vPtPRb3D3U2vptGa08xAaD69dbKgzkkkZj9FYcIz5w4iALn5D9p9lqxZHuSUf+FMlx2dY2M742hvzaLqZWKgyGgnU3Pq66k2rJIg2i+1+i7svoZyaIQUBRAIRCEFACypoAQgDEWBEJ1KgaJJgDqqDiWNqVi5lBwZTYGOqP/E4PJGWnsLAy72VMpk0bfFOMimcjGuq1LcrRZuYwDUfowfXspcK44Kj/LcACZDXtJLHOGrZIBB3AOsGFQMxzaLnFl2T8OxE7T91ztPipoYhzXS6m4kttcAmQWzYOF+bbVZI6qLlRZ6bas9Yc1RIWtwTija7BzNc4AEkGQ4H8XrsRGvYhbrmLemVdmIIIUsqiUmBhefuPuvL+KgvrsAdADyYsJc4NdNhJsNyvT6+i8sxjicVTvYOabkwCSJibdrdFz9V8jLcfzouGYV2UuvYH1JVFwes9mNcZOZ0C0btvYi4jZdPh8VlpuLhYEx8zZcviaYZjGgwZaDci0gnfvC5WLh/nsaV5N2hWc3EtcALNHU7OBlztbldI7DGo09DP7rmfOHmtywbAEgQPzazJ1gm2ivXY4s8sA2OYn3Agq+bW6VlTXCo1aVfLjKTHGC1jSeYNuSSLutsDB10XouEdNGketNn9IXm+FqB3EajhO2jgLZAfxC+9t16ThR/Bpf+Kn9WhdXSVtde37FWXtAkVIBBWsqItKlKAk5FDFUoNdq0H5X91oYjw/Rf+GLzYwt+UByVAUlTwdTMjMYdEzfQEAi/dYv8oXBBpyA0aFumptNze/ddFKJS2J9pBZVUOE1GEwGGf5p20ANMLO+k8tyluWQQTyxDrGA3WxI2W/mUKhsU1FLwKwcEApuSAUhCKJTShADSlEJgIAAUJwhIDlamHpvfTqVXuq5DZrzLLWvTFid5K0HYtjg8MAbScHhw/CGned4PMGjcEbqt4IQ4OzExBH6BUDRUwtQlwkMvcZmxs5rTYncHsuF/UyyGuOOizwddwcaVU8w+GdSHXA9iCjHYAuAG7dD6rX4xQNVgqszQ3QkBuaSXPJAN3EkR6FdJ4de2vR571GA36qmWPm4sndKyl8Kcddh6nlVHZQ12/wALToTAHNb6L1bDYhtRgc2439fXdeQeK8NDvMaIO46gfqNl1PgvxVOVrpuIJ6wLQBoR9rLqabNvjRTkj+pHbOasblsPG6wPC19lJqV3QF5VxKoDiRaIeRczNwLCeUTovV67V5Hxyn/HmSCHkWBgcwMz10WHUq4tF2L5joMI/Ow5rfEb7RqVQ46pmxrSRykUwJnbMNr6ldW3CGS0byDHTa/QrneKN/6mm5pAy8pdcQQegO4IC5WO+L9zQuyGGpE4mD+awAIAGWYuP7ldJj8NlbT7TPz6/NVnDQ0Y1pMatdGuaAQTO+oV14gcG0x0c4CN4zXPZXZFd/nBC+jm+BOnFvOYA809+UDKF65TAFOmBtTZ/SF5VwcRjntYbZQZjUFutvT6L1cfAz/Qz+kLraT5P9fsU5XyjGkQolMFbCkJSJTKQKAIFAKZCAEATlEpIhADJSOiCgBAiRUSmVGUABQE0BAEVJqEAoAyBCbShSoR4z4dZUp1QyoC3MJuCJG9j0cPuupxdFrmupvaHWMdQegPdV3HcG7DssCCcsS4ucSds3QAEQNwSYWfhfFW1mjNIeLE9Y6915rUY3jlZsi7Vo5TCVTQqBr+am6IJG3rqCNLdlbDipoVg5hBm5AENGvKT1gT81LjnCMznNGjjmYehO36KswFB1UGjUkOpkhosADMEutfXrv3RGV9+C2ky/4hUbXIqNFj+HoVQ4qi7DVA6mSOYR/KSM0DtOiufCWIaKhoVfxWB6HYjqCFbeIeAMY12a7XWJGxAJBHdKG6Er8EeFwdF4T46K9ITY6CTJkAEjQRrIHSeiunNXlPh3iBw72tqfiNnN+4HXT1mN16rg8R5jAdDaR0MT7GV2cWRTVmaUdrowVWLyLjkf4h8g5WvBJv/K6BPQCF7DVXkXixoa5/Z+m1xYnrPTsqdSvhJYvnOhp+IpaHNbq2TsQO8X0XNcRjzGMmXS5+kk5hbue/orbD4YPpFw/K23Yx+yquL0SMRSLQTyQIJB+K1xouNBttf5NKSTIYjiDm4lriSSwNF4kDpGgtsrrH13VW1Yk5bjU/Abx8zKqKuBL8QGx8TgBOkwdCdd10lPDxRqu6CPdwB+yvyLngXSKTw5T/AIzn2kB2s3IFrDe69e/Czsxv9IXk/AqxFSuBMDzDAEjY3v3XrNYWb6D7BdjSXs5M+btGugpqJK1lIEqUqAKcoAYTSaU0AJMpJoAESiE0AIhYyFkhBCBAAiU0oQAkBBQmBlabIUAUIsRTcZ4cKtMjeLEWN9QDt/6C8qr0H4araQJgi8DdoAOq9nc1cr4u8PiqM41bPznr239fVYc2NTjRohLazHwvDOr021GgHY9iLEFUXifh5oVX1AOV0OHYmJ9SCJ9lDw94hfhnGlIDXOnS4JAG+mivONYttQAEcjxJJvqMp9FyXGMOC5XZyNd2YCuwiRAdBk5psSdvQd1Z4bjLqlMtcZabgT8JVIzD/wCGqwSC2SB6EaDvB1WzS/gvBiab/p/f7onG1cSfBlxuHNQQ0w8ad+09103gbxIQRTebNBaRFyJ2A3BJMno7qq8YVuVtRpkfZaeOZ5NVtZgOR5vGocLkH7hS0uZwlT6IzSkqPWqzF5N4zoTWeCbeZa/4o6DsDr1XovhzHipSySCWtBbeSWHb5H6OauP8W02+a/NtVEQdJJJBA6i8nounn/tujPjfxIhgGGnTOkNYSfUKpdiQ7EtaY5QJm9zJiP12XRVcGRhHu/Mb+gvHvCoOCcOccQXHoCTcRyxqPVcXHCmm/P8AJpvtlpw+m12Npi0cpeQeX8TRH6rqMfwzLhqjG3JJPtoFxf8AiTTqB4MkC298zon72XU4PjpqNaDqSQf5jay274R3RkVST4aOV8PBrn1jGrCO2kHder4kaeg+wXmPh/D5KtZubLBrgdzJIbdemVv0H2XR0i+B/cry9mB6i9TIUCxaioYUkg1OEABCiSpKJCAAOUpUAFIJAMJhRhMFAEkiEAolMAISKcpIEJCJQEANCJQgRjWN7ZF1kBTIVTRYjyzxxwTJUzN+E3cYvNojrPT90cG4gauHLTd9P3IXccc4UKoNpkEe9rLgcTwx2ErBw+EG4+l/Vc3VYN8bXgvxy8Mhj+FGszlEkafsjgzhWb5DwbA8oAk6iSf5e/bouhweUgVaZgEz1j5DdUuNwP8A1Tnt5S6Ht2BtcH6rDik4qmW3ZnwtM0ppPOh97Wkne/urLB02wadX4HiJi7Ts8dwVKjw6niGM/DJs8CA1x5QDOthBJvotpnBq9LlezO3Ytvb0N1c8Er3R6K3JD8MF2Hc6nMmiTUAA+MRDgPVhJvOg6JeKsOaj6mS7TVpvBG7X0Rf3B9laHhjmuovALqgcBlGpZcw6dAP1Vk/gUsAFTy35A1xADhYlzYEi7cxAI6ldOGOThtfkpcvi3IqMc1wa1kTDQ4jq4iw+VlXcE4W5oL5+EC4OrnuDQO+v0XWM4c6Zc9rnAQDkIsNzzm6WE4OW/FUDhmz5QzKARJG5sJ0Va0dSu+g3ujheJYF4aH3OanRfB2JY0P8AnKlh8OZbH80fMj9l2uK4O4wG1GlgBGRzTo4zZ7TttylRPBYDcgYC07yfeyhk0TlPciaycUaLeGmma1SIDqZP+57CHfULo6zpJhV9LBVIio5mUmYbMmfwydBfot117roQhsVIpbt2zGUwmUgpiAORKcJQgAUSpFKEgIkpymWoBQBKUJEJpgIFNCQQA1GFIlKUAKEwEShAgzITDUIA1yskqtPF2TE/dZWcTYdwqN1krRuQqjxFwQVqZAiY6Xi1h0PdWNPGtO491sMeCk2Pg8ooh1B5abMcf+J7nrpZWrqgflnUgtPbcH7rovE3BWu5mjMSOZg1/wDI0aZhF+o7qp4fw1oA8ybmGZBmmxIMa/Luubl0rc7h5LlNVyYuA4eM1KpEHR228EHb/wDV1tPCVnU6X8RrbNOYgl4b+XLobHWRoEv8vUy5j3tPLfJ1tHN06wt+rUMrp4MeyNMpk7ZmLgNNTqdyB1/ZIuWtQxbXzlMwYNjrpaddDp0WZXkRg6x6d+qYcoKQKAJSnKgEwgAJSlOUkAKU0gE4QAKJKmEi1AEQUwFFimgAUVLLCMiQwhACCEIECIWDE4vIWiJn+/dadbiWWo5hDiB0LSbhp+EtsOaJnVQlljHsdGfF8SDHZSCbTYjcwJvYTv8A+0ncUYGtJJGYSLTuBt3KwcQxQZldGfNmBPLbLYgnIe46KPEMQ1hY6C8EOAIy2DYLo5egcf8AbG6ollab569h0beFxzahIaTbWQRuRv3aVsyqkcWY0Gc4IAJADLSC4iYGl9Yv6rK3izZj+JrGjYNyJt3B7qcc8a5fImmb5rRZNajT5gDwCA4AidYi2hSVyn9CJxz8BTzgeWzT8o6nst/C4VjSIa0W2AHRCFhx+CeVu2bmHpCAIHt6q4weGb+VvsOiELS+ileCeMYM+g+BVHCnkVKJBMmpBO5sbE7oQow7LzqajBOgWs5okIQtHgiafB/h+bv6nqxyhCEkRXQg1AaOiEJjQ2tUg0dEIQHgWVLKhCBEg1GUdE0JjIvbZYykhAE2tUgEIQAEIIQhIDE/UoKSEwEpIQkwJNCcIQgRjqUWukOaCLWIneN0ihCiuxgCmhCmRP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6" descr="data:image/jpeg;base64,/9j/4AAQSkZJRgABAQAAAQABAAD/2wCEAAkGBhQSERUUEhQVFRUUFxcXFxcYFxwYFxcYFBoXFBcUFRQXHCYeFxwkGhQVHy8gJCcpLCwsFR4xNTAqNSYrLCkBCQoKDgwOGg8PGikfHxwsKSwsLCwsLCwsLCwsLCwsLCwsLCwsLCwpLCwsLCwpLCwsLCwsLCwsLCksLCwsLCwsLP/AABEIAMIBAwMBIgACEQEDEQH/xAAbAAACAgMBAAAAAAAAAAAAAAAAAQIFAwQGB//EAD0QAAEDAgQEBAQEBAUEAwAAAAEAAhEDIQQSMUEFIlFhBhNxkTKBobFCUsHRI2Ky8BQWcoKSJDNz4QcV8f/EABoBAAIDAQEAAAAAAAAAAAAAAAABAgMEBQb/xAAsEQACAgEEAQIFAwUAAAAAAAAAAQIRAwQSITFBE2EiMlFx8EKx0RQzgZGh/9oADAMBAAIRAxEAPwDuS8qeyXloCkVjSlMpBAqGkVKFEoAQTn191CVMBAUReCdymG2Ug1SDUBREBSyptClCB0IBMIAUoQALI2/X3I+o0WItseqyU2qLHRU4NvlE0XH/ALbRB607hr/WBB7g9VxnEOHVa7jVAhoz1NY+L4R7AE+srt/EGA81rSLOYcwOxu0upujVjsoBHYHZYsH5eUOc4tbNsjXFoEzAeGmf9X2WPNiWRqycZbTl+B+Fn5hnz5oJLWmIBtzPmGHQ31Gmy7jh3CBSOYuJdERJyjS17v0/F7BQpcaw45W1aQvpnAMzBsbzM3N1uioCLGR9PdXY4QxLgTluJvesZRmQrk0Ro1q9WFjZUlSr05UKdNStEaM7QpEIaFOEwoxIv1Uy1QcgVDPqk0xv9UmOU0AKe6YPdRUggBz3QnCEDNdEICEhgiEwUkxiThMBIBAiAYnTbdSIU2tQAEJgJkJFqQxpqDQppgCAmEQkAKcqDkm1fqotganHKsYd8EBzhkbOzqnID8sxPyVRxDirBQyU6jjlAa0gbMGVpkaaaLa8R0nPfhWDR1Y5p0yim+0bnWO6x1OCUovMb3IG5/RY87m1USyNJ8nHGrUJMODxBg1OaJkkidDL3n1dK1hjKjbhoB1LmHITBLnWFr2G0R3V/ia2GaC1jpnWBI91TV6MDl06kXvsuT62TG6s0/DLtG1/mqrTktqvIGUAPh20uJNzuABurLCf/IBmHBj75eV2UyBJIDgZGl7fRc9h2tILXQQTcDfdSZ4VbUP8N8g6tcIP7FaMesl1Ii8UPsd7S8UUCcriWOGocNNruEgbawrXD12PEsc1w/lId9l5jX8PYmmW+XcZgSAbyyT8LrHVaVGvVpmC0nKTeC10ibZhO5EmNlrjq41zwV+j9HZ7AAmvOcJ4srMt5lQXFqgFRoba+Y8530V5gvGs/E1jrCcj4dLgSAGOnMbEGDrF7haoZ4S6aK5Qku0dSQsbmrWpcdpGzi6mRIIqNLYI1Gb4fqtprg6MpBB3BBHuFeVGNtNTCfZCYEYTCEwgAhCaEAYYRCYQQkMEoQkCmA4ThCcJAIKYUQB81OEALKnCaSACEBDXKUIAhCklCbkxhKj5frGqGlSBUJDOc43xEGs6mZy0mMc4gC7nlxDZMxDQDYE8w0VK/jGZxAqua0yOcBwEwJzNuLF506DdXjcAzEh78xDvNqiduSo9kEb2a3fYKg4hwzyDzszNOjm/3Y+q5OonkjK10XY1FmHFYSliRDA3M58NFM3yMaQ4+WbgEt1PRU2J4S9rRleRMRMj4gXXHy2Vlh+BtfdrjBBHcfstXEYOqx4Bc8ObAa6TEdRssnqRkraL0q6Zq/x2OAgPJA1EgyLcw+fstzhviLK4Z6cHW1x+8LXr1q1M6NBMXLbb6RA3WbCY4SM1MEkQ4gAyARoLRaBE6BKo9ok0dRW8XUizK78YvYyPkP1WJ1fD1JcHZXOMwQYvJjRc3iTRJscricsEEBpmSSTAURhs5HlVLNaDrqTJJsNAPur3PJLumVbUdfT4Iysw5niALQZj5Lk8Th2tcWgkDQE/ijc9OsLZouxFMchzkNBMQ6xi2xJvp69Fr4io57pqN5ugnp0PZU5Ol8NDj32X3CeLmnG/zIHtrGi6jCvDn03Na1ufPOUES1uWMwIv8VjrquU4JgA4jlm/pZdtRYMwAEZGx/ygj6R7rp6Bza5fCKM1WZoSUiorolAk2pJgIAkhCECNcFSAQEwUiSIFQBushCjCYCLlNpUMqytCQA0KQSCaYDCITCEALKnCaEAEpFSQQgZjASfUyAuMANuSTYAXk9FOFVeI702082UVHtDndGMmq/3FPL/uVM3QzRw+ObRoNZPK0OyuALZBkhxDgJdLrkSCbqg4i+tUcRReHgBg5XAkl4cYidspn0W5V8Tvquf5ZOUzE69SSTYmYPSyp8Rj8rhnogwLn4XuOzjUEnWNuosuTly48jqVl8YSRqjilSkS10jsWfLaN7fJZWccaTdzR9IjsVBvEmGC4nMTTblfzgNpkulziJPMBYbErT8mi4OymwjcgxcQGu1kwTGizPBH9LLl7o63hePpkCXMPQZm/abLbxz6DhmIgCCS2D66f3ZcRT8OkEBjp1m1pEWkSJMn2UTUrUwct2wCZuOaDA37WU6ko7e/uR2pvhl9U4dQqi73CNDEErB/9BTPw1bjYjUdJBVWzirmnnp6xuR7SO6sMJxVjzcln+oW/wCQsqW5LwSpoYxD2EQQ4NblAIEjWO5ImxlW2CrZhdpaHEZoNjlADbOtrmvOjlqVMS1zrFsdRH1K3Rhy4AA29ZV2LLNflkHRf8JokDNIgRIDQ02HaQVcUqYAkXzcxPWdPpCo+H4Ko0QZyayYNzYG/r9lfMEADoAPZd3BJuNtUZJdgVGFJJWkRQhMIhACLUJoQBihRCbU4QMaTWpptSARapQmmAmMQShSISIQAwnCUKQCQiJTTLUw1FjFlQEwmWosCJC5LxtVcczWg5adISR+au+J/wCFF3pn7rq6tcAxBJ6Lm38POKFR5kA1akHYinFJgHUQ0n1JWXOm4uicavk5ng9fKx0loMwNLDYX/uy3qeKeWm+f2MdwqrFUG03FtwQTr26BZ8DxMUTmmzYIOhBBEfJef6lyaq+hrcR4e5zC4dzl0lx1P99FUUKLS03IiBGhH9lXOM44yoS2cueYJm5+yfCuDeYWkjRwnvH6KUU+hptIpcPw+q2cof8A7THztrqfdbGIxeJbAccwDYuGktkRIIEzAiTMSvSq3BW06eVtnOBtEAyDItpH6rz/AIrwIsfYONj3IjaYutc4Tx1fkipqRjbx8Os6mRtcyLjLmyn1JjsFv0MNRqNgFkw3l5mkZSSLt5bhoBO+YKkp8Kc55ePhJkATbrr91uswBa2GOMm5AJgnbMd91W8tfQk0vBd0OG0xJaysJJDQ3nbZwBggZoAIuRcq/wCGtojRxPYyD6w4fLXY9FzWBL8O1pD9ZGRpMG0w7sY2XV8M4zTqtax9PLADRHMy0wL3GvRbcDwydtJMzzUvqWppmoW5QcoIJk2ht4jeTl9itl2qw4J4GZosABA6SXD5fDMdws0LqroziISTRCAIoampBACQpFNAjTz/ANhTUKdPodIMdZ1UgFGyaJShqUKTQmBJAQmSmAkJpSkxGNxM629FV4zitXnNIUg1lTy5qF0ucLPLQ3QAmLm5BVsXLz/i3G/LytGVxNaqSAb/ABPdLr2+IRZZcuTZFsklbo7SpiKrWy6pSFtRTgDuczzZaWE4zVsXPoVAXEDI1zXFrdX3cRvouXxOJfiDNZ0MaLNb8Pa34j3KMNix/iQxsBraW4Ni4OuYuNvosK1rlKoou9KkdFifENQ1mU2uo0w/MZLXPcGtcWBxGYNGYtfA6CTqt7F45zG5jXYAdC6mIPoA4fdcHULjVblufKogGDs0EkEgTcm/UlbT8I9zC55iCDfoLENG2sqyWqlGTjQvTVJnUYPGVQ+Xmk4F1srXAlth5l3EASQIVrSwFSm3KyC0TA0cASTAkgG53IXK4aofOpMEmWObYSfiN4kfm+i7ylVmmw/mYw+7Qf1WvBL1E2yuSpnDcawzqjrtax5Ia0uEOm3NzWg3uJ0XF8U4dVAzEcvKTa4zta9s/wDIL2h4BsRI6ESPYqqxnhmg+eUsJj4DGhm7dPsoZNLCTtcE45HH3PHIGXUtcDrEj5CbK64Fj3U35s2b5/cFdlxHwRnLiC105dRlNnZibdpGu65/iHgh7C4gOibACQAdddSJb9Vino59Iu9WD74OmwviemaZNR7Q5oJOY7ayFQYjxMxz3OYW5n5YcQWkDLlIE6W66qnxPAnt/wC2S6XAZdJmbHbZVmPpVCA1zSTOt5vcCRI0Sn6jSTEoRfJ0Ye0HTLIsJ6/RZWOaAC5uYz1G3dcxw7FPZEyRaARIg/ZdVguIUiWONmzzMiZPb2WVQknRKSotaODo1WS4Gn0vPtPRb3D3U2vptGa08xAaD69dbKgzkkkZj9FYcIz5w4iALn5D9p9lqxZHuSUf+FMlx2dY2M742hvzaLqZWKgyGgnU3Pq66k2rJIg2i+1+i7svoZyaIQUBRAIRCEFACypoAQgDEWBEJ1KgaJJgDqqDiWNqVi5lBwZTYGOqP/E4PJGWnsLAy72VMpk0bfFOMimcjGuq1LcrRZuYwDUfowfXspcK44Kj/LcACZDXtJLHOGrZIBB3AOsGFQMxzaLnFl2T8OxE7T91ztPipoYhzXS6m4kttcAmQWzYOF+bbVZI6qLlRZ6bas9Yc1RIWtwTija7BzNc4AEkGQ4H8XrsRGvYhbrmLemVdmIIIUsqiUmBhefuPuvL+KgvrsAdADyYsJc4NdNhJsNyvT6+i8sxjicVTvYOabkwCSJibdrdFz9V8jLcfzouGYV2UuvYH1JVFwes9mNcZOZ0C0btvYi4jZdPh8VlpuLhYEx8zZcviaYZjGgwZaDci0gnfvC5WLh/nsaV5N2hWc3EtcALNHU7OBlztbldI7DGo09DP7rmfOHmtywbAEgQPzazJ1gm2ivXY4s8sA2OYn3Agq+bW6VlTXCo1aVfLjKTHGC1jSeYNuSSLutsDB10XouEdNGketNn9IXm+FqB3EajhO2jgLZAfxC+9t16ThR/Bpf+Kn9WhdXSVtde37FWXtAkVIBBWsqItKlKAk5FDFUoNdq0H5X91oYjw/Rf+GLzYwt+UByVAUlTwdTMjMYdEzfQEAi/dYv8oXBBpyA0aFumptNze/ddFKJS2J9pBZVUOE1GEwGGf5p20ANMLO+k8tyluWQQTyxDrGA3WxI2W/mUKhsU1FLwKwcEApuSAUhCKJTShADSlEJgIAAUJwhIDlamHpvfTqVXuq5DZrzLLWvTFid5K0HYtjg8MAbScHhw/CGned4PMGjcEbqt4IQ4OzExBH6BUDRUwtQlwkMvcZmxs5rTYncHsuF/UyyGuOOizwddwcaVU8w+GdSHXA9iCjHYAuAG7dD6rX4xQNVgqszQ3QkBuaSXPJAN3EkR6FdJ4de2vR571GA36qmWPm4sndKyl8Kcddh6nlVHZQ12/wALToTAHNb6L1bDYhtRgc2439fXdeQeK8NDvMaIO46gfqNl1PgvxVOVrpuIJ6wLQBoR9rLqabNvjRTkj+pHbOasblsPG6wPC19lJqV3QF5VxKoDiRaIeRczNwLCeUTovV67V5Hxyn/HmSCHkWBgcwMz10WHUq4tF2L5joMI/Ow5rfEb7RqVQ46pmxrSRykUwJnbMNr6ldW3CGS0byDHTa/QrneKN/6mm5pAy8pdcQQegO4IC5WO+L9zQuyGGpE4mD+awAIAGWYuP7ldJj8NlbT7TPz6/NVnDQ0Y1pMatdGuaAQTO+oV14gcG0x0c4CN4zXPZXZFd/nBC+jm+BOnFvOYA809+UDKF65TAFOmBtTZ/SF5VwcRjntYbZQZjUFutvT6L1cfAz/Qz+kLraT5P9fsU5XyjGkQolMFbCkJSJTKQKAIFAKZCAEATlEpIhADJSOiCgBAiRUSmVGUABQE0BAEVJqEAoAyBCbShSoR4z4dZUp1QyoC3MJuCJG9j0cPuupxdFrmupvaHWMdQegPdV3HcG7DssCCcsS4ucSds3QAEQNwSYWfhfFW1mjNIeLE9Y6915rUY3jlZsi7Vo5TCVTQqBr+am6IJG3rqCNLdlbDipoVg5hBm5AENGvKT1gT81LjnCMznNGjjmYehO36KswFB1UGjUkOpkhosADMEutfXrv3RGV9+C2ky/4hUbXIqNFj+HoVQ4qi7DVA6mSOYR/KSM0DtOiufCWIaKhoVfxWB6HYjqCFbeIeAMY12a7XWJGxAJBHdKG6Er8EeFwdF4T46K9ITY6CTJkAEjQRrIHSeiunNXlPh3iBw72tqfiNnN+4HXT1mN16rg8R5jAdDaR0MT7GV2cWRTVmaUdrowVWLyLjkf4h8g5WvBJv/K6BPQCF7DVXkXixoa5/Z+m1xYnrPTsqdSvhJYvnOhp+IpaHNbq2TsQO8X0XNcRjzGMmXS5+kk5hbue/orbD4YPpFw/K23Yx+yquL0SMRSLQTyQIJB+K1xouNBttf5NKSTIYjiDm4lriSSwNF4kDpGgtsrrH13VW1Yk5bjU/Abx8zKqKuBL8QGx8TgBOkwdCdd10lPDxRqu6CPdwB+yvyLngXSKTw5T/AIzn2kB2s3IFrDe69e/Czsxv9IXk/AqxFSuBMDzDAEjY3v3XrNYWb6D7BdjSXs5M+btGugpqJK1lIEqUqAKcoAYTSaU0AJMpJoAESiE0AIhYyFkhBCBAAiU0oQAkBBQmBlabIUAUIsRTcZ4cKtMjeLEWN9QDt/6C8qr0H4araQJgi8DdoAOq9nc1cr4u8PiqM41bPznr239fVYc2NTjRohLazHwvDOr021GgHY9iLEFUXifh5oVX1AOV0OHYmJ9SCJ9lDw94hfhnGlIDXOnS4JAG+mivONYttQAEcjxJJvqMp9FyXGMOC5XZyNd2YCuwiRAdBk5psSdvQd1Z4bjLqlMtcZabgT8JVIzD/wCGqwSC2SB6EaDvB1WzS/gvBiab/p/f7onG1cSfBlxuHNQQ0w8ad+09103gbxIQRTebNBaRFyJ2A3BJMno7qq8YVuVtRpkfZaeOZ5NVtZgOR5vGocLkH7hS0uZwlT6IzSkqPWqzF5N4zoTWeCbeZa/4o6DsDr1XovhzHipSySCWtBbeSWHb5H6OauP8W02+a/NtVEQdJJJBA6i8nounn/tujPjfxIhgGGnTOkNYSfUKpdiQ7EtaY5QJm9zJiP12XRVcGRhHu/Mb+gvHvCoOCcOccQXHoCTcRyxqPVcXHCmm/P8AJpvtlpw+m12Npi0cpeQeX8TRH6rqMfwzLhqjG3JJPtoFxf8AiTTqB4MkC298zon72XU4PjpqNaDqSQf5jay274R3RkVST4aOV8PBrn1jGrCO2kHder4kaeg+wXmPh/D5KtZubLBrgdzJIbdemVv0H2XR0i+B/cry9mB6i9TIUCxaioYUkg1OEABCiSpKJCAAOUpUAFIJAMJhRhMFAEkiEAolMAISKcpIEJCJQEANCJQgRjWN7ZF1kBTIVTRYjyzxxwTJUzN+E3cYvNojrPT90cG4gauHLTd9P3IXccc4UKoNpkEe9rLgcTwx2ErBw+EG4+l/Vc3VYN8bXgvxy8Mhj+FGszlEkafsjgzhWb5DwbA8oAk6iSf5e/bouhweUgVaZgEz1j5DdUuNwP8A1Tnt5S6Ht2BtcH6rDik4qmW3ZnwtM0ppPOh97Wkne/urLB02wadX4HiJi7Ts8dwVKjw6niGM/DJs8CA1x5QDOthBJvotpnBq9LlezO3Ytvb0N1c8Er3R6K3JD8MF2Hc6nMmiTUAA+MRDgPVhJvOg6JeKsOaj6mS7TVpvBG7X0Rf3B9laHhjmuovALqgcBlGpZcw6dAP1Vk/gUsAFTy35A1xADhYlzYEi7cxAI6ldOGOThtfkpcvi3IqMc1wa1kTDQ4jq4iw+VlXcE4W5oL5+EC4OrnuDQO+v0XWM4c6Zc9rnAQDkIsNzzm6WE4OW/FUDhmz5QzKARJG5sJ0Va0dSu+g3ujheJYF4aH3OanRfB2JY0P8AnKlh8OZbH80fMj9l2uK4O4wG1GlgBGRzTo4zZ7TttylRPBYDcgYC07yfeyhk0TlPciaycUaLeGmma1SIDqZP+57CHfULo6zpJhV9LBVIio5mUmYbMmfwydBfot117roQhsVIpbt2zGUwmUgpiAORKcJQgAUSpFKEgIkpymWoBQBKUJEJpgIFNCQQA1GFIlKUAKEwEShAgzITDUIA1yskqtPF2TE/dZWcTYdwqN1krRuQqjxFwQVqZAiY6Xi1h0PdWNPGtO491sMeCk2Pg8ooh1B5abMcf+J7nrpZWrqgflnUgtPbcH7rovE3BWu5mjMSOZg1/wDI0aZhF+o7qp4fw1oA8ybmGZBmmxIMa/Luubl0rc7h5LlNVyYuA4eM1KpEHR228EHb/wDV1tPCVnU6X8RrbNOYgl4b+XLobHWRoEv8vUy5j3tPLfJ1tHN06wt+rUMrp4MeyNMpk7ZmLgNNTqdyB1/ZIuWtQxbXzlMwYNjrpaddDp0WZXkRg6x6d+qYcoKQKAJSnKgEwgAJSlOUkAKU0gE4QAKJKmEi1AEQUwFFimgAUVLLCMiQwhACCEIECIWDE4vIWiJn+/dadbiWWo5hDiB0LSbhp+EtsOaJnVQlljHsdGfF8SDHZSCbTYjcwJvYTv8A+0ncUYGtJJGYSLTuBt3KwcQxQZldGfNmBPLbLYgnIe46KPEMQ1hY6C8EOAIy2DYLo5egcf8AbG6ollab569h0beFxzahIaTbWQRuRv3aVsyqkcWY0Gc4IAJADLSC4iYGl9Yv6rK3izZj+JrGjYNyJt3B7qcc8a5fImmb5rRZNajT5gDwCA4AidYi2hSVyn9CJxz8BTzgeWzT8o6nst/C4VjSIa0W2AHRCFhx+CeVu2bmHpCAIHt6q4weGb+VvsOiELS+ileCeMYM+g+BVHCnkVKJBMmpBO5sbE7oQow7LzqajBOgWs5okIQtHgiafB/h+bv6nqxyhCEkRXQg1AaOiEJjQ2tUg0dEIQHgWVLKhCBEg1GUdE0JjIvbZYykhAE2tUgEIQAEIIQhIDE/UoKSEwEpIQkwJNCcIQgRjqUWukOaCLWIneN0ihCiuxgCmhCmRP/Z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 descr="C:\Users\bara\Desktop\diatom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278536"/>
            <a:ext cx="3757850" cy="281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ara\Desktop\cox_tabflo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06" y="3284984"/>
            <a:ext cx="3634234" cy="262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83905" y="6124654"/>
            <a:ext cx="290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Diatoma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148064" y="6157865"/>
            <a:ext cx="219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Tabellaria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3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smtClean="0"/>
              <a:t>Eucocconeis</a:t>
            </a:r>
          </a:p>
        </p:txBody>
      </p:sp>
      <p:sp>
        <p:nvSpPr>
          <p:cNvPr id="16388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Osové pole sigmoidní - zahnuté do S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Celkem vzácný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Litorál oligotrofních jezer, smáčené zdi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pic>
        <p:nvPicPr>
          <p:cNvPr id="16389" name="Picture 2" descr="http://westerndiatoms.colorado.edu/images/sized/images/genus_representative_images/Eucocconeis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http://t2.gstatic.com/images?q=tbn:ANd9GcRNnWG7Qph7BZdpLK9IKiFrQuqmVW8GOtKVY7KilK3MnkaCTbC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5089525"/>
            <a:ext cx="27527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http://t3.gstatic.com/images?q=tbn:ANd9GcSxhX7AapDmA_pc4a_sPfDKEOEJ4UOV1rHadIrIBi92YuVnX5K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24400"/>
            <a:ext cx="9255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5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smtClean="0"/>
              <a:t>Lemnicola</a:t>
            </a:r>
          </a:p>
        </p:txBody>
      </p:sp>
      <p:sp>
        <p:nvSpPr>
          <p:cNvPr id="17412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Valva s raphe má asymetrický stauros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Konce mohou být subrostrátní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Valvy lineární až lineárně eliptické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Žije epifyticky (</a:t>
            </a:r>
            <a:r>
              <a:rPr lang="cs-CZ" altLang="cs-CZ" sz="2400" i="1" smtClean="0"/>
              <a:t>Lemna</a:t>
            </a:r>
            <a:r>
              <a:rPr lang="cs-CZ" altLang="cs-CZ" sz="2400" smtClean="0"/>
              <a:t>, </a:t>
            </a:r>
            <a:r>
              <a:rPr lang="cs-CZ" altLang="cs-CZ" sz="2400" i="1" smtClean="0"/>
              <a:t>Wolfia</a:t>
            </a:r>
            <a:r>
              <a:rPr lang="cs-CZ" altLang="cs-CZ" sz="2400" smtClean="0"/>
              <a:t>)</a:t>
            </a:r>
          </a:p>
        </p:txBody>
      </p:sp>
      <p:pic>
        <p:nvPicPr>
          <p:cNvPr id="17413" name="Picture 2" descr="http://westerndiatoms.colorado.edu/images/sized/images/genus_representative_images/Lemnicola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http://t0.gstatic.com/images?q=tbn:ANd9GcRHxzRzfSSONW3L1E-zqIKkHBi_iqdYLVWwZfD74-vN6mL3eMy0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3962400"/>
            <a:ext cx="15811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ovéPole 6"/>
          <p:cNvSpPr txBox="1">
            <a:spLocks noChangeArrowheads="1"/>
          </p:cNvSpPr>
          <p:nvPr/>
        </p:nvSpPr>
        <p:spPr bwMode="auto">
          <a:xfrm>
            <a:off x="5435600" y="6488113"/>
            <a:ext cx="309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Lemnicola hungarica</a:t>
            </a:r>
          </a:p>
        </p:txBody>
      </p:sp>
    </p:spTree>
    <p:extLst>
      <p:ext uri="{BB962C8B-B14F-4D97-AF65-F5344CB8AC3E}">
        <p14:creationId xmlns:p14="http://schemas.microsoft.com/office/powerpoint/2010/main" val="25414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ctrTitle"/>
          </p:nvPr>
        </p:nvSpPr>
        <p:spPr>
          <a:xfrm>
            <a:off x="539750" y="26988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smtClean="0"/>
              <a:t>Děkuji za pozornost!</a:t>
            </a:r>
            <a:br>
              <a:rPr lang="cs-CZ" altLang="cs-CZ" smtClean="0"/>
            </a:br>
            <a:r>
              <a:rPr lang="cs-CZ" altLang="cs-CZ" smtClean="0">
                <a:sym typeface="Wingdings" panose="05000000000000000000" pitchFamily="2" charset="2"/>
              </a:rPr>
              <a:t></a:t>
            </a:r>
            <a:endParaRPr lang="cs-CZ" alt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0825" y="22050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18436" name="Picture 2" descr="C:\Users\Bara\Desktop\Doc_4734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76475"/>
            <a:ext cx="58801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4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Rozsivky bez </a:t>
            </a:r>
            <a:r>
              <a:rPr lang="cs-CZ" sz="4000" dirty="0" err="1" smtClean="0"/>
              <a:t>raphe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/>
              <a:t>Fragilariales</a:t>
            </a:r>
            <a:endParaRPr lang="en-US" sz="2800" dirty="0"/>
          </a:p>
          <a:p>
            <a:pPr lvl="1"/>
            <a:r>
              <a:rPr lang="en-US" sz="2400" i="1" dirty="0" err="1"/>
              <a:t>Fragilaria</a:t>
            </a:r>
            <a:r>
              <a:rPr lang="en-US" sz="2400" i="1" dirty="0"/>
              <a:t> </a:t>
            </a:r>
            <a:endParaRPr lang="en-US" sz="2400" dirty="0"/>
          </a:p>
          <a:p>
            <a:pPr lvl="1"/>
            <a:r>
              <a:rPr lang="en-US" sz="2400" i="1" dirty="0" err="1"/>
              <a:t>Synedra</a:t>
            </a:r>
            <a:r>
              <a:rPr lang="en-US" sz="2400" dirty="0"/>
              <a:t> </a:t>
            </a:r>
          </a:p>
          <a:p>
            <a:pPr lvl="1"/>
            <a:r>
              <a:rPr lang="en-US" sz="2400" i="1" dirty="0" err="1"/>
              <a:t>Asterionella</a:t>
            </a:r>
            <a:endParaRPr lang="en-US" sz="2400" i="1" dirty="0"/>
          </a:p>
          <a:p>
            <a:pPr lvl="1"/>
            <a:r>
              <a:rPr lang="en-US" sz="2400" i="1" dirty="0" err="1"/>
              <a:t>Diatoma</a:t>
            </a:r>
            <a:endParaRPr lang="en-US" sz="2400" i="1" dirty="0"/>
          </a:p>
          <a:p>
            <a:pPr lvl="1"/>
            <a:r>
              <a:rPr lang="en-US" sz="2400" i="1" dirty="0" err="1"/>
              <a:t>Meridion</a:t>
            </a:r>
            <a:endParaRPr lang="en-US" sz="2400" i="1" dirty="0"/>
          </a:p>
          <a:p>
            <a:pPr lvl="1"/>
            <a:r>
              <a:rPr lang="en-US" sz="2400" i="1" dirty="0" err="1"/>
              <a:t>Hannaea</a:t>
            </a:r>
            <a:endParaRPr lang="en-US" sz="2400" i="1" dirty="0"/>
          </a:p>
          <a:p>
            <a:r>
              <a:rPr lang="en-US" sz="2800" dirty="0" err="1"/>
              <a:t>Tabellariales</a:t>
            </a:r>
            <a:endParaRPr lang="en-US" sz="2800" dirty="0"/>
          </a:p>
          <a:p>
            <a:pPr lvl="1"/>
            <a:r>
              <a:rPr lang="en-US" sz="2400" i="1" dirty="0" err="1"/>
              <a:t>Tabellaria</a:t>
            </a:r>
            <a:endParaRPr lang="en-US" sz="2400" i="1" dirty="0"/>
          </a:p>
          <a:p>
            <a:pPr lvl="1"/>
            <a:r>
              <a:rPr lang="en-US" sz="2400" i="1" dirty="0" err="1"/>
              <a:t>Tetracyclus</a:t>
            </a:r>
            <a:endParaRPr lang="en-US" sz="2400" i="1" dirty="0"/>
          </a:p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274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Fragilaria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82661" y="1765005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Tvoří kolonie spojené pomocí trnů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1 </a:t>
            </a:r>
            <a:r>
              <a:rPr lang="cs-CZ" sz="2400" dirty="0" err="1" smtClean="0"/>
              <a:t>rimoportula</a:t>
            </a:r>
            <a:r>
              <a:rPr lang="cs-CZ" sz="2400" dirty="0" smtClean="0"/>
              <a:t> na každé </a:t>
            </a:r>
            <a:r>
              <a:rPr lang="cs-CZ" sz="2400" dirty="0" err="1" smtClean="0"/>
              <a:t>valvě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Valvy</a:t>
            </a:r>
            <a:r>
              <a:rPr lang="cs-CZ" sz="2400" dirty="0" smtClean="0"/>
              <a:t> rovné až </a:t>
            </a:r>
            <a:r>
              <a:rPr lang="cs-CZ" sz="2400" dirty="0" err="1" smtClean="0"/>
              <a:t>lanceolátní</a:t>
            </a:r>
            <a:r>
              <a:rPr lang="cs-CZ" sz="2400" dirty="0" smtClean="0"/>
              <a:t> (kopinaté)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Centrální oblast expandovaná (na jednu či obě strany)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2051" name="Picture 3" descr="C:\Users\bara\Desktop\fragila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398177"/>
            <a:ext cx="879723" cy="525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 smtClean="0"/>
              <a:t>Fragilaria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Kosmopolitní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Převážně planktonní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Problémy s určováním </a:t>
            </a:r>
            <a:r>
              <a:rPr lang="cs-CZ" sz="2400" i="1" dirty="0" err="1"/>
              <a:t>Fragilaria</a:t>
            </a:r>
            <a:r>
              <a:rPr lang="cs-CZ" sz="2400" dirty="0"/>
              <a:t>? </a:t>
            </a:r>
            <a:r>
              <a:rPr lang="cs-CZ" sz="2400" i="1" dirty="0" err="1"/>
              <a:t>Ulnaria</a:t>
            </a:r>
            <a:r>
              <a:rPr lang="cs-CZ" sz="2400" dirty="0"/>
              <a:t>? </a:t>
            </a:r>
            <a:r>
              <a:rPr lang="cs-CZ" sz="2400" i="1" dirty="0" err="1"/>
              <a:t>Synedra</a:t>
            </a:r>
            <a:r>
              <a:rPr lang="cs-CZ" sz="2400" dirty="0" smtClean="0"/>
              <a:t>?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Platné jméno možné </a:t>
            </a:r>
            <a:r>
              <a:rPr lang="cs-CZ" sz="2400" dirty="0"/>
              <a:t>najít na </a:t>
            </a:r>
            <a:r>
              <a:rPr lang="cs-CZ" sz="2400" dirty="0">
                <a:hlinkClick r:id="rId3"/>
              </a:rPr>
              <a:t>http://www.algaebase.org</a:t>
            </a:r>
            <a:r>
              <a:rPr lang="cs-CZ" sz="2400" dirty="0" smtClean="0">
                <a:hlinkClick r:id="rId3"/>
              </a:rPr>
              <a:t>/</a:t>
            </a: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321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dirty="0" err="1" smtClean="0"/>
              <a:t>Fragilaria</a:t>
            </a:r>
            <a:r>
              <a:rPr lang="cs-CZ" sz="3600" i="1" dirty="0" smtClean="0"/>
              <a:t> </a:t>
            </a:r>
            <a:r>
              <a:rPr lang="cs-CZ" sz="3600" dirty="0" smtClean="0"/>
              <a:t>versus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Synedra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1. pohled na věc:</a:t>
            </a:r>
          </a:p>
          <a:p>
            <a:pPr>
              <a:lnSpc>
                <a:spcPct val="80000"/>
              </a:lnSpc>
            </a:pPr>
            <a:r>
              <a:rPr lang="cs-CZ" sz="2400" i="1" dirty="0" err="1" smtClean="0"/>
              <a:t>Fragilaria</a:t>
            </a:r>
            <a:r>
              <a:rPr lang="cs-CZ" sz="2400" dirty="0" smtClean="0"/>
              <a:t> se od rodu </a:t>
            </a:r>
            <a:r>
              <a:rPr lang="cs-CZ" sz="2400" i="1" dirty="0" err="1" smtClean="0"/>
              <a:t>Synedra</a:t>
            </a:r>
            <a:r>
              <a:rPr lang="cs-CZ" sz="2400" dirty="0" smtClean="0"/>
              <a:t> odlišuje dlouhými pásovitými koloniemi </a:t>
            </a:r>
          </a:p>
          <a:p>
            <a:pPr>
              <a:lnSpc>
                <a:spcPct val="80000"/>
              </a:lnSpc>
            </a:pPr>
            <a:r>
              <a:rPr lang="cs-CZ" sz="2400" i="1" dirty="0" err="1" smtClean="0"/>
              <a:t>Synedra</a:t>
            </a:r>
            <a:r>
              <a:rPr lang="cs-CZ" sz="2400" dirty="0" smtClean="0"/>
              <a:t> </a:t>
            </a:r>
            <a:r>
              <a:rPr lang="cs-CZ" sz="2400" dirty="0"/>
              <a:t>tvoří vějířovité kolonie</a:t>
            </a: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7" name="Picture 4" descr="C:\Users\bara\Desktop\Fragilaria_to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573017"/>
            <a:ext cx="316835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ara\Desktop\syned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25389"/>
            <a:ext cx="2351906" cy="31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Fragilaria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08743" y="6349970"/>
            <a:ext cx="199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Synedra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1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i="1" dirty="0" err="1" smtClean="0"/>
              <a:t>Fragilaria</a:t>
            </a:r>
            <a:r>
              <a:rPr lang="cs-CZ" sz="3200" i="1" dirty="0" smtClean="0"/>
              <a:t> </a:t>
            </a:r>
            <a:r>
              <a:rPr lang="cs-CZ" sz="3200" dirty="0" smtClean="0"/>
              <a:t>versus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Synedra</a:t>
            </a:r>
            <a:r>
              <a:rPr lang="cs-CZ" sz="3200" i="1" dirty="0" smtClean="0"/>
              <a:t> </a:t>
            </a:r>
            <a:r>
              <a:rPr lang="cs-CZ" sz="3200" dirty="0" smtClean="0"/>
              <a:t>II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2 pohled na věc: </a:t>
            </a:r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smtClean="0"/>
              <a:t>Některé sladkovodní druhy rodu </a:t>
            </a:r>
            <a:r>
              <a:rPr lang="cs-CZ" sz="2400" i="1" dirty="0" err="1" smtClean="0"/>
              <a:t>Synedra</a:t>
            </a:r>
            <a:r>
              <a:rPr lang="cs-CZ" sz="2400" dirty="0" smtClean="0"/>
              <a:t> jsou zařazeny do rodu </a:t>
            </a:r>
            <a:r>
              <a:rPr lang="cs-CZ" sz="2400" b="1" i="1" dirty="0" err="1" smtClean="0"/>
              <a:t>Ulnaria</a:t>
            </a:r>
            <a:endParaRPr lang="cs-CZ" sz="2400" b="1" dirty="0" smtClean="0"/>
          </a:p>
          <a:p>
            <a:pPr marL="457200" lvl="1" indent="0">
              <a:buNone/>
            </a:pPr>
            <a:r>
              <a:rPr lang="en-US" sz="2400" i="1" dirty="0" err="1" smtClean="0">
                <a:solidFill>
                  <a:srgbClr val="000000"/>
                </a:solidFill>
              </a:rPr>
              <a:t>Synedra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ulna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i="1" dirty="0">
                <a:solidFill>
                  <a:srgbClr val="000000"/>
                </a:solidFill>
              </a:rPr>
              <a:t>S. </a:t>
            </a:r>
            <a:r>
              <a:rPr lang="en-US" sz="2400" i="1" dirty="0" err="1">
                <a:solidFill>
                  <a:srgbClr val="000000"/>
                </a:solidFill>
              </a:rPr>
              <a:t>acus</a:t>
            </a:r>
            <a:r>
              <a:rPr lang="en-US" sz="2400" i="1" dirty="0">
                <a:solidFill>
                  <a:srgbClr val="000000"/>
                </a:solidFill>
              </a:rPr>
              <a:t>, S. </a:t>
            </a:r>
            <a:r>
              <a:rPr lang="en-US" sz="2400" i="1" dirty="0" smtClean="0">
                <a:solidFill>
                  <a:srgbClr val="000000"/>
                </a:solidFill>
              </a:rPr>
              <a:t>radians</a:t>
            </a:r>
            <a:r>
              <a:rPr lang="cs-CZ" sz="2400" i="1" dirty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a pod.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nyní v rodu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Ulnaria</a:t>
            </a:r>
            <a:endParaRPr lang="cs-CZ" sz="2400" b="1" i="1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cs-CZ" sz="2400" b="1" i="1" dirty="0" smtClean="0">
              <a:solidFill>
                <a:srgbClr val="0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Zbytek rodu </a:t>
            </a:r>
            <a:r>
              <a:rPr lang="cs-CZ" sz="2400" dirty="0" err="1" smtClean="0"/>
              <a:t>Synedra</a:t>
            </a:r>
            <a:r>
              <a:rPr lang="cs-CZ" sz="2400" dirty="0" smtClean="0"/>
              <a:t> rozdělen takto:</a:t>
            </a:r>
          </a:p>
          <a:p>
            <a:pPr marL="457200" lvl="1" indent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S</a:t>
            </a:r>
            <a:r>
              <a:rPr lang="cs-CZ" sz="2400" i="1" dirty="0" smtClean="0">
                <a:solidFill>
                  <a:srgbClr val="000000"/>
                </a:solidFill>
              </a:rPr>
              <a:t>.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fasciculata</a:t>
            </a:r>
            <a:r>
              <a:rPr lang="en-US" sz="2400" i="1" dirty="0" smtClean="0">
                <a:solidFill>
                  <a:srgbClr val="000000"/>
                </a:solidFill>
              </a:rPr>
              <a:t>, S. </a:t>
            </a:r>
            <a:r>
              <a:rPr lang="en-US" sz="2400" i="1" dirty="0" err="1" smtClean="0">
                <a:solidFill>
                  <a:srgbClr val="000000"/>
                </a:solidFill>
              </a:rPr>
              <a:t>truncata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nyní řazeny do rodu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Tabularia</a:t>
            </a:r>
            <a:endParaRPr lang="en-US" sz="2400" b="1" i="1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i="1" dirty="0" err="1" smtClean="0">
                <a:solidFill>
                  <a:srgbClr val="000000"/>
                </a:solidFill>
              </a:rPr>
              <a:t>Synedra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pulchella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b="1" i="1" dirty="0" err="1">
                <a:solidFill>
                  <a:srgbClr val="000000"/>
                </a:solidFill>
              </a:rPr>
              <a:t>Ctenophora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pulchella</a:t>
            </a:r>
            <a:endParaRPr lang="en-US" sz="2400" b="1" i="1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000" dirty="0" smtClean="0"/>
              <a:t>Z toho vyplývá, že </a:t>
            </a:r>
            <a:r>
              <a:rPr lang="cs-CZ" sz="2000" i="1" dirty="0" err="1" smtClean="0"/>
              <a:t>Synedry</a:t>
            </a:r>
            <a:r>
              <a:rPr lang="cs-CZ" sz="2000" dirty="0" smtClean="0"/>
              <a:t> jsou nyní pouze mořské a brakické. Dělení podle tvaru kolonií funguje, ale již to není </a:t>
            </a:r>
            <a:r>
              <a:rPr lang="cs-CZ" sz="2000" i="1" dirty="0" err="1" smtClean="0"/>
              <a:t>Synedra</a:t>
            </a:r>
            <a:r>
              <a:rPr lang="cs-CZ" sz="2000" dirty="0" smtClean="0"/>
              <a:t>, ale </a:t>
            </a:r>
            <a:r>
              <a:rPr lang="cs-CZ" sz="2000" i="1" dirty="0" err="1" smtClean="0"/>
              <a:t>Ulnaria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1493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1317</Words>
  <Application>Microsoft Office PowerPoint</Application>
  <PresentationFormat>Předvádění na obrazovce (4:3)</PresentationFormat>
  <Paragraphs>303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Motiv systému Office</vt:lpstr>
      <vt:lpstr>Úvod do diatomologie – Rozsivky bez raphe, rozsivky s raphe na jedné valvě, historie diatomologie</vt:lpstr>
      <vt:lpstr>Morfologické pojmy</vt:lpstr>
      <vt:lpstr>Morfologické pojmy</vt:lpstr>
      <vt:lpstr>Rozsivky bez raphe</vt:lpstr>
      <vt:lpstr>Rozsivky bez raphe</vt:lpstr>
      <vt:lpstr>Fragilaria</vt:lpstr>
      <vt:lpstr>Fragilaria</vt:lpstr>
      <vt:lpstr>Fragilaria versus Synedra</vt:lpstr>
      <vt:lpstr>Fragilaria versus Synedra II</vt:lpstr>
      <vt:lpstr>Fragilaria versus Ulnaria</vt:lpstr>
      <vt:lpstr>Ulnaria versus Fragilaria</vt:lpstr>
      <vt:lpstr>Fragilaria</vt:lpstr>
      <vt:lpstr>Fragilaria se rozpadla na:</vt:lpstr>
      <vt:lpstr>Staurosira</vt:lpstr>
      <vt:lpstr>Pseudostaurosira</vt:lpstr>
      <vt:lpstr>Stauroforma</vt:lpstr>
      <vt:lpstr>Ctenophora</vt:lpstr>
      <vt:lpstr>Hannaea</vt:lpstr>
      <vt:lpstr>     Asterionella</vt:lpstr>
      <vt:lpstr>Diatoma</vt:lpstr>
      <vt:lpstr>Meridion</vt:lpstr>
      <vt:lpstr>Staurosirella</vt:lpstr>
      <vt:lpstr>Fragilariforma</vt:lpstr>
      <vt:lpstr>Tabularia</vt:lpstr>
      <vt:lpstr>Tabellaria</vt:lpstr>
      <vt:lpstr>Tetracyclus</vt:lpstr>
      <vt:lpstr>Vynález mikroskopu</vt:lpstr>
      <vt:lpstr>Historie diatomologie</vt:lpstr>
      <vt:lpstr>Historie diatomologie</vt:lpstr>
      <vt:lpstr>Historie diatomologie</vt:lpstr>
      <vt:lpstr>Morfologické pojmy</vt:lpstr>
      <vt:lpstr>Rozsivky s raphe na jedné valvě</vt:lpstr>
      <vt:lpstr>Achnanthes</vt:lpstr>
      <vt:lpstr>Achnanthes</vt:lpstr>
      <vt:lpstr>Achnanthidium</vt:lpstr>
      <vt:lpstr>Planothidium</vt:lpstr>
      <vt:lpstr>Psammothidium</vt:lpstr>
      <vt:lpstr>Karayevia</vt:lpstr>
      <vt:lpstr>Cocconeis</vt:lpstr>
      <vt:lpstr>Eucocconeis</vt:lpstr>
      <vt:lpstr>Lemnicola</vt:lpstr>
      <vt:lpstr>Děkuji za pozornost!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Bara</cp:lastModifiedBy>
  <cp:revision>79</cp:revision>
  <dcterms:created xsi:type="dcterms:W3CDTF">2012-09-10T15:35:35Z</dcterms:created>
  <dcterms:modified xsi:type="dcterms:W3CDTF">2018-11-23T10:35:36Z</dcterms:modified>
</cp:coreProperties>
</file>