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63" r:id="rId2"/>
    <p:sldId id="371" r:id="rId3"/>
    <p:sldId id="529" r:id="rId4"/>
    <p:sldId id="528" r:id="rId5"/>
    <p:sldId id="521" r:id="rId6"/>
    <p:sldId id="522" r:id="rId7"/>
    <p:sldId id="523" r:id="rId8"/>
    <p:sldId id="339" r:id="rId9"/>
    <p:sldId id="348" r:id="rId10"/>
    <p:sldId id="526" r:id="rId11"/>
    <p:sldId id="355" r:id="rId12"/>
    <p:sldId id="524" r:id="rId13"/>
    <p:sldId id="536" r:id="rId14"/>
    <p:sldId id="349" r:id="rId15"/>
    <p:sldId id="372" r:id="rId16"/>
    <p:sldId id="356" r:id="rId17"/>
    <p:sldId id="555" r:id="rId18"/>
    <p:sldId id="542" r:id="rId19"/>
    <p:sldId id="530" r:id="rId20"/>
    <p:sldId id="531" r:id="rId21"/>
    <p:sldId id="540" r:id="rId22"/>
    <p:sldId id="532" r:id="rId23"/>
    <p:sldId id="533" r:id="rId24"/>
    <p:sldId id="537" r:id="rId25"/>
    <p:sldId id="543" r:id="rId26"/>
    <p:sldId id="534" r:id="rId27"/>
    <p:sldId id="545" r:id="rId28"/>
    <p:sldId id="547" r:id="rId29"/>
    <p:sldId id="556" r:id="rId30"/>
    <p:sldId id="557" r:id="rId31"/>
    <p:sldId id="546" r:id="rId32"/>
    <p:sldId id="560" r:id="rId33"/>
    <p:sldId id="562" r:id="rId34"/>
    <p:sldId id="563" r:id="rId35"/>
    <p:sldId id="564" r:id="rId36"/>
    <p:sldId id="566" r:id="rId37"/>
    <p:sldId id="567" r:id="rId38"/>
    <p:sldId id="568" r:id="rId39"/>
    <p:sldId id="569" r:id="rId40"/>
    <p:sldId id="570" r:id="rId41"/>
    <p:sldId id="571" r:id="rId42"/>
    <p:sldId id="572" r:id="rId43"/>
    <p:sldId id="573" r:id="rId44"/>
    <p:sldId id="552" r:id="rId45"/>
    <p:sldId id="55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63" autoAdjust="0"/>
    <p:restoredTop sz="94444" autoAdjust="0"/>
  </p:normalViewPr>
  <p:slideViewPr>
    <p:cSldViewPr>
      <p:cViewPr>
        <p:scale>
          <a:sx n="94" d="100"/>
          <a:sy n="94" d="100"/>
        </p:scale>
        <p:origin x="-684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Relationship Id="rId4" Type="http://schemas.openxmlformats.org/officeDocument/2006/relationships/image" Target="../media/image4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image" Target="../media/image68.emf"/><Relationship Id="rId4" Type="http://schemas.openxmlformats.org/officeDocument/2006/relationships/image" Target="../media/image71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Relationship Id="rId4" Type="http://schemas.openxmlformats.org/officeDocument/2006/relationships/image" Target="../media/image7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A07D2-FE6F-4D5B-87E3-4F17C7B84279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0719B-F607-4AF4-8719-5154DC0AA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31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04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640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67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295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78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123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6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19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08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17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42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1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89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359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45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281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656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031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740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92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78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9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518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709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11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872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53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800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072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4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22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4297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959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270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1157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364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371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19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05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59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80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For every transformation follow:</a:t>
            </a:r>
          </a:p>
          <a:p>
            <a:r>
              <a:rPr lang="cs-CZ" dirty="0"/>
              <a:t>a. Bonds formed and bonds broken</a:t>
            </a:r>
          </a:p>
          <a:p>
            <a:r>
              <a:rPr lang="cs-CZ" dirty="0"/>
              <a:t>b. Regioselektivity</a:t>
            </a:r>
          </a:p>
          <a:p>
            <a:r>
              <a:rPr lang="cs-CZ" dirty="0"/>
              <a:t>c. stereoselektivity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2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EDF01-2324-4D35-99B7-711295C83EDC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FA01-0579-4D00-81AC-CEBA32B2AE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EDF01-2324-4D35-99B7-711295C83EDC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FA01-0579-4D00-81AC-CEBA32B2AE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EDF01-2324-4D35-99B7-711295C83EDC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FA01-0579-4D00-81AC-CEBA32B2AE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EDF01-2324-4D35-99B7-711295C83EDC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FA01-0579-4D00-81AC-CEBA32B2AE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EDF01-2324-4D35-99B7-711295C83EDC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FA01-0579-4D00-81AC-CEBA32B2AE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EDF01-2324-4D35-99B7-711295C83EDC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FA01-0579-4D00-81AC-CEBA32B2AE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EDF01-2324-4D35-99B7-711295C83EDC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FA01-0579-4D00-81AC-CEBA32B2AE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EDF01-2324-4D35-99B7-711295C83EDC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FA01-0579-4D00-81AC-CEBA32B2AE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EDF01-2324-4D35-99B7-711295C83EDC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FA01-0579-4D00-81AC-CEBA32B2AE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EDF01-2324-4D35-99B7-711295C83EDC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FA01-0579-4D00-81AC-CEBA32B2AE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EDF01-2324-4D35-99B7-711295C83EDC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FA01-0579-4D00-81AC-CEBA32B2AE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DF01-2324-4D35-99B7-711295C83EDC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4FA01-0579-4D00-81AC-CEBA32B2AE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7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44.emf"/><Relationship Id="rId5" Type="http://schemas.openxmlformats.org/officeDocument/2006/relationships/image" Target="../media/image41.e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9.png"/><Relationship Id="rId10" Type="http://schemas.openxmlformats.org/officeDocument/2006/relationships/image" Target="../media/image50.gif"/><Relationship Id="rId4" Type="http://schemas.openxmlformats.org/officeDocument/2006/relationships/image" Target="../media/image48.gif"/><Relationship Id="rId9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53.emf"/><Relationship Id="rId4" Type="http://schemas.openxmlformats.org/officeDocument/2006/relationships/image" Target="../media/image54.tiff"/><Relationship Id="rId9" Type="http://schemas.openxmlformats.org/officeDocument/2006/relationships/oleObject" Target="../embeddings/oleObject23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oleObject" Target="../embeddings/oleObject28.bin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5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57.emf"/><Relationship Id="rId4" Type="http://schemas.openxmlformats.org/officeDocument/2006/relationships/image" Target="../media/image60.tif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6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6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71.emf"/><Relationship Id="rId5" Type="http://schemas.openxmlformats.org/officeDocument/2006/relationships/image" Target="../media/image68.e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70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75.emf"/><Relationship Id="rId5" Type="http://schemas.openxmlformats.org/officeDocument/2006/relationships/image" Target="../media/image72.e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7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9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8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4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85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87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8.e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89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7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958943"/>
              </p:ext>
            </p:extLst>
          </p:nvPr>
        </p:nvGraphicFramePr>
        <p:xfrm>
          <a:off x="3886200" y="4237038"/>
          <a:ext cx="7556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053" name="CS ChemDraw Drawing" r:id="rId4" imgW="553212" imgH="469392" progId="ChemDraw.Document.6.0">
                  <p:embed/>
                </p:oleObj>
              </mc:Choice>
              <mc:Fallback>
                <p:oleObj name="CS ChemDraw Drawing" r:id="rId4" imgW="553212" imgH="46939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237038"/>
                        <a:ext cx="755650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762000" y="3048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NMR spektroskopie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Obrázek 5" descr="Tesla_04.jpg">
            <a:extLst>
              <a:ext uri="{FF2B5EF4-FFF2-40B4-BE49-F238E27FC236}">
                <a16:creationId xmlns:a16="http://schemas.microsoft.com/office/drawing/2014/main" xmlns="" id="{21DC2D93-A596-4E25-A11A-E69176005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800600" cy="348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Zástupný symbol pro obsah 4" descr="950MHz_web.jpg">
            <a:extLst>
              <a:ext uri="{FF2B5EF4-FFF2-40B4-BE49-F238E27FC236}">
                <a16:creationId xmlns:a16="http://schemas.microsoft.com/office/drawing/2014/main" xmlns="" id="{AA919006-8DBB-45CE-A9FD-A81F7434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4144" y="1371600"/>
            <a:ext cx="4343400" cy="348060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AFD217C1-7E21-41C0-A491-424D98ED8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98" y="4708017"/>
            <a:ext cx="4375404" cy="214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2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743200" y="76200"/>
            <a:ext cx="2272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NMR spektroskopie</a:t>
            </a:r>
            <a:endParaRPr lang="en-US" sz="2000" b="1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157ABB4F-3090-48DE-9055-80FF9756816C}"/>
              </a:ext>
            </a:extLst>
          </p:cNvPr>
          <p:cNvSpPr/>
          <p:nvPr/>
        </p:nvSpPr>
        <p:spPr>
          <a:xfrm>
            <a:off x="152402" y="457200"/>
            <a:ext cx="8762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00B0F0"/>
                </a:solidFill>
              </a:rPr>
              <a:t>některá atomová jádra (izotopy) mohou mít spin – nenulový jaderný spin (rotace kolem vlastní osy), který produkuje  magnetický dipól moment</a:t>
            </a:r>
            <a:endParaRPr lang="cs-CZ" sz="1600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xmlns="" id="{6E05A2A1-6CF0-4FFA-8B8A-932104678D40}"/>
              </a:ext>
            </a:extLst>
          </p:cNvPr>
          <p:cNvSpPr txBox="1">
            <a:spLocks/>
          </p:cNvSpPr>
          <p:nvPr/>
        </p:nvSpPr>
        <p:spPr>
          <a:xfrm>
            <a:off x="457200" y="2636838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endParaRPr lang="cs-CZ" sz="2000" dirty="0"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cs-CZ" sz="2000" dirty="0">
              <a:cs typeface="Arial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9D7492A0-D646-4477-8233-334E5F9F80B8}"/>
              </a:ext>
            </a:extLst>
          </p:cNvPr>
          <p:cNvSpPr/>
          <p:nvPr/>
        </p:nvSpPr>
        <p:spPr>
          <a:xfrm>
            <a:off x="5181600" y="28956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cs-CZ" b="1" dirty="0">
                <a:cs typeface="Arial" pitchFamily="34" charset="0"/>
              </a:rPr>
              <a:t>rezonanční podmínka:</a:t>
            </a:r>
          </a:p>
          <a:p>
            <a:pPr>
              <a:buFontTx/>
              <a:buNone/>
              <a:defRPr/>
            </a:pPr>
            <a:r>
              <a:rPr lang="el-GR" dirty="0">
                <a:solidFill>
                  <a:srgbClr val="00B0F0"/>
                </a:solidFill>
                <a:cs typeface="Arial" pitchFamily="34" charset="0"/>
              </a:rPr>
              <a:t>Δ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E = h</a:t>
            </a:r>
            <a:r>
              <a:rPr lang="el-GR" dirty="0">
                <a:solidFill>
                  <a:srgbClr val="00B0F0"/>
                </a:solidFill>
                <a:cs typeface="Arial" pitchFamily="34" charset="0"/>
              </a:rPr>
              <a:t>ϒ</a:t>
            </a:r>
            <a:r>
              <a:rPr lang="cs-CZ" dirty="0" err="1">
                <a:solidFill>
                  <a:srgbClr val="00B0F0"/>
                </a:solidFill>
                <a:cs typeface="Arial" pitchFamily="34" charset="0"/>
              </a:rPr>
              <a:t>B</a:t>
            </a:r>
            <a:r>
              <a:rPr lang="cs-CZ" baseline="-25000" dirty="0" err="1">
                <a:solidFill>
                  <a:srgbClr val="00B0F0"/>
                </a:solidFill>
                <a:cs typeface="Arial" pitchFamily="34" charset="0"/>
              </a:rPr>
              <a:t>o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/2</a:t>
            </a:r>
            <a:r>
              <a:rPr lang="el-GR" dirty="0">
                <a:solidFill>
                  <a:srgbClr val="00B0F0"/>
                </a:solidFill>
                <a:cs typeface="Arial" pitchFamily="34" charset="0"/>
              </a:rPr>
              <a:t> π 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= h</a:t>
            </a:r>
            <a:r>
              <a:rPr lang="el-GR" dirty="0">
                <a:solidFill>
                  <a:srgbClr val="00B0F0"/>
                </a:solidFill>
                <a:cs typeface="Arial" pitchFamily="34" charset="0"/>
              </a:rPr>
              <a:t>ν</a:t>
            </a: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17151C79-B900-43A1-ADEA-5A092D54F779}"/>
              </a:ext>
            </a:extLst>
          </p:cNvPr>
          <p:cNvSpPr/>
          <p:nvPr/>
        </p:nvSpPr>
        <p:spPr>
          <a:xfrm>
            <a:off x="601728" y="1371600"/>
            <a:ext cx="2848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baseline="30000" dirty="0">
                <a:cs typeface="Arial" pitchFamily="34" charset="0"/>
              </a:rPr>
              <a:t>1</a:t>
            </a:r>
            <a:r>
              <a:rPr lang="cs-CZ" b="1" dirty="0">
                <a:cs typeface="Arial" pitchFamily="34" charset="0"/>
              </a:rPr>
              <a:t>H,</a:t>
            </a:r>
            <a:r>
              <a:rPr lang="cs-CZ" b="1" baseline="30000" dirty="0">
                <a:cs typeface="Arial" pitchFamily="34" charset="0"/>
              </a:rPr>
              <a:t> 13</a:t>
            </a:r>
            <a:r>
              <a:rPr lang="cs-CZ" b="1" dirty="0">
                <a:cs typeface="Arial" pitchFamily="34" charset="0"/>
              </a:rPr>
              <a:t>C, </a:t>
            </a:r>
            <a:r>
              <a:rPr lang="cs-CZ" b="1" baseline="30000" dirty="0">
                <a:cs typeface="Arial" pitchFamily="34" charset="0"/>
              </a:rPr>
              <a:t>19</a:t>
            </a:r>
            <a:r>
              <a:rPr lang="cs-CZ" b="1" dirty="0">
                <a:cs typeface="Arial" pitchFamily="34" charset="0"/>
              </a:rPr>
              <a:t>F, </a:t>
            </a:r>
            <a:r>
              <a:rPr lang="cs-CZ" b="1" baseline="30000" dirty="0">
                <a:cs typeface="Arial" pitchFamily="34" charset="0"/>
              </a:rPr>
              <a:t>31</a:t>
            </a:r>
            <a:r>
              <a:rPr lang="cs-CZ" b="1" dirty="0">
                <a:cs typeface="Arial" pitchFamily="34" charset="0"/>
              </a:rPr>
              <a:t>P, </a:t>
            </a:r>
            <a:r>
              <a:rPr lang="cs-CZ" b="1" baseline="30000" dirty="0">
                <a:cs typeface="Arial" pitchFamily="34" charset="0"/>
              </a:rPr>
              <a:t>15</a:t>
            </a:r>
            <a:r>
              <a:rPr lang="cs-CZ" b="1" dirty="0">
                <a:cs typeface="Arial" pitchFamily="34" charset="0"/>
              </a:rPr>
              <a:t>N :  I =  ½</a:t>
            </a:r>
          </a:p>
          <a:p>
            <a:r>
              <a:rPr lang="cs-CZ" b="1" baseline="30000" dirty="0">
                <a:solidFill>
                  <a:srgbClr val="00B0F0"/>
                </a:solidFill>
                <a:cs typeface="Arial" pitchFamily="34" charset="0"/>
              </a:rPr>
              <a:t>11</a:t>
            </a:r>
            <a:r>
              <a:rPr lang="cs-CZ" b="1" dirty="0">
                <a:solidFill>
                  <a:srgbClr val="00B0F0"/>
                </a:solidFill>
                <a:cs typeface="Arial" pitchFamily="34" charset="0"/>
              </a:rPr>
              <a:t>B = I =  3/2</a:t>
            </a:r>
          </a:p>
          <a:p>
            <a:r>
              <a:rPr lang="cs-CZ" b="1" baseline="30000" dirty="0">
                <a:solidFill>
                  <a:srgbClr val="00B0F0"/>
                </a:solidFill>
              </a:rPr>
              <a:t>14</a:t>
            </a:r>
            <a:r>
              <a:rPr lang="cs-CZ" b="1" dirty="0">
                <a:solidFill>
                  <a:srgbClr val="00B0F0"/>
                </a:solidFill>
              </a:rPr>
              <a:t>N, </a:t>
            </a:r>
            <a:r>
              <a:rPr lang="cs-CZ" b="1" baseline="30000" dirty="0">
                <a:solidFill>
                  <a:srgbClr val="00B0F0"/>
                </a:solidFill>
              </a:rPr>
              <a:t>2</a:t>
            </a:r>
            <a:r>
              <a:rPr lang="cs-CZ" b="1" dirty="0">
                <a:solidFill>
                  <a:srgbClr val="00B0F0"/>
                </a:solidFill>
              </a:rPr>
              <a:t>H : I = 1 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xmlns="" id="{A90D3A64-C095-4041-AC63-A634864BF2C7}"/>
              </a:ext>
            </a:extLst>
          </p:cNvPr>
          <p:cNvCxnSpPr/>
          <p:nvPr/>
        </p:nvCxnSpPr>
        <p:spPr>
          <a:xfrm>
            <a:off x="1981200" y="2133600"/>
            <a:ext cx="762000" cy="0"/>
          </a:xfrm>
          <a:prstGeom prst="straightConnector1">
            <a:avLst/>
          </a:prstGeom>
          <a:ln w="222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2B557162-BF98-4FBB-B4FC-DA5998048300}"/>
              </a:ext>
            </a:extLst>
          </p:cNvPr>
          <p:cNvSpPr/>
          <p:nvPr/>
        </p:nvSpPr>
        <p:spPr>
          <a:xfrm>
            <a:off x="2895600" y="16764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cs-CZ" b="1" dirty="0">
                <a:solidFill>
                  <a:srgbClr val="00B0F0"/>
                </a:solidFill>
                <a:cs typeface="Arial" pitchFamily="34" charset="0"/>
              </a:rPr>
              <a:t>I &gt; ½</a:t>
            </a:r>
            <a:r>
              <a:rPr lang="cs-CZ" b="1" dirty="0">
                <a:cs typeface="Arial" pitchFamily="34" charset="0"/>
              </a:rPr>
              <a:t> </a:t>
            </a:r>
            <a:r>
              <a:rPr lang="cs-CZ" b="1" dirty="0" err="1">
                <a:solidFill>
                  <a:srgbClr val="00B0F0"/>
                </a:solidFill>
                <a:cs typeface="Arial" pitchFamily="34" charset="0"/>
              </a:rPr>
              <a:t>kvadrupolární</a:t>
            </a:r>
            <a:r>
              <a:rPr lang="cs-CZ" b="1" dirty="0">
                <a:solidFill>
                  <a:srgbClr val="00B0F0"/>
                </a:solidFill>
                <a:cs typeface="Arial" pitchFamily="34" charset="0"/>
              </a:rPr>
              <a:t> jádra – chování v NMR spektroskopii je mnohem komplikovanější</a:t>
            </a:r>
            <a:endParaRPr lang="cs-CZ" b="1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97BAA251-B448-4A88-A64F-A3D70BDDE1FC}"/>
              </a:ext>
            </a:extLst>
          </p:cNvPr>
          <p:cNvSpPr/>
          <p:nvPr/>
        </p:nvSpPr>
        <p:spPr>
          <a:xfrm>
            <a:off x="381000" y="2362200"/>
            <a:ext cx="6353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baseline="30000" dirty="0">
                <a:cs typeface="Arial" pitchFamily="34" charset="0"/>
              </a:rPr>
              <a:t>12</a:t>
            </a:r>
            <a:r>
              <a:rPr lang="cs-CZ" b="1" dirty="0">
                <a:cs typeface="Arial" pitchFamily="34" charset="0"/>
              </a:rPr>
              <a:t>C,</a:t>
            </a:r>
            <a:r>
              <a:rPr lang="cs-CZ" b="1" baseline="30000" dirty="0">
                <a:cs typeface="Arial" pitchFamily="34" charset="0"/>
              </a:rPr>
              <a:t> 16</a:t>
            </a:r>
            <a:r>
              <a:rPr lang="cs-CZ" b="1" dirty="0">
                <a:cs typeface="Arial" pitchFamily="34" charset="0"/>
              </a:rPr>
              <a:t>O, </a:t>
            </a:r>
            <a:r>
              <a:rPr lang="cs-CZ" b="1" baseline="30000" dirty="0">
                <a:cs typeface="Arial" pitchFamily="34" charset="0"/>
              </a:rPr>
              <a:t>19</a:t>
            </a:r>
            <a:r>
              <a:rPr lang="cs-CZ" b="1" dirty="0">
                <a:cs typeface="Arial" pitchFamily="34" charset="0"/>
              </a:rPr>
              <a:t>F, </a:t>
            </a:r>
            <a:r>
              <a:rPr lang="cs-CZ" b="1" baseline="30000" dirty="0">
                <a:cs typeface="Arial" pitchFamily="34" charset="0"/>
              </a:rPr>
              <a:t>32</a:t>
            </a:r>
            <a:r>
              <a:rPr lang="cs-CZ" b="1" dirty="0">
                <a:cs typeface="Arial" pitchFamily="34" charset="0"/>
              </a:rPr>
              <a:t>S:  I =  0  - NMR neaktivní jádra – nedají se měřit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97BE8070-885A-40DD-959A-E99E8E541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76550"/>
            <a:ext cx="4876800" cy="3829050"/>
          </a:xfrm>
          <a:prstGeom prst="rect">
            <a:avLst/>
          </a:prstGeom>
        </p:spPr>
      </p:pic>
      <p:sp>
        <p:nvSpPr>
          <p:cNvPr id="26" name="Obdélník 25">
            <a:extLst>
              <a:ext uri="{FF2B5EF4-FFF2-40B4-BE49-F238E27FC236}">
                <a16:creationId xmlns:a16="http://schemas.microsoft.com/office/drawing/2014/main" xmlns="" id="{27BD30FC-DCBB-455C-9686-31E4E91C3B0B}"/>
              </a:ext>
            </a:extLst>
          </p:cNvPr>
          <p:cNvSpPr/>
          <p:nvPr/>
        </p:nvSpPr>
        <p:spPr>
          <a:xfrm>
            <a:off x="5181600" y="3505200"/>
            <a:ext cx="361849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cs-CZ" dirty="0" err="1">
                <a:solidFill>
                  <a:srgbClr val="00B0F0"/>
                </a:solidFill>
                <a:cs typeface="Arial" pitchFamily="34" charset="0"/>
              </a:rPr>
              <a:t>B</a:t>
            </a:r>
            <a:r>
              <a:rPr lang="cs-CZ" baseline="-25000" dirty="0" err="1">
                <a:solidFill>
                  <a:srgbClr val="00B0F0"/>
                </a:solidFill>
                <a:cs typeface="Arial" pitchFamily="34" charset="0"/>
              </a:rPr>
              <a:t>o</a:t>
            </a:r>
            <a:r>
              <a:rPr lang="cs-CZ" baseline="-25000" dirty="0">
                <a:solidFill>
                  <a:srgbClr val="00B0F0"/>
                </a:solidFill>
                <a:cs typeface="Arial" pitchFamily="34" charset="0"/>
              </a:rPr>
              <a:t> 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– externí magnetické pole (Tesla)</a:t>
            </a:r>
          </a:p>
          <a:p>
            <a:pPr>
              <a:buFontTx/>
              <a:buNone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9.5 T = 400 </a:t>
            </a:r>
            <a:r>
              <a:rPr lang="cs-CZ" dirty="0" err="1">
                <a:solidFill>
                  <a:srgbClr val="00B0F0"/>
                </a:solidFill>
                <a:cs typeface="Arial" pitchFamily="34" charset="0"/>
              </a:rPr>
              <a:t>Mhz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 NMR stroj</a:t>
            </a:r>
          </a:p>
          <a:p>
            <a:pPr>
              <a:buFontTx/>
              <a:buNone/>
              <a:defRPr/>
            </a:pPr>
            <a:r>
              <a:rPr lang="el-GR" dirty="0">
                <a:solidFill>
                  <a:srgbClr val="00B0F0"/>
                </a:solidFill>
                <a:cs typeface="Arial" pitchFamily="34" charset="0"/>
              </a:rPr>
              <a:t>ϒ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 – </a:t>
            </a:r>
            <a:r>
              <a:rPr lang="cs-CZ" dirty="0" err="1">
                <a:solidFill>
                  <a:srgbClr val="00B0F0"/>
                </a:solidFill>
                <a:cs typeface="Arial" pitchFamily="34" charset="0"/>
              </a:rPr>
              <a:t>magnetogyrická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 konstanta – </a:t>
            </a:r>
          </a:p>
          <a:p>
            <a:pPr>
              <a:buFontTx/>
              <a:buNone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vlastnost daného jádra,</a:t>
            </a:r>
          </a:p>
          <a:p>
            <a:pPr>
              <a:buFontTx/>
              <a:buNone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čím větší tím je jádro v NMR citlivější</a:t>
            </a:r>
          </a:p>
          <a:p>
            <a:pPr>
              <a:buFontTx/>
              <a:buNone/>
              <a:defRPr/>
            </a:pPr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xmlns="" id="{0FD9C173-2DA7-418E-AA6D-749248F16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5074920"/>
            <a:ext cx="2559061" cy="640080"/>
          </a:xfrm>
          <a:prstGeom prst="rect">
            <a:avLst/>
          </a:prstGeom>
        </p:spPr>
      </p:pic>
      <p:sp>
        <p:nvSpPr>
          <p:cNvPr id="29" name="Obdélník 28">
            <a:extLst>
              <a:ext uri="{FF2B5EF4-FFF2-40B4-BE49-F238E27FC236}">
                <a16:creationId xmlns:a16="http://schemas.microsoft.com/office/drawing/2014/main" xmlns="" id="{21903C09-7E15-4563-8115-D16ADE3CC01F}"/>
              </a:ext>
            </a:extLst>
          </p:cNvPr>
          <p:cNvSpPr/>
          <p:nvPr/>
        </p:nvSpPr>
        <p:spPr>
          <a:xfrm>
            <a:off x="5198922" y="5581471"/>
            <a:ext cx="3945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l-GR" dirty="0">
                <a:solidFill>
                  <a:srgbClr val="00B0F0"/>
                </a:solidFill>
                <a:cs typeface="Arial" pitchFamily="34" charset="0"/>
              </a:rPr>
              <a:t>Δ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E pro </a:t>
            </a: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H při 400 </a:t>
            </a:r>
            <a:r>
              <a:rPr lang="cs-CZ" dirty="0" err="1">
                <a:solidFill>
                  <a:srgbClr val="00B0F0"/>
                </a:solidFill>
                <a:cs typeface="Arial" pitchFamily="34" charset="0"/>
              </a:rPr>
              <a:t>Mhz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 je 3.8x10</a:t>
            </a: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-5 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Kcal/mol = N</a:t>
            </a:r>
            <a:r>
              <a:rPr lang="el-GR" baseline="-25000" dirty="0">
                <a:solidFill>
                  <a:srgbClr val="00B0F0"/>
                </a:solidFill>
                <a:cs typeface="Arial" pitchFamily="34" charset="0"/>
              </a:rPr>
              <a:t>α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/N</a:t>
            </a:r>
            <a:r>
              <a:rPr lang="el-GR" baseline="-25000" dirty="0">
                <a:solidFill>
                  <a:srgbClr val="00B0F0"/>
                </a:solidFill>
                <a:cs typeface="Arial" pitchFamily="34" charset="0"/>
              </a:rPr>
              <a:t>β</a:t>
            </a:r>
            <a:r>
              <a:rPr lang="cs-CZ" baseline="-25000" dirty="0">
                <a:solidFill>
                  <a:srgbClr val="00B0F0"/>
                </a:solidFill>
                <a:cs typeface="Arial" pitchFamily="34" charset="0"/>
              </a:rPr>
              <a:t> 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= 1.000064 !!! – velmi malý rozdíl v populacích, NMR je velmi necitlivá metoda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7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6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FA080D-E362-4108-81E5-67B51F9FD548}"/>
              </a:ext>
            </a:extLst>
          </p:cNvPr>
          <p:cNvSpPr/>
          <p:nvPr/>
        </p:nvSpPr>
        <p:spPr>
          <a:xfrm>
            <a:off x="2743200" y="76200"/>
            <a:ext cx="2272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NMR spektroskopie</a:t>
            </a:r>
            <a:endParaRPr lang="en-US" sz="200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D20BCDA9-3E67-4CC2-9EC2-A236AE1DD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054" y="1600200"/>
            <a:ext cx="2223946" cy="18288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89C054BC-F071-45A3-B113-EEC13623A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53540"/>
            <a:ext cx="2437201" cy="18516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A50E6D2D-0FB7-4968-9EC1-C9C313062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648599"/>
            <a:ext cx="2386426" cy="224155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72C51F8-EDDA-4792-971C-CC852AB61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74" y="4114800"/>
            <a:ext cx="3198826" cy="191135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C508DC1B-5725-426B-988C-0DC950F1D592}"/>
              </a:ext>
            </a:extLst>
          </p:cNvPr>
          <p:cNvSpPr/>
          <p:nvPr/>
        </p:nvSpPr>
        <p:spPr>
          <a:xfrm>
            <a:off x="152400" y="725269"/>
            <a:ext cx="297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cs-CZ" b="1" dirty="0">
                <a:cs typeface="Arial" pitchFamily="34" charset="0"/>
              </a:rPr>
              <a:t>jádra v magnetickém poli vytvoří makroskopickou magnetizaci 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E3BB6679-4A04-4D15-A026-0001E36AF5E1}"/>
              </a:ext>
            </a:extLst>
          </p:cNvPr>
          <p:cNvSpPr/>
          <p:nvPr/>
        </p:nvSpPr>
        <p:spPr>
          <a:xfrm>
            <a:off x="3505200" y="676870"/>
            <a:ext cx="510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cs-CZ" b="1" dirty="0">
                <a:cs typeface="Arial" pitchFamily="34" charset="0"/>
              </a:rPr>
              <a:t>krátkým pulsem (µsec) radiových vln (o širokém spektru frekvencí) se jádra ozáří a vektor magnetizace začne rezonovat (precesní pohyb)</a:t>
            </a:r>
            <a:endParaRPr lang="cs-CZ" dirty="0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xmlns="" id="{EDC62D10-F432-45B8-849E-D7D34F31669E}"/>
              </a:ext>
            </a:extLst>
          </p:cNvPr>
          <p:cNvCxnSpPr>
            <a:cxnSpLocks/>
          </p:cNvCxnSpPr>
          <p:nvPr/>
        </p:nvCxnSpPr>
        <p:spPr>
          <a:xfrm>
            <a:off x="3733800" y="5029200"/>
            <a:ext cx="16002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04B193FA-0D21-4D0E-858B-FBC9F99ED59C}"/>
              </a:ext>
            </a:extLst>
          </p:cNvPr>
          <p:cNvSpPr/>
          <p:nvPr/>
        </p:nvSpPr>
        <p:spPr>
          <a:xfrm>
            <a:off x="2286000" y="5449669"/>
            <a:ext cx="1726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FID – časová závislost</a:t>
            </a:r>
            <a:endParaRPr lang="cs-CZ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9185731A-D5F7-4F50-B305-3F6483565620}"/>
              </a:ext>
            </a:extLst>
          </p:cNvPr>
          <p:cNvSpPr/>
          <p:nvPr/>
        </p:nvSpPr>
        <p:spPr>
          <a:xfrm>
            <a:off x="3810000" y="4352330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Fourierova transformace</a:t>
            </a:r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FE0E8CD8-2FFE-4DEF-B474-43DC722450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1390" y="4038600"/>
            <a:ext cx="2660610" cy="1457960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xmlns="" id="{329B2FC9-0DE6-4B0A-A226-6B9A4EF81209}"/>
              </a:ext>
            </a:extLst>
          </p:cNvPr>
          <p:cNvSpPr/>
          <p:nvPr/>
        </p:nvSpPr>
        <p:spPr>
          <a:xfrm>
            <a:off x="5846112" y="5587077"/>
            <a:ext cx="3093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frekvenční závislost - NMR spektrum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xmlns="" id="{E28CEE78-67DE-40AE-B149-3309820EE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61975"/>
          </a:xfrm>
        </p:spPr>
        <p:txBody>
          <a:bodyPr/>
          <a:lstStyle/>
          <a:p>
            <a:r>
              <a:rPr lang="cs-CZ" altLang="cs-CZ" sz="2600" b="1" dirty="0">
                <a:cs typeface="Arial" panose="020B0604020202020204" pitchFamily="34" charset="0"/>
              </a:rPr>
              <a:t>Stručná historie vývoje NMR</a:t>
            </a:r>
          </a:p>
        </p:txBody>
      </p:sp>
      <p:pic>
        <p:nvPicPr>
          <p:cNvPr id="6147" name="Zástupný symbol pro obsah 3" descr="first nmr final.jpg">
            <a:extLst>
              <a:ext uri="{FF2B5EF4-FFF2-40B4-BE49-F238E27FC236}">
                <a16:creationId xmlns:a16="http://schemas.microsoft.com/office/drawing/2014/main" xmlns="" id="{3F7873F1-C1D3-479F-B603-2100B5ECBD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157412"/>
            <a:ext cx="6294437" cy="2871788"/>
          </a:xfrm>
        </p:spPr>
      </p:pic>
      <p:sp>
        <p:nvSpPr>
          <p:cNvPr id="6148" name="TextovéPole 9">
            <a:extLst>
              <a:ext uri="{FF2B5EF4-FFF2-40B4-BE49-F238E27FC236}">
                <a16:creationId xmlns:a16="http://schemas.microsoft.com/office/drawing/2014/main" xmlns="" id="{197A7EA9-F328-45D0-95CC-1181B5FC3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61928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1946</a:t>
            </a:r>
            <a:r>
              <a:rPr lang="cs-CZ" altLang="cs-CZ" sz="1600" dirty="0">
                <a:latin typeface="+mn-lt"/>
              </a:rPr>
              <a:t> – první NMR spektrometr 30 </a:t>
            </a:r>
            <a:r>
              <a:rPr lang="cs-CZ" altLang="cs-CZ" sz="1600" dirty="0" err="1">
                <a:latin typeface="+mn-lt"/>
              </a:rPr>
              <a:t>Mhz</a:t>
            </a:r>
            <a:endParaRPr lang="cs-CZ" altLang="cs-CZ" sz="16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1957</a:t>
            </a:r>
            <a:r>
              <a:rPr lang="cs-CZ" altLang="cs-CZ" sz="1600" dirty="0">
                <a:latin typeface="+mn-lt"/>
              </a:rPr>
              <a:t> – první </a:t>
            </a:r>
            <a:r>
              <a:rPr lang="cs-CZ" altLang="cs-CZ" sz="1600" baseline="30000" dirty="0">
                <a:latin typeface="+mn-lt"/>
              </a:rPr>
              <a:t>13</a:t>
            </a:r>
            <a:r>
              <a:rPr lang="cs-CZ" altLang="cs-CZ" sz="1600" dirty="0">
                <a:latin typeface="+mn-lt"/>
              </a:rPr>
              <a:t>C NMR spektrum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1961</a:t>
            </a:r>
            <a:r>
              <a:rPr lang="cs-CZ" altLang="cs-CZ" sz="1600" dirty="0">
                <a:latin typeface="+mn-lt"/>
              </a:rPr>
              <a:t> </a:t>
            </a:r>
            <a:r>
              <a:rPr lang="cs-CZ" altLang="cs-CZ" sz="1600" dirty="0">
                <a:latin typeface="+mj-lt"/>
              </a:rPr>
              <a:t>– první FT-NMR spektrum vyrobený v ČSR (Tesla Brno, </a:t>
            </a:r>
            <a:r>
              <a:rPr lang="cs-CZ" altLang="cs-CZ" sz="1600" dirty="0" err="1">
                <a:latin typeface="+mj-lt"/>
              </a:rPr>
              <a:t>J.Dadok</a:t>
            </a:r>
            <a:r>
              <a:rPr lang="cs-CZ" altLang="cs-CZ" sz="1600" dirty="0">
                <a:latin typeface="+mj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1966</a:t>
            </a:r>
            <a:r>
              <a:rPr lang="cs-CZ" altLang="cs-CZ" sz="1600" dirty="0">
                <a:latin typeface="+mn-lt"/>
              </a:rPr>
              <a:t> – aplikace Fourierovy transformace v NMR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1975</a:t>
            </a:r>
            <a:r>
              <a:rPr lang="cs-CZ" altLang="cs-CZ" sz="1600" dirty="0">
                <a:latin typeface="+mn-lt"/>
              </a:rPr>
              <a:t> – 2D NMR techniky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1985</a:t>
            </a:r>
            <a:r>
              <a:rPr lang="cs-CZ" altLang="cs-CZ" sz="1600" dirty="0">
                <a:latin typeface="+mn-lt"/>
              </a:rPr>
              <a:t> – vyřešena první 3D struktura proteinu pomocí NMR</a:t>
            </a:r>
          </a:p>
        </p:txBody>
      </p:sp>
      <p:sp>
        <p:nvSpPr>
          <p:cNvPr id="6149" name="TextovéPole 10">
            <a:extLst>
              <a:ext uri="{FF2B5EF4-FFF2-40B4-BE49-F238E27FC236}">
                <a16:creationId xmlns:a16="http://schemas.microsoft.com/office/drawing/2014/main" xmlns="" id="{220425CA-BC46-4DB5-A801-7F81FAC4A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997450"/>
            <a:ext cx="70564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Nobelovy ceny:</a:t>
            </a:r>
            <a:r>
              <a:rPr lang="cs-CZ" altLang="cs-CZ" sz="1600" dirty="0">
                <a:latin typeface="+mn-lt"/>
              </a:rPr>
              <a:t> 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1943 </a:t>
            </a:r>
            <a:r>
              <a:rPr lang="cs-CZ" altLang="cs-CZ" sz="1600" dirty="0">
                <a:latin typeface="+mn-lt"/>
              </a:rPr>
              <a:t>– O. Stern (Fyzika)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+mn-lt"/>
              </a:rPr>
              <a:t> 	         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1944</a:t>
            </a:r>
            <a:r>
              <a:rPr lang="cs-CZ" altLang="cs-CZ" sz="1600" dirty="0">
                <a:latin typeface="+mn-lt"/>
              </a:rPr>
              <a:t> – O. Rabi (Fyzika)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+mn-lt"/>
              </a:rPr>
              <a:t>                             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1952</a:t>
            </a:r>
            <a:r>
              <a:rPr lang="cs-CZ" altLang="cs-CZ" sz="1600" dirty="0">
                <a:latin typeface="+mn-lt"/>
              </a:rPr>
              <a:t> – E. </a:t>
            </a:r>
            <a:r>
              <a:rPr lang="cs-CZ" altLang="cs-CZ" sz="1600" dirty="0" err="1">
                <a:latin typeface="+mn-lt"/>
              </a:rPr>
              <a:t>Bloch</a:t>
            </a:r>
            <a:r>
              <a:rPr lang="cs-CZ" altLang="cs-CZ" sz="1600" dirty="0">
                <a:latin typeface="+mn-lt"/>
              </a:rPr>
              <a:t>, F. </a:t>
            </a:r>
            <a:r>
              <a:rPr lang="cs-CZ" altLang="cs-CZ" sz="1600" dirty="0" err="1">
                <a:latin typeface="+mn-lt"/>
              </a:rPr>
              <a:t>Purcell</a:t>
            </a:r>
            <a:r>
              <a:rPr lang="cs-CZ" altLang="cs-CZ" sz="1600" dirty="0">
                <a:latin typeface="+mn-lt"/>
              </a:rPr>
              <a:t> (Fyzika)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+mn-lt"/>
              </a:rPr>
              <a:t>                             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1991</a:t>
            </a:r>
            <a:r>
              <a:rPr lang="cs-CZ" altLang="cs-CZ" sz="1600" dirty="0">
                <a:latin typeface="+mn-lt"/>
              </a:rPr>
              <a:t> – R. Ernest (Chemie)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+mn-lt"/>
              </a:rPr>
              <a:t>                             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2002</a:t>
            </a:r>
            <a:r>
              <a:rPr lang="cs-CZ" altLang="cs-CZ" sz="1600" dirty="0">
                <a:latin typeface="+mn-lt"/>
              </a:rPr>
              <a:t> – K. </a:t>
            </a:r>
            <a:r>
              <a:rPr lang="cs-CZ" altLang="cs-CZ" sz="1600" dirty="0" err="1">
                <a:latin typeface="+mn-lt"/>
              </a:rPr>
              <a:t>Wȕtrich</a:t>
            </a:r>
            <a:r>
              <a:rPr lang="cs-CZ" altLang="cs-CZ" sz="1600" dirty="0">
                <a:latin typeface="+mn-lt"/>
              </a:rPr>
              <a:t> (Chemie)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+mn-lt"/>
              </a:rPr>
              <a:t>                             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2003 </a:t>
            </a:r>
            <a:r>
              <a:rPr lang="cs-CZ" altLang="cs-CZ" sz="1600" dirty="0">
                <a:latin typeface="+mn-lt"/>
              </a:rPr>
              <a:t>– P. </a:t>
            </a:r>
            <a:r>
              <a:rPr lang="cs-CZ" altLang="cs-CZ" sz="1600" dirty="0" err="1">
                <a:latin typeface="+mn-lt"/>
              </a:rPr>
              <a:t>Lauterbur</a:t>
            </a:r>
            <a:r>
              <a:rPr lang="cs-CZ" altLang="cs-CZ" sz="1600" dirty="0">
                <a:latin typeface="+mn-lt"/>
              </a:rPr>
              <a:t>, P. </a:t>
            </a:r>
            <a:r>
              <a:rPr lang="cs-CZ" altLang="cs-CZ" sz="1600" dirty="0" err="1">
                <a:latin typeface="+mn-lt"/>
              </a:rPr>
              <a:t>Mansfield</a:t>
            </a:r>
            <a:r>
              <a:rPr lang="cs-CZ" altLang="cs-CZ" sz="1600" dirty="0">
                <a:latin typeface="+mn-lt"/>
              </a:rPr>
              <a:t> (Fyziologie a medicína) </a:t>
            </a:r>
          </a:p>
        </p:txBody>
      </p:sp>
      <p:pic>
        <p:nvPicPr>
          <p:cNvPr id="6150" name="Obrázek 12" descr="Tesla_15.jpg">
            <a:extLst>
              <a:ext uri="{FF2B5EF4-FFF2-40B4-BE49-F238E27FC236}">
                <a16:creationId xmlns:a16="http://schemas.microsoft.com/office/drawing/2014/main" xmlns="" id="{944A2700-B200-4157-BFE7-AAF7D113B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916113"/>
            <a:ext cx="18288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ovéPole 13">
            <a:extLst>
              <a:ext uri="{FF2B5EF4-FFF2-40B4-BE49-F238E27FC236}">
                <a16:creationId xmlns:a16="http://schemas.microsoft.com/office/drawing/2014/main" xmlns="" id="{C9338884-9B03-4401-BB98-D4333526F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2" y="5373688"/>
            <a:ext cx="20891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B0F0"/>
                </a:solidFill>
                <a:latin typeface="+mn-lt"/>
              </a:rPr>
              <a:t>Supravodivý magnet (200Mhz) Tesla Brno</a:t>
            </a:r>
          </a:p>
        </p:txBody>
      </p:sp>
      <p:cxnSp>
        <p:nvCxnSpPr>
          <p:cNvPr id="9" name="Přímá spojovací čára 8">
            <a:extLst>
              <a:ext uri="{FF2B5EF4-FFF2-40B4-BE49-F238E27FC236}">
                <a16:creationId xmlns:a16="http://schemas.microsoft.com/office/drawing/2014/main" xmlns="" id="{1B02AA0C-F0F3-4DCC-BB1F-E6A33F530132}"/>
              </a:ext>
            </a:extLst>
          </p:cNvPr>
          <p:cNvCxnSpPr/>
          <p:nvPr/>
        </p:nvCxnSpPr>
        <p:spPr>
          <a:xfrm>
            <a:off x="395288" y="692150"/>
            <a:ext cx="83534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EDD1DAED-A217-4A54-9FB3-AC602AC58841}"/>
              </a:ext>
            </a:extLst>
          </p:cNvPr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xmlns="" id="{B40E86FA-D42D-4147-921A-6827BBB2F604}"/>
              </a:ext>
            </a:extLst>
          </p:cNvPr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0061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xmlns="" id="{E28CEE78-67DE-40AE-B149-3309820EE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61975"/>
          </a:xfrm>
        </p:spPr>
        <p:txBody>
          <a:bodyPr/>
          <a:lstStyle/>
          <a:p>
            <a:r>
              <a:rPr lang="cs-CZ" altLang="cs-CZ" sz="2600" b="1" dirty="0">
                <a:cs typeface="Arial" panose="020B0604020202020204" pitchFamily="34" charset="0"/>
              </a:rPr>
              <a:t>Stručná historie vývoje NMR</a:t>
            </a:r>
          </a:p>
        </p:txBody>
      </p:sp>
      <p:sp>
        <p:nvSpPr>
          <p:cNvPr id="6148" name="TextovéPole 9">
            <a:extLst>
              <a:ext uri="{FF2B5EF4-FFF2-40B4-BE49-F238E27FC236}">
                <a16:creationId xmlns:a16="http://schemas.microsoft.com/office/drawing/2014/main" xmlns="" id="{197A7EA9-F328-45D0-95CC-1181B5FC3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32" y="1025109"/>
            <a:ext cx="73203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Vyšší magnetické pole, větší rozlišení a citlivost</a:t>
            </a:r>
            <a:endParaRPr lang="cs-CZ" altLang="cs-CZ" sz="1600" dirty="0">
              <a:latin typeface="+mn-lt"/>
            </a:endParaRPr>
          </a:p>
        </p:txBody>
      </p:sp>
      <p:cxnSp>
        <p:nvCxnSpPr>
          <p:cNvPr id="9" name="Přímá spojovací čára 8">
            <a:extLst>
              <a:ext uri="{FF2B5EF4-FFF2-40B4-BE49-F238E27FC236}">
                <a16:creationId xmlns:a16="http://schemas.microsoft.com/office/drawing/2014/main" xmlns="" id="{1B02AA0C-F0F3-4DCC-BB1F-E6A33F530132}"/>
              </a:ext>
            </a:extLst>
          </p:cNvPr>
          <p:cNvCxnSpPr/>
          <p:nvPr/>
        </p:nvCxnSpPr>
        <p:spPr>
          <a:xfrm>
            <a:off x="395288" y="692150"/>
            <a:ext cx="83534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EDD1DAED-A217-4A54-9FB3-AC602AC58841}"/>
              </a:ext>
            </a:extLst>
          </p:cNvPr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xmlns="" id="{B40E86FA-D42D-4147-921A-6827BBB2F604}"/>
              </a:ext>
            </a:extLst>
          </p:cNvPr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pic>
        <p:nvPicPr>
          <p:cNvPr id="13" name="Zástupný symbol pro obsah 3">
            <a:extLst>
              <a:ext uri="{FF2B5EF4-FFF2-40B4-BE49-F238E27FC236}">
                <a16:creationId xmlns:a16="http://schemas.microsoft.com/office/drawing/2014/main" xmlns="" id="{3BAB6DEC-405C-4AD7-9AD3-1C41C0E26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31" y="1371600"/>
            <a:ext cx="9058769" cy="5146930"/>
          </a:xfrm>
          <a:prstGeom prst="rect">
            <a:avLst/>
          </a:prstGeom>
        </p:spPr>
      </p:pic>
      <p:sp>
        <p:nvSpPr>
          <p:cNvPr id="14" name="TextovéPole 9">
            <a:extLst>
              <a:ext uri="{FF2B5EF4-FFF2-40B4-BE49-F238E27FC236}">
                <a16:creationId xmlns:a16="http://schemas.microsoft.com/office/drawing/2014/main" xmlns="" id="{1FEF3D4B-2D4A-41D2-9C15-34D94D90B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015" y="3352800"/>
            <a:ext cx="1905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cca 60 let vývoje</a:t>
            </a:r>
            <a:endParaRPr lang="cs-CZ" altLang="cs-CZ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228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6CFD3040-2E2F-47F5-A03D-B6DE8B96B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" y="917257"/>
            <a:ext cx="7660958" cy="594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xmlns="" id="{064BD161-A2A4-467E-857B-8969A833AA69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3518"/>
            <a:ext cx="3886200" cy="565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b="1" dirty="0">
                <a:cs typeface="Arial" panose="020B0604020202020204" pitchFamily="34" charset="0"/>
              </a:rPr>
              <a:t>NMR v organické chemii</a:t>
            </a:r>
          </a:p>
        </p:txBody>
      </p:sp>
      <p:sp>
        <p:nvSpPr>
          <p:cNvPr id="9" name="TextovéPole 9">
            <a:extLst>
              <a:ext uri="{FF2B5EF4-FFF2-40B4-BE49-F238E27FC236}">
                <a16:creationId xmlns:a16="http://schemas.microsoft.com/office/drawing/2014/main" xmlns="" id="{26DE4E03-A7D2-4753-A104-2D952EF7C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" y="575846"/>
            <a:ext cx="61928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První strukturní problém vyřešen pomocí </a:t>
            </a:r>
            <a:r>
              <a:rPr lang="cs-CZ" altLang="cs-CZ" sz="1600" baseline="30000" dirty="0">
                <a:solidFill>
                  <a:srgbClr val="00B0F0"/>
                </a:solidFill>
                <a:latin typeface="+mn-lt"/>
              </a:rPr>
              <a:t>1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H NMR spektroskopie</a:t>
            </a:r>
            <a:endParaRPr lang="cs-CZ" altLang="cs-CZ" sz="1600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590800" y="76200"/>
            <a:ext cx="2850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</a:t>
            </a:r>
            <a:endParaRPr lang="en-US" sz="2000" b="1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06D2B4A1-7201-4263-9252-B10E78C65259}"/>
              </a:ext>
            </a:extLst>
          </p:cNvPr>
          <p:cNvSpPr/>
          <p:nvPr/>
        </p:nvSpPr>
        <p:spPr>
          <a:xfrm>
            <a:off x="533400" y="762000"/>
            <a:ext cx="7010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Chemický posun</a:t>
            </a:r>
          </a:p>
          <a:p>
            <a:pPr>
              <a:buFontTx/>
              <a:buNone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cs typeface="Arial" pitchFamily="34" charset="0"/>
              </a:rPr>
              <a:t>Počet signálů ve spektru</a:t>
            </a:r>
          </a:p>
          <a:p>
            <a:pPr>
              <a:buFontTx/>
              <a:buNone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Relativní integrální intensita</a:t>
            </a:r>
          </a:p>
          <a:p>
            <a:pPr>
              <a:buFontTx/>
              <a:buNone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cs typeface="Arial" pitchFamily="34" charset="0"/>
              </a:rPr>
              <a:t>Multiplicita signálu -interakční konstanty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Polo-šířka signálu – relaxace/dynamické jevy</a:t>
            </a:r>
          </a:p>
          <a:p>
            <a:pPr>
              <a:buFontTx/>
              <a:buNone/>
              <a:defRPr/>
            </a:pPr>
            <a:endParaRPr lang="cs-CZ" dirty="0">
              <a:cs typeface="Arial" pitchFamily="34" charset="0"/>
            </a:endParaRPr>
          </a:p>
          <a:p>
            <a:pPr>
              <a:buFontTx/>
              <a:buNone/>
              <a:defRPr/>
            </a:pPr>
            <a:r>
              <a:rPr lang="cs-CZ" dirty="0">
                <a:cs typeface="Arial" pitchFamily="34" charset="0"/>
              </a:rPr>
              <a:t>Z jednoho spektra lze vyčíst obrovské množství informací </a:t>
            </a:r>
          </a:p>
          <a:p>
            <a:pPr>
              <a:buFontTx/>
              <a:buNone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B0351F79-4A4A-4EB7-A224-D8571E16C675}"/>
              </a:ext>
            </a:extLst>
          </p:cNvPr>
          <p:cNvSpPr/>
          <p:nvPr/>
        </p:nvSpPr>
        <p:spPr>
          <a:xfrm>
            <a:off x="2405113" y="76200"/>
            <a:ext cx="4833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Chemický posun</a:t>
            </a:r>
            <a:endParaRPr lang="en-US" sz="20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B263B048-034C-4BD1-85B9-1226C02E7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3810000"/>
            <a:ext cx="6381750" cy="30765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5570D5B9-9D9C-42D0-A020-4C1FFE8B8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33400"/>
            <a:ext cx="5589270" cy="3437573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D4E4A2BD-2CDF-47D5-BAF6-FD60DF5EF4CF}"/>
              </a:ext>
            </a:extLst>
          </p:cNvPr>
          <p:cNvSpPr/>
          <p:nvPr/>
        </p:nvSpPr>
        <p:spPr>
          <a:xfrm>
            <a:off x="0" y="609600"/>
            <a:ext cx="4648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Chemický posun = </a:t>
            </a:r>
            <a:r>
              <a:rPr lang="el-GR" dirty="0">
                <a:solidFill>
                  <a:srgbClr val="00B0F0"/>
                </a:solidFill>
                <a:cs typeface="Arial" pitchFamily="34" charset="0"/>
              </a:rPr>
              <a:t>δ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 (</a:t>
            </a:r>
            <a:r>
              <a:rPr lang="cs-CZ" dirty="0" err="1">
                <a:solidFill>
                  <a:srgbClr val="00B0F0"/>
                </a:solidFill>
                <a:cs typeface="Arial" pitchFamily="34" charset="0"/>
              </a:rPr>
              <a:t>ppm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)</a:t>
            </a:r>
          </a:p>
          <a:p>
            <a:pPr>
              <a:buFontTx/>
              <a:buNone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cs-CZ" dirty="0">
              <a:cs typeface="Arial" pitchFamily="34" charset="0"/>
            </a:endParaRPr>
          </a:p>
          <a:p>
            <a:pPr>
              <a:buFontTx/>
              <a:buNone/>
              <a:defRPr/>
            </a:pPr>
            <a:r>
              <a:rPr lang="el-GR" dirty="0">
                <a:cs typeface="Arial" pitchFamily="34" charset="0"/>
              </a:rPr>
              <a:t>δ</a:t>
            </a:r>
            <a:r>
              <a:rPr lang="cs-CZ" dirty="0">
                <a:cs typeface="Arial" pitchFamily="34" charset="0"/>
              </a:rPr>
              <a:t> = frekvence signálu - frekvence standardu (Me</a:t>
            </a:r>
            <a:r>
              <a:rPr lang="cs-CZ" baseline="-25000" dirty="0">
                <a:cs typeface="Arial" pitchFamily="34" charset="0"/>
              </a:rPr>
              <a:t>4</a:t>
            </a:r>
            <a:r>
              <a:rPr lang="cs-CZ" dirty="0">
                <a:cs typeface="Arial" pitchFamily="34" charset="0"/>
              </a:rPr>
              <a:t>Si v Hz)/frekvence spektrometru (v MHz)</a:t>
            </a:r>
          </a:p>
          <a:p>
            <a:pPr>
              <a:buFontTx/>
              <a:buNone/>
              <a:defRPr/>
            </a:pPr>
            <a:r>
              <a:rPr lang="cs-CZ" dirty="0">
                <a:cs typeface="Arial" pitchFamily="34" charset="0"/>
              </a:rPr>
              <a:t>→   nezávislý na použitém poli </a:t>
            </a:r>
          </a:p>
          <a:p>
            <a:pPr>
              <a:buFontTx/>
              <a:buNone/>
              <a:defRPr/>
            </a:pP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E87128C3-C4A3-4FEA-8F3A-C4E013EAF9A1}"/>
              </a:ext>
            </a:extLst>
          </p:cNvPr>
          <p:cNvSpPr/>
          <p:nvPr/>
        </p:nvSpPr>
        <p:spPr>
          <a:xfrm>
            <a:off x="2971800" y="3276600"/>
            <a:ext cx="2514600" cy="81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B0351F79-4A4A-4EB7-A224-D8571E16C675}"/>
              </a:ext>
            </a:extLst>
          </p:cNvPr>
          <p:cNvSpPr/>
          <p:nvPr/>
        </p:nvSpPr>
        <p:spPr>
          <a:xfrm>
            <a:off x="2405113" y="76200"/>
            <a:ext cx="4833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Chemický posun</a:t>
            </a:r>
            <a:endParaRPr lang="en-US" sz="2000" b="1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E87128C3-C4A3-4FEA-8F3A-C4E013EAF9A1}"/>
              </a:ext>
            </a:extLst>
          </p:cNvPr>
          <p:cNvSpPr/>
          <p:nvPr/>
        </p:nvSpPr>
        <p:spPr>
          <a:xfrm>
            <a:off x="2971800" y="3276600"/>
            <a:ext cx="2514600" cy="81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2D16E831-0B5B-4530-A8D0-9A8CFA92F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" y="614143"/>
            <a:ext cx="9077143" cy="586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03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B0351F79-4A4A-4EB7-A224-D8571E16C675}"/>
              </a:ext>
            </a:extLst>
          </p:cNvPr>
          <p:cNvSpPr/>
          <p:nvPr/>
        </p:nvSpPr>
        <p:spPr>
          <a:xfrm>
            <a:off x="2405113" y="76200"/>
            <a:ext cx="4833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Chemický posun</a:t>
            </a:r>
            <a:endParaRPr lang="en-US" sz="2000" b="1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D4E4A2BD-2CDF-47D5-BAF6-FD60DF5EF4CF}"/>
              </a:ext>
            </a:extLst>
          </p:cNvPr>
          <p:cNvSpPr/>
          <p:nvPr/>
        </p:nvSpPr>
        <p:spPr>
          <a:xfrm>
            <a:off x="0" y="676870"/>
            <a:ext cx="594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Chemický posun = </a:t>
            </a:r>
            <a:r>
              <a:rPr lang="el-GR" dirty="0">
                <a:solidFill>
                  <a:srgbClr val="00B0F0"/>
                </a:solidFill>
                <a:cs typeface="Arial" pitchFamily="34" charset="0"/>
              </a:rPr>
              <a:t>δ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 (</a:t>
            </a:r>
            <a:r>
              <a:rPr lang="cs-CZ" dirty="0" err="1">
                <a:solidFill>
                  <a:srgbClr val="00B0F0"/>
                </a:solidFill>
                <a:cs typeface="Arial" pitchFamily="34" charset="0"/>
              </a:rPr>
              <a:t>ppm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), závisí na rozpouštědle, teplotě, pH, iontové síle apod.</a:t>
            </a:r>
          </a:p>
          <a:p>
            <a:pPr>
              <a:buFontTx/>
              <a:buNone/>
              <a:defRPr/>
            </a:pP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E87128C3-C4A3-4FEA-8F3A-C4E013EAF9A1}"/>
              </a:ext>
            </a:extLst>
          </p:cNvPr>
          <p:cNvSpPr/>
          <p:nvPr/>
        </p:nvSpPr>
        <p:spPr>
          <a:xfrm>
            <a:off x="2971800" y="3276600"/>
            <a:ext cx="2514600" cy="81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3DF9F2B-4FDF-42D1-B322-9011F0656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05889"/>
            <a:ext cx="8161020" cy="53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64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6000" y="76200"/>
            <a:ext cx="4956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Chemický posun</a:t>
            </a:r>
            <a:endParaRPr lang="en-US" sz="2000" b="1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6813E946-E480-4B5E-B3C3-542565F23387}"/>
              </a:ext>
            </a:extLst>
          </p:cNvPr>
          <p:cNvSpPr/>
          <p:nvPr/>
        </p:nvSpPr>
        <p:spPr>
          <a:xfrm>
            <a:off x="0" y="6096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Chemický posun je velmi důležitou kvalitativní veličinou – na každé jádro působí okolní jádra a elektrony svým magnetickým polem → strukturní informace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A811C8B6-EAE9-401A-BE60-B87080E28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19200"/>
            <a:ext cx="8438806" cy="2400300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B07DEEDB-E051-4847-8E0C-BFB78BF557E8}"/>
              </a:ext>
            </a:extLst>
          </p:cNvPr>
          <p:cNvSpPr/>
          <p:nvPr/>
        </p:nvSpPr>
        <p:spPr>
          <a:xfrm>
            <a:off x="114144" y="3581400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Efekt elektronegativity na chemický posun methyl skupiny: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xmlns="" id="{162D9E0C-6D2C-4B03-8197-A58DEC7916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351272"/>
              </p:ext>
            </p:extLst>
          </p:nvPr>
        </p:nvGraphicFramePr>
        <p:xfrm>
          <a:off x="836613" y="4132262"/>
          <a:ext cx="5868987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96" name="CS ChemDraw Drawing" r:id="rId5" imgW="4193976" imgH="694872" progId="ChemDraw.Document.6.0">
                  <p:embed/>
                </p:oleObj>
              </mc:Choice>
              <mc:Fallback>
                <p:oleObj name="CS ChemDraw Drawing" r:id="rId5" imgW="4193976" imgH="694872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xmlns="" id="{162D9E0C-6D2C-4B03-8197-A58DEC7916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6613" y="4132262"/>
                        <a:ext cx="5868987" cy="97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xmlns="" id="{A80F0A49-3965-498E-B011-87C082681E8E}"/>
              </a:ext>
            </a:extLst>
          </p:cNvPr>
          <p:cNvCxnSpPr>
            <a:cxnSpLocks/>
          </p:cNvCxnSpPr>
          <p:nvPr/>
        </p:nvCxnSpPr>
        <p:spPr>
          <a:xfrm>
            <a:off x="762000" y="5181600"/>
            <a:ext cx="64008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5E0A6A3-E3F5-4726-89FD-1FB63CCFE4B2}"/>
              </a:ext>
            </a:extLst>
          </p:cNvPr>
          <p:cNvSpPr/>
          <p:nvPr/>
        </p:nvSpPr>
        <p:spPr>
          <a:xfrm>
            <a:off x="838200" y="5269468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rostoucí elektronegativita, větší odstínění, větší chemický posun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6A126807-D6EA-4E33-A4CE-076DC3982B7A}"/>
              </a:ext>
            </a:extLst>
          </p:cNvPr>
          <p:cNvSpPr/>
          <p:nvPr/>
        </p:nvSpPr>
        <p:spPr>
          <a:xfrm>
            <a:off x="1219200" y="5955268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>
                <a:cs typeface="Arial" pitchFamily="34" charset="0"/>
              </a:rPr>
              <a:t>chemický posun odráží elektronické a stereochemické jevy, intra a intermolekulární interakce (H-vazby, </a:t>
            </a:r>
            <a:r>
              <a:rPr lang="el-GR" dirty="0">
                <a:cs typeface="Arial" pitchFamily="34" charset="0"/>
              </a:rPr>
              <a:t>π</a:t>
            </a:r>
            <a:r>
              <a:rPr lang="cs-CZ" dirty="0">
                <a:cs typeface="Arial" pitchFamily="34" charset="0"/>
              </a:rPr>
              <a:t>-</a:t>
            </a:r>
            <a:r>
              <a:rPr lang="el-GR" dirty="0">
                <a:cs typeface="Arial" pitchFamily="34" charset="0"/>
              </a:rPr>
              <a:t>π</a:t>
            </a:r>
            <a:r>
              <a:rPr lang="cs-CZ" dirty="0">
                <a:cs typeface="Arial" pitchFamily="34" charset="0"/>
              </a:rPr>
              <a:t> interakce, interakce s rozpouštědlem…)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xmlns="" id="{F537DF54-2456-4257-87ED-F2633B1A7024}"/>
              </a:ext>
            </a:extLst>
          </p:cNvPr>
          <p:cNvCxnSpPr/>
          <p:nvPr/>
        </p:nvCxnSpPr>
        <p:spPr>
          <a:xfrm>
            <a:off x="304800" y="6172200"/>
            <a:ext cx="8382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44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2400" y="685800"/>
            <a:ext cx="84824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b="1" dirty="0">
                <a:solidFill>
                  <a:srgbClr val="00B0F0"/>
                </a:solidFill>
              </a:rPr>
              <a:t>Izolace a identifikace přírodních látek, syntéza… se neobejde bez analytických nástrojů: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600" b="1" dirty="0"/>
              <a:t>  1) separační metody: </a:t>
            </a:r>
            <a:r>
              <a:rPr lang="cs-CZ" sz="1600" dirty="0"/>
              <a:t>krystalizace, filtrace, destilace, chromatografie (TLC, plynová, kapalinová…)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600" b="1" dirty="0"/>
              <a:t>  2) strukturní, fyzikálně-chemické metody: </a:t>
            </a:r>
            <a:r>
              <a:rPr lang="cs-CZ" sz="1600" dirty="0"/>
              <a:t>spektroskopie</a:t>
            </a:r>
            <a:endParaRPr lang="en-US" sz="1600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xmlns="" id="{C1C5AB4C-D8B4-4D51-91AE-BE01B5ED4AA9}"/>
              </a:ext>
            </a:extLst>
          </p:cNvPr>
          <p:cNvSpPr txBox="1">
            <a:spLocks/>
          </p:cNvSpPr>
          <p:nvPr/>
        </p:nvSpPr>
        <p:spPr>
          <a:xfrm>
            <a:off x="321469" y="76200"/>
            <a:ext cx="8501062" cy="5715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cs-CZ" sz="2000" b="1" dirty="0">
                <a:latin typeface="+mj-lt"/>
                <a:ea typeface="+mj-ea"/>
                <a:cs typeface="Arial" charset="0"/>
              </a:rPr>
              <a:t>Studium struktury organických molekul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383E895A-B6C3-4DBD-B9C8-A27AE3E07F19}"/>
              </a:ext>
            </a:extLst>
          </p:cNvPr>
          <p:cNvSpPr/>
          <p:nvPr/>
        </p:nvSpPr>
        <p:spPr>
          <a:xfrm>
            <a:off x="169333" y="1752600"/>
            <a:ext cx="84902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B0F0"/>
                </a:solidFill>
              </a:rPr>
              <a:t> historie</a:t>
            </a:r>
            <a:r>
              <a:rPr lang="cs-CZ" altLang="cs-CZ" sz="1600" dirty="0">
                <a:solidFill>
                  <a:srgbClr val="00B0F0"/>
                </a:solidFill>
              </a:rPr>
              <a:t>:  bod tání/varu, index lomu, rozpustnost, důkazní reakce funkčních skupin a jednotlivých prvků, polarimetrie, elementární analýza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/>
              <a:t> UV, IR (</a:t>
            </a:r>
            <a:r>
              <a:rPr lang="cs-CZ" altLang="cs-CZ" sz="1600" b="1" dirty="0" err="1"/>
              <a:t>Raman</a:t>
            </a:r>
            <a:r>
              <a:rPr lang="cs-CZ" altLang="cs-CZ" sz="1600" b="1" dirty="0"/>
              <a:t>) – </a:t>
            </a:r>
            <a:r>
              <a:rPr lang="cs-CZ" altLang="cs-CZ" sz="1600" dirty="0"/>
              <a:t>velmi omezené informace  o struktuře (přítomnost standardních funkčních skupin –CN, –COR, –N</a:t>
            </a:r>
            <a:r>
              <a:rPr lang="cs-CZ" altLang="cs-CZ" sz="1600" baseline="-25000" dirty="0"/>
              <a:t>3 </a:t>
            </a:r>
            <a:r>
              <a:rPr lang="cs-CZ" altLang="cs-CZ" sz="1600" dirty="0"/>
              <a:t>….) 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B0F0"/>
                </a:solidFill>
              </a:rPr>
              <a:t> Robert </a:t>
            </a:r>
            <a:r>
              <a:rPr lang="cs-CZ" altLang="cs-CZ" sz="1600" b="1" dirty="0" err="1">
                <a:solidFill>
                  <a:srgbClr val="00B0F0"/>
                </a:solidFill>
              </a:rPr>
              <a:t>Burns</a:t>
            </a:r>
            <a:r>
              <a:rPr lang="cs-CZ" altLang="cs-CZ" sz="1600" b="1" dirty="0">
                <a:solidFill>
                  <a:srgbClr val="00B0F0"/>
                </a:solidFill>
              </a:rPr>
              <a:t> </a:t>
            </a:r>
            <a:r>
              <a:rPr lang="cs-CZ" altLang="cs-CZ" sz="1600" b="1" dirty="0" err="1">
                <a:solidFill>
                  <a:srgbClr val="00B0F0"/>
                </a:solidFill>
              </a:rPr>
              <a:t>Woodward</a:t>
            </a:r>
            <a:r>
              <a:rPr lang="cs-CZ" altLang="cs-CZ" sz="1600" b="1" dirty="0">
                <a:solidFill>
                  <a:srgbClr val="00B0F0"/>
                </a:solidFill>
              </a:rPr>
              <a:t>  – </a:t>
            </a:r>
            <a:r>
              <a:rPr lang="cs-CZ" altLang="cs-CZ" sz="1600" dirty="0">
                <a:solidFill>
                  <a:srgbClr val="00B0F0"/>
                </a:solidFill>
              </a:rPr>
              <a:t>určení struktur mnoha přírodních látek pomocí totálních syntéz a aplikací jednoduchý empirických pravidel UV spektroskopie  („</a:t>
            </a:r>
            <a:r>
              <a:rPr lang="cs-CZ" altLang="cs-CZ" sz="1600" dirty="0" err="1">
                <a:solidFill>
                  <a:srgbClr val="00B0F0"/>
                </a:solidFill>
              </a:rPr>
              <a:t>Woodward</a:t>
            </a:r>
            <a:r>
              <a:rPr lang="cs-CZ" altLang="cs-CZ" sz="1600" dirty="0">
                <a:solidFill>
                  <a:srgbClr val="00B0F0"/>
                </a:solidFill>
              </a:rPr>
              <a:t> </a:t>
            </a:r>
            <a:r>
              <a:rPr lang="cs-CZ" altLang="cs-CZ" sz="1600" dirty="0" err="1">
                <a:solidFill>
                  <a:srgbClr val="00B0F0"/>
                </a:solidFill>
              </a:rPr>
              <a:t>era</a:t>
            </a:r>
            <a:r>
              <a:rPr lang="cs-CZ" altLang="cs-CZ" sz="1600" dirty="0">
                <a:solidFill>
                  <a:srgbClr val="00B0F0"/>
                </a:solidFill>
              </a:rPr>
              <a:t> </a:t>
            </a:r>
            <a:r>
              <a:rPr lang="cs-CZ" altLang="cs-CZ" sz="1600" dirty="0" err="1">
                <a:solidFill>
                  <a:srgbClr val="00B0F0"/>
                </a:solidFill>
              </a:rPr>
              <a:t>of</a:t>
            </a:r>
            <a:r>
              <a:rPr lang="cs-CZ" altLang="cs-CZ" sz="1600" dirty="0">
                <a:solidFill>
                  <a:srgbClr val="00B0F0"/>
                </a:solidFill>
              </a:rPr>
              <a:t> </a:t>
            </a:r>
            <a:r>
              <a:rPr lang="cs-CZ" altLang="cs-CZ" sz="1600" dirty="0" err="1">
                <a:solidFill>
                  <a:srgbClr val="00B0F0"/>
                </a:solidFill>
              </a:rPr>
              <a:t>total</a:t>
            </a:r>
            <a:r>
              <a:rPr lang="cs-CZ" altLang="cs-CZ" sz="1600" dirty="0">
                <a:solidFill>
                  <a:srgbClr val="00B0F0"/>
                </a:solidFill>
              </a:rPr>
              <a:t> </a:t>
            </a:r>
            <a:r>
              <a:rPr lang="cs-CZ" altLang="cs-CZ" sz="1600" dirty="0" err="1">
                <a:solidFill>
                  <a:srgbClr val="00B0F0"/>
                </a:solidFill>
              </a:rPr>
              <a:t>synthesis</a:t>
            </a:r>
            <a:r>
              <a:rPr lang="cs-CZ" altLang="cs-CZ" sz="1600" dirty="0">
                <a:solidFill>
                  <a:srgbClr val="00B0F0"/>
                </a:solidFill>
              </a:rPr>
              <a:t>“) (N.C. 1964) -</a:t>
            </a:r>
            <a:r>
              <a:rPr lang="en-US" sz="1600" i="1" dirty="0"/>
              <a:t>"for his outstanding achievements in the art of organic synthesis"</a:t>
            </a:r>
            <a:r>
              <a:rPr lang="en-US" sz="1600" dirty="0"/>
              <a:t>.</a:t>
            </a:r>
            <a:r>
              <a:rPr lang="cs-CZ" altLang="cs-CZ" sz="1600" b="1" dirty="0"/>
              <a:t> 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C283C4F7-FF81-466D-AD01-9C8A2EF289A9}"/>
              </a:ext>
            </a:extLst>
          </p:cNvPr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xmlns="" id="{720FB7CD-34B9-4E56-B307-9A407A476E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939093"/>
              </p:ext>
            </p:extLst>
          </p:nvPr>
        </p:nvGraphicFramePr>
        <p:xfrm>
          <a:off x="6688138" y="4789488"/>
          <a:ext cx="2228850" cy="199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99" name="CS ChemDraw Drawing" r:id="rId4" imgW="1591191" imgH="1421928" progId="ChemDraw.Document.6.0">
                  <p:embed/>
                </p:oleObj>
              </mc:Choice>
              <mc:Fallback>
                <p:oleObj name="CS ChemDraw Drawing" r:id="rId4" imgW="1591191" imgH="14219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88138" y="4789488"/>
                        <a:ext cx="2228850" cy="1992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9873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129858" y="76200"/>
            <a:ext cx="4956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Chemický posun</a:t>
            </a:r>
            <a:endParaRPr lang="en-US" sz="20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E5293C1B-83DD-4576-995C-023FD4CD8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600"/>
            <a:ext cx="9144000" cy="3299875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AE8F4CE9-C602-4879-89B0-72174FD484F2}"/>
              </a:ext>
            </a:extLst>
          </p:cNvPr>
          <p:cNvSpPr/>
          <p:nvPr/>
        </p:nvSpPr>
        <p:spPr>
          <a:xfrm>
            <a:off x="0" y="609600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13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C NMR chemické posuny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xmlns="" id="{71E56F30-388F-476D-8128-352DED58EE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36594"/>
              </p:ext>
            </p:extLst>
          </p:nvPr>
        </p:nvGraphicFramePr>
        <p:xfrm>
          <a:off x="846138" y="4800600"/>
          <a:ext cx="5988050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088" name="CS ChemDraw Drawing" r:id="rId5" imgW="4277825" imgH="694872" progId="ChemDraw.Document.6.0">
                  <p:embed/>
                </p:oleObj>
              </mc:Choice>
              <mc:Fallback>
                <p:oleObj name="CS ChemDraw Drawing" r:id="rId5" imgW="4277825" imgH="694872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xmlns="" id="{162D9E0C-6D2C-4B03-8197-A58DEC7916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6138" y="4800600"/>
                        <a:ext cx="5988050" cy="97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Obdélník 18">
            <a:extLst>
              <a:ext uri="{FF2B5EF4-FFF2-40B4-BE49-F238E27FC236}">
                <a16:creationId xmlns:a16="http://schemas.microsoft.com/office/drawing/2014/main" xmlns="" id="{AAB7328E-7F8C-4813-9C70-2EAA61B2EA12}"/>
              </a:ext>
            </a:extLst>
          </p:cNvPr>
          <p:cNvSpPr/>
          <p:nvPr/>
        </p:nvSpPr>
        <p:spPr>
          <a:xfrm>
            <a:off x="76200" y="4343400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Efekt elektronegativity + stínění elektrony na chemický posun methyl skupiny: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</p:txBody>
      </p:sp>
      <p:graphicFrame>
        <p:nvGraphicFramePr>
          <p:cNvPr id="20" name="Objekt 19">
            <a:extLst>
              <a:ext uri="{FF2B5EF4-FFF2-40B4-BE49-F238E27FC236}">
                <a16:creationId xmlns:a16="http://schemas.microsoft.com/office/drawing/2014/main" xmlns="" id="{FC8BC3FA-4426-4D40-8472-F8ACAFCAEE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983921"/>
              </p:ext>
            </p:extLst>
          </p:nvPr>
        </p:nvGraphicFramePr>
        <p:xfrm>
          <a:off x="2971800" y="5773737"/>
          <a:ext cx="963612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089" name="CS ChemDraw Drawing" r:id="rId7" imgW="687218" imgH="678024" progId="ChemDraw.Document.6.0">
                  <p:embed/>
                </p:oleObj>
              </mc:Choice>
              <mc:Fallback>
                <p:oleObj name="CS ChemDraw Drawing" r:id="rId7" imgW="687218" imgH="678024" progId="ChemDraw.Document.6.0">
                  <p:embed/>
                  <p:pic>
                    <p:nvPicPr>
                      <p:cNvPr id="18" name="Objekt 17">
                        <a:extLst>
                          <a:ext uri="{FF2B5EF4-FFF2-40B4-BE49-F238E27FC236}">
                            <a16:creationId xmlns:a16="http://schemas.microsoft.com/office/drawing/2014/main" xmlns="" id="{71E56F30-388F-476D-8128-352DED58EE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71800" y="5773737"/>
                        <a:ext cx="963612" cy="94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421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434658" y="76200"/>
            <a:ext cx="4956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Chemický posun</a:t>
            </a:r>
            <a:endParaRPr lang="en-US" sz="2000" b="1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AE8F4CE9-C602-4879-89B0-72174FD484F2}"/>
              </a:ext>
            </a:extLst>
          </p:cNvPr>
          <p:cNvSpPr/>
          <p:nvPr/>
        </p:nvSpPr>
        <p:spPr>
          <a:xfrm>
            <a:off x="0" y="609600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13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C NMR spektrum </a:t>
            </a:r>
          </a:p>
        </p:txBody>
      </p:sp>
      <p:pic>
        <p:nvPicPr>
          <p:cNvPr id="12" name="Zástupný symbol pro obsah 3">
            <a:extLst>
              <a:ext uri="{FF2B5EF4-FFF2-40B4-BE49-F238E27FC236}">
                <a16:creationId xmlns:a16="http://schemas.microsoft.com/office/drawing/2014/main" xmlns="" id="{2FB03F7E-D2CE-4450-8439-A65C8B894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990600"/>
            <a:ext cx="8290560" cy="5785104"/>
          </a:xfrm>
          <a:prstGeom prst="rect">
            <a:avLst/>
          </a:prstGeom>
        </p:spPr>
      </p:pic>
      <p:graphicFrame>
        <p:nvGraphicFramePr>
          <p:cNvPr id="23" name="Objekt 22">
            <a:extLst>
              <a:ext uri="{FF2B5EF4-FFF2-40B4-BE49-F238E27FC236}">
                <a16:creationId xmlns:a16="http://schemas.microsoft.com/office/drawing/2014/main" xmlns="" id="{1C014D44-1276-484B-A784-90789975D3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866825"/>
              </p:ext>
            </p:extLst>
          </p:nvPr>
        </p:nvGraphicFramePr>
        <p:xfrm>
          <a:off x="1074738" y="2293938"/>
          <a:ext cx="1897062" cy="189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295" name="CS ChemDraw Drawing" r:id="rId5" imgW="1354987" imgH="1354968" progId="ChemDraw.Document.6.0">
                  <p:embed/>
                </p:oleObj>
              </mc:Choice>
              <mc:Fallback>
                <p:oleObj name="CS ChemDraw Drawing" r:id="rId5" imgW="1354987" imgH="1354968" progId="ChemDraw.Document.6.0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xmlns="" id="{793F8A9D-32C8-49D0-9182-9247A4B4BA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738" y="2293938"/>
                        <a:ext cx="1897062" cy="189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ál 23">
            <a:extLst>
              <a:ext uri="{FF2B5EF4-FFF2-40B4-BE49-F238E27FC236}">
                <a16:creationId xmlns:a16="http://schemas.microsoft.com/office/drawing/2014/main" xmlns="" id="{15E1D8AA-17A9-425E-B0CA-74DFD104EDC8}"/>
              </a:ext>
            </a:extLst>
          </p:cNvPr>
          <p:cNvSpPr/>
          <p:nvPr/>
        </p:nvSpPr>
        <p:spPr>
          <a:xfrm>
            <a:off x="1447800" y="2286000"/>
            <a:ext cx="609600" cy="30480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xmlns="" id="{8D293B89-F306-445F-9592-FE54170A0621}"/>
              </a:ext>
            </a:extLst>
          </p:cNvPr>
          <p:cNvSpPr/>
          <p:nvPr/>
        </p:nvSpPr>
        <p:spPr>
          <a:xfrm>
            <a:off x="2082614" y="3429000"/>
            <a:ext cx="546286" cy="45720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xmlns="" id="{342E5B7A-2A62-444F-880A-FFC7746D7090}"/>
              </a:ext>
            </a:extLst>
          </p:cNvPr>
          <p:cNvSpPr/>
          <p:nvPr/>
        </p:nvSpPr>
        <p:spPr>
          <a:xfrm>
            <a:off x="1828800" y="5562600"/>
            <a:ext cx="381000" cy="60960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xmlns="" id="{8C7C3C06-28AD-43AD-A7BC-93E1620EC910}"/>
              </a:ext>
            </a:extLst>
          </p:cNvPr>
          <p:cNvSpPr/>
          <p:nvPr/>
        </p:nvSpPr>
        <p:spPr>
          <a:xfrm>
            <a:off x="451526" y="5562600"/>
            <a:ext cx="381000" cy="60960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453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343211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1981200" y="76200"/>
            <a:ext cx="5665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počet signálů/intenzita</a:t>
            </a:r>
            <a:endParaRPr lang="en-US" sz="2000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79410C91-9A35-4D3C-88AD-3887FDE85740}"/>
              </a:ext>
            </a:extLst>
          </p:cNvPr>
          <p:cNvSpPr/>
          <p:nvPr/>
        </p:nvSpPr>
        <p:spPr>
          <a:xfrm>
            <a:off x="56034" y="533400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Počet signálů ve spektru odráží symetrii molekuly – rozlišení isomerů apod.</a:t>
            </a:r>
          </a:p>
          <a:p>
            <a:pPr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xmlns="" id="{57F7E40B-FCDB-4819-93E0-310B6B5203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882898"/>
              </p:ext>
            </p:extLst>
          </p:nvPr>
        </p:nvGraphicFramePr>
        <p:xfrm>
          <a:off x="304800" y="900110"/>
          <a:ext cx="1077377" cy="1233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378" name="CS ChemDraw Drawing" r:id="rId4" imgW="769555" imgH="881064" progId="ChemDraw.Document.6.0">
                  <p:embed/>
                </p:oleObj>
              </mc:Choice>
              <mc:Fallback>
                <p:oleObj name="CS ChemDraw Drawing" r:id="rId4" imgW="769555" imgH="88106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900110"/>
                        <a:ext cx="1077377" cy="1233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263B5A4C-768A-43A6-A96E-E7F78FA38B1A}"/>
              </a:ext>
            </a:extLst>
          </p:cNvPr>
          <p:cNvSpPr/>
          <p:nvPr/>
        </p:nvSpPr>
        <p:spPr>
          <a:xfrm>
            <a:off x="1447800" y="1195626"/>
            <a:ext cx="6477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>
                <a:cs typeface="Arial" pitchFamily="34" charset="0"/>
              </a:rPr>
              <a:t>všech 6 atomů H i C je ekvivalentních – ztotožnitelných operací symetrie → pouze jeden signál v </a:t>
            </a:r>
            <a:r>
              <a:rPr lang="cs-CZ" sz="1600" baseline="30000" dirty="0">
                <a:cs typeface="Arial" pitchFamily="34" charset="0"/>
              </a:rPr>
              <a:t>1</a:t>
            </a:r>
            <a:r>
              <a:rPr lang="cs-CZ" sz="1600" dirty="0">
                <a:cs typeface="Arial" pitchFamily="34" charset="0"/>
              </a:rPr>
              <a:t>H i </a:t>
            </a:r>
            <a:r>
              <a:rPr lang="cs-CZ" sz="1600" baseline="30000" dirty="0">
                <a:cs typeface="Arial" pitchFamily="34" charset="0"/>
              </a:rPr>
              <a:t>13</a:t>
            </a:r>
            <a:r>
              <a:rPr lang="cs-CZ" sz="1600" dirty="0">
                <a:cs typeface="Arial" pitchFamily="34" charset="0"/>
              </a:rPr>
              <a:t>C spektru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</p:txBody>
      </p:sp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xmlns="" id="{D230B78B-7DAF-4937-8DDD-82896D0AF2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359070"/>
              </p:ext>
            </p:extLst>
          </p:nvPr>
        </p:nvGraphicFramePr>
        <p:xfrm>
          <a:off x="76200" y="2063750"/>
          <a:ext cx="4183063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379" name="CS ChemDraw Drawing" r:id="rId6" imgW="2985509" imgH="975456" progId="ChemDraw.Document.6.0">
                  <p:embed/>
                </p:oleObj>
              </mc:Choice>
              <mc:Fallback>
                <p:oleObj name="CS ChemDraw Drawing" r:id="rId6" imgW="2985509" imgH="975456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xmlns="" id="{57F7E40B-FCDB-4819-93E0-310B6B5203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200" y="2063750"/>
                        <a:ext cx="4183063" cy="1365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05D45918-459E-4429-903C-E11038F935B1}"/>
              </a:ext>
            </a:extLst>
          </p:cNvPr>
          <p:cNvSpPr/>
          <p:nvPr/>
        </p:nvSpPr>
        <p:spPr>
          <a:xfrm>
            <a:off x="4419600" y="2057400"/>
            <a:ext cx="4191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>
                <a:cs typeface="Arial" pitchFamily="34" charset="0"/>
              </a:rPr>
              <a:t>zavedením substituentu na jádro se sníží symetrie a počet aromatických signálu bude 3 – </a:t>
            </a:r>
            <a:r>
              <a:rPr lang="cs-CZ" sz="1600" dirty="0" err="1">
                <a:cs typeface="Arial" pitchFamily="34" charset="0"/>
              </a:rPr>
              <a:t>ortho</a:t>
            </a:r>
            <a:r>
              <a:rPr lang="cs-CZ" sz="1600" dirty="0">
                <a:cs typeface="Arial" pitchFamily="34" charset="0"/>
              </a:rPr>
              <a:t>, meta, para a jejich integrální intenzita v poměru, 2:2:1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434ED804-AF72-4004-A6B8-EAC67A51160F}"/>
              </a:ext>
            </a:extLst>
          </p:cNvPr>
          <p:cNvSpPr txBox="1"/>
          <p:nvPr/>
        </p:nvSpPr>
        <p:spPr>
          <a:xfrm>
            <a:off x="3886200" y="2209800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xmlns="" id="{D0577CFB-492B-456A-85AA-C99D81602EFC}"/>
              </a:ext>
            </a:extLst>
          </p:cNvPr>
          <p:cNvSpPr txBox="1"/>
          <p:nvPr/>
        </p:nvSpPr>
        <p:spPr>
          <a:xfrm>
            <a:off x="3962400" y="2667000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00FF"/>
                </a:solidFill>
              </a:rPr>
              <a:t>m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xmlns="" id="{DE570546-86E3-4D76-9ED3-9DCF35E0F0A4}"/>
              </a:ext>
            </a:extLst>
          </p:cNvPr>
          <p:cNvSpPr txBox="1"/>
          <p:nvPr/>
        </p:nvSpPr>
        <p:spPr>
          <a:xfrm>
            <a:off x="3381938" y="3048000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FF"/>
                </a:solidFill>
              </a:rPr>
              <a:t>p</a:t>
            </a:r>
          </a:p>
        </p:txBody>
      </p:sp>
      <p:graphicFrame>
        <p:nvGraphicFramePr>
          <p:cNvPr id="23" name="Objekt 22">
            <a:extLst>
              <a:ext uri="{FF2B5EF4-FFF2-40B4-BE49-F238E27FC236}">
                <a16:creationId xmlns:a16="http://schemas.microsoft.com/office/drawing/2014/main" xmlns="" id="{DCB8F700-9915-413C-A089-ED34DD46C1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895514"/>
              </p:ext>
            </p:extLst>
          </p:nvPr>
        </p:nvGraphicFramePr>
        <p:xfrm>
          <a:off x="87313" y="3505200"/>
          <a:ext cx="4256087" cy="296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380" name="CS ChemDraw Drawing" r:id="rId8" imgW="3038888" imgH="2120040" progId="ChemDraw.Document.6.0">
                  <p:embed/>
                </p:oleObj>
              </mc:Choice>
              <mc:Fallback>
                <p:oleObj name="CS ChemDraw Drawing" r:id="rId8" imgW="3038888" imgH="2120040" progId="ChemDraw.Document.6.0">
                  <p:embed/>
                  <p:pic>
                    <p:nvPicPr>
                      <p:cNvPr id="14" name="Objekt 13">
                        <a:extLst>
                          <a:ext uri="{FF2B5EF4-FFF2-40B4-BE49-F238E27FC236}">
                            <a16:creationId xmlns:a16="http://schemas.microsoft.com/office/drawing/2014/main" xmlns="" id="{D230B78B-7DAF-4937-8DDD-82896D0AF2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7313" y="3505200"/>
                        <a:ext cx="4256087" cy="296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bdélník 23">
            <a:extLst>
              <a:ext uri="{FF2B5EF4-FFF2-40B4-BE49-F238E27FC236}">
                <a16:creationId xmlns:a16="http://schemas.microsoft.com/office/drawing/2014/main" xmlns="" id="{52ECE8DC-334E-45DA-B575-064656F11C84}"/>
              </a:ext>
            </a:extLst>
          </p:cNvPr>
          <p:cNvSpPr/>
          <p:nvPr/>
        </p:nvSpPr>
        <p:spPr>
          <a:xfrm>
            <a:off x="4495800" y="3733800"/>
            <a:ext cx="4191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>
                <a:cs typeface="Arial" pitchFamily="34" charset="0"/>
              </a:rPr>
              <a:t>zavedením substituentu na jádro se opět změní symetrie a počet aromatických signálu bude 2, v poměru 2:2 → 1:1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xmlns="" id="{71F547F5-730E-4265-9FF4-49CEBED551B5}"/>
              </a:ext>
            </a:extLst>
          </p:cNvPr>
          <p:cNvSpPr/>
          <p:nvPr/>
        </p:nvSpPr>
        <p:spPr>
          <a:xfrm>
            <a:off x="76200" y="4724400"/>
            <a:ext cx="1622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3 </a:t>
            </a: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H signály</a:t>
            </a: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xmlns="" id="{977AA511-B5A0-4CC3-B089-975A1D46900B}"/>
              </a:ext>
            </a:extLst>
          </p:cNvPr>
          <p:cNvSpPr/>
          <p:nvPr/>
        </p:nvSpPr>
        <p:spPr>
          <a:xfrm>
            <a:off x="4495800" y="5181600"/>
            <a:ext cx="4191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>
                <a:cs typeface="Arial" pitchFamily="34" charset="0"/>
              </a:rPr>
              <a:t>acylací do </a:t>
            </a:r>
            <a:r>
              <a:rPr lang="cs-CZ" sz="1600" dirty="0" err="1">
                <a:cs typeface="Arial" pitchFamily="34" charset="0"/>
              </a:rPr>
              <a:t>ortho</a:t>
            </a:r>
            <a:r>
              <a:rPr lang="cs-CZ" sz="1600" dirty="0">
                <a:cs typeface="Arial" pitchFamily="34" charset="0"/>
              </a:rPr>
              <a:t> polohy se opět změní symetrie a všechny polohy jsou chemicky a magneticky neekvivalentní - počet aromatických signálu bude 4, v poměru 1:1:1:1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xmlns="" id="{DB19027F-A8BC-46D8-8E4A-0AEC16FA809C}"/>
              </a:ext>
            </a:extLst>
          </p:cNvPr>
          <p:cNvSpPr/>
          <p:nvPr/>
        </p:nvSpPr>
        <p:spPr>
          <a:xfrm>
            <a:off x="76200" y="6412468"/>
            <a:ext cx="5235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Pomocí IR nebo MS velmi obtížně či nerozlišitelné</a:t>
            </a:r>
          </a:p>
        </p:txBody>
      </p:sp>
    </p:spTree>
    <p:extLst>
      <p:ext uri="{BB962C8B-B14F-4D97-AF65-F5344CB8AC3E}">
        <p14:creationId xmlns:p14="http://schemas.microsoft.com/office/powerpoint/2010/main" val="413297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3914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077714" y="76200"/>
            <a:ext cx="5542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počet signálů/intenzita</a:t>
            </a:r>
            <a:endParaRPr lang="en-US" sz="2000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79410C91-9A35-4D3C-88AD-3887FDE85740}"/>
              </a:ext>
            </a:extLst>
          </p:cNvPr>
          <p:cNvSpPr/>
          <p:nvPr/>
        </p:nvSpPr>
        <p:spPr>
          <a:xfrm>
            <a:off x="56034" y="533400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isomery </a:t>
            </a:r>
            <a:r>
              <a:rPr lang="cs-CZ" dirty="0" err="1">
                <a:solidFill>
                  <a:srgbClr val="00B0F0"/>
                </a:solidFill>
                <a:cs typeface="Arial" pitchFamily="34" charset="0"/>
              </a:rPr>
              <a:t>dimethylcyklopropanu</a:t>
            </a: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xmlns="" id="{57F7E40B-FCDB-4819-93E0-310B6B5203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051321"/>
              </p:ext>
            </p:extLst>
          </p:nvPr>
        </p:nvGraphicFramePr>
        <p:xfrm>
          <a:off x="1503362" y="914400"/>
          <a:ext cx="5278438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558" name="CS ChemDraw Drawing" r:id="rId4" imgW="3767382" imgH="661392" progId="ChemDraw.Document.6.0">
                  <p:embed/>
                </p:oleObj>
              </mc:Choice>
              <mc:Fallback>
                <p:oleObj name="CS ChemDraw Drawing" r:id="rId4" imgW="3767382" imgH="661392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xmlns="" id="{57F7E40B-FCDB-4819-93E0-310B6B5203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03362" y="914400"/>
                        <a:ext cx="5278438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263B5A4C-768A-43A6-A96E-E7F78FA38B1A}"/>
              </a:ext>
            </a:extLst>
          </p:cNvPr>
          <p:cNvSpPr/>
          <p:nvPr/>
        </p:nvSpPr>
        <p:spPr>
          <a:xfrm>
            <a:off x="918213" y="4261247"/>
            <a:ext cx="205358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rgbClr val="00B0F0"/>
                </a:solidFill>
                <a:cs typeface="Arial" pitchFamily="34" charset="0"/>
              </a:rPr>
              <a:t>2 signály, 6:4→ 2:1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</p:txBody>
      </p:sp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xmlns="" id="{FF042004-D4A8-466D-8649-49CB0A5872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421409"/>
              </p:ext>
            </p:extLst>
          </p:nvPr>
        </p:nvGraphicFramePr>
        <p:xfrm>
          <a:off x="806271" y="2267346"/>
          <a:ext cx="1889850" cy="1615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559" name="CS ChemDraw Drawing" r:id="rId6" imgW="755940" imgH="646272" progId="ChemDraw.Document.6.0">
                  <p:embed/>
                </p:oleObj>
              </mc:Choice>
              <mc:Fallback>
                <p:oleObj name="CS ChemDraw Drawing" r:id="rId6" imgW="755940" imgH="646272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xmlns="" id="{57F7E40B-FCDB-4819-93E0-310B6B5203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6271" y="2267346"/>
                        <a:ext cx="1889850" cy="1615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vnoramenný trojúhelník 3">
            <a:extLst>
              <a:ext uri="{FF2B5EF4-FFF2-40B4-BE49-F238E27FC236}">
                <a16:creationId xmlns:a16="http://schemas.microsoft.com/office/drawing/2014/main" xmlns="" id="{ED64C478-55F1-403A-B4E0-4B72EA7F0D3D}"/>
              </a:ext>
            </a:extLst>
          </p:cNvPr>
          <p:cNvSpPr/>
          <p:nvPr/>
        </p:nvSpPr>
        <p:spPr>
          <a:xfrm rot="10800000">
            <a:off x="914400" y="2895600"/>
            <a:ext cx="1598796" cy="389930"/>
          </a:xfrm>
          <a:prstGeom prst="triangle">
            <a:avLst>
              <a:gd name="adj" fmla="val 51277"/>
            </a:avLst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xmlns="" id="{BCA3E7B0-C52E-456C-97F9-DCFB5778864F}"/>
              </a:ext>
            </a:extLst>
          </p:cNvPr>
          <p:cNvCxnSpPr>
            <a:cxnSpLocks/>
          </p:cNvCxnSpPr>
          <p:nvPr/>
        </p:nvCxnSpPr>
        <p:spPr>
          <a:xfrm>
            <a:off x="228600" y="2765966"/>
            <a:ext cx="3733800" cy="657081"/>
          </a:xfrm>
          <a:prstGeom prst="line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xmlns="" id="{5378D6FD-2D30-4AE1-98F8-82E5D05E03F0}"/>
              </a:ext>
            </a:extLst>
          </p:cNvPr>
          <p:cNvSpPr txBox="1"/>
          <p:nvPr/>
        </p:nvSpPr>
        <p:spPr>
          <a:xfrm>
            <a:off x="609600" y="2280047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xmlns="" id="{1C3F38B8-3A10-4DE2-85F8-B15AF4589EA6}"/>
              </a:ext>
            </a:extLst>
          </p:cNvPr>
          <p:cNvSpPr txBox="1"/>
          <p:nvPr/>
        </p:nvSpPr>
        <p:spPr>
          <a:xfrm>
            <a:off x="5396988" y="4973638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xmlns="" id="{F86B0049-591C-41AF-8942-385C7C79BA9F}"/>
              </a:ext>
            </a:extLst>
          </p:cNvPr>
          <p:cNvSpPr txBox="1"/>
          <p:nvPr/>
        </p:nvSpPr>
        <p:spPr>
          <a:xfrm>
            <a:off x="1559449" y="2356247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2"/>
                </a:solidFill>
              </a:rPr>
              <a:t>b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xmlns="" id="{A89DD2A3-97D0-46EE-B4AF-A36ED08C65F8}"/>
              </a:ext>
            </a:extLst>
          </p:cNvPr>
          <p:cNvSpPr txBox="1"/>
          <p:nvPr/>
        </p:nvSpPr>
        <p:spPr>
          <a:xfrm>
            <a:off x="1524000" y="3956447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2"/>
                </a:solidFill>
              </a:rPr>
              <a:t>b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xmlns="" id="{3EAFC59D-FAC5-4ABC-AB16-C4F7D22A21ED}"/>
              </a:ext>
            </a:extLst>
          </p:cNvPr>
          <p:cNvSpPr txBox="1"/>
          <p:nvPr/>
        </p:nvSpPr>
        <p:spPr>
          <a:xfrm>
            <a:off x="2581923" y="2178021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2"/>
                </a:solidFill>
              </a:rPr>
              <a:t>b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xmlns="" id="{8DC58536-34EC-4F62-BC66-5366E8C639F5}"/>
              </a:ext>
            </a:extLst>
          </p:cNvPr>
          <p:cNvSpPr txBox="1"/>
          <p:nvPr/>
        </p:nvSpPr>
        <p:spPr>
          <a:xfrm>
            <a:off x="2626923" y="3696811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2"/>
                </a:solidFill>
              </a:rPr>
              <a:t>b</a:t>
            </a:r>
          </a:p>
        </p:txBody>
      </p:sp>
      <p:graphicFrame>
        <p:nvGraphicFramePr>
          <p:cNvPr id="36" name="Objekt 35">
            <a:extLst>
              <a:ext uri="{FF2B5EF4-FFF2-40B4-BE49-F238E27FC236}">
                <a16:creationId xmlns:a16="http://schemas.microsoft.com/office/drawing/2014/main" xmlns="" id="{AB2F43A7-9527-4513-AB75-508649A52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105316"/>
              </p:ext>
            </p:extLst>
          </p:nvPr>
        </p:nvGraphicFramePr>
        <p:xfrm>
          <a:off x="5326063" y="2560638"/>
          <a:ext cx="2251075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560" name="CS ChemDraw Drawing" r:id="rId8" imgW="900731" imgH="644760" progId="ChemDraw.Document.6.0">
                  <p:embed/>
                </p:oleObj>
              </mc:Choice>
              <mc:Fallback>
                <p:oleObj name="CS ChemDraw Drawing" r:id="rId8" imgW="900731" imgH="644760" progId="ChemDraw.Document.6.0">
                  <p:embed/>
                  <p:pic>
                    <p:nvPicPr>
                      <p:cNvPr id="18" name="Objekt 17">
                        <a:extLst>
                          <a:ext uri="{FF2B5EF4-FFF2-40B4-BE49-F238E27FC236}">
                            <a16:creationId xmlns:a16="http://schemas.microsoft.com/office/drawing/2014/main" xmlns="" id="{FF042004-D4A8-466D-8649-49CB0A5872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26063" y="2560638"/>
                        <a:ext cx="2251075" cy="161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ovnoramenný trojúhelník 36">
            <a:extLst>
              <a:ext uri="{FF2B5EF4-FFF2-40B4-BE49-F238E27FC236}">
                <a16:creationId xmlns:a16="http://schemas.microsoft.com/office/drawing/2014/main" xmlns="" id="{B4B82EF7-2999-44A8-B0BA-CF958BB800AF}"/>
              </a:ext>
            </a:extLst>
          </p:cNvPr>
          <p:cNvSpPr/>
          <p:nvPr/>
        </p:nvSpPr>
        <p:spPr>
          <a:xfrm rot="10800000">
            <a:off x="5487804" y="3191470"/>
            <a:ext cx="1598796" cy="389930"/>
          </a:xfrm>
          <a:prstGeom prst="triangle">
            <a:avLst>
              <a:gd name="adj" fmla="val 51277"/>
            </a:avLst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xmlns="" id="{041CEFB8-3B32-4E48-BA90-B707B16B994F}"/>
              </a:ext>
            </a:extLst>
          </p:cNvPr>
          <p:cNvCxnSpPr>
            <a:cxnSpLocks/>
          </p:cNvCxnSpPr>
          <p:nvPr/>
        </p:nvCxnSpPr>
        <p:spPr>
          <a:xfrm>
            <a:off x="6248400" y="2169053"/>
            <a:ext cx="0" cy="2947916"/>
          </a:xfrm>
          <a:prstGeom prst="line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>
            <a:extLst>
              <a:ext uri="{FF2B5EF4-FFF2-40B4-BE49-F238E27FC236}">
                <a16:creationId xmlns:a16="http://schemas.microsoft.com/office/drawing/2014/main" xmlns="" id="{4D105E98-A19F-4FDC-BD11-BFECD3711BCB}"/>
              </a:ext>
            </a:extLst>
          </p:cNvPr>
          <p:cNvSpPr txBox="1"/>
          <p:nvPr/>
        </p:nvSpPr>
        <p:spPr>
          <a:xfrm>
            <a:off x="4984765" y="3611562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xmlns="" id="{56CE806F-54E1-4CB2-BC4F-389D33EC3AD8}"/>
              </a:ext>
            </a:extLst>
          </p:cNvPr>
          <p:cNvSpPr txBox="1"/>
          <p:nvPr/>
        </p:nvSpPr>
        <p:spPr>
          <a:xfrm>
            <a:off x="6969601" y="3931145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xmlns="" id="{A665FC56-062F-4FD9-ACB4-A4D851BE2FDF}"/>
              </a:ext>
            </a:extLst>
          </p:cNvPr>
          <p:cNvSpPr txBox="1"/>
          <p:nvPr/>
        </p:nvSpPr>
        <p:spPr>
          <a:xfrm>
            <a:off x="5134538" y="2514600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2"/>
                </a:solidFill>
              </a:rPr>
              <a:t>b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xmlns="" id="{8B6FB4A2-2C5C-4F28-824B-135CE2F78BD3}"/>
              </a:ext>
            </a:extLst>
          </p:cNvPr>
          <p:cNvSpPr txBox="1"/>
          <p:nvPr/>
        </p:nvSpPr>
        <p:spPr>
          <a:xfrm>
            <a:off x="6682125" y="2508647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2"/>
                </a:solidFill>
              </a:rPr>
              <a:t>b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xmlns="" id="{E5B2C0BA-7938-4E13-B324-CC19DA3B6B37}"/>
              </a:ext>
            </a:extLst>
          </p:cNvPr>
          <p:cNvSpPr txBox="1"/>
          <p:nvPr/>
        </p:nvSpPr>
        <p:spPr>
          <a:xfrm>
            <a:off x="6019800" y="2590800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FF"/>
                </a:solidFill>
              </a:rPr>
              <a:t>c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xmlns="" id="{BC77F9C1-B68F-49B6-B31E-12607AD2741F}"/>
              </a:ext>
            </a:extLst>
          </p:cNvPr>
          <p:cNvSpPr txBox="1"/>
          <p:nvPr/>
        </p:nvSpPr>
        <p:spPr>
          <a:xfrm>
            <a:off x="5972738" y="4114800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51" name="Obdélník 50">
            <a:extLst>
              <a:ext uri="{FF2B5EF4-FFF2-40B4-BE49-F238E27FC236}">
                <a16:creationId xmlns:a16="http://schemas.microsoft.com/office/drawing/2014/main" xmlns="" id="{66A1E45B-075F-437A-BD64-B310061277D0}"/>
              </a:ext>
            </a:extLst>
          </p:cNvPr>
          <p:cNvSpPr/>
          <p:nvPr/>
        </p:nvSpPr>
        <p:spPr>
          <a:xfrm>
            <a:off x="6285840" y="4465309"/>
            <a:ext cx="21428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rgbClr val="00B0F0"/>
                </a:solidFill>
                <a:cs typeface="Arial" pitchFamily="34" charset="0"/>
              </a:rPr>
              <a:t>4 signály, 6:2:1:1</a:t>
            </a:r>
          </a:p>
        </p:txBody>
      </p:sp>
      <p:graphicFrame>
        <p:nvGraphicFramePr>
          <p:cNvPr id="52" name="Objekt 51">
            <a:extLst>
              <a:ext uri="{FF2B5EF4-FFF2-40B4-BE49-F238E27FC236}">
                <a16:creationId xmlns:a16="http://schemas.microsoft.com/office/drawing/2014/main" xmlns="" id="{14603B54-B770-4CA2-82B3-7785630145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30696"/>
              </p:ext>
            </p:extLst>
          </p:nvPr>
        </p:nvGraphicFramePr>
        <p:xfrm>
          <a:off x="3259138" y="4953000"/>
          <a:ext cx="2251075" cy="161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561" name="CS ChemDraw Drawing" r:id="rId10" imgW="900731" imgH="646272" progId="ChemDraw.Document.6.0">
                  <p:embed/>
                </p:oleObj>
              </mc:Choice>
              <mc:Fallback>
                <p:oleObj name="CS ChemDraw Drawing" r:id="rId10" imgW="900731" imgH="646272" progId="ChemDraw.Document.6.0">
                  <p:embed/>
                  <p:pic>
                    <p:nvPicPr>
                      <p:cNvPr id="18" name="Objekt 17">
                        <a:extLst>
                          <a:ext uri="{FF2B5EF4-FFF2-40B4-BE49-F238E27FC236}">
                            <a16:creationId xmlns:a16="http://schemas.microsoft.com/office/drawing/2014/main" xmlns="" id="{FF042004-D4A8-466D-8649-49CB0A5872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59138" y="4953000"/>
                        <a:ext cx="2251075" cy="161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Rovnoramenný trojúhelník 52">
            <a:extLst>
              <a:ext uri="{FF2B5EF4-FFF2-40B4-BE49-F238E27FC236}">
                <a16:creationId xmlns:a16="http://schemas.microsoft.com/office/drawing/2014/main" xmlns="" id="{73E69A10-59AD-4A4D-9DDA-FB4E54F2DAC1}"/>
              </a:ext>
            </a:extLst>
          </p:cNvPr>
          <p:cNvSpPr/>
          <p:nvPr/>
        </p:nvSpPr>
        <p:spPr>
          <a:xfrm rot="10800000">
            <a:off x="3429001" y="5624623"/>
            <a:ext cx="1559988" cy="318976"/>
          </a:xfrm>
          <a:prstGeom prst="triangle">
            <a:avLst>
              <a:gd name="adj" fmla="val 51277"/>
            </a:avLst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xmlns="" id="{EE5A64E3-2700-475B-95E8-20ED787A0F6C}"/>
              </a:ext>
            </a:extLst>
          </p:cNvPr>
          <p:cNvSpPr txBox="1"/>
          <p:nvPr/>
        </p:nvSpPr>
        <p:spPr>
          <a:xfrm>
            <a:off x="2915121" y="5881539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xmlns="" id="{ECBEC7B2-295F-4AF9-BA22-49DD03724D8F}"/>
              </a:ext>
            </a:extLst>
          </p:cNvPr>
          <p:cNvSpPr txBox="1"/>
          <p:nvPr/>
        </p:nvSpPr>
        <p:spPr>
          <a:xfrm>
            <a:off x="609600" y="3124200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xmlns="" id="{5EEB81F2-0727-437A-9CD7-FC992EEF7255}"/>
              </a:ext>
            </a:extLst>
          </p:cNvPr>
          <p:cNvSpPr txBox="1"/>
          <p:nvPr/>
        </p:nvSpPr>
        <p:spPr>
          <a:xfrm>
            <a:off x="5139767" y="5823384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2"/>
                </a:solidFill>
              </a:rPr>
              <a:t>b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xmlns="" id="{E794BABC-82A5-4CA7-8D42-F37E7BDD1E79}"/>
              </a:ext>
            </a:extLst>
          </p:cNvPr>
          <p:cNvSpPr txBox="1"/>
          <p:nvPr/>
        </p:nvSpPr>
        <p:spPr>
          <a:xfrm>
            <a:off x="2963547" y="4865768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2"/>
                </a:solidFill>
              </a:rPr>
              <a:t>b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xmlns="" id="{F26C871A-271E-4A25-9758-D7F2E1DB4D89}"/>
              </a:ext>
            </a:extLst>
          </p:cNvPr>
          <p:cNvSpPr txBox="1"/>
          <p:nvPr/>
        </p:nvSpPr>
        <p:spPr>
          <a:xfrm>
            <a:off x="3996793" y="4973638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FF"/>
                </a:solidFill>
              </a:rPr>
              <a:t>c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xmlns="" id="{DEA7A4E8-91EF-4B19-9717-D147153F6CBE}"/>
              </a:ext>
            </a:extLst>
          </p:cNvPr>
          <p:cNvSpPr txBox="1"/>
          <p:nvPr/>
        </p:nvSpPr>
        <p:spPr>
          <a:xfrm>
            <a:off x="4038600" y="6400800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FF"/>
                </a:solidFill>
              </a:rPr>
              <a:t>c</a:t>
            </a:r>
          </a:p>
        </p:txBody>
      </p:sp>
      <p:sp>
        <p:nvSpPr>
          <p:cNvPr id="61" name="Obdélník 60">
            <a:extLst>
              <a:ext uri="{FF2B5EF4-FFF2-40B4-BE49-F238E27FC236}">
                <a16:creationId xmlns:a16="http://schemas.microsoft.com/office/drawing/2014/main" xmlns="" id="{8D6CB149-DDF5-47CB-864E-0B2016302265}"/>
              </a:ext>
            </a:extLst>
          </p:cNvPr>
          <p:cNvSpPr/>
          <p:nvPr/>
        </p:nvSpPr>
        <p:spPr>
          <a:xfrm>
            <a:off x="4572000" y="6248400"/>
            <a:ext cx="214284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rgbClr val="00B0F0"/>
                </a:solidFill>
                <a:cs typeface="Arial" pitchFamily="34" charset="0"/>
              </a:rPr>
              <a:t>3 signály, 6:2:2 → 3:1:1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xmlns="" id="{55C7C2D0-22A0-4803-9F3B-8A5FA889F007}"/>
              </a:ext>
            </a:extLst>
          </p:cNvPr>
          <p:cNvSpPr/>
          <p:nvPr/>
        </p:nvSpPr>
        <p:spPr>
          <a:xfrm>
            <a:off x="1230077" y="1778527"/>
            <a:ext cx="205358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rgbClr val="00B0F0"/>
                </a:solidFill>
                <a:cs typeface="Arial" pitchFamily="34" charset="0"/>
              </a:rPr>
              <a:t>2 signály, 2:1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xmlns="" id="{AF5D1260-8E32-4AF4-9E0F-F23F04794829}"/>
              </a:ext>
            </a:extLst>
          </p:cNvPr>
          <p:cNvSpPr/>
          <p:nvPr/>
        </p:nvSpPr>
        <p:spPr>
          <a:xfrm>
            <a:off x="3352800" y="1795046"/>
            <a:ext cx="21428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rgbClr val="00B0F0"/>
                </a:solidFill>
                <a:cs typeface="Arial" pitchFamily="34" charset="0"/>
              </a:rPr>
              <a:t>4 signály, 6:2:1:1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xmlns="" id="{0EC068A5-0749-494B-A5EB-FBE1BCD0C672}"/>
              </a:ext>
            </a:extLst>
          </p:cNvPr>
          <p:cNvSpPr/>
          <p:nvPr/>
        </p:nvSpPr>
        <p:spPr>
          <a:xfrm>
            <a:off x="5255647" y="1787921"/>
            <a:ext cx="214284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rgbClr val="00B0F0"/>
                </a:solidFill>
                <a:cs typeface="Arial" pitchFamily="34" charset="0"/>
              </a:rPr>
              <a:t>3 signály, 3:1:1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6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30" grpId="0"/>
      <p:bldP spid="31" grpId="0"/>
      <p:bldP spid="32" grpId="0"/>
      <p:bldP spid="33" grpId="0"/>
      <p:bldP spid="34" grpId="0"/>
      <p:bldP spid="35" grpId="0"/>
      <p:bldP spid="37" grpId="0" animBg="1"/>
      <p:bldP spid="44" grpId="0"/>
      <p:bldP spid="45" grpId="0"/>
      <p:bldP spid="47" grpId="0"/>
      <p:bldP spid="48" grpId="0"/>
      <p:bldP spid="49" grpId="0"/>
      <p:bldP spid="50" grpId="0"/>
      <p:bldP spid="51" grpId="0"/>
      <p:bldP spid="53" grpId="0" animBg="1"/>
      <p:bldP spid="54" grpId="0"/>
      <p:bldP spid="55" grpId="0"/>
      <p:bldP spid="57" grpId="0"/>
      <p:bldP spid="58" grpId="0"/>
      <p:bldP spid="59" grpId="0"/>
      <p:bldP spid="60" grpId="0"/>
      <p:bldP spid="61" grpId="0"/>
      <p:bldP spid="38" grpId="0"/>
      <p:bldP spid="40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4422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multiplicita</a:t>
            </a:r>
            <a:endParaRPr lang="en-US" sz="2000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79410C91-9A35-4D3C-88AD-3887FDE85740}"/>
              </a:ext>
            </a:extLst>
          </p:cNvPr>
          <p:cNvSpPr/>
          <p:nvPr/>
        </p:nvSpPr>
        <p:spPr>
          <a:xfrm>
            <a:off x="56034" y="5334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 err="1">
                <a:solidFill>
                  <a:srgbClr val="00B0F0"/>
                </a:solidFill>
                <a:cs typeface="Arial" pitchFamily="34" charset="0"/>
              </a:rPr>
              <a:t>neekvivalantní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 jádra, skupiny atomů navzájem interagují – jemná struktura spekter - multiplety</a:t>
            </a:r>
          </a:p>
        </p:txBody>
      </p:sp>
      <p:pic>
        <p:nvPicPr>
          <p:cNvPr id="14" name="Zástupný symbol pro obsah 3" descr="first nmr final.jpg">
            <a:extLst>
              <a:ext uri="{FF2B5EF4-FFF2-40B4-BE49-F238E27FC236}">
                <a16:creationId xmlns:a16="http://schemas.microsoft.com/office/drawing/2014/main" xmlns="" id="{E00B6EDD-2F14-454A-9B2B-2AAE1630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155192"/>
            <a:ext cx="8991600" cy="4102608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720CD502-16CA-42CA-85A9-67F0F4A78AA7}"/>
              </a:ext>
            </a:extLst>
          </p:cNvPr>
          <p:cNvSpPr/>
          <p:nvPr/>
        </p:nvSpPr>
        <p:spPr>
          <a:xfrm>
            <a:off x="228600" y="5181600"/>
            <a:ext cx="373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Počet linií v multipletu = 2 I * n+1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I – spinové číslo, ½ pro </a:t>
            </a: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H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n – počet sousedících atomů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→ pro </a:t>
            </a: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H = n + 1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xmlns="" id="{F8CA22D3-9608-4745-96A9-9355A82CD5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046043"/>
              </p:ext>
            </p:extLst>
          </p:nvPr>
        </p:nvGraphicFramePr>
        <p:xfrm>
          <a:off x="4648200" y="5243237"/>
          <a:ext cx="989940" cy="7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313" name="CS ChemDraw Drawing" r:id="rId5" imgW="707100" imgH="554688" progId="ChemDraw.Document.6.0">
                  <p:embed/>
                </p:oleObj>
              </mc:Choice>
              <mc:Fallback>
                <p:oleObj name="CS ChemDraw Drawing" r:id="rId5" imgW="707100" imgH="55468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8200" y="5243237"/>
                        <a:ext cx="989940" cy="77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Volný tvar: obrazec 2">
            <a:extLst>
              <a:ext uri="{FF2B5EF4-FFF2-40B4-BE49-F238E27FC236}">
                <a16:creationId xmlns:a16="http://schemas.microsoft.com/office/drawing/2014/main" xmlns="" id="{E6B92750-144E-4301-B828-2E00601A5AAF}"/>
              </a:ext>
            </a:extLst>
          </p:cNvPr>
          <p:cNvSpPr/>
          <p:nvPr/>
        </p:nvSpPr>
        <p:spPr>
          <a:xfrm>
            <a:off x="4267200" y="5564221"/>
            <a:ext cx="913783" cy="684179"/>
          </a:xfrm>
          <a:custGeom>
            <a:avLst/>
            <a:gdLst>
              <a:gd name="connsiteX0" fmla="*/ 359307 w 913783"/>
              <a:gd name="connsiteY0" fmla="*/ 0 h 587129"/>
              <a:gd name="connsiteX1" fmla="*/ 9111 w 913783"/>
              <a:gd name="connsiteY1" fmla="*/ 321013 h 587129"/>
              <a:gd name="connsiteX2" fmla="*/ 174481 w 913783"/>
              <a:gd name="connsiteY2" fmla="*/ 583660 h 587129"/>
              <a:gd name="connsiteX3" fmla="*/ 913783 w 913783"/>
              <a:gd name="connsiteY3" fmla="*/ 447473 h 58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3783" h="587129">
                <a:moveTo>
                  <a:pt x="359307" y="0"/>
                </a:moveTo>
                <a:cubicBezTo>
                  <a:pt x="199611" y="111868"/>
                  <a:pt x="39915" y="223736"/>
                  <a:pt x="9111" y="321013"/>
                </a:cubicBezTo>
                <a:cubicBezTo>
                  <a:pt x="-21693" y="418290"/>
                  <a:pt x="23702" y="562583"/>
                  <a:pt x="174481" y="583660"/>
                </a:cubicBezTo>
                <a:cubicBezTo>
                  <a:pt x="325260" y="604737"/>
                  <a:pt x="619521" y="526105"/>
                  <a:pt x="913783" y="447473"/>
                </a:cubicBez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A9DD3668-C0DD-4574-AC5A-2E5D9A52CD9B}"/>
              </a:ext>
            </a:extLst>
          </p:cNvPr>
          <p:cNvSpPr/>
          <p:nvPr/>
        </p:nvSpPr>
        <p:spPr>
          <a:xfrm>
            <a:off x="5943600" y="5238345"/>
            <a:ext cx="2074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FF"/>
                </a:solidFill>
                <a:cs typeface="Arial" pitchFamily="34" charset="0"/>
              </a:rPr>
              <a:t>2 + 1 = 3 – triplet t</a:t>
            </a:r>
          </a:p>
          <a:p>
            <a:r>
              <a:rPr lang="cs-CZ" dirty="0">
                <a:solidFill>
                  <a:srgbClr val="FF0000"/>
                </a:solidFill>
                <a:cs typeface="Arial" pitchFamily="34" charset="0"/>
              </a:rPr>
              <a:t>3 + 1 = 4 – </a:t>
            </a:r>
            <a:r>
              <a:rPr lang="cs-CZ" dirty="0" err="1">
                <a:solidFill>
                  <a:srgbClr val="FF0000"/>
                </a:solidFill>
                <a:cs typeface="Arial" pitchFamily="34" charset="0"/>
              </a:rPr>
              <a:t>quartet</a:t>
            </a:r>
            <a:r>
              <a:rPr lang="cs-CZ" dirty="0">
                <a:solidFill>
                  <a:srgbClr val="FF0000"/>
                </a:solidFill>
                <a:cs typeface="Arial" pitchFamily="34" charset="0"/>
              </a:rPr>
              <a:t> q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24E3361B-8E20-4006-B656-0638F105CC6B}"/>
              </a:ext>
            </a:extLst>
          </p:cNvPr>
          <p:cNvSpPr/>
          <p:nvPr/>
        </p:nvSpPr>
        <p:spPr>
          <a:xfrm>
            <a:off x="5169634" y="5964995"/>
            <a:ext cx="1290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aseline="30000" dirty="0">
                <a:solidFill>
                  <a:srgbClr val="0000FF"/>
                </a:solidFill>
                <a:cs typeface="Arial" pitchFamily="34" charset="0"/>
              </a:rPr>
              <a:t>3</a:t>
            </a:r>
            <a:r>
              <a:rPr lang="cs-CZ" dirty="0">
                <a:solidFill>
                  <a:srgbClr val="0000FF"/>
                </a:solidFill>
                <a:cs typeface="Arial" pitchFamily="34" charset="0"/>
              </a:rPr>
              <a:t>J</a:t>
            </a:r>
            <a:r>
              <a:rPr lang="cs-CZ" baseline="-25000" dirty="0">
                <a:solidFill>
                  <a:srgbClr val="0000FF"/>
                </a:solidFill>
                <a:cs typeface="Arial" pitchFamily="34" charset="0"/>
              </a:rPr>
              <a:t>H-</a:t>
            </a:r>
            <a:r>
              <a:rPr lang="cs-CZ" baseline="-25000" dirty="0">
                <a:solidFill>
                  <a:srgbClr val="FF0000"/>
                </a:solidFill>
                <a:cs typeface="Arial" pitchFamily="34" charset="0"/>
              </a:rPr>
              <a:t>H </a:t>
            </a:r>
            <a:r>
              <a:rPr lang="cs-CZ" dirty="0">
                <a:cs typeface="Arial" pitchFamily="34" charset="0"/>
              </a:rPr>
              <a:t>= 7 Hz</a:t>
            </a:r>
            <a:r>
              <a:rPr lang="cs-CZ" baseline="-25000" dirty="0">
                <a:cs typeface="Arial" pitchFamily="34" charset="0"/>
              </a:rPr>
              <a:t>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61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4D695D47-DE25-43D7-B93C-AB4D24043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07305"/>
            <a:ext cx="7448550" cy="14458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4422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multiplicita</a:t>
            </a:r>
            <a:endParaRPr lang="en-US" sz="2000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79410C91-9A35-4D3C-88AD-3887FDE85740}"/>
              </a:ext>
            </a:extLst>
          </p:cNvPr>
          <p:cNvSpPr/>
          <p:nvPr/>
        </p:nvSpPr>
        <p:spPr>
          <a:xfrm>
            <a:off x="56034" y="621268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Počet linií a  jejich intenzita – Pascalův trojúhelník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64E8937-8AD1-4BD9-A609-A321DCBF5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078063"/>
            <a:ext cx="4754880" cy="2468880"/>
          </a:xfrm>
          <a:prstGeom prst="rect">
            <a:avLst/>
          </a:prstGeom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xmlns="" id="{7A08CB40-10E3-403A-8617-7E1B821509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356086"/>
              </p:ext>
            </p:extLst>
          </p:nvPr>
        </p:nvGraphicFramePr>
        <p:xfrm>
          <a:off x="601628" y="3607832"/>
          <a:ext cx="1299448" cy="1160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74" name="CS ChemDraw Drawing" r:id="rId6" imgW="928177" imgH="829008" progId="ChemDraw.Document.6.0">
                  <p:embed/>
                </p:oleObj>
              </mc:Choice>
              <mc:Fallback>
                <p:oleObj name="CS ChemDraw Drawing" r:id="rId6" imgW="928177" imgH="82900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1628" y="3607832"/>
                        <a:ext cx="1299448" cy="1160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9ECA3729-0AEE-420D-935A-9C23BB8983AD}"/>
              </a:ext>
            </a:extLst>
          </p:cNvPr>
          <p:cNvSpPr txBox="1"/>
          <p:nvPr/>
        </p:nvSpPr>
        <p:spPr>
          <a:xfrm>
            <a:off x="304800" y="3997637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0137A298-32E0-431E-B1C0-26A8975FFF8E}"/>
              </a:ext>
            </a:extLst>
          </p:cNvPr>
          <p:cNvSpPr txBox="1"/>
          <p:nvPr/>
        </p:nvSpPr>
        <p:spPr>
          <a:xfrm>
            <a:off x="1019738" y="4648200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xmlns="" id="{02324F60-5B12-47EA-B9B5-F2032D087C55}"/>
              </a:ext>
            </a:extLst>
          </p:cNvPr>
          <p:cNvSpPr txBox="1"/>
          <p:nvPr/>
        </p:nvSpPr>
        <p:spPr>
          <a:xfrm>
            <a:off x="2125085" y="4038600"/>
            <a:ext cx="54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sep</a:t>
            </a:r>
            <a:endParaRPr lang="cs-CZ" i="1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xmlns="" id="{B09643B7-79A3-4A42-A783-E487A53381E7}"/>
              </a:ext>
            </a:extLst>
          </p:cNvPr>
          <p:cNvSpPr txBox="1"/>
          <p:nvPr/>
        </p:nvSpPr>
        <p:spPr>
          <a:xfrm flipH="1">
            <a:off x="823290" y="3429000"/>
            <a:ext cx="48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FF"/>
                </a:solidFill>
              </a:rPr>
              <a:t>d</a:t>
            </a:r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xmlns="" id="{9604F0D1-188B-4EA5-88D7-BBA395F31F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943087"/>
              </p:ext>
            </p:extLst>
          </p:nvPr>
        </p:nvGraphicFramePr>
        <p:xfrm>
          <a:off x="2901826" y="3777294"/>
          <a:ext cx="1597025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75" name="CS ChemDraw Drawing" r:id="rId8" imgW="1139961" imgH="911520" progId="ChemDraw.Document.6.0">
                  <p:embed/>
                </p:oleObj>
              </mc:Choice>
              <mc:Fallback>
                <p:oleObj name="CS ChemDraw Drawing" r:id="rId8" imgW="1139961" imgH="9115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01826" y="3777294"/>
                        <a:ext cx="1597025" cy="1274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ovéPole 20">
            <a:extLst>
              <a:ext uri="{FF2B5EF4-FFF2-40B4-BE49-F238E27FC236}">
                <a16:creationId xmlns:a16="http://schemas.microsoft.com/office/drawing/2014/main" xmlns="" id="{BE0D52A9-7E83-4D1A-9441-E7D813914CCA}"/>
              </a:ext>
            </a:extLst>
          </p:cNvPr>
          <p:cNvSpPr txBox="1"/>
          <p:nvPr/>
        </p:nvSpPr>
        <p:spPr>
          <a:xfrm>
            <a:off x="2895600" y="4131408"/>
            <a:ext cx="42806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t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xmlns="" id="{3B90E0A8-4286-48C4-A9F1-C17AA3280557}"/>
              </a:ext>
            </a:extLst>
          </p:cNvPr>
          <p:cNvSpPr txBox="1"/>
          <p:nvPr/>
        </p:nvSpPr>
        <p:spPr>
          <a:xfrm>
            <a:off x="3367028" y="3505200"/>
            <a:ext cx="4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q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xmlns="" id="{44296E06-AF71-413C-AD7D-1E0A875A0A38}"/>
              </a:ext>
            </a:extLst>
          </p:cNvPr>
          <p:cNvSpPr txBox="1"/>
          <p:nvPr/>
        </p:nvSpPr>
        <p:spPr>
          <a:xfrm flipH="1">
            <a:off x="4191000" y="3733800"/>
            <a:ext cx="48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xmlns="" id="{20487230-0A63-441B-9A5D-D7A9C63BA0E0}"/>
              </a:ext>
            </a:extLst>
          </p:cNvPr>
          <p:cNvSpPr txBox="1"/>
          <p:nvPr/>
        </p:nvSpPr>
        <p:spPr>
          <a:xfrm flipH="1">
            <a:off x="3780862" y="3505200"/>
            <a:ext cx="48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s</a:t>
            </a:r>
          </a:p>
        </p:txBody>
      </p:sp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xmlns="" id="{F81934BD-8BFA-44A2-A854-3FDB7266BE32}"/>
              </a:ext>
            </a:extLst>
          </p:cNvPr>
          <p:cNvSpPr/>
          <p:nvPr/>
        </p:nvSpPr>
        <p:spPr>
          <a:xfrm>
            <a:off x="4009901" y="4790118"/>
            <a:ext cx="407202" cy="353930"/>
          </a:xfrm>
          <a:custGeom>
            <a:avLst/>
            <a:gdLst>
              <a:gd name="connsiteX0" fmla="*/ 0 w 469202"/>
              <a:gd name="connsiteY0" fmla="*/ 282102 h 394377"/>
              <a:gd name="connsiteX1" fmla="*/ 428017 w 469202"/>
              <a:gd name="connsiteY1" fmla="*/ 379379 h 394377"/>
              <a:gd name="connsiteX2" fmla="*/ 428017 w 469202"/>
              <a:gd name="connsiteY2" fmla="*/ 0 h 39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202" h="394377">
                <a:moveTo>
                  <a:pt x="0" y="282102"/>
                </a:moveTo>
                <a:cubicBezTo>
                  <a:pt x="178340" y="354249"/>
                  <a:pt x="356681" y="426396"/>
                  <a:pt x="428017" y="379379"/>
                </a:cubicBezTo>
                <a:cubicBezTo>
                  <a:pt x="499353" y="332362"/>
                  <a:pt x="463685" y="166181"/>
                  <a:pt x="428017" y="0"/>
                </a:cubicBez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olný tvar: obrazec 26">
            <a:extLst>
              <a:ext uri="{FF2B5EF4-FFF2-40B4-BE49-F238E27FC236}">
                <a16:creationId xmlns:a16="http://schemas.microsoft.com/office/drawing/2014/main" xmlns="" id="{3364E021-77C8-4BC3-B010-83AE4BBACF4C}"/>
              </a:ext>
            </a:extLst>
          </p:cNvPr>
          <p:cNvSpPr/>
          <p:nvPr/>
        </p:nvSpPr>
        <p:spPr>
          <a:xfrm>
            <a:off x="3247901" y="4794983"/>
            <a:ext cx="497732" cy="238803"/>
          </a:xfrm>
          <a:custGeom>
            <a:avLst/>
            <a:gdLst>
              <a:gd name="connsiteX0" fmla="*/ 187697 w 625442"/>
              <a:gd name="connsiteY0" fmla="*/ 0 h 351300"/>
              <a:gd name="connsiteX1" fmla="*/ 22327 w 625442"/>
              <a:gd name="connsiteY1" fmla="*/ 340468 h 351300"/>
              <a:gd name="connsiteX2" fmla="*/ 625442 w 625442"/>
              <a:gd name="connsiteY2" fmla="*/ 233464 h 3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5442" h="351300">
                <a:moveTo>
                  <a:pt x="187697" y="0"/>
                </a:moveTo>
                <a:cubicBezTo>
                  <a:pt x="68533" y="150778"/>
                  <a:pt x="-50630" y="301557"/>
                  <a:pt x="22327" y="340468"/>
                </a:cubicBezTo>
                <a:cubicBezTo>
                  <a:pt x="95284" y="379379"/>
                  <a:pt x="360363" y="306421"/>
                  <a:pt x="625442" y="233464"/>
                </a:cubicBez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olný tvar: obrazec 27">
            <a:extLst>
              <a:ext uri="{FF2B5EF4-FFF2-40B4-BE49-F238E27FC236}">
                <a16:creationId xmlns:a16="http://schemas.microsoft.com/office/drawing/2014/main" xmlns="" id="{4A9753CB-E859-481B-8002-BD168A280A95}"/>
              </a:ext>
            </a:extLst>
          </p:cNvPr>
          <p:cNvSpPr/>
          <p:nvPr/>
        </p:nvSpPr>
        <p:spPr>
          <a:xfrm>
            <a:off x="4446024" y="4221051"/>
            <a:ext cx="263506" cy="486383"/>
          </a:xfrm>
          <a:custGeom>
            <a:avLst/>
            <a:gdLst>
              <a:gd name="connsiteX0" fmla="*/ 68094 w 263506"/>
              <a:gd name="connsiteY0" fmla="*/ 486383 h 486383"/>
              <a:gd name="connsiteX1" fmla="*/ 262647 w 263506"/>
              <a:gd name="connsiteY1" fmla="*/ 136187 h 486383"/>
              <a:gd name="connsiteX2" fmla="*/ 0 w 263506"/>
              <a:gd name="connsiteY2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506" h="486383">
                <a:moveTo>
                  <a:pt x="68094" y="486383"/>
                </a:moveTo>
                <a:cubicBezTo>
                  <a:pt x="171045" y="351817"/>
                  <a:pt x="273996" y="217251"/>
                  <a:pt x="262647" y="136187"/>
                </a:cubicBezTo>
                <a:cubicBezTo>
                  <a:pt x="251298" y="55123"/>
                  <a:pt x="125649" y="27561"/>
                  <a:pt x="0" y="0"/>
                </a:cubicBez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xmlns="" id="{6EB44587-57C7-4F32-89BA-EB727F4AC61C}"/>
              </a:ext>
            </a:extLst>
          </p:cNvPr>
          <p:cNvSpPr txBox="1"/>
          <p:nvPr/>
        </p:nvSpPr>
        <p:spPr>
          <a:xfrm flipH="1">
            <a:off x="4798103" y="3810000"/>
            <a:ext cx="3191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H</a:t>
            </a:r>
            <a:r>
              <a:rPr lang="cs-CZ" i="1" baseline="-25000" dirty="0" err="1"/>
              <a:t>b</a:t>
            </a:r>
            <a:r>
              <a:rPr lang="cs-CZ" i="1" dirty="0"/>
              <a:t>-H</a:t>
            </a:r>
            <a:r>
              <a:rPr lang="cs-CZ" i="1" baseline="-25000" dirty="0"/>
              <a:t>a, </a:t>
            </a:r>
            <a:r>
              <a:rPr lang="cs-CZ" i="1" dirty="0"/>
              <a:t>ale i H</a:t>
            </a:r>
            <a:r>
              <a:rPr lang="cs-CZ" i="1" baseline="-25000" dirty="0"/>
              <a:t>b</a:t>
            </a:r>
            <a:r>
              <a:rPr lang="cs-CZ" i="1" dirty="0"/>
              <a:t>-H</a:t>
            </a:r>
            <a:r>
              <a:rPr lang="cs-CZ" i="1" baseline="-25000" dirty="0"/>
              <a:t>c </a:t>
            </a:r>
            <a:r>
              <a:rPr lang="cs-CZ" i="1" dirty="0"/>
              <a:t>→ </a:t>
            </a:r>
            <a:r>
              <a:rPr lang="cs-CZ" i="1" dirty="0" err="1"/>
              <a:t>dd</a:t>
            </a:r>
            <a:r>
              <a:rPr lang="cs-CZ" i="1" dirty="0"/>
              <a:t> </a:t>
            </a:r>
            <a:r>
              <a:rPr lang="cs-CZ" dirty="0"/>
              <a:t>(nebo multiplet (4 linie) </a:t>
            </a:r>
            <a:r>
              <a:rPr lang="cs-CZ" i="1" dirty="0">
                <a:solidFill>
                  <a:srgbClr val="FF0000"/>
                </a:solidFill>
              </a:rPr>
              <a:t>ne t, protože </a:t>
            </a:r>
            <a:r>
              <a:rPr lang="cs-CZ" i="1" dirty="0">
                <a:solidFill>
                  <a:srgbClr val="0000FF"/>
                </a:solidFill>
              </a:rPr>
              <a:t>Ha</a:t>
            </a:r>
            <a:r>
              <a:rPr lang="cs-CZ" i="1" dirty="0">
                <a:solidFill>
                  <a:srgbClr val="FF00FF"/>
                </a:solidFill>
              </a:rPr>
              <a:t> </a:t>
            </a:r>
            <a:r>
              <a:rPr lang="cs-CZ" i="1" dirty="0"/>
              <a:t>≠</a:t>
            </a:r>
            <a:r>
              <a:rPr lang="cs-CZ" i="1" dirty="0">
                <a:solidFill>
                  <a:srgbClr val="FF00FF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Hc</a:t>
            </a:r>
            <a:r>
              <a:rPr lang="cs-CZ" i="1" baseline="-25000" dirty="0">
                <a:solidFill>
                  <a:srgbClr val="FF00FF"/>
                </a:solidFill>
              </a:rPr>
              <a:t>  </a:t>
            </a:r>
            <a:endParaRPr lang="cs-CZ" i="1" dirty="0">
              <a:solidFill>
                <a:srgbClr val="FF00FF"/>
              </a:solidFill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xmlns="" id="{031DD88A-95CE-42AC-BE26-5744DC3242FC}"/>
              </a:ext>
            </a:extLst>
          </p:cNvPr>
          <p:cNvSpPr txBox="1"/>
          <p:nvPr/>
        </p:nvSpPr>
        <p:spPr>
          <a:xfrm flipH="1">
            <a:off x="3673946" y="5033786"/>
            <a:ext cx="48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FF0000"/>
                </a:solidFill>
              </a:rPr>
              <a:t>dd</a:t>
            </a:r>
            <a:endParaRPr lang="cs-CZ" i="1" dirty="0">
              <a:solidFill>
                <a:srgbClr val="FF0000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xmlns="" id="{9745C4FA-EE7A-4BA7-93ED-419BF5D2B5B4}"/>
              </a:ext>
            </a:extLst>
          </p:cNvPr>
          <p:cNvSpPr txBox="1"/>
          <p:nvPr/>
        </p:nvSpPr>
        <p:spPr>
          <a:xfrm flipH="1">
            <a:off x="2969526" y="4634360"/>
            <a:ext cx="48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B9B6D593-3B03-4C1D-A935-F9F269ED4352}"/>
              </a:ext>
            </a:extLst>
          </p:cNvPr>
          <p:cNvSpPr/>
          <p:nvPr/>
        </p:nvSpPr>
        <p:spPr>
          <a:xfrm>
            <a:off x="76200" y="6412468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Komplexní molekuly mohou mít velmi komplexní spektrum</a:t>
            </a:r>
          </a:p>
        </p:txBody>
      </p:sp>
      <p:pic>
        <p:nvPicPr>
          <p:cNvPr id="33" name="Zástupný symbol pro obsah 4">
            <a:extLst>
              <a:ext uri="{FF2B5EF4-FFF2-40B4-BE49-F238E27FC236}">
                <a16:creationId xmlns:a16="http://schemas.microsoft.com/office/drawing/2014/main" xmlns="" id="{D925EBE4-83A9-4432-8D36-1D7FC6C29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17" y="1066800"/>
            <a:ext cx="1533525" cy="1733550"/>
          </a:xfrm>
          <a:prstGeom prst="rect">
            <a:avLst/>
          </a:prstGeom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xmlns="" id="{ED1B31A9-3C7B-4118-8A7D-E7190B39265F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676400" y="4221051"/>
            <a:ext cx="448685" cy="221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xmlns="" id="{0AE30C6C-9E9E-4900-AD7C-3D2BEEDCCED9}"/>
              </a:ext>
            </a:extLst>
          </p:cNvPr>
          <p:cNvSpPr txBox="1"/>
          <p:nvPr/>
        </p:nvSpPr>
        <p:spPr>
          <a:xfrm flipH="1">
            <a:off x="4413087" y="4643539"/>
            <a:ext cx="48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FF00FF"/>
                </a:solidFill>
              </a:rPr>
              <a:t>dd</a:t>
            </a:r>
            <a:endParaRPr lang="cs-CZ" i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4422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multiplicita</a:t>
            </a:r>
            <a:endParaRPr lang="en-US" sz="2000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79410C91-9A35-4D3C-88AD-3887FDE85740}"/>
              </a:ext>
            </a:extLst>
          </p:cNvPr>
          <p:cNvSpPr/>
          <p:nvPr/>
        </p:nvSpPr>
        <p:spPr>
          <a:xfrm>
            <a:off x="56034" y="5334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 err="1">
                <a:solidFill>
                  <a:srgbClr val="00B0F0"/>
                </a:solidFill>
                <a:cs typeface="Arial" pitchFamily="34" charset="0"/>
              </a:rPr>
              <a:t>neekvivalantní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 jádra (NMR aktivní) navzájem interagují prostřednictvím chemických vazeb (elektronů) -  jemná struktura spekter – multiplety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FE9BCABE-83E3-4C68-B015-AB0591C2E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6" y="1219200"/>
            <a:ext cx="7979664" cy="5568163"/>
          </a:xfrm>
          <a:prstGeom prst="rect">
            <a:avLst/>
          </a:prstGeom>
        </p:spPr>
      </p:pic>
      <p:graphicFrame>
        <p:nvGraphicFramePr>
          <p:cNvPr id="28" name="Objekt 27">
            <a:extLst>
              <a:ext uri="{FF2B5EF4-FFF2-40B4-BE49-F238E27FC236}">
                <a16:creationId xmlns:a16="http://schemas.microsoft.com/office/drawing/2014/main" xmlns="" id="{AD13AAA5-357F-450B-B38D-16DF135AAA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703108"/>
              </p:ext>
            </p:extLst>
          </p:nvPr>
        </p:nvGraphicFramePr>
        <p:xfrm>
          <a:off x="76200" y="1962150"/>
          <a:ext cx="1893888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447" name="CS ChemDraw Drawing" r:id="rId5" imgW="1354771" imgH="1520856" progId="ChemDraw.Document.6.0">
                  <p:embed/>
                </p:oleObj>
              </mc:Choice>
              <mc:Fallback>
                <p:oleObj name="CS ChemDraw Drawing" r:id="rId5" imgW="1354771" imgH="1520856" progId="ChemDraw.Document.6.0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xmlns="" id="{793F8A9D-32C8-49D0-9182-9247A4B4BA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962150"/>
                        <a:ext cx="1893888" cy="212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Ovál 28">
            <a:extLst>
              <a:ext uri="{FF2B5EF4-FFF2-40B4-BE49-F238E27FC236}">
                <a16:creationId xmlns:a16="http://schemas.microsoft.com/office/drawing/2014/main" xmlns="" id="{E5054AC1-4032-4D4F-ACC2-D86F7428A0AC}"/>
              </a:ext>
            </a:extLst>
          </p:cNvPr>
          <p:cNvSpPr/>
          <p:nvPr/>
        </p:nvSpPr>
        <p:spPr>
          <a:xfrm>
            <a:off x="4648200" y="5134614"/>
            <a:ext cx="609600" cy="1342386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xmlns="" id="{37DD9D0B-14A5-4D31-8168-31AD31A7A8CA}"/>
              </a:ext>
            </a:extLst>
          </p:cNvPr>
          <p:cNvSpPr/>
          <p:nvPr/>
        </p:nvSpPr>
        <p:spPr>
          <a:xfrm>
            <a:off x="5867400" y="5181600"/>
            <a:ext cx="457200" cy="1342386"/>
          </a:xfrm>
          <a:prstGeom prst="ellipse">
            <a:avLst/>
          </a:prstGeom>
          <a:solidFill>
            <a:schemeClr val="tx2">
              <a:alpha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F6526595-056F-49C6-8E7A-B15B9D948B74}"/>
              </a:ext>
            </a:extLst>
          </p:cNvPr>
          <p:cNvSpPr/>
          <p:nvPr/>
        </p:nvSpPr>
        <p:spPr>
          <a:xfrm>
            <a:off x="228600" y="42672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baseline="30000" dirty="0">
                <a:latin typeface="Times New Roman" panose="02020603050405020304" pitchFamily="18" charset="0"/>
              </a:rPr>
              <a:t>1</a:t>
            </a:r>
            <a:r>
              <a:rPr lang="pt-BR" sz="1600" dirty="0">
                <a:latin typeface="Times New Roman" panose="02020603050405020304" pitchFamily="18" charset="0"/>
              </a:rPr>
              <a:t>H NMR (701 MHz, Acetone-</a:t>
            </a:r>
            <a:r>
              <a:rPr lang="pt-BR" sz="1600" i="1" dirty="0">
                <a:latin typeface="Times New Roman" panose="02020603050405020304" pitchFamily="18" charset="0"/>
              </a:rPr>
              <a:t>d</a:t>
            </a:r>
            <a:r>
              <a:rPr lang="pt-BR" sz="1600" baseline="-25000" dirty="0">
                <a:latin typeface="Times New Roman" panose="02020603050405020304" pitchFamily="18" charset="0"/>
              </a:rPr>
              <a:t>6</a:t>
            </a:r>
            <a:r>
              <a:rPr lang="pt-BR" sz="1600" dirty="0">
                <a:latin typeface="Times New Roman" panose="02020603050405020304" pitchFamily="18" charset="0"/>
              </a:rPr>
              <a:t>) δ 3.18 (d, </a:t>
            </a:r>
            <a:r>
              <a:rPr lang="pt-BR" sz="1600" i="1" dirty="0">
                <a:latin typeface="Times New Roman" panose="02020603050405020304" pitchFamily="18" charset="0"/>
              </a:rPr>
              <a:t>J</a:t>
            </a:r>
            <a:r>
              <a:rPr lang="pt-BR" sz="1600" dirty="0">
                <a:latin typeface="Times New Roman" panose="02020603050405020304" pitchFamily="18" charset="0"/>
              </a:rPr>
              <a:t> = 16.3 Hz, </a:t>
            </a:r>
            <a:r>
              <a:rPr lang="cs-CZ" sz="1600" dirty="0">
                <a:latin typeface="Times New Roman" panose="02020603050405020304" pitchFamily="18" charset="0"/>
              </a:rPr>
              <a:t>1</a:t>
            </a:r>
            <a:r>
              <a:rPr lang="pt-BR" sz="1600" dirty="0">
                <a:latin typeface="Times New Roman" panose="02020603050405020304" pitchFamily="18" charset="0"/>
              </a:rPr>
              <a:t>H), 2.39 (d, </a:t>
            </a:r>
            <a:r>
              <a:rPr lang="pt-BR" sz="1600" i="1" dirty="0">
                <a:latin typeface="Times New Roman" panose="02020603050405020304" pitchFamily="18" charset="0"/>
              </a:rPr>
              <a:t>J</a:t>
            </a:r>
            <a:r>
              <a:rPr lang="pt-BR" sz="1600" dirty="0">
                <a:latin typeface="Times New Roman" panose="02020603050405020304" pitchFamily="18" charset="0"/>
              </a:rPr>
              <a:t> = 16.3 Hz, </a:t>
            </a:r>
            <a:r>
              <a:rPr lang="cs-CZ" sz="1600" dirty="0">
                <a:latin typeface="Times New Roman" panose="02020603050405020304" pitchFamily="18" charset="0"/>
              </a:rPr>
              <a:t>1</a:t>
            </a:r>
            <a:r>
              <a:rPr lang="pt-BR" sz="1600" dirty="0">
                <a:latin typeface="Times New Roman" panose="02020603050405020304" pitchFamily="18" charset="0"/>
              </a:rPr>
              <a:t>H)</a:t>
            </a:r>
            <a:endParaRPr lang="pt-BR" sz="1600" b="0" i="0" dirty="0">
              <a:effectLst/>
              <a:latin typeface="MS Shell Dlg 2" panose="020B0604030504040204" pitchFamily="34" charset="0"/>
            </a:endParaRPr>
          </a:p>
        </p:txBody>
      </p:sp>
      <p:graphicFrame>
        <p:nvGraphicFramePr>
          <p:cNvPr id="33" name="Objekt 32">
            <a:extLst>
              <a:ext uri="{FF2B5EF4-FFF2-40B4-BE49-F238E27FC236}">
                <a16:creationId xmlns:a16="http://schemas.microsoft.com/office/drawing/2014/main" xmlns="" id="{6716DFCE-932C-4DDD-8573-48FA812E3D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075126"/>
              </p:ext>
            </p:extLst>
          </p:nvPr>
        </p:nvGraphicFramePr>
        <p:xfrm>
          <a:off x="4522466" y="2210475"/>
          <a:ext cx="1725934" cy="1200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448" name="MestReNova" r:id="rId7" imgW="3451867" imgH="2400408" progId="MestReNova.Document.1">
                  <p:embed/>
                </p:oleObj>
              </mc:Choice>
              <mc:Fallback>
                <p:oleObj name="MestReNova" r:id="rId7" imgW="3451867" imgH="2400408" progId="MestReNova.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22466" y="2210475"/>
                        <a:ext cx="1725934" cy="1200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kt 33">
            <a:extLst>
              <a:ext uri="{FF2B5EF4-FFF2-40B4-BE49-F238E27FC236}">
                <a16:creationId xmlns:a16="http://schemas.microsoft.com/office/drawing/2014/main" xmlns="" id="{AF991F42-8D62-458F-A37E-DD626D7B08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910434"/>
              </p:ext>
            </p:extLst>
          </p:nvPr>
        </p:nvGraphicFramePr>
        <p:xfrm>
          <a:off x="2590800" y="2914596"/>
          <a:ext cx="1725934" cy="1200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449" name="MestReNova" r:id="rId9" imgW="3451867" imgH="2400408" progId="MestReNova.Document.1">
                  <p:embed/>
                </p:oleObj>
              </mc:Choice>
              <mc:Fallback>
                <p:oleObj name="MestReNova" r:id="rId9" imgW="3451867" imgH="2400408" progId="MestReNova.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90800" y="2914596"/>
                        <a:ext cx="1725934" cy="1200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Volný tvar: obrazec 35">
            <a:extLst>
              <a:ext uri="{FF2B5EF4-FFF2-40B4-BE49-F238E27FC236}">
                <a16:creationId xmlns:a16="http://schemas.microsoft.com/office/drawing/2014/main" xmlns="" id="{CD39F251-DA4A-4610-8174-22DB90067394}"/>
              </a:ext>
            </a:extLst>
          </p:cNvPr>
          <p:cNvSpPr/>
          <p:nvPr/>
        </p:nvSpPr>
        <p:spPr>
          <a:xfrm>
            <a:off x="1097551" y="1719781"/>
            <a:ext cx="274049" cy="413819"/>
          </a:xfrm>
          <a:custGeom>
            <a:avLst/>
            <a:gdLst>
              <a:gd name="connsiteX0" fmla="*/ 0 w 274049"/>
              <a:gd name="connsiteY0" fmla="*/ 219266 h 413819"/>
              <a:gd name="connsiteX1" fmla="*/ 233464 w 274049"/>
              <a:gd name="connsiteY1" fmla="*/ 5257 h 413819"/>
              <a:gd name="connsiteX2" fmla="*/ 272375 w 274049"/>
              <a:gd name="connsiteY2" fmla="*/ 413819 h 41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049" h="413819">
                <a:moveTo>
                  <a:pt x="0" y="219266"/>
                </a:moveTo>
                <a:cubicBezTo>
                  <a:pt x="94034" y="96049"/>
                  <a:pt x="188068" y="-27168"/>
                  <a:pt x="233464" y="5257"/>
                </a:cubicBezTo>
                <a:cubicBezTo>
                  <a:pt x="278860" y="37682"/>
                  <a:pt x="275617" y="225750"/>
                  <a:pt x="272375" y="413819"/>
                </a:cubicBez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xmlns="" id="{32E454C5-5E4B-4098-81D2-567DBC0511B1}"/>
              </a:ext>
            </a:extLst>
          </p:cNvPr>
          <p:cNvSpPr/>
          <p:nvPr/>
        </p:nvSpPr>
        <p:spPr>
          <a:xfrm>
            <a:off x="1676400" y="1715869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chemeClr val="tx2"/>
                </a:solidFill>
                <a:cs typeface="Arial" pitchFamily="34" charset="0"/>
              </a:rPr>
              <a:t>spin-spinová interakce, </a:t>
            </a:r>
            <a:r>
              <a:rPr lang="cs-CZ" i="1" dirty="0">
                <a:solidFill>
                  <a:schemeClr val="tx2"/>
                </a:solidFill>
                <a:cs typeface="Arial" pitchFamily="34" charset="0"/>
              </a:rPr>
              <a:t>J</a:t>
            </a:r>
            <a:r>
              <a:rPr lang="cs-CZ" dirty="0">
                <a:solidFill>
                  <a:schemeClr val="tx2"/>
                </a:solidFill>
                <a:cs typeface="Arial" pitchFamily="34" charset="0"/>
              </a:rPr>
              <a:t>-</a:t>
            </a:r>
            <a:r>
              <a:rPr lang="cs-CZ" dirty="0" err="1">
                <a:solidFill>
                  <a:schemeClr val="tx2"/>
                </a:solidFill>
                <a:cs typeface="Arial" pitchFamily="34" charset="0"/>
              </a:rPr>
              <a:t>coupling</a:t>
            </a:r>
            <a:r>
              <a:rPr lang="cs-CZ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cs-CZ" i="1" baseline="30000" dirty="0">
                <a:solidFill>
                  <a:schemeClr val="tx2"/>
                </a:solidFill>
                <a:cs typeface="Arial" pitchFamily="34" charset="0"/>
              </a:rPr>
              <a:t>2</a:t>
            </a:r>
            <a:r>
              <a:rPr lang="cs-CZ" i="1" dirty="0">
                <a:solidFill>
                  <a:schemeClr val="tx2"/>
                </a:solidFill>
                <a:cs typeface="Arial" pitchFamily="34" charset="0"/>
              </a:rPr>
              <a:t>J</a:t>
            </a:r>
            <a:r>
              <a:rPr lang="cs-CZ" baseline="-25000" dirty="0">
                <a:solidFill>
                  <a:schemeClr val="tx2"/>
                </a:solidFill>
                <a:cs typeface="Arial" pitchFamily="34" charset="0"/>
              </a:rPr>
              <a:t>H-H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chemeClr val="tx2"/>
                </a:solidFill>
                <a:cs typeface="Arial" pitchFamily="34" charset="0"/>
              </a:rPr>
              <a:t>H</a:t>
            </a:r>
            <a:r>
              <a:rPr lang="cs-CZ" baseline="-25000" dirty="0">
                <a:solidFill>
                  <a:schemeClr val="tx2"/>
                </a:solidFill>
                <a:cs typeface="Arial" pitchFamily="34" charset="0"/>
              </a:rPr>
              <a:t>a</a:t>
            </a:r>
            <a:r>
              <a:rPr lang="cs-CZ" dirty="0">
                <a:solidFill>
                  <a:schemeClr val="tx2"/>
                </a:solidFill>
                <a:cs typeface="Arial" pitchFamily="34" charset="0"/>
              </a:rPr>
              <a:t>-H</a:t>
            </a:r>
            <a:r>
              <a:rPr lang="cs-CZ" baseline="-25000" dirty="0">
                <a:solidFill>
                  <a:schemeClr val="tx2"/>
                </a:solidFill>
                <a:cs typeface="Arial" pitchFamily="34" charset="0"/>
              </a:rPr>
              <a:t>e </a:t>
            </a:r>
            <a:r>
              <a:rPr lang="cs-CZ" dirty="0">
                <a:solidFill>
                  <a:schemeClr val="tx2"/>
                </a:solidFill>
                <a:cs typeface="Arial" pitchFamily="34" charset="0"/>
              </a:rPr>
              <a:t>0.8 </a:t>
            </a:r>
            <a:r>
              <a:rPr lang="cs-CZ" dirty="0" err="1">
                <a:solidFill>
                  <a:schemeClr val="tx2"/>
                </a:solidFill>
                <a:cs typeface="Arial" pitchFamily="34" charset="0"/>
              </a:rPr>
              <a:t>ppm</a:t>
            </a:r>
            <a:r>
              <a:rPr lang="cs-CZ" dirty="0">
                <a:solidFill>
                  <a:schemeClr val="tx2"/>
                </a:solidFill>
                <a:cs typeface="Arial" pitchFamily="34" charset="0"/>
              </a:rPr>
              <a:t> rozdíl !!!</a:t>
            </a:r>
          </a:p>
        </p:txBody>
      </p:sp>
    </p:spTree>
    <p:extLst>
      <p:ext uri="{BB962C8B-B14F-4D97-AF65-F5344CB8AC3E}">
        <p14:creationId xmlns:p14="http://schemas.microsoft.com/office/powerpoint/2010/main" val="23458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6" grpId="0"/>
      <p:bldP spid="36" grpId="0" animBg="1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4422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multiplicita</a:t>
            </a:r>
            <a:endParaRPr lang="en-US" sz="20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FB1A07BA-213D-413C-8915-08E7BFF52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1065"/>
            <a:ext cx="7772400" cy="5423535"/>
          </a:xfrm>
          <a:prstGeom prst="rect">
            <a:avLst/>
          </a:prstGeom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xmlns="" id="{C50654FB-EE28-4E62-84E7-D38304CC56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331555"/>
              </p:ext>
            </p:extLst>
          </p:nvPr>
        </p:nvGraphicFramePr>
        <p:xfrm>
          <a:off x="388938" y="2220056"/>
          <a:ext cx="1306512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193" name="CS ChemDraw Drawing" r:id="rId5" imgW="932715" imgH="646056" progId="ChemDraw.Document.6.0">
                  <p:embed/>
                </p:oleObj>
              </mc:Choice>
              <mc:Fallback>
                <p:oleObj name="CS ChemDraw Drawing" r:id="rId5" imgW="932715" imgH="64605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8938" y="2220056"/>
                        <a:ext cx="1306512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xmlns="" id="{5F6EEAC3-0862-4C8A-AF19-DA797BC9A7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293493"/>
              </p:ext>
            </p:extLst>
          </p:nvPr>
        </p:nvGraphicFramePr>
        <p:xfrm>
          <a:off x="6371460" y="1060252"/>
          <a:ext cx="1553340" cy="1080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194" name="MestReNova" r:id="rId7" imgW="3451867" imgH="2400408" progId="MestReNova.Document.1">
                  <p:embed/>
                </p:oleObj>
              </mc:Choice>
              <mc:Fallback>
                <p:oleObj name="MestReNova" r:id="rId7" imgW="3451867" imgH="2400408" progId="MestReNova.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71460" y="1060252"/>
                        <a:ext cx="1553340" cy="1080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ál 14">
            <a:extLst>
              <a:ext uri="{FF2B5EF4-FFF2-40B4-BE49-F238E27FC236}">
                <a16:creationId xmlns:a16="http://schemas.microsoft.com/office/drawing/2014/main" xmlns="" id="{ECAD2445-8C28-4FA7-8D08-89EDB74ED3C7}"/>
              </a:ext>
            </a:extLst>
          </p:cNvPr>
          <p:cNvSpPr/>
          <p:nvPr/>
        </p:nvSpPr>
        <p:spPr>
          <a:xfrm>
            <a:off x="228600" y="2524855"/>
            <a:ext cx="609600" cy="751745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xmlns="" id="{C3427C32-8847-4469-921F-BE94740D2822}"/>
              </a:ext>
            </a:extLst>
          </p:cNvPr>
          <p:cNvSpPr/>
          <p:nvPr/>
        </p:nvSpPr>
        <p:spPr>
          <a:xfrm>
            <a:off x="6019800" y="1278309"/>
            <a:ext cx="2362200" cy="997436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xmlns="" id="{63120D93-7B76-474C-93D6-95FC71F5C46B}"/>
              </a:ext>
            </a:extLst>
          </p:cNvPr>
          <p:cNvSpPr/>
          <p:nvPr/>
        </p:nvSpPr>
        <p:spPr>
          <a:xfrm>
            <a:off x="954820" y="2410555"/>
            <a:ext cx="327545" cy="22860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xmlns="" id="{1DB0F577-6091-44CE-82DB-F09714BE0269}"/>
              </a:ext>
            </a:extLst>
          </p:cNvPr>
          <p:cNvSpPr/>
          <p:nvPr/>
        </p:nvSpPr>
        <p:spPr>
          <a:xfrm>
            <a:off x="1120255" y="2895600"/>
            <a:ext cx="327545" cy="228600"/>
          </a:xfrm>
          <a:prstGeom prst="ellipse">
            <a:avLst/>
          </a:prstGeom>
          <a:solidFill>
            <a:srgbClr val="FF00FF">
              <a:alpha val="30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xmlns="" id="{14A4B833-E1BE-4E3C-8088-73874D776D1C}"/>
              </a:ext>
            </a:extLst>
          </p:cNvPr>
          <p:cNvSpPr/>
          <p:nvPr/>
        </p:nvSpPr>
        <p:spPr>
          <a:xfrm>
            <a:off x="847804" y="2895600"/>
            <a:ext cx="327545" cy="228600"/>
          </a:xfrm>
          <a:prstGeom prst="ellipse">
            <a:avLst/>
          </a:prstGeom>
          <a:solidFill>
            <a:srgbClr val="FF00FF">
              <a:alpha val="30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xmlns="" id="{344B5F3F-8480-4EAC-8E10-EFFA4E951D82}"/>
              </a:ext>
            </a:extLst>
          </p:cNvPr>
          <p:cNvSpPr/>
          <p:nvPr/>
        </p:nvSpPr>
        <p:spPr>
          <a:xfrm>
            <a:off x="1412727" y="2416906"/>
            <a:ext cx="327545" cy="2286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xmlns="" id="{35CF759B-FCDB-407B-8B41-DDC5F9A52DF1}"/>
              </a:ext>
            </a:extLst>
          </p:cNvPr>
          <p:cNvSpPr/>
          <p:nvPr/>
        </p:nvSpPr>
        <p:spPr>
          <a:xfrm>
            <a:off x="3962400" y="4648200"/>
            <a:ext cx="327545" cy="9906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xmlns="" id="{A64B6203-6F5A-49B1-875A-FC4AFDAB26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127631"/>
              </p:ext>
            </p:extLst>
          </p:nvPr>
        </p:nvGraphicFramePr>
        <p:xfrm>
          <a:off x="3263205" y="3295597"/>
          <a:ext cx="1725934" cy="1200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195" name="MestReNova" r:id="rId9" imgW="3451867" imgH="2400408" progId="MestReNova.Document.1">
                  <p:embed/>
                </p:oleObj>
              </mc:Choice>
              <mc:Fallback>
                <p:oleObj name="MestReNova" r:id="rId9" imgW="3451867" imgH="2400408" progId="MestReNova.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63205" y="3295597"/>
                        <a:ext cx="1725934" cy="1200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Ovál 39">
            <a:extLst>
              <a:ext uri="{FF2B5EF4-FFF2-40B4-BE49-F238E27FC236}">
                <a16:creationId xmlns:a16="http://schemas.microsoft.com/office/drawing/2014/main" xmlns="" id="{C891C53F-1C90-4DF3-8E31-B267BD39F6D3}"/>
              </a:ext>
            </a:extLst>
          </p:cNvPr>
          <p:cNvSpPr/>
          <p:nvPr/>
        </p:nvSpPr>
        <p:spPr>
          <a:xfrm>
            <a:off x="2971800" y="3276600"/>
            <a:ext cx="2207900" cy="152400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xmlns="" id="{6236F3CD-45E2-4922-B9DC-3B02B3C6E4CE}"/>
              </a:ext>
            </a:extLst>
          </p:cNvPr>
          <p:cNvSpPr/>
          <p:nvPr/>
        </p:nvSpPr>
        <p:spPr>
          <a:xfrm>
            <a:off x="5257800" y="5045412"/>
            <a:ext cx="327545" cy="593388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5" name="Objekt 24">
            <a:extLst>
              <a:ext uri="{FF2B5EF4-FFF2-40B4-BE49-F238E27FC236}">
                <a16:creationId xmlns:a16="http://schemas.microsoft.com/office/drawing/2014/main" xmlns="" id="{84D2075E-1B21-4107-96F8-15FC86E6F1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957738"/>
              </p:ext>
            </p:extLst>
          </p:nvPr>
        </p:nvGraphicFramePr>
        <p:xfrm>
          <a:off x="2504077" y="1158224"/>
          <a:ext cx="2416307" cy="1680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196" name="MestReNova" r:id="rId11" imgW="3451867" imgH="2400408" progId="MestReNova.Document.1">
                  <p:embed/>
                </p:oleObj>
              </mc:Choice>
              <mc:Fallback>
                <p:oleObj name="MestReNova" r:id="rId11" imgW="3451867" imgH="2400408" progId="MestReNova.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04077" y="1158224"/>
                        <a:ext cx="2416307" cy="1680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Ovál 41">
            <a:extLst>
              <a:ext uri="{FF2B5EF4-FFF2-40B4-BE49-F238E27FC236}">
                <a16:creationId xmlns:a16="http://schemas.microsoft.com/office/drawing/2014/main" xmlns="" id="{7178E7C2-6BB5-4D0D-93EF-5C53853476E8}"/>
              </a:ext>
            </a:extLst>
          </p:cNvPr>
          <p:cNvSpPr/>
          <p:nvPr/>
        </p:nvSpPr>
        <p:spPr>
          <a:xfrm>
            <a:off x="2053705" y="1143000"/>
            <a:ext cx="3280294" cy="186361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xmlns="" id="{14B98F1B-8EE0-4AD9-A91C-D883D93C3B4B}"/>
              </a:ext>
            </a:extLst>
          </p:cNvPr>
          <p:cNvSpPr/>
          <p:nvPr/>
        </p:nvSpPr>
        <p:spPr>
          <a:xfrm>
            <a:off x="6858000" y="4893012"/>
            <a:ext cx="1005270" cy="821988"/>
          </a:xfrm>
          <a:prstGeom prst="ellipse">
            <a:avLst/>
          </a:prstGeom>
          <a:solidFill>
            <a:srgbClr val="FF00FF">
              <a:alpha val="30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4" name="Objekt 43">
            <a:extLst>
              <a:ext uri="{FF2B5EF4-FFF2-40B4-BE49-F238E27FC236}">
                <a16:creationId xmlns:a16="http://schemas.microsoft.com/office/drawing/2014/main" xmlns="" id="{0E9325E8-A911-477B-A50B-7445037B09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928466"/>
              </p:ext>
            </p:extLst>
          </p:nvPr>
        </p:nvGraphicFramePr>
        <p:xfrm>
          <a:off x="5486400" y="2466894"/>
          <a:ext cx="2588900" cy="1800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197" name="MestReNova" r:id="rId13" imgW="3451867" imgH="2400408" progId="MestReNova.Document.1">
                  <p:embed/>
                </p:oleObj>
              </mc:Choice>
              <mc:Fallback>
                <p:oleObj name="MestReNova" r:id="rId13" imgW="3451867" imgH="2400408" progId="MestReNova.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86400" y="2466894"/>
                        <a:ext cx="2588900" cy="1800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Ovál 44">
            <a:extLst>
              <a:ext uri="{FF2B5EF4-FFF2-40B4-BE49-F238E27FC236}">
                <a16:creationId xmlns:a16="http://schemas.microsoft.com/office/drawing/2014/main" xmlns="" id="{B2D17CAE-2745-446F-8FA4-0305E65344F7}"/>
              </a:ext>
            </a:extLst>
          </p:cNvPr>
          <p:cNvSpPr/>
          <p:nvPr/>
        </p:nvSpPr>
        <p:spPr>
          <a:xfrm>
            <a:off x="5402261" y="2766248"/>
            <a:ext cx="2979739" cy="1656229"/>
          </a:xfrm>
          <a:prstGeom prst="ellipse">
            <a:avLst/>
          </a:prstGeom>
          <a:solidFill>
            <a:srgbClr val="FF00FF">
              <a:alpha val="30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6" name="Objekt 45">
            <a:extLst>
              <a:ext uri="{FF2B5EF4-FFF2-40B4-BE49-F238E27FC236}">
                <a16:creationId xmlns:a16="http://schemas.microsoft.com/office/drawing/2014/main" xmlns="" id="{75755EF8-B3EF-4D4A-A664-67EDF3DE1A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483133"/>
              </p:ext>
            </p:extLst>
          </p:nvPr>
        </p:nvGraphicFramePr>
        <p:xfrm>
          <a:off x="259189" y="695469"/>
          <a:ext cx="1306512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198" name="CS ChemDraw Drawing" r:id="rId15" imgW="932715" imgH="646056" progId="ChemDraw.Document.6.0">
                  <p:embed/>
                </p:oleObj>
              </mc:Choice>
              <mc:Fallback>
                <p:oleObj name="CS ChemDraw Drawing" r:id="rId15" imgW="932715" imgH="646056" progId="ChemDraw.Document.6.0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xmlns="" id="{C50654FB-EE28-4E62-84E7-D38304CC56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9189" y="695469"/>
                        <a:ext cx="1306512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" name="Přímá spojnice se šipkou 47">
            <a:extLst>
              <a:ext uri="{FF2B5EF4-FFF2-40B4-BE49-F238E27FC236}">
                <a16:creationId xmlns:a16="http://schemas.microsoft.com/office/drawing/2014/main" xmlns="" id="{88C1C916-DC0F-42B2-806F-E08282A7CB2D}"/>
              </a:ext>
            </a:extLst>
          </p:cNvPr>
          <p:cNvCxnSpPr/>
          <p:nvPr/>
        </p:nvCxnSpPr>
        <p:spPr>
          <a:xfrm>
            <a:off x="1143000" y="3276600"/>
            <a:ext cx="0" cy="619099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délník 48">
            <a:extLst>
              <a:ext uri="{FF2B5EF4-FFF2-40B4-BE49-F238E27FC236}">
                <a16:creationId xmlns:a16="http://schemas.microsoft.com/office/drawing/2014/main" xmlns="" id="{4FEB58D7-77D6-45BF-9B2C-CE6A2838A69C}"/>
              </a:ext>
            </a:extLst>
          </p:cNvPr>
          <p:cNvSpPr/>
          <p:nvPr/>
        </p:nvSpPr>
        <p:spPr>
          <a:xfrm>
            <a:off x="0" y="39624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chemicky ekvivalentní, magneticky neekvivalentní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 err="1">
                <a:solidFill>
                  <a:srgbClr val="00B0F0"/>
                </a:solidFill>
                <a:cs typeface="Arial" pitchFamily="34" charset="0"/>
              </a:rPr>
              <a:t>diastereotopicita</a:t>
            </a:r>
            <a:endParaRPr lang="cs-CZ" dirty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xmlns="" id="{9CAEB54B-3852-4FE1-94F5-C1AF104C4714}"/>
              </a:ext>
            </a:extLst>
          </p:cNvPr>
          <p:cNvSpPr/>
          <p:nvPr/>
        </p:nvSpPr>
        <p:spPr>
          <a:xfrm>
            <a:off x="7763165" y="4233729"/>
            <a:ext cx="609600" cy="751745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9" grpId="0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8406B51-5BCC-4962-A52A-3737D193A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8290560" cy="57851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xmlns="" id="{656ADDBC-78E3-4832-8408-0F1A8F9339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762317"/>
              </p:ext>
            </p:extLst>
          </p:nvPr>
        </p:nvGraphicFramePr>
        <p:xfrm>
          <a:off x="381000" y="762000"/>
          <a:ext cx="1306512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629" name="CS ChemDraw Drawing" r:id="rId5" imgW="932715" imgH="646056" progId="ChemDraw.Document.6.0">
                  <p:embed/>
                </p:oleObj>
              </mc:Choice>
              <mc:Fallback>
                <p:oleObj name="CS ChemDraw Drawing" r:id="rId5" imgW="932715" imgH="646056" progId="ChemDraw.Document.6.0">
                  <p:embed/>
                  <p:pic>
                    <p:nvPicPr>
                      <p:cNvPr id="46" name="Objekt 45">
                        <a:extLst>
                          <a:ext uri="{FF2B5EF4-FFF2-40B4-BE49-F238E27FC236}">
                            <a16:creationId xmlns:a16="http://schemas.microsoft.com/office/drawing/2014/main" xmlns="" id="{75755EF8-B3EF-4D4A-A664-67EDF3DE1A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" y="762000"/>
                        <a:ext cx="1306512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8">
            <a:extLst>
              <a:ext uri="{FF2B5EF4-FFF2-40B4-BE49-F238E27FC236}">
                <a16:creationId xmlns:a16="http://schemas.microsoft.com/office/drawing/2014/main" xmlns="" id="{1957334E-22F6-4106-A484-88A6605ADABA}"/>
              </a:ext>
            </a:extLst>
          </p:cNvPr>
          <p:cNvSpPr/>
          <p:nvPr/>
        </p:nvSpPr>
        <p:spPr>
          <a:xfrm>
            <a:off x="2283556" y="76200"/>
            <a:ext cx="4422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multiplicita</a:t>
            </a:r>
            <a:endParaRPr lang="en-US" sz="2000" b="1" dirty="0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xmlns="" id="{FF9440D2-A2C3-4567-A4B9-2C8EA24DC81E}"/>
              </a:ext>
            </a:extLst>
          </p:cNvPr>
          <p:cNvSpPr/>
          <p:nvPr/>
        </p:nvSpPr>
        <p:spPr>
          <a:xfrm>
            <a:off x="152400" y="2083475"/>
            <a:ext cx="518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13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C-</a:t>
            </a: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H interakce se během měření potlačí (</a:t>
            </a:r>
            <a:r>
              <a:rPr lang="cs-CZ" dirty="0" err="1">
                <a:solidFill>
                  <a:srgbClr val="00B0F0"/>
                </a:solidFill>
                <a:cs typeface="Arial" pitchFamily="34" charset="0"/>
              </a:rPr>
              <a:t>decoupling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) a </a:t>
            </a: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13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C-</a:t>
            </a: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13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C interakce jsou téměř nepozorovatelné díky izotopovému zastoupení izotopu </a:t>
            </a: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13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C (1.1 %)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00B0F0"/>
              </a:solidFill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dirty="0">
                <a:cs typeface="Arial" pitchFamily="34" charset="0"/>
              </a:rPr>
              <a:t>→ </a:t>
            </a:r>
            <a:r>
              <a:rPr lang="cs-CZ" baseline="30000" dirty="0">
                <a:cs typeface="Arial" pitchFamily="34" charset="0"/>
              </a:rPr>
              <a:t>13</a:t>
            </a:r>
            <a:r>
              <a:rPr lang="cs-CZ" dirty="0">
                <a:cs typeface="Arial" pitchFamily="34" charset="0"/>
              </a:rPr>
              <a:t>C spektra jsou obvykle jednoduše interpretovatelná (singlety), pokud nejsou štěpeny jiným NMR aktivním jádrem: </a:t>
            </a:r>
            <a:r>
              <a:rPr lang="cs-CZ" baseline="30000" dirty="0">
                <a:cs typeface="Arial" pitchFamily="34" charset="0"/>
              </a:rPr>
              <a:t>11</a:t>
            </a:r>
            <a:r>
              <a:rPr lang="cs-CZ" dirty="0">
                <a:cs typeface="Arial" pitchFamily="34" charset="0"/>
              </a:rPr>
              <a:t>B, </a:t>
            </a:r>
            <a:r>
              <a:rPr lang="cs-CZ" baseline="30000" dirty="0">
                <a:cs typeface="Arial" pitchFamily="34" charset="0"/>
              </a:rPr>
              <a:t>19</a:t>
            </a:r>
            <a:r>
              <a:rPr lang="cs-CZ" dirty="0">
                <a:cs typeface="Arial" pitchFamily="34" charset="0"/>
              </a:rPr>
              <a:t>F, </a:t>
            </a:r>
            <a:r>
              <a:rPr lang="cs-CZ" baseline="30000" dirty="0">
                <a:cs typeface="Arial" pitchFamily="34" charset="0"/>
              </a:rPr>
              <a:t>31</a:t>
            </a:r>
            <a:r>
              <a:rPr lang="cs-CZ" dirty="0">
                <a:cs typeface="Arial" pitchFamily="34" charset="0"/>
              </a:rPr>
              <a:t>P apod.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xmlns="" id="{5B6456BD-B930-4A46-8028-35786419D313}"/>
              </a:ext>
            </a:extLst>
          </p:cNvPr>
          <p:cNvSpPr/>
          <p:nvPr/>
        </p:nvSpPr>
        <p:spPr>
          <a:xfrm>
            <a:off x="1447800" y="914400"/>
            <a:ext cx="239712" cy="304800"/>
          </a:xfrm>
          <a:prstGeom prst="ellipse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xmlns="" id="{3E386D89-8741-46AD-AE44-B8CFB81FF6A7}"/>
              </a:ext>
            </a:extLst>
          </p:cNvPr>
          <p:cNvSpPr/>
          <p:nvPr/>
        </p:nvSpPr>
        <p:spPr>
          <a:xfrm>
            <a:off x="4579568" y="4467999"/>
            <a:ext cx="373432" cy="1704201"/>
          </a:xfrm>
          <a:prstGeom prst="ellipse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xmlns="" id="{0F815917-5B99-4614-9001-8489FFBE8E06}"/>
              </a:ext>
            </a:extLst>
          </p:cNvPr>
          <p:cNvSpPr/>
          <p:nvPr/>
        </p:nvSpPr>
        <p:spPr>
          <a:xfrm>
            <a:off x="1012032" y="909637"/>
            <a:ext cx="239712" cy="304800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xmlns="" id="{D006271E-8E5D-4E76-A044-80D1D6E7C24B}"/>
              </a:ext>
            </a:extLst>
          </p:cNvPr>
          <p:cNvSpPr/>
          <p:nvPr/>
        </p:nvSpPr>
        <p:spPr>
          <a:xfrm>
            <a:off x="5715000" y="4419600"/>
            <a:ext cx="304800" cy="1828800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7AF3F115-D47E-4ECD-B78A-24897E4BB590}"/>
              </a:ext>
            </a:extLst>
          </p:cNvPr>
          <p:cNvSpPr/>
          <p:nvPr/>
        </p:nvSpPr>
        <p:spPr>
          <a:xfrm>
            <a:off x="5943600" y="4038600"/>
            <a:ext cx="1600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>
                <a:cs typeface="Arial" pitchFamily="34" charset="0"/>
              </a:rPr>
              <a:t>3x – OCH</a:t>
            </a:r>
            <a:r>
              <a:rPr lang="cs-CZ" baseline="-25000" dirty="0">
                <a:cs typeface="Arial" pitchFamily="34" charset="0"/>
              </a:rPr>
              <a:t>3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xmlns="" id="{F889A5B9-DFFC-46B9-A359-D1845986B411}"/>
              </a:ext>
            </a:extLst>
          </p:cNvPr>
          <p:cNvCxnSpPr>
            <a:cxnSpLocks/>
          </p:cNvCxnSpPr>
          <p:nvPr/>
        </p:nvCxnSpPr>
        <p:spPr>
          <a:xfrm>
            <a:off x="6255842" y="4391799"/>
            <a:ext cx="221158" cy="4088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ál 16">
            <a:extLst>
              <a:ext uri="{FF2B5EF4-FFF2-40B4-BE49-F238E27FC236}">
                <a16:creationId xmlns:a16="http://schemas.microsoft.com/office/drawing/2014/main" xmlns="" id="{72F76C91-3C83-4F73-B2BA-95AA1CA0B3BD}"/>
              </a:ext>
            </a:extLst>
          </p:cNvPr>
          <p:cNvSpPr/>
          <p:nvPr/>
        </p:nvSpPr>
        <p:spPr>
          <a:xfrm>
            <a:off x="871474" y="1362074"/>
            <a:ext cx="520828" cy="317917"/>
          </a:xfrm>
          <a:prstGeom prst="ellipse">
            <a:avLst/>
          </a:prstGeom>
          <a:solidFill>
            <a:srgbClr val="00B050">
              <a:alpha val="4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xmlns="" id="{A2001005-135C-45C5-83D6-81DD3754EEB7}"/>
              </a:ext>
            </a:extLst>
          </p:cNvPr>
          <p:cNvSpPr/>
          <p:nvPr/>
        </p:nvSpPr>
        <p:spPr>
          <a:xfrm>
            <a:off x="6858000" y="4191000"/>
            <a:ext cx="520828" cy="1905000"/>
          </a:xfrm>
          <a:prstGeom prst="ellipse">
            <a:avLst/>
          </a:prstGeom>
          <a:solidFill>
            <a:srgbClr val="00B050">
              <a:alpha val="4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xmlns="" id="{F223BDC7-B6AF-4192-93BC-A06C4E633C47}"/>
              </a:ext>
            </a:extLst>
          </p:cNvPr>
          <p:cNvSpPr/>
          <p:nvPr/>
        </p:nvSpPr>
        <p:spPr>
          <a:xfrm rot="3463180">
            <a:off x="25714" y="1166288"/>
            <a:ext cx="1020161" cy="442795"/>
          </a:xfrm>
          <a:prstGeom prst="ellipse">
            <a:avLst/>
          </a:prstGeom>
          <a:solidFill>
            <a:srgbClr val="FF00FF">
              <a:alpha val="45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xmlns="" id="{16FDC37F-6B80-49CD-841F-5C757C7D19EF}"/>
              </a:ext>
            </a:extLst>
          </p:cNvPr>
          <p:cNvSpPr/>
          <p:nvPr/>
        </p:nvSpPr>
        <p:spPr>
          <a:xfrm rot="5400000">
            <a:off x="6912714" y="4784483"/>
            <a:ext cx="1934561" cy="442795"/>
          </a:xfrm>
          <a:prstGeom prst="ellipse">
            <a:avLst/>
          </a:prstGeom>
          <a:solidFill>
            <a:srgbClr val="FF00FF">
              <a:alpha val="45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9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5" grpId="0"/>
      <p:bldP spid="17" grpId="0" animBg="1"/>
      <p:bldP spid="18" grpId="0" animBg="1"/>
      <p:bldP spid="19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6519DB0B-5EF0-4ADA-BF1B-600E6D21B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685"/>
            <a:ext cx="9144000" cy="63806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xmlns="" id="{656ADDBC-78E3-4832-8408-0F1A8F9339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52577"/>
              </p:ext>
            </p:extLst>
          </p:nvPr>
        </p:nvGraphicFramePr>
        <p:xfrm>
          <a:off x="428625" y="727075"/>
          <a:ext cx="769938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629" name="CS ChemDraw Drawing" r:id="rId5" imgW="548694" imgH="836784" progId="ChemDraw.Document.6.0">
                  <p:embed/>
                </p:oleObj>
              </mc:Choice>
              <mc:Fallback>
                <p:oleObj name="CS ChemDraw Drawing" r:id="rId5" imgW="548694" imgH="836784" progId="ChemDraw.Document.6.0">
                  <p:embed/>
                  <p:pic>
                    <p:nvPicPr>
                      <p:cNvPr id="14" name="Objekt 13">
                        <a:extLst>
                          <a:ext uri="{FF2B5EF4-FFF2-40B4-BE49-F238E27FC236}">
                            <a16:creationId xmlns:a16="http://schemas.microsoft.com/office/drawing/2014/main" xmlns="" id="{656ADDBC-78E3-4832-8408-0F1A8F9339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8625" y="727075"/>
                        <a:ext cx="769938" cy="1169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8">
            <a:extLst>
              <a:ext uri="{FF2B5EF4-FFF2-40B4-BE49-F238E27FC236}">
                <a16:creationId xmlns:a16="http://schemas.microsoft.com/office/drawing/2014/main" xmlns="" id="{1957334E-22F6-4106-A484-88A6605ADABA}"/>
              </a:ext>
            </a:extLst>
          </p:cNvPr>
          <p:cNvSpPr/>
          <p:nvPr/>
        </p:nvSpPr>
        <p:spPr>
          <a:xfrm>
            <a:off x="2283556" y="133290"/>
            <a:ext cx="4422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multiplicita</a:t>
            </a:r>
            <a:endParaRPr lang="en-US" sz="2000" b="1" dirty="0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xmlns="" id="{FF9440D2-A2C3-4567-A4B9-2C8EA24DC81E}"/>
              </a:ext>
            </a:extLst>
          </p:cNvPr>
          <p:cNvSpPr/>
          <p:nvPr/>
        </p:nvSpPr>
        <p:spPr>
          <a:xfrm>
            <a:off x="1295400" y="852157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13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C NMR spektrum s </a:t>
            </a: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H interakcemi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xmlns="" id="{A11425F9-0EFB-44DB-8F7E-28B1AEA95ABE}"/>
              </a:ext>
            </a:extLst>
          </p:cNvPr>
          <p:cNvSpPr/>
          <p:nvPr/>
        </p:nvSpPr>
        <p:spPr>
          <a:xfrm>
            <a:off x="428625" y="650874"/>
            <a:ext cx="838200" cy="547318"/>
          </a:xfrm>
          <a:prstGeom prst="ellipse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xmlns="" id="{E771CF4D-968E-4A0A-A78C-EEAA6A2532E4}"/>
              </a:ext>
            </a:extLst>
          </p:cNvPr>
          <p:cNvSpPr/>
          <p:nvPr/>
        </p:nvSpPr>
        <p:spPr>
          <a:xfrm>
            <a:off x="7467600" y="4485474"/>
            <a:ext cx="838200" cy="1461718"/>
          </a:xfrm>
          <a:prstGeom prst="ellipse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xmlns="" id="{7E56D9FF-91D8-467F-8826-E1B005A02613}"/>
              </a:ext>
            </a:extLst>
          </p:cNvPr>
          <p:cNvCxnSpPr>
            <a:cxnSpLocks/>
          </p:cNvCxnSpPr>
          <p:nvPr/>
        </p:nvCxnSpPr>
        <p:spPr>
          <a:xfrm flipH="1" flipV="1">
            <a:off x="6172200" y="3428999"/>
            <a:ext cx="1295400" cy="10564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10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24">
            <a:extLst>
              <a:ext uri="{FF2B5EF4-FFF2-40B4-BE49-F238E27FC236}">
                <a16:creationId xmlns:a16="http://schemas.microsoft.com/office/drawing/2014/main" xmlns="" id="{ECE8AF4A-2DA6-4612-B4B3-DD6CF874F74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11" y="10886"/>
            <a:ext cx="9048107" cy="674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xmlns="" id="{793F8A9D-32C8-49D0-9182-9247A4B4BA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771737"/>
              </p:ext>
            </p:extLst>
          </p:nvPr>
        </p:nvGraphicFramePr>
        <p:xfrm>
          <a:off x="1008063" y="1601788"/>
          <a:ext cx="1897062" cy="189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777" name="CS ChemDraw Drawing" r:id="rId4" imgW="1354987" imgH="1354968" progId="ChemDraw.Document.6.0">
                  <p:embed/>
                </p:oleObj>
              </mc:Choice>
              <mc:Fallback>
                <p:oleObj name="CS ChemDraw Drawing" r:id="rId4" imgW="1354987" imgH="1354968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1601788"/>
                        <a:ext cx="1897062" cy="189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ál 5">
            <a:extLst>
              <a:ext uri="{FF2B5EF4-FFF2-40B4-BE49-F238E27FC236}">
                <a16:creationId xmlns:a16="http://schemas.microsoft.com/office/drawing/2014/main" xmlns="" id="{DCDEBF79-16A3-468C-BB9F-9643996DF53A}"/>
              </a:ext>
            </a:extLst>
          </p:cNvPr>
          <p:cNvSpPr/>
          <p:nvPr/>
        </p:nvSpPr>
        <p:spPr>
          <a:xfrm>
            <a:off x="1447800" y="1524000"/>
            <a:ext cx="609600" cy="45720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xmlns="" id="{7D2431DD-9455-4CA4-8B26-D14E8A89185B}"/>
              </a:ext>
            </a:extLst>
          </p:cNvPr>
          <p:cNvSpPr/>
          <p:nvPr/>
        </p:nvSpPr>
        <p:spPr>
          <a:xfrm>
            <a:off x="1962612" y="2743200"/>
            <a:ext cx="609600" cy="45720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xmlns="" id="{608731CA-30C9-424A-AE0D-C69944778A72}"/>
              </a:ext>
            </a:extLst>
          </p:cNvPr>
          <p:cNvSpPr/>
          <p:nvPr/>
        </p:nvSpPr>
        <p:spPr>
          <a:xfrm>
            <a:off x="5715000" y="2743200"/>
            <a:ext cx="609600" cy="228600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xmlns="" id="{D337045C-4D8E-49CA-A901-F4AE788A5C81}"/>
              </a:ext>
            </a:extLst>
          </p:cNvPr>
          <p:cNvSpPr/>
          <p:nvPr/>
        </p:nvSpPr>
        <p:spPr>
          <a:xfrm>
            <a:off x="1008062" y="2481299"/>
            <a:ext cx="744538" cy="76971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xmlns="" id="{99D80216-4E99-47A7-B803-5187F670192D}"/>
              </a:ext>
            </a:extLst>
          </p:cNvPr>
          <p:cNvSpPr/>
          <p:nvPr/>
        </p:nvSpPr>
        <p:spPr>
          <a:xfrm>
            <a:off x="6344697" y="1524000"/>
            <a:ext cx="2286000" cy="76971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xmlns="" id="{23F0BFF8-B953-4ED6-B614-8D7B772415AA}"/>
              </a:ext>
            </a:extLst>
          </p:cNvPr>
          <p:cNvSpPr/>
          <p:nvPr/>
        </p:nvSpPr>
        <p:spPr>
          <a:xfrm>
            <a:off x="609600" y="260797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600" dirty="0">
                <a:solidFill>
                  <a:srgbClr val="00B0F0"/>
                </a:solidFill>
              </a:rPr>
              <a:t> IR spektrum</a:t>
            </a:r>
            <a:endParaRPr lang="en-US" sz="1600" dirty="0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75F44029-6D51-4D18-83BF-A95029F8CE70}"/>
              </a:ext>
            </a:extLst>
          </p:cNvPr>
          <p:cNvSpPr/>
          <p:nvPr/>
        </p:nvSpPr>
        <p:spPr>
          <a:xfrm>
            <a:off x="2998787" y="2866154"/>
            <a:ext cx="2487613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600" dirty="0">
                <a:solidFill>
                  <a:srgbClr val="FF0000"/>
                </a:solidFill>
              </a:rPr>
              <a:t> 2 karbonylové skupiny – 1 charakteristická vibrace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2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FFB47C7-3179-45D0-82D5-720D717F5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609600"/>
            <a:ext cx="9119616" cy="63636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xmlns="" id="{656ADDBC-78E3-4832-8408-0F1A8F93395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7200" y="787400"/>
          <a:ext cx="709613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652" name="CS ChemDraw Drawing" r:id="rId5" imgW="505905" imgH="746928" progId="ChemDraw.Document.6.0">
                  <p:embed/>
                </p:oleObj>
              </mc:Choice>
              <mc:Fallback>
                <p:oleObj name="CS ChemDraw Drawing" r:id="rId5" imgW="505905" imgH="746928" progId="ChemDraw.Document.6.0">
                  <p:embed/>
                  <p:pic>
                    <p:nvPicPr>
                      <p:cNvPr id="14" name="Objekt 13">
                        <a:extLst>
                          <a:ext uri="{FF2B5EF4-FFF2-40B4-BE49-F238E27FC236}">
                            <a16:creationId xmlns:a16="http://schemas.microsoft.com/office/drawing/2014/main" xmlns="" id="{656ADDBC-78E3-4832-8408-0F1A8F9339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787400"/>
                        <a:ext cx="709613" cy="1046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8">
            <a:extLst>
              <a:ext uri="{FF2B5EF4-FFF2-40B4-BE49-F238E27FC236}">
                <a16:creationId xmlns:a16="http://schemas.microsoft.com/office/drawing/2014/main" xmlns="" id="{1957334E-22F6-4106-A484-88A6605ADABA}"/>
              </a:ext>
            </a:extLst>
          </p:cNvPr>
          <p:cNvSpPr/>
          <p:nvPr/>
        </p:nvSpPr>
        <p:spPr>
          <a:xfrm>
            <a:off x="2283556" y="133290"/>
            <a:ext cx="4422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Základní NMR parametry – multiplicita</a:t>
            </a:r>
            <a:endParaRPr lang="en-US" sz="2000" b="1" dirty="0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xmlns="" id="{FF9440D2-A2C3-4567-A4B9-2C8EA24DC81E}"/>
              </a:ext>
            </a:extLst>
          </p:cNvPr>
          <p:cNvSpPr/>
          <p:nvPr/>
        </p:nvSpPr>
        <p:spPr>
          <a:xfrm>
            <a:off x="152400" y="1991971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baseline="30000" dirty="0">
                <a:solidFill>
                  <a:srgbClr val="00B0F0"/>
                </a:solidFill>
                <a:cs typeface="Arial" pitchFamily="34" charset="0"/>
              </a:rPr>
              <a:t>13</a:t>
            </a:r>
            <a:r>
              <a:rPr lang="cs-CZ" dirty="0">
                <a:solidFill>
                  <a:srgbClr val="00B0F0"/>
                </a:solidFill>
                <a:cs typeface="Arial" pitchFamily="34" charset="0"/>
              </a:rPr>
              <a:t>C-{1H} NMR spektrum</a:t>
            </a:r>
          </a:p>
        </p:txBody>
      </p:sp>
    </p:spTree>
    <p:extLst>
      <p:ext uri="{BB962C8B-B14F-4D97-AF65-F5344CB8AC3E}">
        <p14:creationId xmlns:p14="http://schemas.microsoft.com/office/powerpoint/2010/main" val="1821508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31595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Dynamické chování molekul</a:t>
            </a:r>
            <a:endParaRPr lang="en-US" sz="2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A7F2650-6741-4A28-A776-3BAF64FCD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762000"/>
            <a:ext cx="3863340" cy="3268980"/>
          </a:xfrm>
          <a:prstGeom prst="rect">
            <a:avLst/>
          </a:prstGeom>
        </p:spPr>
      </p:pic>
      <p:sp>
        <p:nvSpPr>
          <p:cNvPr id="30" name="TextovéPole 12">
            <a:extLst>
              <a:ext uri="{FF2B5EF4-FFF2-40B4-BE49-F238E27FC236}">
                <a16:creationId xmlns:a16="http://schemas.microsoft.com/office/drawing/2014/main" xmlns="" id="{BF07E029-F6A2-49CC-A58A-ADB33AC8A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7" y="5152072"/>
            <a:ext cx="817625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B0F0"/>
                </a:solidFill>
                <a:latin typeface="+mj-lt"/>
              </a:rPr>
              <a:t>konformační pohyb cyklohexanu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B0F0"/>
                </a:solidFill>
                <a:latin typeface="+mj-lt"/>
              </a:rPr>
              <a:t>při 0</a:t>
            </a:r>
            <a:r>
              <a:rPr lang="cs-CZ" altLang="cs-CZ" sz="20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°C je inverze kruhu velmi rychlá a pozorujeme průměrný signál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při -90°C je pohyb „zastaven“ a pozorujeme dva typy signálu </a:t>
            </a:r>
            <a:r>
              <a:rPr lang="cs-CZ" altLang="cs-CZ" sz="2000" dirty="0">
                <a:solidFill>
                  <a:srgbClr val="FF00FF"/>
                </a:solidFill>
                <a:latin typeface="+mj-lt"/>
                <a:cs typeface="Arial" panose="020B0604020202020204" pitchFamily="34" charset="0"/>
              </a:rPr>
              <a:t>H</a:t>
            </a:r>
            <a:r>
              <a:rPr lang="cs-CZ" altLang="cs-CZ" sz="2000" baseline="-25000" dirty="0">
                <a:solidFill>
                  <a:srgbClr val="FF00FF"/>
                </a:solidFill>
                <a:latin typeface="+mj-lt"/>
                <a:cs typeface="Arial" panose="020B0604020202020204" pitchFamily="34" charset="0"/>
              </a:rPr>
              <a:t>ax</a:t>
            </a:r>
            <a:r>
              <a:rPr lang="cs-CZ" altLang="cs-CZ" sz="20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a </a:t>
            </a:r>
            <a:r>
              <a:rPr lang="cs-CZ" altLang="cs-CZ" sz="2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H</a:t>
            </a:r>
            <a:r>
              <a:rPr lang="cs-CZ" altLang="cs-CZ" sz="2000" baseline="-250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eq</a:t>
            </a:r>
            <a:endParaRPr lang="cs-CZ" altLang="cs-CZ" sz="2000" baseline="-250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xmlns="" id="{A8B62079-25B7-4A11-A411-A69D2E9193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07581" y="982980"/>
            <a:ext cx="5636419" cy="42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1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12">
            <a:extLst>
              <a:ext uri="{FF2B5EF4-FFF2-40B4-BE49-F238E27FC236}">
                <a16:creationId xmlns:a16="http://schemas.microsoft.com/office/drawing/2014/main" xmlns="" id="{F5A4F472-176B-4CB8-9C7D-67F21F0F4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577" y="645835"/>
            <a:ext cx="267266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B0F0"/>
                </a:solidFill>
                <a:latin typeface="+mj-lt"/>
              </a:rPr>
              <a:t>které molekule odpovídá </a:t>
            </a:r>
            <a:r>
              <a:rPr lang="cs-CZ" altLang="cs-CZ" sz="2000" baseline="30000" dirty="0">
                <a:solidFill>
                  <a:srgbClr val="00B0F0"/>
                </a:solidFill>
                <a:latin typeface="+mj-lt"/>
              </a:rPr>
              <a:t>1</a:t>
            </a:r>
            <a:r>
              <a:rPr lang="cs-CZ" altLang="cs-CZ" sz="2000" dirty="0">
                <a:solidFill>
                  <a:srgbClr val="00B0F0"/>
                </a:solidFill>
                <a:latin typeface="+mj-lt"/>
              </a:rPr>
              <a:t>H NMR spektrum ?</a:t>
            </a:r>
          </a:p>
        </p:txBody>
      </p:sp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xmlns="" id="{2F5E3366-ECAF-4EB5-8F1E-612D3B40B8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620020"/>
              </p:ext>
            </p:extLst>
          </p:nvPr>
        </p:nvGraphicFramePr>
        <p:xfrm>
          <a:off x="306229" y="624193"/>
          <a:ext cx="6335157" cy="2843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758" name="CS ChemDraw Drawing" r:id="rId4" imgW="5759234" imgH="2584656" progId="ChemDraw.Document.6.0">
                  <p:embed/>
                </p:oleObj>
              </mc:Choice>
              <mc:Fallback>
                <p:oleObj name="CS ChemDraw Drawing" r:id="rId4" imgW="5759234" imgH="258465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6229" y="624193"/>
                        <a:ext cx="6335157" cy="2843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xmlns="" id="{6C9103D7-273E-4C96-9536-96594A0903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208294"/>
              </p:ext>
            </p:extLst>
          </p:nvPr>
        </p:nvGraphicFramePr>
        <p:xfrm>
          <a:off x="311082" y="3738564"/>
          <a:ext cx="6335157" cy="2843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759" name="CS ChemDraw Drawing" r:id="rId6" imgW="5759234" imgH="2584656" progId="ChemDraw.Document.6.0">
                  <p:embed/>
                </p:oleObj>
              </mc:Choice>
              <mc:Fallback>
                <p:oleObj name="CS ChemDraw Drawing" r:id="rId6" imgW="5759234" imgH="258465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1082" y="3738564"/>
                        <a:ext cx="6335157" cy="2843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xmlns="" id="{7E5E7BDA-DE49-450A-9838-9BF1F047AF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134276"/>
              </p:ext>
            </p:extLst>
          </p:nvPr>
        </p:nvGraphicFramePr>
        <p:xfrm>
          <a:off x="6705600" y="2465848"/>
          <a:ext cx="1177823" cy="597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760" name="CS ChemDraw Drawing" r:id="rId8" imgW="841302" imgH="426816" progId="ChemDraw.Document.6.0">
                  <p:embed/>
                </p:oleObj>
              </mc:Choice>
              <mc:Fallback>
                <p:oleObj name="CS ChemDraw Drawing" r:id="rId8" imgW="841302" imgH="42681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05600" y="2465848"/>
                        <a:ext cx="1177823" cy="597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0519C61F-3DCA-4208-AAAF-DF66C8B11964}"/>
              </a:ext>
            </a:extLst>
          </p:cNvPr>
          <p:cNvSpPr/>
          <p:nvPr/>
        </p:nvSpPr>
        <p:spPr>
          <a:xfrm>
            <a:off x="3092131" y="76200"/>
            <a:ext cx="1937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Příklady k řešení</a:t>
            </a:r>
            <a:endParaRPr lang="en-US" sz="2000" b="1" dirty="0"/>
          </a:p>
        </p:txBody>
      </p:sp>
      <p:graphicFrame>
        <p:nvGraphicFramePr>
          <p:cNvPr id="17" name="Objekt 16">
            <a:extLst>
              <a:ext uri="{FF2B5EF4-FFF2-40B4-BE49-F238E27FC236}">
                <a16:creationId xmlns:a16="http://schemas.microsoft.com/office/drawing/2014/main" xmlns="" id="{15E713D2-75F6-4A34-A062-8BE6E64DE8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508333"/>
              </p:ext>
            </p:extLst>
          </p:nvPr>
        </p:nvGraphicFramePr>
        <p:xfrm>
          <a:off x="8077200" y="2456629"/>
          <a:ext cx="955752" cy="533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761" name="CS ChemDraw Drawing" r:id="rId10" imgW="682680" imgH="381024" progId="ChemDraw.Document.6.0">
                  <p:embed/>
                </p:oleObj>
              </mc:Choice>
              <mc:Fallback>
                <p:oleObj name="CS ChemDraw Drawing" r:id="rId10" imgW="682680" imgH="381024" progId="ChemDraw.Document.6.0">
                  <p:embed/>
                  <p:pic>
                    <p:nvPicPr>
                      <p:cNvPr id="12" name="Objekt 11">
                        <a:extLst>
                          <a:ext uri="{FF2B5EF4-FFF2-40B4-BE49-F238E27FC236}">
                            <a16:creationId xmlns:a16="http://schemas.microsoft.com/office/drawing/2014/main" xmlns="" id="{3A799D78-E18F-4A8D-8223-3A43386906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77200" y="2456629"/>
                        <a:ext cx="955752" cy="533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xmlns="" id="{2C275C20-DF06-4CF8-A22D-A043A26AC8E8}"/>
              </a:ext>
            </a:extLst>
          </p:cNvPr>
          <p:cNvCxnSpPr>
            <a:cxnSpLocks/>
          </p:cNvCxnSpPr>
          <p:nvPr/>
        </p:nvCxnSpPr>
        <p:spPr>
          <a:xfrm>
            <a:off x="5452944" y="2066881"/>
            <a:ext cx="1270899" cy="39896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xmlns="" id="{2A173D66-1700-4377-A5C2-6335F1606925}"/>
              </a:ext>
            </a:extLst>
          </p:cNvPr>
          <p:cNvCxnSpPr>
            <a:cxnSpLocks/>
          </p:cNvCxnSpPr>
          <p:nvPr/>
        </p:nvCxnSpPr>
        <p:spPr>
          <a:xfrm flipV="1">
            <a:off x="5943600" y="3200400"/>
            <a:ext cx="2233894" cy="19050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40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26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/>
              <a:t>-Maier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1937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Příklady k řešení</a:t>
            </a:r>
            <a:endParaRPr lang="en-US" sz="2000" b="1" dirty="0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xmlns="" id="{92D115C3-3AD8-4C16-AF83-2B68984E1C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52510"/>
          <a:ext cx="7429412" cy="3334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98" name="CS ChemDraw Drawing" r:id="rId4" imgW="5759234" imgH="2584656" progId="ChemDraw.Document.6.0">
                  <p:embed/>
                </p:oleObj>
              </mc:Choice>
              <mc:Fallback>
                <p:oleObj name="CS ChemDraw Drawing" r:id="rId4" imgW="5759234" imgH="2584656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xmlns="" id="{92D115C3-3AD8-4C16-AF83-2B68984E1C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552510"/>
                        <a:ext cx="7429412" cy="3334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xmlns="" id="{3B57ABD7-E678-4875-B8A5-06BBBA3310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2189" y="3733800"/>
          <a:ext cx="7429412" cy="3334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99" name="CS ChemDraw Drawing" r:id="rId6" imgW="5759234" imgH="2584656" progId="ChemDraw.Document.6.0">
                  <p:embed/>
                </p:oleObj>
              </mc:Choice>
              <mc:Fallback>
                <p:oleObj name="CS ChemDraw Drawing" r:id="rId6" imgW="5759234" imgH="2584656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xmlns="" id="{3B57ABD7-E678-4875-B8A5-06BBBA3310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22189" y="3733800"/>
                        <a:ext cx="7429412" cy="3334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xmlns="" id="{1332CBFE-E5CA-418A-97B5-F4A60C8FD4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17554" y="1199920"/>
          <a:ext cx="1442251" cy="1019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800" name="CS ChemDraw Drawing" r:id="rId8" imgW="1030179" imgH="728352" progId="ChemDraw.Document.6.0">
                  <p:embed/>
                </p:oleObj>
              </mc:Choice>
              <mc:Fallback>
                <p:oleObj name="CS ChemDraw Drawing" r:id="rId8" imgW="1030179" imgH="728352" progId="ChemDraw.Document.6.0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xmlns="" id="{1332CBFE-E5CA-418A-97B5-F4A60C8FD4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17554" y="1199920"/>
                        <a:ext cx="1442251" cy="1019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xmlns="" id="{5CE9B53F-D4A8-45AA-9426-6016B7FF81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46392" y="4212454"/>
          <a:ext cx="1662203" cy="102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801" name="CS ChemDraw Drawing" r:id="rId10" imgW="1187288" imgH="730080" progId="ChemDraw.Document.6.0">
                  <p:embed/>
                </p:oleObj>
              </mc:Choice>
              <mc:Fallback>
                <p:oleObj name="CS ChemDraw Drawing" r:id="rId10" imgW="1187288" imgH="730080" progId="ChemDraw.Document.6.0">
                  <p:embed/>
                  <p:pic>
                    <p:nvPicPr>
                      <p:cNvPr id="13" name="Objekt 12">
                        <a:extLst>
                          <a:ext uri="{FF2B5EF4-FFF2-40B4-BE49-F238E27FC236}">
                            <a16:creationId xmlns:a16="http://schemas.microsoft.com/office/drawing/2014/main" xmlns="" id="{5CE9B53F-D4A8-45AA-9426-6016B7FF8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46392" y="4212454"/>
                        <a:ext cx="1662203" cy="102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Volný tvar: obrazec 3">
            <a:extLst>
              <a:ext uri="{FF2B5EF4-FFF2-40B4-BE49-F238E27FC236}">
                <a16:creationId xmlns:a16="http://schemas.microsoft.com/office/drawing/2014/main" xmlns="" id="{E6F36613-F4EB-4CB3-9D33-0A686E2657AF}"/>
              </a:ext>
            </a:extLst>
          </p:cNvPr>
          <p:cNvSpPr/>
          <p:nvPr/>
        </p:nvSpPr>
        <p:spPr>
          <a:xfrm>
            <a:off x="5058383" y="1449421"/>
            <a:ext cx="3649585" cy="4708188"/>
          </a:xfrm>
          <a:custGeom>
            <a:avLst/>
            <a:gdLst>
              <a:gd name="connsiteX0" fmla="*/ 3589506 w 3649585"/>
              <a:gd name="connsiteY0" fmla="*/ 0 h 4708188"/>
              <a:gd name="connsiteX1" fmla="*/ 3161489 w 3649585"/>
              <a:gd name="connsiteY1" fmla="*/ 1712068 h 4708188"/>
              <a:gd name="connsiteX2" fmla="*/ 0 w 3649585"/>
              <a:gd name="connsiteY2" fmla="*/ 4708188 h 47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9585" h="4708188">
                <a:moveTo>
                  <a:pt x="3589506" y="0"/>
                </a:moveTo>
                <a:cubicBezTo>
                  <a:pt x="3674623" y="463685"/>
                  <a:pt x="3759740" y="927370"/>
                  <a:pt x="3161489" y="1712068"/>
                </a:cubicBezTo>
                <a:cubicBezTo>
                  <a:pt x="2563238" y="2496766"/>
                  <a:pt x="1281619" y="3602477"/>
                  <a:pt x="0" y="4708188"/>
                </a:cubicBez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xmlns="" id="{12D676B2-0337-4686-9E0F-08B3C8B39622}"/>
              </a:ext>
            </a:extLst>
          </p:cNvPr>
          <p:cNvSpPr/>
          <p:nvPr/>
        </p:nvSpPr>
        <p:spPr>
          <a:xfrm>
            <a:off x="3861881" y="2194456"/>
            <a:ext cx="4873557" cy="2153808"/>
          </a:xfrm>
          <a:custGeom>
            <a:avLst/>
            <a:gdLst>
              <a:gd name="connsiteX0" fmla="*/ 4873557 w 4873557"/>
              <a:gd name="connsiteY0" fmla="*/ 2153808 h 2153808"/>
              <a:gd name="connsiteX1" fmla="*/ 4357991 w 4873557"/>
              <a:gd name="connsiteY1" fmla="*/ 1502055 h 2153808"/>
              <a:gd name="connsiteX2" fmla="*/ 2227634 w 4873557"/>
              <a:gd name="connsiteY2" fmla="*/ 23450 h 2153808"/>
              <a:gd name="connsiteX3" fmla="*/ 0 w 4873557"/>
              <a:gd name="connsiteY3" fmla="*/ 733570 h 215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3557" h="2153808">
                <a:moveTo>
                  <a:pt x="4873557" y="2153808"/>
                </a:moveTo>
                <a:cubicBezTo>
                  <a:pt x="4836267" y="2005461"/>
                  <a:pt x="4798978" y="1857115"/>
                  <a:pt x="4357991" y="1502055"/>
                </a:cubicBezTo>
                <a:cubicBezTo>
                  <a:pt x="3917004" y="1146995"/>
                  <a:pt x="2953966" y="151531"/>
                  <a:pt x="2227634" y="23450"/>
                </a:cubicBezTo>
                <a:cubicBezTo>
                  <a:pt x="1501302" y="-104631"/>
                  <a:pt x="750651" y="314469"/>
                  <a:pt x="0" y="733570"/>
                </a:cubicBez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87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26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/>
              <a:t>-Maier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1937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Příklady k řešení</a:t>
            </a:r>
            <a:endParaRPr lang="en-US" sz="2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33F693A-82D7-4B38-A997-690F39D12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1685921"/>
            <a:ext cx="7082790" cy="4767263"/>
          </a:xfrm>
          <a:prstGeom prst="rect">
            <a:avLst/>
          </a:prstGeom>
        </p:spPr>
      </p:pic>
      <p:sp>
        <p:nvSpPr>
          <p:cNvPr id="12" name="TextovéPole 6">
            <a:extLst>
              <a:ext uri="{FF2B5EF4-FFF2-40B4-BE49-F238E27FC236}">
                <a16:creationId xmlns:a16="http://schemas.microsoft.com/office/drawing/2014/main" xmlns="" id="{E4ED8F2B-AF91-4390-B212-E8716236E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29" y="926068"/>
            <a:ext cx="6534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Určete strukturu neznámého vzorku za pomocí MS, IR a NMR</a:t>
            </a:r>
            <a:endParaRPr lang="cs-CZ" altLang="cs-CZ" sz="1800" dirty="0">
              <a:solidFill>
                <a:srgbClr val="00B0F0"/>
              </a:solidFill>
              <a:latin typeface="+mn-lt"/>
            </a:endParaRP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xmlns="" id="{CE4F4395-6083-4EE3-AB76-E06E76218027}"/>
              </a:ext>
            </a:extLst>
          </p:cNvPr>
          <p:cNvCxnSpPr>
            <a:cxnSpLocks/>
          </p:cNvCxnSpPr>
          <p:nvPr/>
        </p:nvCxnSpPr>
        <p:spPr>
          <a:xfrm flipV="1">
            <a:off x="6784071" y="4800600"/>
            <a:ext cx="791834" cy="685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6">
            <a:extLst>
              <a:ext uri="{FF2B5EF4-FFF2-40B4-BE49-F238E27FC236}">
                <a16:creationId xmlns:a16="http://schemas.microsoft.com/office/drawing/2014/main" xmlns="" id="{2253D76E-9C38-4438-BDBD-AAAD50786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258270"/>
            <a:ext cx="15956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m/z = 88 – molekulární ion</a:t>
            </a:r>
            <a:endParaRPr lang="cs-CZ" altLang="cs-CZ" sz="1800" dirty="0">
              <a:solidFill>
                <a:srgbClr val="00B0F0"/>
              </a:solidFill>
              <a:latin typeface="+mn-lt"/>
            </a:endParaRP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xmlns="" id="{49B2576B-24FB-4734-A09A-F5A5BD5598E8}"/>
              </a:ext>
            </a:extLst>
          </p:cNvPr>
          <p:cNvCxnSpPr>
            <a:cxnSpLocks/>
          </p:cNvCxnSpPr>
          <p:nvPr/>
        </p:nvCxnSpPr>
        <p:spPr>
          <a:xfrm flipV="1">
            <a:off x="3310040" y="1524000"/>
            <a:ext cx="3928960" cy="16002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6">
            <a:extLst>
              <a:ext uri="{FF2B5EF4-FFF2-40B4-BE49-F238E27FC236}">
                <a16:creationId xmlns:a16="http://schemas.microsoft.com/office/drawing/2014/main" xmlns="" id="{9AFD9BE6-423E-4F35-B39A-775C9E54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342" y="1210270"/>
            <a:ext cx="13670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m/z = 43 - fragment</a:t>
            </a:r>
            <a:endParaRPr lang="cs-CZ" altLang="cs-CZ" sz="1800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868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437C757A-E448-4F32-A6CE-56046024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219200"/>
            <a:ext cx="8401050" cy="457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034" y="118646"/>
            <a:ext cx="2026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/>
              <a:t>-Maier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3473131" y="76200"/>
            <a:ext cx="1937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Příklady k řešení</a:t>
            </a:r>
            <a:endParaRPr lang="en-US" sz="2000" b="1" dirty="0"/>
          </a:p>
        </p:txBody>
      </p:sp>
      <p:sp>
        <p:nvSpPr>
          <p:cNvPr id="12" name="TextovéPole 6">
            <a:extLst>
              <a:ext uri="{FF2B5EF4-FFF2-40B4-BE49-F238E27FC236}">
                <a16:creationId xmlns:a16="http://schemas.microsoft.com/office/drawing/2014/main" xmlns="" id="{E4ED8F2B-AF91-4390-B212-E8716236E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29" y="609601"/>
            <a:ext cx="5696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Určete strukturu neznámého vzorku za pomocí MS, IR a NMR</a:t>
            </a:r>
            <a:endParaRPr lang="cs-CZ" altLang="cs-CZ" sz="1800" dirty="0">
              <a:solidFill>
                <a:srgbClr val="00B0F0"/>
              </a:solidFill>
              <a:latin typeface="+mn-lt"/>
            </a:endParaRP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xmlns="" id="{88DFC173-85D6-47E1-9967-C7AEF5CB5D89}"/>
              </a:ext>
            </a:extLst>
          </p:cNvPr>
          <p:cNvCxnSpPr>
            <a:cxnSpLocks/>
          </p:cNvCxnSpPr>
          <p:nvPr/>
        </p:nvCxnSpPr>
        <p:spPr>
          <a:xfrm flipH="1" flipV="1">
            <a:off x="4419600" y="4706036"/>
            <a:ext cx="1447800" cy="13137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6">
            <a:extLst>
              <a:ext uri="{FF2B5EF4-FFF2-40B4-BE49-F238E27FC236}">
                <a16:creationId xmlns:a16="http://schemas.microsoft.com/office/drawing/2014/main" xmlns="" id="{9B5AACBF-2F97-4854-B063-E43CD5BC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12" y="5893340"/>
            <a:ext cx="2781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~ 1700 cm</a:t>
            </a:r>
            <a:r>
              <a:rPr lang="cs-CZ" altLang="cs-CZ" sz="1800" baseline="300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-1</a:t>
            </a: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, vibrace C=O</a:t>
            </a:r>
            <a:endParaRPr lang="cs-CZ" altLang="cs-CZ" sz="18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21" name="TextovéPole 6">
            <a:extLst>
              <a:ext uri="{FF2B5EF4-FFF2-40B4-BE49-F238E27FC236}">
                <a16:creationId xmlns:a16="http://schemas.microsoft.com/office/drawing/2014/main" xmlns="" id="{A7C961E8-921D-432A-9374-35E3A1312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186536"/>
            <a:ext cx="17907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n-lt"/>
                <a:cs typeface="Arial" panose="020B0604020202020204" pitchFamily="34" charset="0"/>
              </a:rPr>
              <a:t>IR spektrum</a:t>
            </a:r>
            <a:endParaRPr lang="cs-CZ" alt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808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39CDEEF8-5EDF-4833-81FE-DD4DBDE59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" y="990600"/>
            <a:ext cx="7246620" cy="51092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034" y="118646"/>
            <a:ext cx="2026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/>
              <a:t>-Maier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3320731" y="76200"/>
            <a:ext cx="1937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Příklady k řešení</a:t>
            </a:r>
            <a:endParaRPr lang="en-US" sz="2000" b="1" dirty="0"/>
          </a:p>
        </p:txBody>
      </p:sp>
      <p:sp>
        <p:nvSpPr>
          <p:cNvPr id="15" name="TextovéPole 6">
            <a:extLst>
              <a:ext uri="{FF2B5EF4-FFF2-40B4-BE49-F238E27FC236}">
                <a16:creationId xmlns:a16="http://schemas.microsoft.com/office/drawing/2014/main" xmlns="" id="{2253D76E-9C38-4438-BDBD-AAAD50786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107668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C-O skupina</a:t>
            </a:r>
            <a:endParaRPr lang="cs-CZ" altLang="cs-CZ" sz="1800" dirty="0">
              <a:solidFill>
                <a:srgbClr val="00B0F0"/>
              </a:solidFill>
              <a:latin typeface="+mn-lt"/>
            </a:endParaRP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xmlns="" id="{D94B5068-172A-4749-A747-52916051068F}"/>
              </a:ext>
            </a:extLst>
          </p:cNvPr>
          <p:cNvCxnSpPr>
            <a:cxnSpLocks/>
          </p:cNvCxnSpPr>
          <p:nvPr/>
        </p:nvCxnSpPr>
        <p:spPr>
          <a:xfrm flipV="1">
            <a:off x="838200" y="5105400"/>
            <a:ext cx="685800" cy="8965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xmlns="" id="{E7C8BD54-BB5A-4277-9DB4-7F8D1FA1C67B}"/>
              </a:ext>
            </a:extLst>
          </p:cNvPr>
          <p:cNvCxnSpPr>
            <a:cxnSpLocks/>
          </p:cNvCxnSpPr>
          <p:nvPr/>
        </p:nvCxnSpPr>
        <p:spPr>
          <a:xfrm flipH="1" flipV="1">
            <a:off x="5181600" y="5105400"/>
            <a:ext cx="609600" cy="9598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6">
            <a:extLst>
              <a:ext uri="{FF2B5EF4-FFF2-40B4-BE49-F238E27FC236}">
                <a16:creationId xmlns:a16="http://schemas.microsoft.com/office/drawing/2014/main" xmlns="" id="{0B80AD9F-0B80-424D-9166-5CFAB86BA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karboxylová skupina, ester, anhydrid (amid)</a:t>
            </a:r>
            <a:endParaRPr lang="cs-CZ" altLang="cs-CZ" sz="18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21" name="TextovéPole 6">
            <a:extLst>
              <a:ext uri="{FF2B5EF4-FFF2-40B4-BE49-F238E27FC236}">
                <a16:creationId xmlns:a16="http://schemas.microsoft.com/office/drawing/2014/main" xmlns="" id="{BE487DF4-E95D-4DA2-8ED9-84842DC6D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62" y="688554"/>
            <a:ext cx="2874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baseline="30000" dirty="0">
                <a:latin typeface="+mn-lt"/>
                <a:cs typeface="Arial" panose="020B0604020202020204" pitchFamily="34" charset="0"/>
              </a:rPr>
              <a:t>13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C NMR spektrum</a:t>
            </a:r>
            <a:endParaRPr lang="cs-CZ" altLang="cs-CZ" sz="1800" dirty="0">
              <a:latin typeface="+mn-lt"/>
            </a:endParaRPr>
          </a:p>
        </p:txBody>
      </p:sp>
      <p:sp>
        <p:nvSpPr>
          <p:cNvPr id="25" name="TextovéPole 6">
            <a:extLst>
              <a:ext uri="{FF2B5EF4-FFF2-40B4-BE49-F238E27FC236}">
                <a16:creationId xmlns:a16="http://schemas.microsoft.com/office/drawing/2014/main" xmlns="" id="{0240A38E-95F0-49DC-AEA0-0A9E53DF4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3985" y="2514600"/>
            <a:ext cx="1475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2 x C- alkyl</a:t>
            </a:r>
            <a:endParaRPr lang="cs-CZ" altLang="cs-CZ" sz="1800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504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26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/>
              <a:t>-Maier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1937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Příklady k řešení</a:t>
            </a:r>
            <a:endParaRPr lang="en-US" sz="2000" b="1" dirty="0"/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xmlns="" id="{E7C8BD54-BB5A-4277-9DB4-7F8D1FA1C67B}"/>
              </a:ext>
            </a:extLst>
          </p:cNvPr>
          <p:cNvCxnSpPr>
            <a:cxnSpLocks/>
          </p:cNvCxnSpPr>
          <p:nvPr/>
        </p:nvCxnSpPr>
        <p:spPr>
          <a:xfrm flipV="1">
            <a:off x="6019800" y="4656012"/>
            <a:ext cx="953634" cy="10600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6">
            <a:extLst>
              <a:ext uri="{FF2B5EF4-FFF2-40B4-BE49-F238E27FC236}">
                <a16:creationId xmlns:a16="http://schemas.microsoft.com/office/drawing/2014/main" xmlns="" id="{0B80AD9F-0B80-424D-9166-5CFAB86BA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791200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CH</a:t>
            </a:r>
            <a:r>
              <a:rPr lang="cs-CZ" altLang="cs-CZ" sz="1800" baseline="-250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-CH</a:t>
            </a:r>
            <a:r>
              <a:rPr lang="cs-CZ" altLang="cs-CZ" sz="1800" baseline="-250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2 </a:t>
            </a: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skupina</a:t>
            </a:r>
            <a:endParaRPr lang="cs-CZ" altLang="cs-CZ" sz="18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4D9A2858-FC34-4A1E-8823-C00538027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533400"/>
            <a:ext cx="6791325" cy="4983956"/>
          </a:xfrm>
          <a:prstGeom prst="rect">
            <a:avLst/>
          </a:prstGeom>
        </p:spPr>
      </p:pic>
      <p:sp>
        <p:nvSpPr>
          <p:cNvPr id="14" name="TextovéPole 6">
            <a:extLst>
              <a:ext uri="{FF2B5EF4-FFF2-40B4-BE49-F238E27FC236}">
                <a16:creationId xmlns:a16="http://schemas.microsoft.com/office/drawing/2014/main" xmlns="" id="{4042D585-A90E-42AB-9B16-97074DB32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62" y="688554"/>
            <a:ext cx="2874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baseline="30000" dirty="0">
                <a:latin typeface="+mn-lt"/>
                <a:cs typeface="Arial" panose="020B0604020202020204" pitchFamily="34" charset="0"/>
              </a:rPr>
              <a:t>1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H NMR 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xmlns="" id="{57174AAB-7FC6-45FA-AAD1-C721BCE741C8}"/>
              </a:ext>
            </a:extLst>
          </p:cNvPr>
          <p:cNvCxnSpPr>
            <a:cxnSpLocks/>
          </p:cNvCxnSpPr>
          <p:nvPr/>
        </p:nvCxnSpPr>
        <p:spPr>
          <a:xfrm flipH="1" flipV="1">
            <a:off x="5676900" y="4656012"/>
            <a:ext cx="342900" cy="106001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xmlns="" id="{0760F0C9-6935-43E9-8682-95FCC6B0EDFF}"/>
              </a:ext>
            </a:extLst>
          </p:cNvPr>
          <p:cNvCxnSpPr>
            <a:cxnSpLocks/>
          </p:cNvCxnSpPr>
          <p:nvPr/>
        </p:nvCxnSpPr>
        <p:spPr>
          <a:xfrm>
            <a:off x="5676900" y="2968133"/>
            <a:ext cx="876300" cy="97163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6">
            <a:extLst>
              <a:ext uri="{FF2B5EF4-FFF2-40B4-BE49-F238E27FC236}">
                <a16:creationId xmlns:a16="http://schemas.microsoft.com/office/drawing/2014/main" xmlns="" id="{B82F53EA-1C6F-4F8D-ACA5-18F833311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2271541"/>
            <a:ext cx="198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izolovaná CH</a:t>
            </a:r>
            <a:r>
              <a:rPr lang="cs-CZ" altLang="cs-CZ" sz="1800" baseline="-250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3 </a:t>
            </a: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skupina</a:t>
            </a:r>
            <a:endParaRPr lang="cs-CZ" altLang="cs-CZ" sz="1800" dirty="0">
              <a:solidFill>
                <a:srgbClr val="00B0F0"/>
              </a:solidFill>
              <a:latin typeface="+mn-lt"/>
            </a:endParaRPr>
          </a:p>
        </p:txBody>
      </p:sp>
      <p:graphicFrame>
        <p:nvGraphicFramePr>
          <p:cNvPr id="22" name="Objekt 21">
            <a:extLst>
              <a:ext uri="{FF2B5EF4-FFF2-40B4-BE49-F238E27FC236}">
                <a16:creationId xmlns:a16="http://schemas.microsoft.com/office/drawing/2014/main" xmlns="" id="{093B55FC-A25C-48A7-813C-20E37D1778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583587"/>
              </p:ext>
            </p:extLst>
          </p:nvPr>
        </p:nvGraphicFramePr>
        <p:xfrm>
          <a:off x="533731" y="5553024"/>
          <a:ext cx="953634" cy="59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58" name="CS ChemDraw Drawing" r:id="rId5" imgW="681167" imgH="426600" progId="ChemDraw.Document.6.0">
                  <p:embed/>
                </p:oleObj>
              </mc:Choice>
              <mc:Fallback>
                <p:oleObj name="CS ChemDraw Drawing" r:id="rId5" imgW="681167" imgH="4266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731" y="5553024"/>
                        <a:ext cx="953634" cy="597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kt 26">
            <a:extLst>
              <a:ext uri="{FF2B5EF4-FFF2-40B4-BE49-F238E27FC236}">
                <a16:creationId xmlns:a16="http://schemas.microsoft.com/office/drawing/2014/main" xmlns="" id="{67B3C061-1195-43FE-8875-C911AAFDB0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328373"/>
              </p:ext>
            </p:extLst>
          </p:nvPr>
        </p:nvGraphicFramePr>
        <p:xfrm>
          <a:off x="2010458" y="5666024"/>
          <a:ext cx="2810074" cy="889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59" name="CS ChemDraw Drawing" r:id="rId7" imgW="2007196" imgH="635472" progId="ChemDraw.Document.6.0">
                  <p:embed/>
                </p:oleObj>
              </mc:Choice>
              <mc:Fallback>
                <p:oleObj name="CS ChemDraw Drawing" r:id="rId7" imgW="2007196" imgH="63547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10458" y="5666024"/>
                        <a:ext cx="2810074" cy="889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ovéPole 6">
            <a:extLst>
              <a:ext uri="{FF2B5EF4-FFF2-40B4-BE49-F238E27FC236}">
                <a16:creationId xmlns:a16="http://schemas.microsoft.com/office/drawing/2014/main" xmlns="" id="{5D803E93-073A-4616-94A6-EF4E17337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9" y="5181600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neznámý vzorek: </a:t>
            </a:r>
            <a:endParaRPr lang="cs-CZ" altLang="cs-CZ" sz="1800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758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2622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2D NMR spektroskopie</a:t>
            </a:r>
            <a:endParaRPr lang="en-US" sz="2000" b="1" dirty="0"/>
          </a:p>
        </p:txBody>
      </p:sp>
      <p:pic>
        <p:nvPicPr>
          <p:cNvPr id="13" name="Zástupný symbol pro obsah 5" descr="1dspec_1.gif">
            <a:extLst>
              <a:ext uri="{FF2B5EF4-FFF2-40B4-BE49-F238E27FC236}">
                <a16:creationId xmlns:a16="http://schemas.microsoft.com/office/drawing/2014/main" xmlns="" id="{D0B79137-6DBD-4A71-A1C1-155BA4AD1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609600"/>
            <a:ext cx="6971348" cy="4086225"/>
          </a:xfrm>
          <a:prstGeom prst="rect">
            <a:avLst/>
          </a:prstGeom>
        </p:spPr>
      </p:pic>
      <p:sp>
        <p:nvSpPr>
          <p:cNvPr id="16" name="TextovéPole 6">
            <a:extLst>
              <a:ext uri="{FF2B5EF4-FFF2-40B4-BE49-F238E27FC236}">
                <a16:creationId xmlns:a16="http://schemas.microsoft.com/office/drawing/2014/main" xmlns="" id="{90E9E2E8-D361-454E-BF54-CCA2A7AB8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93" y="1019146"/>
            <a:ext cx="423220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j-lt"/>
              </a:rPr>
              <a:t>1D </a:t>
            </a:r>
            <a:r>
              <a:rPr lang="cs-CZ" altLang="cs-CZ" sz="1800" baseline="30000" dirty="0">
                <a:latin typeface="+mj-lt"/>
              </a:rPr>
              <a:t>1</a:t>
            </a:r>
            <a:r>
              <a:rPr lang="cs-CZ" altLang="cs-CZ" sz="1800" dirty="0">
                <a:latin typeface="+mj-lt"/>
              </a:rPr>
              <a:t>H NMR spektrum proteinu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+mj-lt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j-lt"/>
              </a:rPr>
              <a:t>Příliš mnoho signálu, nízké rozlišení, interpretace NMR spektra nemožná (jen částečná)</a:t>
            </a:r>
          </a:p>
        </p:txBody>
      </p:sp>
      <p:cxnSp>
        <p:nvCxnSpPr>
          <p:cNvPr id="17" name="Přímá spojovací šipka 9">
            <a:extLst>
              <a:ext uri="{FF2B5EF4-FFF2-40B4-BE49-F238E27FC236}">
                <a16:creationId xmlns:a16="http://schemas.microsoft.com/office/drawing/2014/main" xmlns="" id="{0DC549C5-A998-4F20-B138-11DCF66B5611}"/>
              </a:ext>
            </a:extLst>
          </p:cNvPr>
          <p:cNvCxnSpPr/>
          <p:nvPr/>
        </p:nvCxnSpPr>
        <p:spPr>
          <a:xfrm>
            <a:off x="503237" y="4948237"/>
            <a:ext cx="719138" cy="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1">
            <a:extLst>
              <a:ext uri="{FF2B5EF4-FFF2-40B4-BE49-F238E27FC236}">
                <a16:creationId xmlns:a16="http://schemas.microsoft.com/office/drawing/2014/main" xmlns="" id="{BE01EB62-075D-4952-AC1C-2FBA4D2E8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748212"/>
            <a:ext cx="7488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+mj-lt"/>
              </a:rPr>
              <a:t>2D, 3D… NMR experimenty</a:t>
            </a:r>
          </a:p>
        </p:txBody>
      </p:sp>
      <p:sp>
        <p:nvSpPr>
          <p:cNvPr id="19" name="TextovéPole 12">
            <a:extLst>
              <a:ext uri="{FF2B5EF4-FFF2-40B4-BE49-F238E27FC236}">
                <a16:creationId xmlns:a16="http://schemas.microsoft.com/office/drawing/2014/main" xmlns="" id="{ECDDE202-A71A-40F0-947F-F09BFBF92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5257800"/>
            <a:ext cx="87852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00B0F0"/>
                </a:solidFill>
                <a:latin typeface="+mj-lt"/>
              </a:rPr>
              <a:t>Několik desítek používaných 2D experimentů  - COSY, NOESY, DOSY,</a:t>
            </a:r>
            <a:r>
              <a:rPr lang="cs-CZ" altLang="cs-CZ" sz="2000" baseline="30000" dirty="0">
                <a:solidFill>
                  <a:srgbClr val="00B0F0"/>
                </a:solidFill>
                <a:latin typeface="+mj-lt"/>
              </a:rPr>
              <a:t>1</a:t>
            </a:r>
            <a:r>
              <a:rPr lang="cs-CZ" altLang="cs-CZ" sz="2000" dirty="0">
                <a:solidFill>
                  <a:srgbClr val="00B0F0"/>
                </a:solidFill>
                <a:latin typeface="+mj-lt"/>
              </a:rPr>
              <a:t>H-</a:t>
            </a:r>
            <a:r>
              <a:rPr lang="cs-CZ" altLang="cs-CZ" sz="2000" baseline="30000" dirty="0">
                <a:solidFill>
                  <a:srgbClr val="00B0F0"/>
                </a:solidFill>
                <a:latin typeface="+mj-lt"/>
              </a:rPr>
              <a:t>13</a:t>
            </a:r>
            <a:r>
              <a:rPr lang="cs-CZ" altLang="cs-CZ" sz="2000" dirty="0">
                <a:solidFill>
                  <a:srgbClr val="00B0F0"/>
                </a:solidFill>
                <a:latin typeface="+mj-lt"/>
              </a:rPr>
              <a:t>C HSQC, </a:t>
            </a:r>
            <a:r>
              <a:rPr lang="cs-CZ" altLang="cs-CZ" sz="2000" baseline="30000" dirty="0">
                <a:solidFill>
                  <a:srgbClr val="00B0F0"/>
                </a:solidFill>
                <a:latin typeface="+mj-lt"/>
              </a:rPr>
              <a:t>1</a:t>
            </a:r>
            <a:r>
              <a:rPr lang="cs-CZ" altLang="cs-CZ" sz="2000" dirty="0">
                <a:solidFill>
                  <a:srgbClr val="00B0F0"/>
                </a:solidFill>
                <a:latin typeface="+mj-lt"/>
              </a:rPr>
              <a:t>H-</a:t>
            </a:r>
            <a:r>
              <a:rPr lang="cs-CZ" altLang="cs-CZ" sz="2000" baseline="30000" dirty="0">
                <a:solidFill>
                  <a:srgbClr val="00B0F0"/>
                </a:solidFill>
                <a:latin typeface="+mj-lt"/>
              </a:rPr>
              <a:t>13</a:t>
            </a:r>
            <a:r>
              <a:rPr lang="cs-CZ" altLang="cs-CZ" sz="2000" dirty="0">
                <a:solidFill>
                  <a:srgbClr val="00B0F0"/>
                </a:solidFill>
                <a:latin typeface="+mj-lt"/>
              </a:rPr>
              <a:t>C </a:t>
            </a:r>
            <a:r>
              <a:rPr lang="cs-CZ" altLang="cs-CZ" sz="2000" dirty="0" err="1">
                <a:solidFill>
                  <a:srgbClr val="00B0F0"/>
                </a:solidFill>
                <a:latin typeface="+mj-lt"/>
              </a:rPr>
              <a:t>HMBC,s</a:t>
            </a:r>
            <a:r>
              <a:rPr lang="cs-CZ" altLang="cs-CZ" sz="2000" dirty="0">
                <a:solidFill>
                  <a:srgbClr val="00B0F0"/>
                </a:solidFill>
                <a:latin typeface="+mj-lt"/>
              </a:rPr>
              <a:t>….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00B0F0"/>
                </a:solidFill>
                <a:latin typeface="+mj-lt"/>
              </a:rPr>
              <a:t>3D NOESY-HSQC, NOESY-TOCSY…</a:t>
            </a:r>
          </a:p>
        </p:txBody>
      </p:sp>
    </p:spTree>
    <p:extLst>
      <p:ext uri="{BB962C8B-B14F-4D97-AF65-F5344CB8AC3E}">
        <p14:creationId xmlns:p14="http://schemas.microsoft.com/office/powerpoint/2010/main" val="1044010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2622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2D NMR spektroskopie</a:t>
            </a:r>
            <a:endParaRPr lang="en-US" sz="2000" b="1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8CB7526F-CB04-4DDE-9591-340FCE29E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5" y="1470515"/>
            <a:ext cx="8227285" cy="5311285"/>
          </a:xfrm>
          <a:prstGeom prst="rect">
            <a:avLst/>
          </a:prstGeom>
        </p:spPr>
      </p:pic>
      <p:sp>
        <p:nvSpPr>
          <p:cNvPr id="13" name="TextovéPole 6">
            <a:extLst>
              <a:ext uri="{FF2B5EF4-FFF2-40B4-BE49-F238E27FC236}">
                <a16:creationId xmlns:a16="http://schemas.microsoft.com/office/drawing/2014/main" xmlns="" id="{1579604C-776E-4D36-AF6C-DB750F5FD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4" y="687996"/>
            <a:ext cx="86307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j-lt"/>
              </a:rPr>
              <a:t>I malé organické molekuly, mohou mít velmi komplikované spektrum – expanze do více dimenzí poskytne detailnější informace</a:t>
            </a:r>
          </a:p>
        </p:txBody>
      </p:sp>
    </p:spTree>
    <p:extLst>
      <p:ext uri="{BB962C8B-B14F-4D97-AF65-F5344CB8AC3E}">
        <p14:creationId xmlns:p14="http://schemas.microsoft.com/office/powerpoint/2010/main" val="3477854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2004B22C-0219-4DB3-BC8D-676D9456852D}"/>
              </a:ext>
            </a:extLst>
          </p:cNvPr>
          <p:cNvSpPr/>
          <p:nvPr/>
        </p:nvSpPr>
        <p:spPr>
          <a:xfrm>
            <a:off x="56034" y="118646"/>
            <a:ext cx="2026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/>
              <a:t>-Maier</a:t>
            </a:r>
            <a:endParaRPr lang="en-US" sz="1600" i="1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xmlns="" id="{9BD21328-0BC2-4DDE-BEB1-7AB643CDF9D9}"/>
              </a:ext>
            </a:extLst>
          </p:cNvPr>
          <p:cNvSpPr txBox="1">
            <a:spLocks/>
          </p:cNvSpPr>
          <p:nvPr/>
        </p:nvSpPr>
        <p:spPr>
          <a:xfrm>
            <a:off x="321469" y="76200"/>
            <a:ext cx="8501062" cy="5715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cs-CZ" sz="2000" b="1" dirty="0">
                <a:latin typeface="+mj-lt"/>
                <a:ea typeface="+mj-ea"/>
                <a:cs typeface="Arial" charset="0"/>
              </a:rPr>
              <a:t>Studium struktury organických molekul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78209DB-80AA-4163-B24C-3B875E3CF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16"/>
            <a:ext cx="9144000" cy="6792167"/>
          </a:xfrm>
          <a:prstGeom prst="rect">
            <a:avLst/>
          </a:prstGeom>
        </p:spPr>
      </p:pic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DE0A68E-6358-466B-9BF1-DCE1F4C19667}"/>
              </a:ext>
            </a:extLst>
          </p:cNvPr>
          <p:cNvSpPr/>
          <p:nvPr/>
        </p:nvSpPr>
        <p:spPr>
          <a:xfrm>
            <a:off x="152400" y="109951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cs-CZ" sz="1600" dirty="0">
                <a:solidFill>
                  <a:srgbClr val="00B0F0"/>
                </a:solidFill>
              </a:rPr>
              <a:t> IR spektrum</a:t>
            </a:r>
            <a:endParaRPr lang="en-US" sz="1600" dirty="0"/>
          </a:p>
        </p:txBody>
      </p:sp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xmlns="" id="{E2A6600B-7D7D-4932-82D5-A98B582A28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548907"/>
              </p:ext>
            </p:extLst>
          </p:nvPr>
        </p:nvGraphicFramePr>
        <p:xfrm>
          <a:off x="1838325" y="1981084"/>
          <a:ext cx="1722438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879" name="CS ChemDraw Drawing" r:id="rId5" imgW="1229861" imgH="1194696" progId="ChemDraw.Document.6.0">
                  <p:embed/>
                </p:oleObj>
              </mc:Choice>
              <mc:Fallback>
                <p:oleObj name="CS ChemDraw Drawing" r:id="rId5" imgW="1229861" imgH="1194696" progId="ChemDraw.Document.6.0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xmlns="" id="{793F8A9D-32C8-49D0-9182-9247A4B4BA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981084"/>
                        <a:ext cx="1722438" cy="167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ál 17">
            <a:extLst>
              <a:ext uri="{FF2B5EF4-FFF2-40B4-BE49-F238E27FC236}">
                <a16:creationId xmlns:a16="http://schemas.microsoft.com/office/drawing/2014/main" xmlns="" id="{88FD1A26-530B-4CFD-A255-F22ABC50161C}"/>
              </a:ext>
            </a:extLst>
          </p:cNvPr>
          <p:cNvSpPr/>
          <p:nvPr/>
        </p:nvSpPr>
        <p:spPr>
          <a:xfrm>
            <a:off x="2209800" y="1905000"/>
            <a:ext cx="609600" cy="45720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xmlns="" id="{701E2805-488B-466E-98C9-870760599557}"/>
              </a:ext>
            </a:extLst>
          </p:cNvPr>
          <p:cNvSpPr/>
          <p:nvPr/>
        </p:nvSpPr>
        <p:spPr>
          <a:xfrm>
            <a:off x="1676400" y="2860559"/>
            <a:ext cx="838200" cy="54111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xmlns="" id="{52578ADD-BB95-4719-91E1-AC82EF871B76}"/>
              </a:ext>
            </a:extLst>
          </p:cNvPr>
          <p:cNvSpPr/>
          <p:nvPr/>
        </p:nvSpPr>
        <p:spPr>
          <a:xfrm>
            <a:off x="4343400" y="2719626"/>
            <a:ext cx="609600" cy="228600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xmlns="" id="{E5B27653-264F-40EC-8288-06C069A9B07C}"/>
              </a:ext>
            </a:extLst>
          </p:cNvPr>
          <p:cNvSpPr/>
          <p:nvPr/>
        </p:nvSpPr>
        <p:spPr>
          <a:xfrm>
            <a:off x="5238000" y="2608053"/>
            <a:ext cx="2971800" cy="54111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xmlns="" id="{87B8D1B1-CC3C-4893-BA08-0436881147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317189"/>
              </p:ext>
            </p:extLst>
          </p:nvPr>
        </p:nvGraphicFramePr>
        <p:xfrm>
          <a:off x="2441022" y="3735709"/>
          <a:ext cx="1897062" cy="189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880" name="CS ChemDraw Drawing" r:id="rId7" imgW="1354987" imgH="1354968" progId="ChemDraw.Document.6.0">
                  <p:embed/>
                </p:oleObj>
              </mc:Choice>
              <mc:Fallback>
                <p:oleObj name="CS ChemDraw Drawing" r:id="rId7" imgW="1354987" imgH="1354968" progId="ChemDraw.Document.6.0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xmlns="" id="{793F8A9D-32C8-49D0-9182-9247A4B4BA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022" y="3735709"/>
                        <a:ext cx="1897062" cy="189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113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C808712-EA6D-4EA7-8BB8-10B32C4F5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685"/>
            <a:ext cx="9144000" cy="6380629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501688" y="133290"/>
            <a:ext cx="2451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baseline="30000" dirty="0"/>
              <a:t>1</a:t>
            </a:r>
            <a:r>
              <a:rPr lang="cs-CZ" altLang="cs-CZ" sz="2000" b="1" dirty="0"/>
              <a:t>H-</a:t>
            </a:r>
            <a:r>
              <a:rPr lang="cs-CZ" altLang="cs-CZ" sz="2000" b="1" baseline="30000" dirty="0"/>
              <a:t>1</a:t>
            </a:r>
            <a:r>
              <a:rPr lang="cs-CZ" altLang="cs-CZ" sz="2000" b="1" dirty="0"/>
              <a:t>H COSY spektrum</a:t>
            </a:r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xmlns="" id="{1F3CD337-B345-4CC1-B941-CEC0183D6D0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418013" y="3932238"/>
          <a:ext cx="1897062" cy="218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62" name="CS ChemDraw Drawing" r:id="rId5" imgW="1354987" imgH="1565136" progId="ChemDraw.Document.6.0">
                  <p:embed/>
                </p:oleObj>
              </mc:Choice>
              <mc:Fallback>
                <p:oleObj name="CS ChemDraw Drawing" r:id="rId5" imgW="1354987" imgH="1565136" progId="ChemDraw.Document.6.0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xmlns="" id="{1F3CD337-B345-4CC1-B941-CEC0183D6D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8013" y="3932238"/>
                        <a:ext cx="1897062" cy="2189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Volný tvar: obrazec 3">
            <a:extLst>
              <a:ext uri="{FF2B5EF4-FFF2-40B4-BE49-F238E27FC236}">
                <a16:creationId xmlns:a16="http://schemas.microsoft.com/office/drawing/2014/main" xmlns="" id="{5634197F-8DDF-4223-B33C-73D240BB436D}"/>
              </a:ext>
            </a:extLst>
          </p:cNvPr>
          <p:cNvSpPr/>
          <p:nvPr/>
        </p:nvSpPr>
        <p:spPr>
          <a:xfrm>
            <a:off x="6235430" y="4027251"/>
            <a:ext cx="233617" cy="457200"/>
          </a:xfrm>
          <a:custGeom>
            <a:avLst/>
            <a:gdLst>
              <a:gd name="connsiteX0" fmla="*/ 0 w 233617"/>
              <a:gd name="connsiteY0" fmla="*/ 0 h 457200"/>
              <a:gd name="connsiteX1" fmla="*/ 233464 w 233617"/>
              <a:gd name="connsiteY1" fmla="*/ 262647 h 457200"/>
              <a:gd name="connsiteX2" fmla="*/ 38910 w 233617"/>
              <a:gd name="connsiteY2" fmla="*/ 457200 h 457200"/>
              <a:gd name="connsiteX3" fmla="*/ 38910 w 233617"/>
              <a:gd name="connsiteY3" fmla="*/ 457200 h 457200"/>
              <a:gd name="connsiteX4" fmla="*/ 29183 w 233617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617" h="457200">
                <a:moveTo>
                  <a:pt x="0" y="0"/>
                </a:moveTo>
                <a:cubicBezTo>
                  <a:pt x="113489" y="93223"/>
                  <a:pt x="226979" y="186447"/>
                  <a:pt x="233464" y="262647"/>
                </a:cubicBezTo>
                <a:cubicBezTo>
                  <a:pt x="239949" y="338847"/>
                  <a:pt x="38910" y="457200"/>
                  <a:pt x="38910" y="457200"/>
                </a:cubicBezTo>
                <a:lnTo>
                  <a:pt x="38910" y="457200"/>
                </a:lnTo>
                <a:lnTo>
                  <a:pt x="29183" y="457200"/>
                </a:lnTo>
              </a:path>
            </a:pathLst>
          </a:custGeom>
          <a:noFill/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xmlns="" id="{A524D7C6-E254-4851-8252-23BFDFB19F52}"/>
              </a:ext>
            </a:extLst>
          </p:cNvPr>
          <p:cNvSpPr/>
          <p:nvPr/>
        </p:nvSpPr>
        <p:spPr>
          <a:xfrm>
            <a:off x="5603132" y="3647734"/>
            <a:ext cx="496111" cy="272513"/>
          </a:xfrm>
          <a:custGeom>
            <a:avLst/>
            <a:gdLst>
              <a:gd name="connsiteX0" fmla="*/ 0 w 496111"/>
              <a:gd name="connsiteY0" fmla="*/ 243330 h 272513"/>
              <a:gd name="connsiteX1" fmla="*/ 243191 w 496111"/>
              <a:gd name="connsiteY1" fmla="*/ 138 h 272513"/>
              <a:gd name="connsiteX2" fmla="*/ 496111 w 496111"/>
              <a:gd name="connsiteY2" fmla="*/ 272513 h 27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111" h="272513">
                <a:moveTo>
                  <a:pt x="0" y="243330"/>
                </a:moveTo>
                <a:cubicBezTo>
                  <a:pt x="80253" y="119302"/>
                  <a:pt x="160506" y="-4726"/>
                  <a:pt x="243191" y="138"/>
                </a:cubicBezTo>
                <a:cubicBezTo>
                  <a:pt x="325876" y="5002"/>
                  <a:pt x="410993" y="138757"/>
                  <a:pt x="496111" y="272513"/>
                </a:cubicBezTo>
              </a:path>
            </a:pathLst>
          </a:custGeom>
          <a:noFill/>
          <a:ln>
            <a:solidFill>
              <a:srgbClr val="00B050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xmlns="" id="{6B2CA281-07BF-4336-BA86-3EAB3179495D}"/>
              </a:ext>
            </a:extLst>
          </p:cNvPr>
          <p:cNvSpPr/>
          <p:nvPr/>
        </p:nvSpPr>
        <p:spPr>
          <a:xfrm>
            <a:off x="5749047" y="3550974"/>
            <a:ext cx="506913" cy="787562"/>
          </a:xfrm>
          <a:custGeom>
            <a:avLst/>
            <a:gdLst>
              <a:gd name="connsiteX0" fmla="*/ 0 w 506913"/>
              <a:gd name="connsiteY0" fmla="*/ 427639 h 787562"/>
              <a:gd name="connsiteX1" fmla="*/ 476655 w 506913"/>
              <a:gd name="connsiteY1" fmla="*/ 9349 h 787562"/>
              <a:gd name="connsiteX2" fmla="*/ 418289 w 506913"/>
              <a:gd name="connsiteY2" fmla="*/ 787562 h 78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913" h="787562">
                <a:moveTo>
                  <a:pt x="0" y="427639"/>
                </a:moveTo>
                <a:cubicBezTo>
                  <a:pt x="203470" y="188500"/>
                  <a:pt x="406940" y="-50638"/>
                  <a:pt x="476655" y="9349"/>
                </a:cubicBezTo>
                <a:cubicBezTo>
                  <a:pt x="546370" y="69336"/>
                  <a:pt x="482329" y="428449"/>
                  <a:pt x="418289" y="787562"/>
                </a:cubicBez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xmlns="" id="{55BD1B1A-D3A8-45AF-BC22-9AEFFC871E5B}"/>
              </a:ext>
            </a:extLst>
          </p:cNvPr>
          <p:cNvSpPr/>
          <p:nvPr/>
        </p:nvSpPr>
        <p:spPr>
          <a:xfrm>
            <a:off x="2283556" y="4724400"/>
            <a:ext cx="307244" cy="1984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xmlns="" id="{29589C55-9C04-4A51-9816-71E5318E6DF1}"/>
              </a:ext>
            </a:extLst>
          </p:cNvPr>
          <p:cNvSpPr/>
          <p:nvPr/>
        </p:nvSpPr>
        <p:spPr>
          <a:xfrm>
            <a:off x="2756398" y="5029200"/>
            <a:ext cx="307244" cy="1984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xmlns="" id="{D2AA3E1C-9D48-4585-8677-66ED27E91B35}"/>
              </a:ext>
            </a:extLst>
          </p:cNvPr>
          <p:cNvSpPr/>
          <p:nvPr/>
        </p:nvSpPr>
        <p:spPr>
          <a:xfrm>
            <a:off x="2784630" y="5824257"/>
            <a:ext cx="307244" cy="198438"/>
          </a:xfrm>
          <a:prstGeom prst="ellipse">
            <a:avLst/>
          </a:prstGeom>
          <a:solidFill>
            <a:schemeClr val="tx2">
              <a:alpha val="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xmlns="" id="{C73B11E9-C084-4C2F-8E2F-22D0AF4D2A7A}"/>
              </a:ext>
            </a:extLst>
          </p:cNvPr>
          <p:cNvSpPr/>
          <p:nvPr/>
        </p:nvSpPr>
        <p:spPr>
          <a:xfrm>
            <a:off x="1066800" y="5029200"/>
            <a:ext cx="307244" cy="198438"/>
          </a:xfrm>
          <a:prstGeom prst="ellipse">
            <a:avLst/>
          </a:prstGeom>
          <a:solidFill>
            <a:schemeClr val="tx2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xmlns="" id="{458B6215-A49F-45F2-84F6-B61975B004A4}"/>
              </a:ext>
            </a:extLst>
          </p:cNvPr>
          <p:cNvSpPr/>
          <p:nvPr/>
        </p:nvSpPr>
        <p:spPr>
          <a:xfrm>
            <a:off x="1066800" y="4724400"/>
            <a:ext cx="307244" cy="198438"/>
          </a:xfrm>
          <a:prstGeom prst="ellipse">
            <a:avLst/>
          </a:prstGeom>
          <a:solidFill>
            <a:schemeClr val="tx2">
              <a:alpha val="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xmlns="" id="{4037E554-2CF9-4879-96D9-49BDC69C88D7}"/>
              </a:ext>
            </a:extLst>
          </p:cNvPr>
          <p:cNvSpPr/>
          <p:nvPr/>
        </p:nvSpPr>
        <p:spPr>
          <a:xfrm>
            <a:off x="2281984" y="5791200"/>
            <a:ext cx="307244" cy="198438"/>
          </a:xfrm>
          <a:prstGeom prst="ellipse">
            <a:avLst/>
          </a:prstGeom>
          <a:solidFill>
            <a:schemeClr val="tx2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6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6A0C8BB1-9FBF-4C09-84EF-A0E8D0744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380629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3698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baseline="30000" dirty="0"/>
              <a:t>1</a:t>
            </a:r>
            <a:r>
              <a:rPr lang="cs-CZ" altLang="cs-CZ" sz="2000" b="1" dirty="0"/>
              <a:t>H-</a:t>
            </a:r>
            <a:r>
              <a:rPr lang="cs-CZ" altLang="cs-CZ" sz="2000" b="1" baseline="30000" dirty="0"/>
              <a:t>13</a:t>
            </a:r>
            <a:r>
              <a:rPr lang="cs-CZ" altLang="cs-CZ" sz="2000" b="1" dirty="0"/>
              <a:t>C – </a:t>
            </a:r>
            <a:r>
              <a:rPr lang="cs-CZ" altLang="cs-CZ" sz="2000" b="1" i="1" dirty="0"/>
              <a:t>J-</a:t>
            </a:r>
            <a:r>
              <a:rPr lang="cs-CZ" altLang="cs-CZ" sz="2000" b="1" dirty="0" err="1"/>
              <a:t>edited</a:t>
            </a:r>
            <a:r>
              <a:rPr lang="cs-CZ" altLang="cs-CZ" sz="2000" b="1" dirty="0"/>
              <a:t> HSQC spektrum </a:t>
            </a:r>
          </a:p>
        </p:txBody>
      </p:sp>
      <p:sp>
        <p:nvSpPr>
          <p:cNvPr id="16" name="TextovéPole 6">
            <a:extLst>
              <a:ext uri="{FF2B5EF4-FFF2-40B4-BE49-F238E27FC236}">
                <a16:creationId xmlns:a16="http://schemas.microsoft.com/office/drawing/2014/main" xmlns="" id="{90E9E2E8-D361-454E-BF54-CCA2A7AB8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419600"/>
            <a:ext cx="4267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>
                <a:solidFill>
                  <a:srgbClr val="00B0F0"/>
                </a:solidFill>
                <a:latin typeface="+mj-lt"/>
              </a:rPr>
              <a:t>1</a:t>
            </a:r>
            <a:r>
              <a:rPr lang="cs-CZ" altLang="cs-CZ" sz="1800" dirty="0">
                <a:solidFill>
                  <a:srgbClr val="00B0F0"/>
                </a:solidFill>
                <a:latin typeface="+mj-lt"/>
              </a:rPr>
              <a:t>H-</a:t>
            </a:r>
            <a:r>
              <a:rPr lang="cs-CZ" altLang="cs-CZ" sz="1800" baseline="30000" dirty="0">
                <a:solidFill>
                  <a:srgbClr val="00B0F0"/>
                </a:solidFill>
                <a:latin typeface="+mj-lt"/>
              </a:rPr>
              <a:t>13</a:t>
            </a:r>
            <a:r>
              <a:rPr lang="cs-CZ" altLang="cs-CZ" sz="1800" dirty="0">
                <a:solidFill>
                  <a:srgbClr val="00B0F0"/>
                </a:solidFill>
                <a:latin typeface="+mj-lt"/>
              </a:rPr>
              <a:t>C – </a:t>
            </a:r>
            <a:r>
              <a:rPr lang="cs-CZ" altLang="cs-CZ" sz="1800" i="1" dirty="0">
                <a:solidFill>
                  <a:srgbClr val="00B0F0"/>
                </a:solidFill>
                <a:latin typeface="+mj-lt"/>
              </a:rPr>
              <a:t>J-</a:t>
            </a:r>
            <a:r>
              <a:rPr lang="cs-CZ" altLang="cs-CZ" sz="1800" dirty="0" err="1">
                <a:solidFill>
                  <a:srgbClr val="00B0F0"/>
                </a:solidFill>
                <a:latin typeface="+mj-lt"/>
              </a:rPr>
              <a:t>edited</a:t>
            </a:r>
            <a:r>
              <a:rPr lang="cs-CZ" altLang="cs-CZ" sz="1800" dirty="0">
                <a:solidFill>
                  <a:srgbClr val="00B0F0"/>
                </a:solidFill>
                <a:latin typeface="+mj-lt"/>
              </a:rPr>
              <a:t> HSQC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C-H konektivita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B0F0"/>
                </a:solidFill>
                <a:latin typeface="+mj-lt"/>
              </a:rPr>
              <a:t>+ rozlišení </a:t>
            </a:r>
            <a:r>
              <a:rPr lang="cs-CZ" altLang="cs-CZ" sz="1800" dirty="0">
                <a:solidFill>
                  <a:srgbClr val="FF0000"/>
                </a:solidFill>
                <a:latin typeface="+mj-lt"/>
              </a:rPr>
              <a:t>-CH, -CH</a:t>
            </a:r>
            <a:r>
              <a:rPr lang="cs-CZ" altLang="cs-CZ" sz="1800" baseline="-25000" dirty="0">
                <a:solidFill>
                  <a:srgbClr val="FF0000"/>
                </a:solidFill>
                <a:latin typeface="+mj-lt"/>
              </a:rPr>
              <a:t>3</a:t>
            </a:r>
            <a:r>
              <a:rPr lang="cs-CZ" altLang="cs-CZ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sz="1800" dirty="0">
                <a:solidFill>
                  <a:srgbClr val="00B0F0"/>
                </a:solidFill>
                <a:latin typeface="+mj-lt"/>
              </a:rPr>
              <a:t>vs. </a:t>
            </a:r>
            <a:r>
              <a:rPr lang="cs-CZ" altLang="cs-CZ" sz="1800" dirty="0">
                <a:solidFill>
                  <a:srgbClr val="0000FF"/>
                </a:solidFill>
                <a:latin typeface="+mj-lt"/>
              </a:rPr>
              <a:t>-CH</a:t>
            </a:r>
            <a:r>
              <a:rPr lang="cs-CZ" altLang="cs-CZ" sz="1800" baseline="-25000" dirty="0">
                <a:solidFill>
                  <a:srgbClr val="0000FF"/>
                </a:solidFill>
                <a:latin typeface="+mj-lt"/>
              </a:rPr>
              <a:t>2</a:t>
            </a:r>
            <a:r>
              <a:rPr lang="cs-CZ" altLang="cs-CZ" sz="1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cs-CZ" altLang="cs-CZ" sz="1800" dirty="0">
                <a:latin typeface="+mj-lt"/>
              </a:rPr>
              <a:t>skupin</a:t>
            </a:r>
            <a:endParaRPr lang="cs-CZ" altLang="cs-CZ" sz="1800" baseline="-25000" dirty="0">
              <a:latin typeface="+mj-lt"/>
            </a:endParaRP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xmlns="" id="{05BA4695-B65F-4B86-AA6E-1FB460BE352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69975" y="1395413"/>
          <a:ext cx="2139950" cy="218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786" name="CS ChemDraw Drawing" r:id="rId5" imgW="1530249" imgH="1565136" progId="ChemDraw.Document.6.0">
                  <p:embed/>
                </p:oleObj>
              </mc:Choice>
              <mc:Fallback>
                <p:oleObj name="CS ChemDraw Drawing" r:id="rId5" imgW="1530249" imgH="1565136" progId="ChemDraw.Document.6.0">
                  <p:embed/>
                  <p:pic>
                    <p:nvPicPr>
                      <p:cNvPr id="13" name="Objekt 12">
                        <a:extLst>
                          <a:ext uri="{FF2B5EF4-FFF2-40B4-BE49-F238E27FC236}">
                            <a16:creationId xmlns:a16="http://schemas.microsoft.com/office/drawing/2014/main" xmlns="" id="{05BA4695-B65F-4B86-AA6E-1FB460BE35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9975" y="1395413"/>
                        <a:ext cx="2139950" cy="2189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55A5D914-6930-4143-815E-F6ACB895EEB9}"/>
              </a:ext>
            </a:extLst>
          </p:cNvPr>
          <p:cNvSpPr/>
          <p:nvPr/>
        </p:nvSpPr>
        <p:spPr>
          <a:xfrm>
            <a:off x="3810000" y="1371600"/>
            <a:ext cx="304800" cy="510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6">
            <a:extLst>
              <a:ext uri="{FF2B5EF4-FFF2-40B4-BE49-F238E27FC236}">
                <a16:creationId xmlns:a16="http://schemas.microsoft.com/office/drawing/2014/main" xmlns="" id="{AACB87C8-A44D-4A6F-A758-66028680B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395919"/>
            <a:ext cx="243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>
                <a:solidFill>
                  <a:srgbClr val="00B0F0"/>
                </a:solidFill>
                <a:latin typeface="+mj-lt"/>
              </a:rPr>
              <a:t>1</a:t>
            </a:r>
            <a:r>
              <a:rPr lang="cs-CZ" altLang="cs-CZ" sz="1800" dirty="0">
                <a:solidFill>
                  <a:srgbClr val="00B0F0"/>
                </a:solidFill>
                <a:latin typeface="+mj-lt"/>
              </a:rPr>
              <a:t>H – na X atomu ≠ </a:t>
            </a:r>
            <a:r>
              <a:rPr lang="cs-CZ" altLang="cs-CZ" sz="1800" baseline="30000" dirty="0">
                <a:solidFill>
                  <a:srgbClr val="00B0F0"/>
                </a:solidFill>
                <a:latin typeface="+mj-lt"/>
              </a:rPr>
              <a:t>13</a:t>
            </a:r>
            <a:r>
              <a:rPr lang="cs-CZ" altLang="cs-CZ" sz="1800" dirty="0">
                <a:solidFill>
                  <a:srgbClr val="00B0F0"/>
                </a:solidFill>
                <a:latin typeface="+mj-lt"/>
              </a:rPr>
              <a:t>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B0F0"/>
                </a:solidFill>
                <a:latin typeface="+mj-lt"/>
              </a:rPr>
              <a:t>→ OH skupina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xmlns="" id="{BAC22673-ACD2-4733-A968-92732B971290}"/>
              </a:ext>
            </a:extLst>
          </p:cNvPr>
          <p:cNvCxnSpPr>
            <a:cxnSpLocks/>
          </p:cNvCxnSpPr>
          <p:nvPr/>
        </p:nvCxnSpPr>
        <p:spPr>
          <a:xfrm>
            <a:off x="3657600" y="622132"/>
            <a:ext cx="228600" cy="44466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Volný tvar: obrazec 17">
            <a:extLst>
              <a:ext uri="{FF2B5EF4-FFF2-40B4-BE49-F238E27FC236}">
                <a16:creationId xmlns:a16="http://schemas.microsoft.com/office/drawing/2014/main" xmlns="" id="{1369ACC8-332E-4127-A5B6-0D4E339360EE}"/>
              </a:ext>
            </a:extLst>
          </p:cNvPr>
          <p:cNvSpPr/>
          <p:nvPr/>
        </p:nvSpPr>
        <p:spPr>
          <a:xfrm>
            <a:off x="2733472" y="1653702"/>
            <a:ext cx="904251" cy="3180945"/>
          </a:xfrm>
          <a:custGeom>
            <a:avLst/>
            <a:gdLst>
              <a:gd name="connsiteX0" fmla="*/ 389107 w 904251"/>
              <a:gd name="connsiteY0" fmla="*/ 0 h 3180945"/>
              <a:gd name="connsiteX1" fmla="*/ 894945 w 904251"/>
              <a:gd name="connsiteY1" fmla="*/ 1653702 h 3180945"/>
              <a:gd name="connsiteX2" fmla="*/ 0 w 904251"/>
              <a:gd name="connsiteY2" fmla="*/ 3180945 h 318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251" h="3180945">
                <a:moveTo>
                  <a:pt x="389107" y="0"/>
                </a:moveTo>
                <a:cubicBezTo>
                  <a:pt x="674451" y="561772"/>
                  <a:pt x="959796" y="1123545"/>
                  <a:pt x="894945" y="1653702"/>
                </a:cubicBezTo>
                <a:cubicBezTo>
                  <a:pt x="830094" y="2183860"/>
                  <a:pt x="415047" y="2682402"/>
                  <a:pt x="0" y="3180945"/>
                </a:cubicBezTo>
              </a:path>
            </a:pathLst>
          </a:custGeom>
          <a:noFill/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xmlns="" id="{748DE567-849F-498B-8AC0-46A5BE336E09}"/>
              </a:ext>
            </a:extLst>
          </p:cNvPr>
          <p:cNvSpPr/>
          <p:nvPr/>
        </p:nvSpPr>
        <p:spPr>
          <a:xfrm>
            <a:off x="1838528" y="2801566"/>
            <a:ext cx="4105072" cy="1527700"/>
          </a:xfrm>
          <a:custGeom>
            <a:avLst/>
            <a:gdLst>
              <a:gd name="connsiteX0" fmla="*/ 0 w 4105072"/>
              <a:gd name="connsiteY0" fmla="*/ 126460 h 1527700"/>
              <a:gd name="connsiteX1" fmla="*/ 2801566 w 4105072"/>
              <a:gd name="connsiteY1" fmla="*/ 1527243 h 1527700"/>
              <a:gd name="connsiteX2" fmla="*/ 4105072 w 4105072"/>
              <a:gd name="connsiteY2" fmla="*/ 0 h 15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5072" h="1527700">
                <a:moveTo>
                  <a:pt x="0" y="126460"/>
                </a:moveTo>
                <a:cubicBezTo>
                  <a:pt x="1058693" y="837390"/>
                  <a:pt x="2117387" y="1548320"/>
                  <a:pt x="2801566" y="1527243"/>
                </a:cubicBezTo>
                <a:cubicBezTo>
                  <a:pt x="3485745" y="1506166"/>
                  <a:pt x="3795408" y="753083"/>
                  <a:pt x="4105072" y="0"/>
                </a:cubicBezTo>
              </a:path>
            </a:pathLst>
          </a:custGeom>
          <a:noFill/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96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8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83ACA116-BCDA-40D2-A8B4-CB9EB471D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80629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1974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NOESY spektrum</a:t>
            </a:r>
            <a:endParaRPr lang="en-US" sz="2000" b="1" dirty="0"/>
          </a:p>
        </p:txBody>
      </p:sp>
      <p:sp>
        <p:nvSpPr>
          <p:cNvPr id="16" name="TextovéPole 6">
            <a:extLst>
              <a:ext uri="{FF2B5EF4-FFF2-40B4-BE49-F238E27FC236}">
                <a16:creationId xmlns:a16="http://schemas.microsoft.com/office/drawing/2014/main" xmlns="" id="{90E9E2E8-D361-454E-BF54-CCA2A7AB8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404171"/>
            <a:ext cx="3276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j-lt"/>
              </a:rPr>
              <a:t>NOE interakce jednotlivých protonů přes prostor ~ 5Å </a:t>
            </a: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j-lt"/>
              </a:rPr>
              <a:t>Stereochemické informace</a:t>
            </a: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xmlns="" id="{05BA4695-B65F-4B86-AA6E-1FB460BE352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88161" y="1225247"/>
          <a:ext cx="2139950" cy="218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810" name="CS ChemDraw Drawing" r:id="rId5" imgW="1530249" imgH="1565136" progId="ChemDraw.Document.6.0">
                  <p:embed/>
                </p:oleObj>
              </mc:Choice>
              <mc:Fallback>
                <p:oleObj name="CS ChemDraw Drawing" r:id="rId5" imgW="1530249" imgH="1565136" progId="ChemDraw.Document.6.0">
                  <p:embed/>
                  <p:pic>
                    <p:nvPicPr>
                      <p:cNvPr id="13" name="Objekt 12">
                        <a:extLst>
                          <a:ext uri="{FF2B5EF4-FFF2-40B4-BE49-F238E27FC236}">
                            <a16:creationId xmlns:a16="http://schemas.microsoft.com/office/drawing/2014/main" xmlns="" id="{05BA4695-B65F-4B86-AA6E-1FB460BE35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8161" y="1225247"/>
                        <a:ext cx="2139950" cy="2189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xmlns="" id="{02F4DD66-DC47-4D36-8BFB-2A74474B3C71}"/>
              </a:ext>
            </a:extLst>
          </p:cNvPr>
          <p:cNvSpPr/>
          <p:nvPr/>
        </p:nvSpPr>
        <p:spPr>
          <a:xfrm>
            <a:off x="4504223" y="990600"/>
            <a:ext cx="369651" cy="805185"/>
          </a:xfrm>
          <a:custGeom>
            <a:avLst/>
            <a:gdLst>
              <a:gd name="connsiteX0" fmla="*/ 0 w 369651"/>
              <a:gd name="connsiteY0" fmla="*/ 338257 h 805185"/>
              <a:gd name="connsiteX1" fmla="*/ 291830 w 369651"/>
              <a:gd name="connsiteY1" fmla="*/ 17244 h 805185"/>
              <a:gd name="connsiteX2" fmla="*/ 369651 w 369651"/>
              <a:gd name="connsiteY2" fmla="*/ 805185 h 80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651" h="805185">
                <a:moveTo>
                  <a:pt x="0" y="338257"/>
                </a:moveTo>
                <a:cubicBezTo>
                  <a:pt x="115110" y="138840"/>
                  <a:pt x="230221" y="-60577"/>
                  <a:pt x="291830" y="17244"/>
                </a:cubicBezTo>
                <a:cubicBezTo>
                  <a:pt x="353439" y="95065"/>
                  <a:pt x="361545" y="450125"/>
                  <a:pt x="369651" y="805185"/>
                </a:cubicBezTo>
              </a:path>
            </a:pathLst>
          </a:custGeom>
          <a:noFill/>
          <a:ln>
            <a:solidFill>
              <a:srgbClr val="00B050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xmlns="" id="{DEA122E1-37AA-46C3-A080-06CA48463642}"/>
              </a:ext>
            </a:extLst>
          </p:cNvPr>
          <p:cNvSpPr/>
          <p:nvPr/>
        </p:nvSpPr>
        <p:spPr>
          <a:xfrm>
            <a:off x="7109014" y="3078162"/>
            <a:ext cx="307244" cy="1984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xmlns="" id="{436632B5-EF9E-4571-B655-61350C776DC4}"/>
              </a:ext>
            </a:extLst>
          </p:cNvPr>
          <p:cNvSpPr/>
          <p:nvPr/>
        </p:nvSpPr>
        <p:spPr>
          <a:xfrm>
            <a:off x="5690190" y="2027311"/>
            <a:ext cx="307244" cy="1984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xmlns="" id="{44570611-C6D3-49C5-AD53-1E15282F29DB}"/>
              </a:ext>
            </a:extLst>
          </p:cNvPr>
          <p:cNvSpPr/>
          <p:nvPr/>
        </p:nvSpPr>
        <p:spPr>
          <a:xfrm rot="20279074">
            <a:off x="4841507" y="1976211"/>
            <a:ext cx="445532" cy="337216"/>
          </a:xfrm>
          <a:custGeom>
            <a:avLst/>
            <a:gdLst>
              <a:gd name="connsiteX0" fmla="*/ 255181 w 306025"/>
              <a:gd name="connsiteY0" fmla="*/ 0 h 351983"/>
              <a:gd name="connsiteX1" fmla="*/ 287079 w 306025"/>
              <a:gd name="connsiteY1" fmla="*/ 297712 h 351983"/>
              <a:gd name="connsiteX2" fmla="*/ 0 w 306025"/>
              <a:gd name="connsiteY2" fmla="*/ 350875 h 35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025" h="351983">
                <a:moveTo>
                  <a:pt x="255181" y="0"/>
                </a:moveTo>
                <a:cubicBezTo>
                  <a:pt x="292395" y="119616"/>
                  <a:pt x="329609" y="239233"/>
                  <a:pt x="287079" y="297712"/>
                </a:cubicBezTo>
                <a:cubicBezTo>
                  <a:pt x="244549" y="356191"/>
                  <a:pt x="122274" y="353533"/>
                  <a:pt x="0" y="350875"/>
                </a:cubicBezTo>
              </a:path>
            </a:pathLst>
          </a:custGeom>
          <a:noFill/>
          <a:ln>
            <a:solidFill>
              <a:srgbClr val="FF00FF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xmlns="" id="{15E99D24-F120-43AF-8371-0F14DFDE573C}"/>
              </a:ext>
            </a:extLst>
          </p:cNvPr>
          <p:cNvSpPr/>
          <p:nvPr/>
        </p:nvSpPr>
        <p:spPr>
          <a:xfrm>
            <a:off x="6925867" y="1971190"/>
            <a:ext cx="307244" cy="1984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xmlns="" id="{E665AD62-D23A-4753-9C72-BA2014076CF8}"/>
              </a:ext>
            </a:extLst>
          </p:cNvPr>
          <p:cNvSpPr/>
          <p:nvPr/>
        </p:nvSpPr>
        <p:spPr>
          <a:xfrm>
            <a:off x="7109014" y="2425457"/>
            <a:ext cx="307244" cy="19843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340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1" grpId="0" animBg="1"/>
      <p:bldP spid="17" grpId="0" animBg="1"/>
      <p:bldP spid="22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3" descr="bayDOSY.png">
            <a:extLst>
              <a:ext uri="{FF2B5EF4-FFF2-40B4-BE49-F238E27FC236}">
                <a16:creationId xmlns:a16="http://schemas.microsoft.com/office/drawing/2014/main" xmlns="" id="{590CD6BD-87AA-4763-A012-199F593B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706438"/>
            <a:ext cx="8686800" cy="61515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2622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2D NMR spektroskopie</a:t>
            </a:r>
            <a:endParaRPr lang="en-US" sz="2000" b="1" dirty="0"/>
          </a:p>
        </p:txBody>
      </p:sp>
      <p:sp>
        <p:nvSpPr>
          <p:cNvPr id="16" name="TextovéPole 6">
            <a:extLst>
              <a:ext uri="{FF2B5EF4-FFF2-40B4-BE49-F238E27FC236}">
                <a16:creationId xmlns:a16="http://schemas.microsoft.com/office/drawing/2014/main" xmlns="" id="{90E9E2E8-D361-454E-BF54-CCA2A7AB8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29" y="609601"/>
            <a:ext cx="4629571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800" dirty="0">
                <a:latin typeface="+mj-lt"/>
              </a:rPr>
              <a:t>DOSY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– </a:t>
            </a:r>
            <a:r>
              <a:rPr lang="cs-CZ" altLang="cs-CZ" sz="18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D</a:t>
            </a:r>
            <a:r>
              <a:rPr lang="cs-CZ" altLang="cs-CZ" sz="1800" dirty="0" err="1">
                <a:latin typeface="+mn-lt"/>
                <a:cs typeface="Arial" panose="020B0604020202020204" pitchFamily="34" charset="0"/>
              </a:rPr>
              <a:t>iffussion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O</a:t>
            </a:r>
            <a:r>
              <a:rPr lang="cs-CZ" altLang="cs-CZ" sz="1800" dirty="0" err="1">
                <a:latin typeface="+mn-lt"/>
                <a:cs typeface="Arial" panose="020B0604020202020204" pitchFamily="34" charset="0"/>
              </a:rPr>
              <a:t>rientated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</a:t>
            </a:r>
            <a:r>
              <a:rPr lang="cs-CZ" altLang="cs-CZ" sz="1800" dirty="0" err="1">
                <a:latin typeface="+mn-lt"/>
                <a:cs typeface="Arial" panose="020B0604020202020204" pitchFamily="34" charset="0"/>
              </a:rPr>
              <a:t>pectroscop</a:t>
            </a:r>
            <a:r>
              <a:rPr lang="cs-CZ" altLang="cs-CZ" sz="18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Y</a:t>
            </a:r>
            <a:endParaRPr lang="cs-CZ" altLang="cs-CZ" sz="18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Difúzní koeficient souvisí s velikostí a tvarem molekuly, tzn. lze zjistit molekulovou hmotnost např. polymerů apod.</a:t>
            </a:r>
            <a:endParaRPr lang="cs-CZ" altLang="cs-CZ" sz="1800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7382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26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/>
              <a:t>-Maier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3109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NMR spektroskopie-shrnutí</a:t>
            </a:r>
            <a:endParaRPr lang="en-US" sz="2000" b="1" dirty="0"/>
          </a:p>
        </p:txBody>
      </p:sp>
      <p:sp>
        <p:nvSpPr>
          <p:cNvPr id="16" name="TextovéPole 6">
            <a:extLst>
              <a:ext uri="{FF2B5EF4-FFF2-40B4-BE49-F238E27FC236}">
                <a16:creationId xmlns:a16="http://schemas.microsoft.com/office/drawing/2014/main" xmlns="" id="{90E9E2E8-D361-454E-BF54-CCA2A7AB8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4" y="564270"/>
            <a:ext cx="42322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800" dirty="0">
                <a:latin typeface="+mj-lt"/>
              </a:rPr>
              <a:t>Konstrukce NMR spektrometru</a:t>
            </a:r>
            <a:endParaRPr lang="cs-CZ" altLang="cs-CZ" sz="1800" dirty="0"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B9C1908-6E47-424A-9934-274BF7149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67272"/>
            <a:ext cx="4191000" cy="304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7BF14632-12A9-4D8C-AD8C-8C94CEE2E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2" y="933603"/>
            <a:ext cx="4373759" cy="594195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xmlns="" id="{988C3520-61BB-4BE8-AAC1-001E69220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15272"/>
            <a:ext cx="33528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26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/>
              <a:t>-Maier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7F9A32D-72F6-4A36-B379-E8E8C707A7EA}"/>
              </a:ext>
            </a:extLst>
          </p:cNvPr>
          <p:cNvSpPr/>
          <p:nvPr/>
        </p:nvSpPr>
        <p:spPr>
          <a:xfrm>
            <a:off x="2283556" y="76200"/>
            <a:ext cx="3109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NMR spektroskopie-shrnutí</a:t>
            </a:r>
            <a:endParaRPr lang="en-US" sz="2000" b="1" dirty="0"/>
          </a:p>
        </p:txBody>
      </p:sp>
      <p:sp>
        <p:nvSpPr>
          <p:cNvPr id="16" name="TextovéPole 6">
            <a:extLst>
              <a:ext uri="{FF2B5EF4-FFF2-40B4-BE49-F238E27FC236}">
                <a16:creationId xmlns:a16="http://schemas.microsoft.com/office/drawing/2014/main" xmlns="" id="{90E9E2E8-D361-454E-BF54-CCA2A7AB8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34" y="609600"/>
            <a:ext cx="504936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800" dirty="0">
                <a:solidFill>
                  <a:srgbClr val="00B0F0"/>
                </a:solidFill>
                <a:latin typeface="+mj-lt"/>
              </a:rPr>
              <a:t>Nevýhody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j-lt"/>
              </a:rPr>
              <a:t>relativně velké nároky na prostor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j-lt"/>
              </a:rPr>
              <a:t>vysoká pořizovací cena 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j-lt"/>
              </a:rPr>
              <a:t>relativně vysoké provozní náklady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j-lt"/>
              </a:rPr>
              <a:t>časová náročnost měření/interpretace dat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j-lt"/>
              </a:rPr>
              <a:t>nízká citlivost</a:t>
            </a:r>
          </a:p>
          <a:p>
            <a:pPr>
              <a:spcBef>
                <a:spcPct val="0"/>
              </a:spcBef>
              <a:buNone/>
            </a:pPr>
            <a:endParaRPr lang="cs-CZ" altLang="cs-CZ" sz="1800" dirty="0">
              <a:latin typeface="+mj-lt"/>
            </a:endParaRPr>
          </a:p>
        </p:txBody>
      </p:sp>
      <p:sp>
        <p:nvSpPr>
          <p:cNvPr id="17" name="TextovéPole 6">
            <a:extLst>
              <a:ext uri="{FF2B5EF4-FFF2-40B4-BE49-F238E27FC236}">
                <a16:creationId xmlns:a16="http://schemas.microsoft.com/office/drawing/2014/main" xmlns="" id="{BCAC5EF2-6890-449A-8753-4196846A9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3253" y="609600"/>
            <a:ext cx="3633464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800" dirty="0">
                <a:solidFill>
                  <a:srgbClr val="00B0F0"/>
                </a:solidFill>
                <a:latin typeface="+mj-lt"/>
              </a:rPr>
              <a:t>Výhody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j-lt"/>
              </a:rPr>
              <a:t>nedestruktivní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j-lt"/>
              </a:rPr>
              <a:t>v kapalné i pevné fázi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j-lt"/>
              </a:rPr>
              <a:t>detailní strukturní informace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j-lt"/>
              </a:rPr>
              <a:t>studium dynamických procesů</a:t>
            </a:r>
          </a:p>
          <a:p>
            <a:pPr>
              <a:spcBef>
                <a:spcPct val="0"/>
              </a:spcBef>
              <a:buNone/>
            </a:pPr>
            <a:endParaRPr lang="cs-CZ" altLang="cs-CZ" sz="1800" dirty="0">
              <a:latin typeface="+mj-lt"/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xmlns="" id="{61D39FD5-D18A-495F-BB4A-2ABBEA09C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4" y="3227546"/>
            <a:ext cx="4840605" cy="3630454"/>
          </a:xfrm>
          <a:prstGeom prst="rect">
            <a:avLst/>
          </a:prstGeom>
        </p:spPr>
      </p:pic>
      <p:sp>
        <p:nvSpPr>
          <p:cNvPr id="9" name="TextovéPole 6">
            <a:extLst>
              <a:ext uri="{FF2B5EF4-FFF2-40B4-BE49-F238E27FC236}">
                <a16:creationId xmlns:a16="http://schemas.microsoft.com/office/drawing/2014/main" xmlns="" id="{DCC49CA8-6391-44D0-A7C4-08DA7CC57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837" y="3094203"/>
            <a:ext cx="3633464" cy="358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endParaRPr lang="cs-CZ" altLang="cs-CZ" sz="1800" dirty="0">
              <a:solidFill>
                <a:srgbClr val="00B0F0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rgbClr val="FF0000"/>
                </a:solidFill>
                <a:latin typeface="+mj-lt"/>
              </a:rPr>
              <a:t>C8950</a:t>
            </a:r>
            <a:r>
              <a:rPr lang="cs-CZ" sz="1800" dirty="0">
                <a:latin typeface="+mj-lt"/>
              </a:rPr>
              <a:t> NMR - Strukturní analýza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rgbClr val="FF0000"/>
                </a:solidFill>
                <a:latin typeface="+mj-lt"/>
              </a:rPr>
              <a:t>C5320 </a:t>
            </a:r>
            <a:r>
              <a:rPr lang="cs-CZ" sz="1800" dirty="0">
                <a:latin typeface="+mj-lt"/>
              </a:rPr>
              <a:t>Fyzikálně chemické základy NMR</a:t>
            </a:r>
            <a:endParaRPr lang="cs-CZ" altLang="cs-CZ" sz="18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C6770 </a:t>
            </a:r>
            <a:r>
              <a:rPr lang="en-US" sz="1800" dirty="0">
                <a:latin typeface="+mj-lt"/>
              </a:rPr>
              <a:t>NMR Spectroscopy of Biomolecules</a:t>
            </a:r>
            <a:endParaRPr lang="cs-CZ" sz="18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rgbClr val="FF0000"/>
                </a:solidFill>
                <a:latin typeface="+mj-lt"/>
              </a:rPr>
              <a:t>C7998</a:t>
            </a:r>
            <a:r>
              <a:rPr lang="cs-CZ" sz="1800" dirty="0">
                <a:latin typeface="+mj-lt"/>
              </a:rPr>
              <a:t> Základy experimentální NMR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>
                <a:latin typeface="+mj-lt"/>
              </a:rPr>
              <a:t>…</a:t>
            </a:r>
            <a:endParaRPr lang="en-US" sz="1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endParaRPr lang="cs-CZ" altLang="cs-CZ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1473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2004B22C-0219-4DB3-BC8D-676D9456852D}"/>
              </a:ext>
            </a:extLst>
          </p:cNvPr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0DAB3F8C-6086-4551-B3D6-FAABA9A54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132129"/>
            <a:ext cx="2914790" cy="3649671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581381B5-C441-4BBF-964B-BF82C8247689}"/>
              </a:ext>
            </a:extLst>
          </p:cNvPr>
          <p:cNvSpPr txBox="1">
            <a:spLocks/>
          </p:cNvSpPr>
          <p:nvPr/>
        </p:nvSpPr>
        <p:spPr>
          <a:xfrm>
            <a:off x="152402" y="723900"/>
            <a:ext cx="8653460" cy="5715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/>
              <a:t> RTG difrakce – </a:t>
            </a:r>
            <a:r>
              <a:rPr lang="cs-CZ" altLang="cs-CZ" sz="1600" dirty="0"/>
              <a:t>zcela zásadní význam při studiu struktur malých i velkých (bio)molekul, relativní/absolutní stereochemie, ale pouze pro krystalické vzorky, informace o chování látek v roztoku zcela chybí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E6C9F300-9F00-4A3B-97F5-B1C948B0E51F}"/>
              </a:ext>
            </a:extLst>
          </p:cNvPr>
          <p:cNvSpPr/>
          <p:nvPr/>
        </p:nvSpPr>
        <p:spPr>
          <a:xfrm>
            <a:off x="109538" y="1980452"/>
            <a:ext cx="880586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00B0F0"/>
                </a:solidFill>
              </a:rPr>
              <a:t> </a:t>
            </a:r>
            <a:r>
              <a:rPr lang="cs-CZ" sz="1600" b="1" dirty="0">
                <a:solidFill>
                  <a:srgbClr val="00B0F0"/>
                </a:solidFill>
              </a:rPr>
              <a:t>struktura vitamínu B</a:t>
            </a:r>
            <a:r>
              <a:rPr lang="cs-CZ" sz="1600" b="1" baseline="-25000" dirty="0">
                <a:solidFill>
                  <a:srgbClr val="00B0F0"/>
                </a:solidFill>
              </a:rPr>
              <a:t>12 </a:t>
            </a:r>
            <a:r>
              <a:rPr lang="cs-CZ" sz="1600" b="1" dirty="0">
                <a:solidFill>
                  <a:srgbClr val="00B0F0"/>
                </a:solidFill>
              </a:rPr>
              <a:t>–</a:t>
            </a:r>
            <a:r>
              <a:rPr lang="cs-CZ" sz="1600" b="1" baseline="-25000" dirty="0">
                <a:solidFill>
                  <a:srgbClr val="00B0F0"/>
                </a:solidFill>
              </a:rPr>
              <a:t> </a:t>
            </a:r>
            <a:r>
              <a:rPr lang="cs-CZ" sz="1600" dirty="0">
                <a:solidFill>
                  <a:srgbClr val="00B0F0"/>
                </a:solidFill>
              </a:rPr>
              <a:t>vyřešena pomocí x-</a:t>
            </a:r>
            <a:r>
              <a:rPr lang="cs-CZ" sz="1600" dirty="0" err="1">
                <a:solidFill>
                  <a:srgbClr val="00B0F0"/>
                </a:solidFill>
              </a:rPr>
              <a:t>ray</a:t>
            </a:r>
            <a:r>
              <a:rPr lang="cs-CZ" sz="1600" dirty="0">
                <a:solidFill>
                  <a:srgbClr val="00B0F0"/>
                </a:solidFill>
              </a:rPr>
              <a:t> difrakce </a:t>
            </a:r>
            <a:r>
              <a:rPr lang="cs-CZ" sz="1600" b="1" dirty="0">
                <a:solidFill>
                  <a:srgbClr val="00B0F0"/>
                </a:solidFill>
              </a:rPr>
              <a:t>– </a:t>
            </a:r>
            <a:r>
              <a:rPr lang="cs-CZ" sz="1600" dirty="0">
                <a:solidFill>
                  <a:srgbClr val="00B0F0"/>
                </a:solidFill>
              </a:rPr>
              <a:t>1948-1955, D.M. </a:t>
            </a:r>
            <a:r>
              <a:rPr lang="cs-CZ" sz="1600" dirty="0" err="1">
                <a:solidFill>
                  <a:srgbClr val="00B0F0"/>
                </a:solidFill>
              </a:rPr>
              <a:t>Hodkin</a:t>
            </a:r>
            <a:r>
              <a:rPr lang="cs-CZ" sz="1600" dirty="0">
                <a:solidFill>
                  <a:srgbClr val="00B0F0"/>
                </a:solidFill>
              </a:rPr>
              <a:t> (N.C. -1964)  </a:t>
            </a:r>
            <a:r>
              <a:rPr lang="cs-CZ" sz="1600" b="1" dirty="0">
                <a:solidFill>
                  <a:srgbClr val="00B0F0"/>
                </a:solidFill>
              </a:rPr>
              <a:t>- </a:t>
            </a:r>
            <a:r>
              <a:rPr lang="en-US" sz="1600" i="1" dirty="0"/>
              <a:t>"for her determinations by X-ray techniques of the structures of important biochemical substances"</a:t>
            </a:r>
            <a:r>
              <a:rPr lang="en-US" sz="1600" dirty="0"/>
              <a:t>.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xmlns="" id="{9BD21328-0BC2-4DDE-BEB1-7AB643CDF9D9}"/>
              </a:ext>
            </a:extLst>
          </p:cNvPr>
          <p:cNvSpPr txBox="1">
            <a:spLocks/>
          </p:cNvSpPr>
          <p:nvPr/>
        </p:nvSpPr>
        <p:spPr>
          <a:xfrm>
            <a:off x="321469" y="76200"/>
            <a:ext cx="8501062" cy="5715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cs-CZ" sz="2000" b="1" dirty="0">
                <a:latin typeface="+mj-lt"/>
                <a:ea typeface="+mj-ea"/>
                <a:cs typeface="Arial" charset="0"/>
              </a:rPr>
              <a:t>Studium struktury organických molekul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xmlns="" id="{B0440404-E101-4496-BC8E-2EE4D4E72489}"/>
              </a:ext>
            </a:extLst>
          </p:cNvPr>
          <p:cNvSpPr/>
          <p:nvPr/>
        </p:nvSpPr>
        <p:spPr>
          <a:xfrm>
            <a:off x="4419600" y="5715000"/>
            <a:ext cx="4495800" cy="83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sz="1600" dirty="0">
                <a:solidFill>
                  <a:srgbClr val="00B0F0"/>
                </a:solidFill>
              </a:rPr>
              <a:t>typické zobrazení struktury vyřešené pomocí x-</a:t>
            </a:r>
            <a:r>
              <a:rPr lang="cs-CZ" sz="1600" dirty="0" err="1">
                <a:solidFill>
                  <a:srgbClr val="00B0F0"/>
                </a:solidFill>
              </a:rPr>
              <a:t>ray</a:t>
            </a:r>
            <a:r>
              <a:rPr lang="cs-CZ" sz="1600" dirty="0">
                <a:solidFill>
                  <a:srgbClr val="00B0F0"/>
                </a:solidFill>
              </a:rPr>
              <a:t> difrakce</a:t>
            </a:r>
            <a:endParaRPr lang="en-US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2C44D13-7E89-4FEC-B8CC-CE2E5A73D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154707"/>
            <a:ext cx="439102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50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76200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2004B22C-0219-4DB3-BC8D-676D9456852D}"/>
              </a:ext>
            </a:extLst>
          </p:cNvPr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xmlns="" id="{9BD21328-0BC2-4DDE-BEB1-7AB643CDF9D9}"/>
              </a:ext>
            </a:extLst>
          </p:cNvPr>
          <p:cNvSpPr txBox="1">
            <a:spLocks/>
          </p:cNvSpPr>
          <p:nvPr/>
        </p:nvSpPr>
        <p:spPr>
          <a:xfrm>
            <a:off x="321469" y="76200"/>
            <a:ext cx="8501062" cy="5715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cs-CZ" sz="2000" b="1" dirty="0">
                <a:latin typeface="+mj-lt"/>
                <a:ea typeface="+mj-ea"/>
                <a:cs typeface="Arial" charset="0"/>
              </a:rPr>
              <a:t>Studium struktury organických molekul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69129A96-871B-4EBD-984D-2B3A5237D573}"/>
              </a:ext>
            </a:extLst>
          </p:cNvPr>
          <p:cNvSpPr/>
          <p:nvPr/>
        </p:nvSpPr>
        <p:spPr>
          <a:xfrm>
            <a:off x="152402" y="609600"/>
            <a:ext cx="8762998" cy="1531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B0F0"/>
                </a:solidFill>
              </a:rPr>
              <a:t>MS – </a:t>
            </a:r>
            <a:r>
              <a:rPr lang="cs-CZ" altLang="cs-CZ" sz="1600" dirty="0">
                <a:solidFill>
                  <a:srgbClr val="00B0F0"/>
                </a:solidFill>
              </a:rPr>
              <a:t>hmotnostní spektrometrie, určení molekulární struktury (sumární vzorec) – ale pro rozlišení </a:t>
            </a:r>
            <a:r>
              <a:rPr lang="cs-CZ" altLang="cs-CZ" sz="1600" dirty="0" err="1">
                <a:solidFill>
                  <a:srgbClr val="00B0F0"/>
                </a:solidFill>
              </a:rPr>
              <a:t>regioisomerů</a:t>
            </a:r>
            <a:r>
              <a:rPr lang="cs-CZ" altLang="cs-CZ" sz="1600" dirty="0">
                <a:solidFill>
                  <a:srgbClr val="00B0F0"/>
                </a:solidFill>
              </a:rPr>
              <a:t>, </a:t>
            </a:r>
            <a:r>
              <a:rPr lang="cs-CZ" altLang="cs-CZ" sz="1600" dirty="0" err="1">
                <a:solidFill>
                  <a:srgbClr val="00B0F0"/>
                </a:solidFill>
              </a:rPr>
              <a:t>diastereomerů</a:t>
            </a:r>
            <a:r>
              <a:rPr lang="cs-CZ" altLang="cs-CZ" sz="1600" dirty="0">
                <a:solidFill>
                  <a:srgbClr val="00B0F0"/>
                </a:solidFill>
              </a:rPr>
              <a:t> a enantiomerů je MS nevhodnou metodou, velký význam má dnes HR-MS (MS s vysokým rozlišením) v kombinaci s jemnými ionizačními technikami, která poskytuje informace o identitě molekuly</a:t>
            </a:r>
            <a:endParaRPr lang="cs-CZ" sz="1600" dirty="0"/>
          </a:p>
        </p:txBody>
      </p:sp>
      <p:pic>
        <p:nvPicPr>
          <p:cNvPr id="14" name="Picture 9" descr="1004">
            <a:extLst>
              <a:ext uri="{FF2B5EF4-FFF2-40B4-BE49-F238E27FC236}">
                <a16:creationId xmlns:a16="http://schemas.microsoft.com/office/drawing/2014/main" xmlns="" id="{04299931-0BB3-40E0-AA1E-7DCB92DE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89312"/>
            <a:ext cx="7185025" cy="24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EB6CB258-67AC-4DC7-B15B-3F49BB6196BD}"/>
              </a:ext>
            </a:extLst>
          </p:cNvPr>
          <p:cNvSpPr/>
          <p:nvPr/>
        </p:nvSpPr>
        <p:spPr>
          <a:xfrm>
            <a:off x="533400" y="2907268"/>
            <a:ext cx="2416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Times" panose="02020603050405020304" pitchFamily="18" charset="0"/>
              <a:buNone/>
            </a:pPr>
            <a:r>
              <a:rPr lang="en-US" altLang="cs-CZ" dirty="0" err="1"/>
              <a:t>hexan</a:t>
            </a:r>
            <a:r>
              <a:rPr lang="en-US" altLang="cs-CZ" dirty="0"/>
              <a:t> (C</a:t>
            </a:r>
            <a:r>
              <a:rPr lang="en-US" altLang="cs-CZ" baseline="-25000" dirty="0"/>
              <a:t>6</a:t>
            </a:r>
            <a:r>
              <a:rPr lang="en-US" altLang="cs-CZ" dirty="0"/>
              <a:t>H</a:t>
            </a:r>
            <a:r>
              <a:rPr lang="en-US" altLang="cs-CZ" baseline="-25000" dirty="0"/>
              <a:t>14</a:t>
            </a:r>
            <a:r>
              <a:rPr lang="en-US" altLang="cs-CZ" dirty="0"/>
              <a:t>; MW = 86)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xmlns="" id="{28F4EA3C-1D89-4933-B821-7A00B6FB85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531396"/>
              </p:ext>
            </p:extLst>
          </p:nvPr>
        </p:nvGraphicFramePr>
        <p:xfrm>
          <a:off x="4385080" y="4800600"/>
          <a:ext cx="1177520" cy="205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710" name="CS ChemDraw Drawing" r:id="rId5" imgW="841086" imgH="146448" progId="ChemDraw.Document.6.0">
                  <p:embed/>
                </p:oleObj>
              </mc:Choice>
              <mc:Fallback>
                <p:oleObj name="CS ChemDraw Drawing" r:id="rId5" imgW="841086" imgH="14644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85080" y="4800600"/>
                        <a:ext cx="1177520" cy="205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3ADA7CC9-31D3-49CA-9C6C-A91717D939E1}"/>
              </a:ext>
            </a:extLst>
          </p:cNvPr>
          <p:cNvSpPr/>
          <p:nvPr/>
        </p:nvSpPr>
        <p:spPr>
          <a:xfrm>
            <a:off x="152400" y="2310825"/>
            <a:ext cx="8762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Určení struktury však může být komplikováno fragmentací, nestabilitou molekul při přechodu do plynné fáze apod. </a:t>
            </a:r>
          </a:p>
        </p:txBody>
      </p:sp>
    </p:spTree>
    <p:extLst>
      <p:ext uri="{BB962C8B-B14F-4D97-AF65-F5344CB8AC3E}">
        <p14:creationId xmlns:p14="http://schemas.microsoft.com/office/powerpoint/2010/main" val="3114412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2004B22C-0219-4DB3-BC8D-676D9456852D}"/>
              </a:ext>
            </a:extLst>
          </p:cNvPr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pic>
        <p:nvPicPr>
          <p:cNvPr id="11" name="Picture 10" descr="1009">
            <a:extLst>
              <a:ext uri="{FF2B5EF4-FFF2-40B4-BE49-F238E27FC236}">
                <a16:creationId xmlns:a16="http://schemas.microsoft.com/office/drawing/2014/main" xmlns="" id="{E85EEAD2-DB07-48AC-8E7A-724FCA20C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062913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F21AC929-FDD5-4179-BBAB-9ECF470BC006}"/>
              </a:ext>
            </a:extLst>
          </p:cNvPr>
          <p:cNvSpPr/>
          <p:nvPr/>
        </p:nvSpPr>
        <p:spPr>
          <a:xfrm>
            <a:off x="152402" y="609600"/>
            <a:ext cx="8762998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B0F0"/>
                </a:solidFill>
              </a:rPr>
              <a:t>MS-MALDI-TOF – </a:t>
            </a:r>
            <a:r>
              <a:rPr lang="cs-CZ" altLang="cs-CZ" sz="1600" dirty="0">
                <a:solidFill>
                  <a:srgbClr val="00B0F0"/>
                </a:solidFill>
              </a:rPr>
              <a:t>excelentní nástroj pro studium biomolekul - proteinů</a:t>
            </a:r>
            <a:endParaRPr lang="cs-CZ" sz="16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631EF210-F9BD-4148-BBD9-6D4793F3399D}"/>
              </a:ext>
            </a:extLst>
          </p:cNvPr>
          <p:cNvSpPr/>
          <p:nvPr/>
        </p:nvSpPr>
        <p:spPr>
          <a:xfrm>
            <a:off x="152402" y="1205212"/>
            <a:ext cx="8762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HR-MS spektrum </a:t>
            </a:r>
            <a:r>
              <a:rPr lang="cs-CZ" sz="1600" dirty="0"/>
              <a:t>vaječného lysozymu s M</a:t>
            </a:r>
            <a:r>
              <a:rPr lang="cs-CZ" sz="1600" baseline="-25000" dirty="0"/>
              <a:t>R </a:t>
            </a:r>
            <a:r>
              <a:rPr lang="cs-CZ" sz="1600" dirty="0"/>
              <a:t>= 14307.7578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xmlns="" id="{3543652F-6E93-430D-8EFD-F34EDE9A98BA}"/>
              </a:ext>
            </a:extLst>
          </p:cNvPr>
          <p:cNvSpPr txBox="1">
            <a:spLocks/>
          </p:cNvSpPr>
          <p:nvPr/>
        </p:nvSpPr>
        <p:spPr>
          <a:xfrm>
            <a:off x="321469" y="76200"/>
            <a:ext cx="8501062" cy="5715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cs-CZ" sz="2000" b="1" dirty="0">
                <a:latin typeface="+mj-lt"/>
                <a:ea typeface="+mj-ea"/>
                <a:cs typeface="Arial" charset="0"/>
              </a:rPr>
              <a:t>Studium struktury organických molekul</a:t>
            </a:r>
          </a:p>
        </p:txBody>
      </p:sp>
    </p:spTree>
    <p:extLst>
      <p:ext uri="{BB962C8B-B14F-4D97-AF65-F5344CB8AC3E}">
        <p14:creationId xmlns:p14="http://schemas.microsoft.com/office/powerpoint/2010/main" val="41491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13470" y="76200"/>
            <a:ext cx="2272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b="1" dirty="0"/>
              <a:t>NMR spektroskopie</a:t>
            </a:r>
            <a:endParaRPr lang="en-US" sz="2000" b="1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2004B22C-0219-4DB3-BC8D-676D9456852D}"/>
              </a:ext>
            </a:extLst>
          </p:cNvPr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18" name="Obdélník 11">
            <a:extLst>
              <a:ext uri="{FF2B5EF4-FFF2-40B4-BE49-F238E27FC236}">
                <a16:creationId xmlns:a16="http://schemas.microsoft.com/office/drawing/2014/main" xmlns="" id="{1B10573C-36F6-474D-8CFF-62C00E508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609600"/>
            <a:ext cx="880745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B0F0"/>
                </a:solidFill>
                <a:latin typeface="+mn-lt"/>
              </a:rPr>
              <a:t> NMR spektroskopie – </a:t>
            </a:r>
            <a:r>
              <a:rPr lang="cs-CZ" altLang="cs-CZ" sz="1600" b="1" u="sng" dirty="0">
                <a:solidFill>
                  <a:srgbClr val="00B0F0"/>
                </a:solidFill>
                <a:latin typeface="+mn-lt"/>
              </a:rPr>
              <a:t>N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ukleární</a:t>
            </a:r>
            <a:r>
              <a:rPr lang="cs-CZ" altLang="cs-CZ" sz="1600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altLang="cs-CZ" sz="1600" b="1" u="sng" dirty="0">
                <a:solidFill>
                  <a:srgbClr val="00B0F0"/>
                </a:solidFill>
                <a:latin typeface="+mn-lt"/>
              </a:rPr>
              <a:t>M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agnetická </a:t>
            </a:r>
            <a:r>
              <a:rPr lang="cs-CZ" altLang="cs-CZ" sz="1600" b="1" u="sng" dirty="0">
                <a:solidFill>
                  <a:srgbClr val="00B0F0"/>
                </a:solidFill>
                <a:latin typeface="+mn-lt"/>
              </a:rPr>
              <a:t>R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ezonance</a:t>
            </a:r>
            <a:r>
              <a:rPr lang="cs-CZ" altLang="cs-CZ" sz="1600" b="1" dirty="0">
                <a:solidFill>
                  <a:srgbClr val="00B0F0"/>
                </a:solidFill>
                <a:latin typeface="+mn-lt"/>
              </a:rPr>
              <a:t> – 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zcela zásadní a unikátní spektrální metoda, s možností pracovat se vzorky v plynném, </a:t>
            </a:r>
            <a:r>
              <a:rPr lang="cs-CZ" altLang="cs-CZ" sz="1600" u="sng" dirty="0">
                <a:solidFill>
                  <a:srgbClr val="00B0F0"/>
                </a:solidFill>
                <a:latin typeface="+mn-lt"/>
              </a:rPr>
              <a:t>kapalném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 a </a:t>
            </a:r>
            <a:r>
              <a:rPr lang="cs-CZ" altLang="cs-CZ" sz="1600" u="sng" dirty="0">
                <a:solidFill>
                  <a:srgbClr val="00B0F0"/>
                </a:solidFill>
                <a:latin typeface="+mn-lt"/>
              </a:rPr>
              <a:t>pevném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 stavu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>
                <a:latin typeface="+mn-lt"/>
              </a:rPr>
              <a:t> </a:t>
            </a:r>
            <a:r>
              <a:rPr lang="cs-CZ" altLang="cs-CZ" sz="1600" dirty="0">
                <a:latin typeface="+mn-lt"/>
              </a:rPr>
              <a:t>nedestruktivní, detailní informace o struktuře látek, dynamickém chování molekul – tautomerie, konformační pohyb, nekovalentní interakce, stereochemie 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 určení 3D struktury proteinů za fyziologických podmínek včetně dynamického chování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dirty="0">
                <a:latin typeface="+mn-lt"/>
              </a:rPr>
              <a:t> studium difúzních jevů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NMR v pevné fázi se využívá při studiu různých materiálů, farmaceuticky aktivních látek – studie krystalových </a:t>
            </a:r>
            <a:r>
              <a:rPr lang="cs-CZ" altLang="cs-CZ" sz="1600" dirty="0" err="1">
                <a:solidFill>
                  <a:srgbClr val="00B0F0"/>
                </a:solidFill>
                <a:latin typeface="+mn-lt"/>
              </a:rPr>
              <a:t>polymorfů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 apod.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B0F0"/>
                </a:solidFill>
                <a:latin typeface="+mn-lt"/>
              </a:rPr>
              <a:t> MRI – </a:t>
            </a:r>
            <a:r>
              <a:rPr lang="cs-CZ" altLang="cs-CZ" sz="1600" dirty="0" err="1">
                <a:solidFill>
                  <a:srgbClr val="00B0F0"/>
                </a:solidFill>
                <a:latin typeface="+mn-lt"/>
              </a:rPr>
              <a:t>magnetic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 resonance </a:t>
            </a:r>
            <a:r>
              <a:rPr lang="cs-CZ" altLang="cs-CZ" sz="1600" dirty="0" err="1">
                <a:solidFill>
                  <a:srgbClr val="00B0F0"/>
                </a:solidFill>
                <a:latin typeface="+mn-lt"/>
              </a:rPr>
              <a:t>imaging</a:t>
            </a:r>
            <a:r>
              <a:rPr lang="cs-CZ" altLang="cs-CZ" sz="1600" dirty="0">
                <a:solidFill>
                  <a:srgbClr val="00B0F0"/>
                </a:solidFill>
                <a:latin typeface="+mn-lt"/>
              </a:rPr>
              <a:t> medicinální aplikace – diagnostika 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1600" b="1" dirty="0"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E6A0B5CC-4337-4DC7-BDFE-0DE6A5FE2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572000"/>
            <a:ext cx="1871663" cy="18716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34" y="118646"/>
            <a:ext cx="207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Švenda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 err="1"/>
              <a:t>Paruch</a:t>
            </a:r>
            <a:r>
              <a:rPr lang="cs-CZ" sz="1600" i="1" dirty="0">
                <a:latin typeface="Symbol" pitchFamily="18" charset="2"/>
              </a:rPr>
              <a:t>-</a:t>
            </a:r>
            <a:r>
              <a:rPr lang="cs-CZ" sz="1600" i="1" dirty="0"/>
              <a:t>Maier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239000" y="118646"/>
            <a:ext cx="18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Organická Chemie II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743200" y="76200"/>
            <a:ext cx="2272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NMR spektroskopie</a:t>
            </a:r>
            <a:endParaRPr lang="en-US" sz="2000" b="1" dirty="0"/>
          </a:p>
        </p:txBody>
      </p:sp>
      <p:sp>
        <p:nvSpPr>
          <p:cNvPr id="22" name="Zástupný symbol pro obsah 2">
            <a:extLst>
              <a:ext uri="{FF2B5EF4-FFF2-40B4-BE49-F238E27FC236}">
                <a16:creationId xmlns:a16="http://schemas.microsoft.com/office/drawing/2014/main" xmlns="" id="{B622EAE8-55A4-4AFF-9EA3-2F18F7143CCF}"/>
              </a:ext>
            </a:extLst>
          </p:cNvPr>
          <p:cNvSpPr txBox="1">
            <a:spLocks/>
          </p:cNvSpPr>
          <p:nvPr/>
        </p:nvSpPr>
        <p:spPr>
          <a:xfrm>
            <a:off x="56035" y="5562602"/>
            <a:ext cx="9059954" cy="914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cs-CZ" sz="1600" dirty="0">
                <a:solidFill>
                  <a:srgbClr val="00B0F0"/>
                </a:solidFill>
                <a:cs typeface="Arial" pitchFamily="34" charset="0"/>
              </a:rPr>
              <a:t>v NMR jde o </a:t>
            </a:r>
            <a:r>
              <a:rPr lang="cs-CZ" sz="1600" dirty="0" err="1">
                <a:solidFill>
                  <a:srgbClr val="00B0F0"/>
                </a:solidFill>
                <a:cs typeface="Arial" pitchFamily="34" charset="0"/>
              </a:rPr>
              <a:t>absorbci</a:t>
            </a:r>
            <a:r>
              <a:rPr lang="cs-CZ" sz="1600" dirty="0">
                <a:solidFill>
                  <a:srgbClr val="00B0F0"/>
                </a:solidFill>
                <a:cs typeface="Arial" pitchFamily="34" charset="0"/>
              </a:rPr>
              <a:t> </a:t>
            </a:r>
            <a:r>
              <a:rPr lang="cs-CZ" sz="1600" b="1" dirty="0">
                <a:solidFill>
                  <a:srgbClr val="00B0F0"/>
                </a:solidFill>
                <a:cs typeface="Arial" pitchFamily="34" charset="0"/>
              </a:rPr>
              <a:t>radiofrekvenčních vln</a:t>
            </a:r>
            <a:r>
              <a:rPr lang="cs-CZ" sz="1600" dirty="0">
                <a:solidFill>
                  <a:srgbClr val="00B0F0"/>
                </a:solidFill>
                <a:cs typeface="Arial" pitchFamily="34" charset="0"/>
              </a:rPr>
              <a:t> magneticky aktivními jádry ve vysokém magnetickém poli</a:t>
            </a:r>
          </a:p>
          <a:p>
            <a:pPr>
              <a:buFontTx/>
              <a:buNone/>
              <a:defRPr/>
            </a:pPr>
            <a:r>
              <a:rPr lang="cs-CZ" sz="1600" b="1" baseline="30000" dirty="0">
                <a:solidFill>
                  <a:schemeClr val="tx1"/>
                </a:solidFill>
                <a:cs typeface="Arial" pitchFamily="34" charset="0"/>
              </a:rPr>
              <a:t>1</a:t>
            </a:r>
            <a:r>
              <a:rPr lang="cs-CZ" sz="1600" b="1" dirty="0">
                <a:solidFill>
                  <a:schemeClr val="tx1"/>
                </a:solidFill>
                <a:cs typeface="Arial" pitchFamily="34" charset="0"/>
              </a:rPr>
              <a:t>H, </a:t>
            </a:r>
            <a:r>
              <a:rPr lang="cs-CZ" sz="1600" b="1" baseline="30000" dirty="0">
                <a:solidFill>
                  <a:schemeClr val="tx1"/>
                </a:solidFill>
                <a:cs typeface="Arial" pitchFamily="34" charset="0"/>
              </a:rPr>
              <a:t>13</a:t>
            </a:r>
            <a:r>
              <a:rPr lang="cs-CZ" sz="1600" b="1" dirty="0">
                <a:solidFill>
                  <a:schemeClr val="tx1"/>
                </a:solidFill>
                <a:cs typeface="Arial" pitchFamily="34" charset="0"/>
              </a:rPr>
              <a:t>C, </a:t>
            </a:r>
            <a:r>
              <a:rPr lang="cs-CZ" sz="1600" b="1" baseline="30000" dirty="0">
                <a:solidFill>
                  <a:schemeClr val="tx1"/>
                </a:solidFill>
                <a:cs typeface="Arial" pitchFamily="34" charset="0"/>
              </a:rPr>
              <a:t>19</a:t>
            </a:r>
            <a:r>
              <a:rPr lang="cs-CZ" sz="1600" b="1" dirty="0">
                <a:solidFill>
                  <a:schemeClr val="tx1"/>
                </a:solidFill>
                <a:cs typeface="Arial" pitchFamily="34" charset="0"/>
              </a:rPr>
              <a:t>F, </a:t>
            </a:r>
            <a:r>
              <a:rPr lang="cs-CZ" sz="1600" b="1" baseline="30000" dirty="0">
                <a:solidFill>
                  <a:schemeClr val="tx1"/>
                </a:solidFill>
                <a:cs typeface="Arial" pitchFamily="34" charset="0"/>
              </a:rPr>
              <a:t>31</a:t>
            </a:r>
            <a:r>
              <a:rPr lang="cs-CZ" sz="1600" b="1" dirty="0">
                <a:solidFill>
                  <a:schemeClr val="tx1"/>
                </a:solidFill>
                <a:cs typeface="Arial" pitchFamily="34" charset="0"/>
              </a:rPr>
              <a:t>P, </a:t>
            </a:r>
            <a:r>
              <a:rPr lang="cs-CZ" sz="1600" b="1" baseline="30000" dirty="0">
                <a:solidFill>
                  <a:schemeClr val="tx1"/>
                </a:solidFill>
                <a:cs typeface="Arial" pitchFamily="34" charset="0"/>
              </a:rPr>
              <a:t>15</a:t>
            </a:r>
            <a:r>
              <a:rPr lang="cs-CZ" sz="1600" b="1" dirty="0">
                <a:solidFill>
                  <a:schemeClr val="tx1"/>
                </a:solidFill>
                <a:cs typeface="Arial" pitchFamily="34" charset="0"/>
              </a:rPr>
              <a:t>N, </a:t>
            </a:r>
            <a:r>
              <a:rPr lang="cs-CZ" sz="1600" b="1" baseline="30000" dirty="0">
                <a:solidFill>
                  <a:schemeClr val="tx1"/>
                </a:solidFill>
                <a:cs typeface="Arial" pitchFamily="34" charset="0"/>
              </a:rPr>
              <a:t>11</a:t>
            </a:r>
            <a:r>
              <a:rPr lang="cs-CZ" sz="1600" b="1" dirty="0">
                <a:solidFill>
                  <a:schemeClr val="tx1"/>
                </a:solidFill>
                <a:cs typeface="Arial" pitchFamily="34" charset="0"/>
              </a:rPr>
              <a:t>B, </a:t>
            </a:r>
            <a:r>
              <a:rPr lang="cs-CZ" sz="1600" b="1" baseline="30000" dirty="0">
                <a:solidFill>
                  <a:schemeClr val="tx1"/>
                </a:solidFill>
                <a:cs typeface="Arial" pitchFamily="34" charset="0"/>
              </a:rPr>
              <a:t>29</a:t>
            </a:r>
            <a:r>
              <a:rPr lang="cs-CZ" sz="1600" b="1" dirty="0">
                <a:solidFill>
                  <a:schemeClr val="tx1"/>
                </a:solidFill>
                <a:cs typeface="Arial" pitchFamily="34" charset="0"/>
              </a:rPr>
              <a:t>Si, </a:t>
            </a:r>
            <a:r>
              <a:rPr lang="cs-CZ" sz="1600" b="1" baseline="30000" dirty="0">
                <a:solidFill>
                  <a:schemeClr val="tx1"/>
                </a:solidFill>
                <a:cs typeface="Arial" pitchFamily="34" charset="0"/>
              </a:rPr>
              <a:t>27</a:t>
            </a:r>
            <a:r>
              <a:rPr lang="cs-CZ" sz="1600" b="1" dirty="0">
                <a:solidFill>
                  <a:schemeClr val="tx1"/>
                </a:solidFill>
                <a:cs typeface="Arial" pitchFamily="34" charset="0"/>
              </a:rPr>
              <a:t>Al, </a:t>
            </a:r>
            <a:r>
              <a:rPr lang="cs-CZ" sz="1600" b="1" baseline="30000" dirty="0">
                <a:solidFill>
                  <a:schemeClr val="tx1"/>
                </a:solidFill>
                <a:cs typeface="Arial" pitchFamily="34" charset="0"/>
              </a:rPr>
              <a:t>105</a:t>
            </a:r>
            <a:r>
              <a:rPr lang="cs-CZ" sz="1600" b="1" dirty="0">
                <a:solidFill>
                  <a:schemeClr val="tx1"/>
                </a:solidFill>
                <a:cs typeface="Arial" pitchFamily="34" charset="0"/>
              </a:rPr>
              <a:t>Pd, </a:t>
            </a:r>
            <a:r>
              <a:rPr lang="cs-CZ" sz="1600" b="1" baseline="30000" dirty="0">
                <a:solidFill>
                  <a:schemeClr val="tx1"/>
                </a:solidFill>
                <a:cs typeface="Arial" pitchFamily="34" charset="0"/>
              </a:rPr>
              <a:t>195</a:t>
            </a:r>
            <a:r>
              <a:rPr lang="cs-CZ" sz="1600" b="1" dirty="0">
                <a:solidFill>
                  <a:schemeClr val="tx1"/>
                </a:solidFill>
                <a:cs typeface="Arial" pitchFamily="34" charset="0"/>
              </a:rPr>
              <a:t>Pt</a:t>
            </a:r>
            <a:endParaRPr lang="cs-CZ" sz="1600" dirty="0">
              <a:solidFill>
                <a:schemeClr val="tx1"/>
              </a:solidFill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cs-CZ" sz="1800" dirty="0">
              <a:cs typeface="Arial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758F7387-21FC-4706-A24E-CAE4BA623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13836"/>
            <a:ext cx="8716591" cy="4220164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157ABB4F-3090-48DE-9055-80FF9756816C}"/>
              </a:ext>
            </a:extLst>
          </p:cNvPr>
          <p:cNvSpPr/>
          <p:nvPr/>
        </p:nvSpPr>
        <p:spPr>
          <a:xfrm>
            <a:off x="152402" y="609600"/>
            <a:ext cx="8762998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00B0F0"/>
                </a:solidFill>
              </a:rPr>
              <a:t>spektroskopie je obecně založena na interakci hmoty s elektromagnetickým zářením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24598</TotalTime>
  <Words>2697</Words>
  <Application>Microsoft Office PowerPoint</Application>
  <PresentationFormat>Předvádění na obrazovce (4:3)</PresentationFormat>
  <Paragraphs>507</Paragraphs>
  <Slides>45</Slides>
  <Notes>42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45</vt:i4>
      </vt:variant>
    </vt:vector>
  </HeadingPairs>
  <TitlesOfParts>
    <vt:vector size="48" baseType="lpstr">
      <vt:lpstr>Office Theme</vt:lpstr>
      <vt:lpstr>CS ChemDraw Drawing</vt:lpstr>
      <vt:lpstr>MestReNova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Stručná historie vývoje NMR</vt:lpstr>
      <vt:lpstr>Stručná historie vývoje NMR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Paruch</dc:creator>
  <cp:lastModifiedBy>user</cp:lastModifiedBy>
  <cp:revision>1549</cp:revision>
  <dcterms:created xsi:type="dcterms:W3CDTF">2014-07-29T20:12:16Z</dcterms:created>
  <dcterms:modified xsi:type="dcterms:W3CDTF">2018-01-31T12:44:00Z</dcterms:modified>
</cp:coreProperties>
</file>