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86" r:id="rId3"/>
    <p:sldId id="287" r:id="rId4"/>
    <p:sldId id="288" r:id="rId5"/>
    <p:sldId id="289" r:id="rId6"/>
    <p:sldId id="304" r:id="rId7"/>
    <p:sldId id="299" r:id="rId8"/>
    <p:sldId id="300" r:id="rId9"/>
    <p:sldId id="306" r:id="rId10"/>
    <p:sldId id="30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6600"/>
    <a:srgbClr val="00CC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6EB637-9904-4F2D-9854-3958E41F2025}" type="datetimeFigureOut">
              <a:rPr lang="cs-CZ" smtClean="0"/>
              <a:t>04.10.2018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3F5FDD-ECBA-47CE-96A6-5E7166CB1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104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F5FDD-ECBA-47CE-96A6-5E7166CB1F9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767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61AD-2DE0-414E-8BA5-B428B0837D4C}" type="datetimeFigureOut">
              <a:rPr lang="cs-CZ" smtClean="0"/>
              <a:t>04.10.2018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62031CB8-9930-40F9-9D4A-02291949EDBD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61AD-2DE0-414E-8BA5-B428B0837D4C}" type="datetimeFigureOut">
              <a:rPr lang="cs-CZ" smtClean="0"/>
              <a:t>04.10.2018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31CB8-9930-40F9-9D4A-02291949ED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61AD-2DE0-414E-8BA5-B428B0837D4C}" type="datetimeFigureOut">
              <a:rPr lang="cs-CZ" smtClean="0"/>
              <a:t>04.10.2018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31CB8-9930-40F9-9D4A-02291949ED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61AD-2DE0-414E-8BA5-B428B0837D4C}" type="datetimeFigureOut">
              <a:rPr lang="cs-CZ" smtClean="0"/>
              <a:t>04.10.2018</a:t>
            </a:fld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031CB8-9930-40F9-9D4A-02291949EDBD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61AD-2DE0-414E-8BA5-B428B0837D4C}" type="datetimeFigureOut">
              <a:rPr lang="cs-CZ" smtClean="0"/>
              <a:t>04.10.2018</a:t>
            </a:fld>
            <a:endParaRPr lang="cs-CZ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031CB8-9930-40F9-9D4A-02291949EDBD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61AD-2DE0-414E-8BA5-B428B0837D4C}" type="datetimeFigureOut">
              <a:rPr lang="cs-CZ" smtClean="0"/>
              <a:t>04.10.2018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31CB8-9930-40F9-9D4A-02291949EDB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61AD-2DE0-414E-8BA5-B428B0837D4C}" type="datetimeFigureOut">
              <a:rPr lang="cs-CZ" smtClean="0"/>
              <a:t>04.10.2018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31CB8-9930-40F9-9D4A-02291949EDB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61AD-2DE0-414E-8BA5-B428B0837D4C}" type="datetimeFigureOut">
              <a:rPr lang="cs-CZ" smtClean="0"/>
              <a:t>04.10.2018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31CB8-9930-40F9-9D4A-02291949ED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61AD-2DE0-414E-8BA5-B428B0837D4C}" type="datetimeFigureOut">
              <a:rPr lang="cs-CZ" smtClean="0"/>
              <a:t>04.10.2018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031CB8-9930-40F9-9D4A-02291949EDB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F3B61AD-2DE0-414E-8BA5-B428B0837D4C}" type="datetimeFigureOut">
              <a:rPr lang="cs-CZ" smtClean="0"/>
              <a:t>04.10.2018</a:t>
            </a:fld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031CB8-9930-40F9-9D4A-02291949EDBD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61AD-2DE0-414E-8BA5-B428B0837D4C}" type="datetimeFigureOut">
              <a:rPr lang="cs-CZ" smtClean="0"/>
              <a:t>04.10.2018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31CB8-9930-40F9-9D4A-02291949ED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62031CB8-9930-40F9-9D4A-02291949EDBD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F3B61AD-2DE0-414E-8BA5-B428B0837D4C}" type="datetimeFigureOut">
              <a:rPr lang="cs-CZ" smtClean="0"/>
              <a:t>04.10.2018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3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7.bin"/><Relationship Id="rId18" Type="http://schemas.openxmlformats.org/officeDocument/2006/relationships/image" Target="../media/image26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23.wmf"/><Relationship Id="rId1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5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2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15.bin"/><Relationship Id="rId18" Type="http://schemas.openxmlformats.org/officeDocument/2006/relationships/image" Target="../media/image34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31.wmf"/><Relationship Id="rId1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3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10" Type="http://schemas.openxmlformats.org/officeDocument/2006/relationships/image" Target="../media/image3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3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3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2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403648" y="476672"/>
            <a:ext cx="63367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b="1" dirty="0"/>
              <a:t>1. Formální mechanismus a přesun elektronů (“</a:t>
            </a:r>
            <a:r>
              <a:rPr lang="cs-CZ" b="1" dirty="0" err="1"/>
              <a:t>arrow</a:t>
            </a:r>
            <a:r>
              <a:rPr lang="cs-CZ" b="1" dirty="0"/>
              <a:t> </a:t>
            </a:r>
            <a:r>
              <a:rPr lang="cs-CZ" b="1" dirty="0" err="1"/>
              <a:t>pushing</a:t>
            </a:r>
            <a:r>
              <a:rPr lang="cs-CZ" b="1" dirty="0"/>
              <a:t>”) 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403648" y="162879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  <a:p>
            <a:r>
              <a:rPr lang="cs-CZ" b="1" dirty="0"/>
              <a:t>2. Interpretace reaktivity 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1403648" y="292494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  <a:p>
            <a:r>
              <a:rPr lang="cs-CZ" b="1" dirty="0"/>
              <a:t>3. Predikce hlavního produktu reakce 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403648" y="429309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  <a:p>
            <a:r>
              <a:rPr lang="cs-CZ" b="1" dirty="0"/>
              <a:t>4. Návrh syntetické sekvence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9620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6377962"/>
              </p:ext>
            </p:extLst>
          </p:nvPr>
        </p:nvGraphicFramePr>
        <p:xfrm>
          <a:off x="1979712" y="1484784"/>
          <a:ext cx="4968552" cy="19745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20" name="CS ChemDraw Drawing" r:id="rId3" imgW="3179520" imgH="1262880" progId="ChemDraw.Document.6.0">
                  <p:embed/>
                </p:oleObj>
              </mc:Choice>
              <mc:Fallback>
                <p:oleObj name="CS ChemDraw Drawing" r:id="rId3" imgW="3179520" imgH="126288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79712" y="1484784"/>
                        <a:ext cx="4968552" cy="19745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Nadpis 1"/>
          <p:cNvSpPr txBox="1">
            <a:spLocks/>
          </p:cNvSpPr>
          <p:nvPr/>
        </p:nvSpPr>
        <p:spPr>
          <a:xfrm>
            <a:off x="611560" y="260648"/>
            <a:ext cx="8229600" cy="778098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srgbClr val="C00000"/>
                </a:solidFill>
              </a:rPr>
              <a:t>Jak uskutečnit následující přeměnu?</a:t>
            </a:r>
          </a:p>
          <a:p>
            <a:r>
              <a:rPr lang="cs-CZ" sz="2800" dirty="0">
                <a:solidFill>
                  <a:srgbClr val="C00000"/>
                </a:solidFill>
              </a:rPr>
              <a:t>Navržený koncept nefunguje, proč?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6440885"/>
              </p:ext>
            </p:extLst>
          </p:nvPr>
        </p:nvGraphicFramePr>
        <p:xfrm>
          <a:off x="2051720" y="4149080"/>
          <a:ext cx="4428803" cy="2376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21" name="CS ChemDraw Drawing" r:id="rId5" imgW="3062520" imgH="1643400" progId="ChemDraw.Document.6.0">
                  <p:embed/>
                </p:oleObj>
              </mc:Choice>
              <mc:Fallback>
                <p:oleObj name="CS ChemDraw Drawing" r:id="rId5" imgW="3062520" imgH="164340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51720" y="4149080"/>
                        <a:ext cx="4428803" cy="23762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Přímá spojnice 6"/>
          <p:cNvCxnSpPr/>
          <p:nvPr/>
        </p:nvCxnSpPr>
        <p:spPr>
          <a:xfrm>
            <a:off x="467544" y="3789040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6882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55719" y="97467"/>
            <a:ext cx="54144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>
                <a:solidFill>
                  <a:srgbClr val="C00000"/>
                </a:solidFill>
              </a:rPr>
              <a:t>Typické reakce alkenů - shrnutí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39686" y="1014399"/>
            <a:ext cx="2691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1) Katalytická hydrogenace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97346" y="2425445"/>
            <a:ext cx="2066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2) </a:t>
            </a:r>
            <a:r>
              <a:rPr lang="cs-CZ" dirty="0" err="1"/>
              <a:t>Hydrohalogenace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519231" y="1727343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solidFill>
                  <a:srgbClr val="C00000"/>
                </a:solidFill>
              </a:rPr>
              <a:t>syn</a:t>
            </a:r>
            <a:r>
              <a:rPr lang="cs-CZ" dirty="0">
                <a:solidFill>
                  <a:srgbClr val="C00000"/>
                </a:solidFill>
              </a:rPr>
              <a:t>-adice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6516" y="1360685"/>
            <a:ext cx="3413553" cy="930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8927" y="2562160"/>
            <a:ext cx="3313732" cy="996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6361989" y="2746826"/>
            <a:ext cx="26410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C00000"/>
                </a:solidFill>
              </a:rPr>
              <a:t>regioselektivita</a:t>
            </a:r>
            <a:endParaRPr lang="cs-CZ" dirty="0">
              <a:solidFill>
                <a:srgbClr val="C00000"/>
              </a:solidFill>
            </a:endParaRPr>
          </a:p>
          <a:p>
            <a:r>
              <a:rPr lang="cs-CZ" dirty="0" err="1">
                <a:solidFill>
                  <a:srgbClr val="C00000"/>
                </a:solidFill>
              </a:rPr>
              <a:t>Markovnikovovo</a:t>
            </a:r>
            <a:r>
              <a:rPr lang="cs-CZ" dirty="0">
                <a:solidFill>
                  <a:srgbClr val="C00000"/>
                </a:solidFill>
              </a:rPr>
              <a:t> pravidlo</a:t>
            </a:r>
          </a:p>
          <a:p>
            <a:r>
              <a:rPr lang="cs-CZ" dirty="0">
                <a:solidFill>
                  <a:srgbClr val="C00000"/>
                </a:solidFill>
              </a:rPr>
              <a:t>stabilita </a:t>
            </a:r>
            <a:r>
              <a:rPr lang="cs-CZ" dirty="0" err="1">
                <a:solidFill>
                  <a:srgbClr val="C00000"/>
                </a:solidFill>
              </a:rPr>
              <a:t>karbokationtu</a:t>
            </a:r>
            <a:r>
              <a:rPr lang="cs-CZ" dirty="0">
                <a:solidFill>
                  <a:srgbClr val="C00000"/>
                </a:solidFill>
              </a:rPr>
              <a:t> !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97346" y="3894314"/>
            <a:ext cx="1374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3) Hydratace</a:t>
            </a:r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8904" y="3775314"/>
            <a:ext cx="3345990" cy="949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ovéPole 13"/>
          <p:cNvSpPr txBox="1"/>
          <p:nvPr/>
        </p:nvSpPr>
        <p:spPr>
          <a:xfrm>
            <a:off x="6345086" y="4193270"/>
            <a:ext cx="26410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C00000"/>
                </a:solidFill>
              </a:rPr>
              <a:t>regioselektivita</a:t>
            </a:r>
            <a:endParaRPr lang="cs-CZ" dirty="0">
              <a:solidFill>
                <a:srgbClr val="C00000"/>
              </a:solidFill>
            </a:endParaRPr>
          </a:p>
          <a:p>
            <a:r>
              <a:rPr lang="cs-CZ" dirty="0">
                <a:solidFill>
                  <a:srgbClr val="C00000"/>
                </a:solidFill>
              </a:rPr>
              <a:t>stabilita </a:t>
            </a:r>
            <a:r>
              <a:rPr lang="cs-CZ" dirty="0" err="1">
                <a:solidFill>
                  <a:srgbClr val="C00000"/>
                </a:solidFill>
              </a:rPr>
              <a:t>karbokationtu</a:t>
            </a:r>
            <a:r>
              <a:rPr lang="cs-CZ" dirty="0">
                <a:solidFill>
                  <a:srgbClr val="C00000"/>
                </a:solidFill>
              </a:rPr>
              <a:t> !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15549" y="5440578"/>
            <a:ext cx="17620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4) Halogenace</a:t>
            </a:r>
          </a:p>
          <a:p>
            <a:r>
              <a:rPr lang="cs-CZ" dirty="0"/>
              <a:t>    (Cl</a:t>
            </a:r>
            <a:r>
              <a:rPr lang="cs-CZ" baseline="-25000" dirty="0"/>
              <a:t>2</a:t>
            </a:r>
            <a:r>
              <a:rPr lang="cs-CZ" dirty="0"/>
              <a:t>, Br</a:t>
            </a:r>
            <a:r>
              <a:rPr lang="cs-CZ" baseline="-25000" dirty="0"/>
              <a:t>2</a:t>
            </a:r>
            <a:r>
              <a:rPr lang="cs-CZ" dirty="0"/>
              <a:t>, ne I</a:t>
            </a:r>
            <a:r>
              <a:rPr lang="cs-CZ" baseline="-25000" dirty="0"/>
              <a:t>2</a:t>
            </a:r>
            <a:r>
              <a:rPr lang="cs-CZ" dirty="0"/>
              <a:t>)</a:t>
            </a:r>
          </a:p>
        </p:txBody>
      </p:sp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5121" y="5440578"/>
            <a:ext cx="3504947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ovéPole 16"/>
          <p:cNvSpPr txBox="1"/>
          <p:nvPr/>
        </p:nvSpPr>
        <p:spPr>
          <a:xfrm>
            <a:off x="6345085" y="5539298"/>
            <a:ext cx="2641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C00000"/>
                </a:solidFill>
              </a:rPr>
              <a:t>stereospecifická</a:t>
            </a:r>
            <a:r>
              <a:rPr lang="cs-CZ" dirty="0">
                <a:solidFill>
                  <a:srgbClr val="C00000"/>
                </a:solidFill>
              </a:rPr>
              <a:t> (</a:t>
            </a:r>
            <a:r>
              <a:rPr lang="cs-CZ" i="1" dirty="0">
                <a:solidFill>
                  <a:srgbClr val="C00000"/>
                </a:solidFill>
              </a:rPr>
              <a:t>anti</a:t>
            </a:r>
            <a:r>
              <a:rPr lang="cs-CZ" dirty="0">
                <a:solidFill>
                  <a:srgbClr val="C00000"/>
                </a:solidFill>
              </a:rPr>
              <a:t>)</a:t>
            </a:r>
            <a:endParaRPr lang="cs-CZ" dirty="0"/>
          </a:p>
        </p:txBody>
      </p:sp>
      <p:cxnSp>
        <p:nvCxnSpPr>
          <p:cNvPr id="11" name="Přímá spojnice 10"/>
          <p:cNvCxnSpPr/>
          <p:nvPr/>
        </p:nvCxnSpPr>
        <p:spPr>
          <a:xfrm>
            <a:off x="339686" y="2425445"/>
            <a:ext cx="86464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339686" y="3775314"/>
            <a:ext cx="86464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251520" y="5157192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8368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536697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5) </a:t>
            </a:r>
            <a:r>
              <a:rPr lang="cs-CZ" dirty="0" err="1"/>
              <a:t>Halogenhydriny</a:t>
            </a:r>
            <a:r>
              <a:rPr lang="cs-CZ" dirty="0"/>
              <a:t> a </a:t>
            </a:r>
            <a:r>
              <a:rPr lang="cs-CZ" dirty="0" err="1"/>
              <a:t>halogenethery</a:t>
            </a:r>
            <a:endParaRPr lang="cs-CZ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906029"/>
            <a:ext cx="3289349" cy="954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267" y="1860559"/>
            <a:ext cx="3298874" cy="960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156176" y="1124744"/>
            <a:ext cx="26410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solidFill>
                  <a:srgbClr val="C00000"/>
                </a:solidFill>
              </a:rPr>
              <a:t>anti</a:t>
            </a:r>
            <a:r>
              <a:rPr lang="cs-CZ" dirty="0">
                <a:solidFill>
                  <a:srgbClr val="C00000"/>
                </a:solidFill>
              </a:rPr>
              <a:t>-adice</a:t>
            </a:r>
          </a:p>
          <a:p>
            <a:r>
              <a:rPr lang="cs-CZ" dirty="0" err="1">
                <a:solidFill>
                  <a:srgbClr val="C00000"/>
                </a:solidFill>
              </a:rPr>
              <a:t>bromoniový</a:t>
            </a:r>
            <a:r>
              <a:rPr lang="cs-CZ" dirty="0">
                <a:solidFill>
                  <a:srgbClr val="C00000"/>
                </a:solidFill>
              </a:rPr>
              <a:t> intermediát!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95536" y="2987660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6) </a:t>
            </a:r>
            <a:r>
              <a:rPr lang="cs-CZ" dirty="0" err="1"/>
              <a:t>Oxymerkurace</a:t>
            </a:r>
            <a:r>
              <a:rPr lang="cs-CZ" dirty="0"/>
              <a:t> - </a:t>
            </a:r>
            <a:r>
              <a:rPr lang="cs-CZ" dirty="0" err="1"/>
              <a:t>demerkurace</a:t>
            </a:r>
            <a:endParaRPr lang="cs-CZ" dirty="0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650" y="3356991"/>
            <a:ext cx="8401050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6129601" y="4410928"/>
            <a:ext cx="26410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C00000"/>
                </a:solidFill>
              </a:rPr>
              <a:t>regioselektivita</a:t>
            </a:r>
            <a:r>
              <a:rPr lang="cs-CZ" dirty="0">
                <a:solidFill>
                  <a:srgbClr val="C00000"/>
                </a:solidFill>
              </a:rPr>
              <a:t> stejná jako u kysele katalyzované adice vody</a:t>
            </a:r>
            <a:endParaRPr lang="cs-CZ" dirty="0"/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937" y="5620928"/>
            <a:ext cx="4000500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89585" y="5445186"/>
            <a:ext cx="1633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7) </a:t>
            </a:r>
            <a:r>
              <a:rPr lang="cs-CZ" dirty="0" err="1"/>
              <a:t>Hydroborace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989141" y="5620928"/>
            <a:ext cx="28081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C00000"/>
                </a:solidFill>
              </a:rPr>
              <a:t>stereospecifická</a:t>
            </a:r>
            <a:r>
              <a:rPr lang="cs-CZ" dirty="0">
                <a:solidFill>
                  <a:srgbClr val="C00000"/>
                </a:solidFill>
              </a:rPr>
              <a:t> (</a:t>
            </a:r>
            <a:r>
              <a:rPr lang="cs-CZ" i="1" dirty="0">
                <a:solidFill>
                  <a:srgbClr val="C00000"/>
                </a:solidFill>
              </a:rPr>
              <a:t>syn</a:t>
            </a:r>
            <a:r>
              <a:rPr lang="cs-CZ" dirty="0">
                <a:solidFill>
                  <a:srgbClr val="C00000"/>
                </a:solidFill>
              </a:rPr>
              <a:t>)</a:t>
            </a:r>
          </a:p>
          <a:p>
            <a:r>
              <a:rPr lang="cs-CZ" dirty="0" err="1">
                <a:solidFill>
                  <a:srgbClr val="C00000"/>
                </a:solidFill>
              </a:rPr>
              <a:t>regioselektivní</a:t>
            </a:r>
            <a:r>
              <a:rPr lang="cs-CZ" dirty="0">
                <a:solidFill>
                  <a:srgbClr val="C00000"/>
                </a:solidFill>
              </a:rPr>
              <a:t> anti-</a:t>
            </a:r>
            <a:r>
              <a:rPr lang="cs-CZ" dirty="0" err="1">
                <a:solidFill>
                  <a:srgbClr val="C00000"/>
                </a:solidFill>
              </a:rPr>
              <a:t>Markovnikovova</a:t>
            </a:r>
            <a:r>
              <a:rPr lang="cs-CZ" dirty="0">
                <a:solidFill>
                  <a:srgbClr val="C00000"/>
                </a:solidFill>
              </a:rPr>
              <a:t> adice</a:t>
            </a:r>
            <a:endParaRPr lang="cs-CZ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251520" y="2820730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H="1" flipV="1">
            <a:off x="2987824" y="3895154"/>
            <a:ext cx="72008" cy="109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251520" y="5334258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2489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 flipH="1">
            <a:off x="564347" y="512876"/>
            <a:ext cx="1250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8) Oxidace</a:t>
            </a: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1671" y="1340768"/>
            <a:ext cx="5457825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823022" y="848763"/>
            <a:ext cx="41929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a) vznik </a:t>
            </a:r>
            <a:r>
              <a:rPr lang="cs-CZ" dirty="0" err="1"/>
              <a:t>oxacyklopropanového</a:t>
            </a:r>
            <a:r>
              <a:rPr lang="cs-CZ" dirty="0"/>
              <a:t> kruhu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236296" y="3536105"/>
            <a:ext cx="20637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C00000"/>
                </a:solidFill>
              </a:rPr>
              <a:t>stereospecifická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i="1" dirty="0">
                <a:solidFill>
                  <a:srgbClr val="C00000"/>
                </a:solidFill>
              </a:rPr>
              <a:t>syn</a:t>
            </a:r>
            <a:r>
              <a:rPr lang="cs-CZ" dirty="0">
                <a:solidFill>
                  <a:srgbClr val="C00000"/>
                </a:solidFill>
              </a:rPr>
              <a:t>-adice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71824" y="2843607"/>
            <a:ext cx="3976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b) vicinální </a:t>
            </a:r>
            <a:r>
              <a:rPr lang="cs-CZ" i="1" dirty="0"/>
              <a:t>syn</a:t>
            </a:r>
            <a:r>
              <a:rPr lang="cs-CZ" dirty="0"/>
              <a:t>-</a:t>
            </a:r>
            <a:r>
              <a:rPr lang="cs-CZ" dirty="0" err="1"/>
              <a:t>dihydroxylace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884467" y="4357322"/>
            <a:ext cx="3374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c) vicinální </a:t>
            </a:r>
            <a:r>
              <a:rPr lang="cs-CZ" i="1" dirty="0"/>
              <a:t>anti</a:t>
            </a:r>
            <a:r>
              <a:rPr lang="cs-CZ" dirty="0"/>
              <a:t>-</a:t>
            </a:r>
            <a:r>
              <a:rPr lang="cs-CZ" dirty="0" err="1"/>
              <a:t>dihydroxylace</a:t>
            </a:r>
            <a:endParaRPr lang="cs-CZ" dirty="0"/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747" y="3212939"/>
            <a:ext cx="5457825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489" y="4979099"/>
            <a:ext cx="4808190" cy="1227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1773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32336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9) </a:t>
            </a:r>
            <a:r>
              <a:rPr lang="cs-CZ" dirty="0" err="1"/>
              <a:t>Ozonolýza</a:t>
            </a:r>
            <a:endParaRPr lang="cs-CZ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92646"/>
            <a:ext cx="56769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632321" y="1511106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10) Radikálové adice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8425" y="1860521"/>
            <a:ext cx="4391025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099092" y="2466499"/>
            <a:ext cx="3048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C00000"/>
                </a:solidFill>
              </a:rPr>
              <a:t>anti-</a:t>
            </a:r>
            <a:r>
              <a:rPr lang="cs-CZ" dirty="0" err="1">
                <a:solidFill>
                  <a:srgbClr val="C00000"/>
                </a:solidFill>
              </a:rPr>
              <a:t>Markovnikovovův</a:t>
            </a:r>
            <a:r>
              <a:rPr lang="cs-CZ" dirty="0">
                <a:solidFill>
                  <a:srgbClr val="C00000"/>
                </a:solidFill>
              </a:rPr>
              <a:t> produkt</a:t>
            </a:r>
            <a:endParaRPr lang="cs-CZ" dirty="0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441" y="3311306"/>
            <a:ext cx="4000500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5959450" y="3671346"/>
            <a:ext cx="3048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C00000"/>
                </a:solidFill>
              </a:rPr>
              <a:t>anti-</a:t>
            </a:r>
            <a:r>
              <a:rPr lang="cs-CZ" dirty="0" err="1">
                <a:solidFill>
                  <a:srgbClr val="C00000"/>
                </a:solidFill>
              </a:rPr>
              <a:t>Markovnikovovův</a:t>
            </a:r>
            <a:r>
              <a:rPr lang="cs-CZ" dirty="0">
                <a:solidFill>
                  <a:srgbClr val="C00000"/>
                </a:solidFill>
              </a:rPr>
              <a:t> produkt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81125" y="486139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11) Adice </a:t>
            </a:r>
            <a:r>
              <a:rPr lang="cs-CZ" dirty="0" err="1"/>
              <a:t>karbenů</a:t>
            </a:r>
            <a:endParaRPr lang="cs-CZ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69" y="4869160"/>
            <a:ext cx="4762500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7016967" y="5151219"/>
            <a:ext cx="20637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C00000"/>
                </a:solidFill>
              </a:rPr>
              <a:t>stereospecifická</a:t>
            </a:r>
            <a:r>
              <a:rPr lang="cs-CZ" dirty="0">
                <a:solidFill>
                  <a:srgbClr val="C00000"/>
                </a:solidFill>
              </a:rPr>
              <a:t> !!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541365" y="5524574"/>
            <a:ext cx="1924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jiný zdroj </a:t>
            </a:r>
            <a:r>
              <a:rPr lang="cs-CZ" dirty="0" err="1"/>
              <a:t>karbenů</a:t>
            </a:r>
            <a:r>
              <a:rPr lang="cs-CZ" dirty="0"/>
              <a:t> </a:t>
            </a: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724" y="6061087"/>
            <a:ext cx="53721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Přímá spojnice 4"/>
          <p:cNvCxnSpPr/>
          <p:nvPr/>
        </p:nvCxnSpPr>
        <p:spPr>
          <a:xfrm>
            <a:off x="323528" y="1268760"/>
            <a:ext cx="85689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 flipV="1">
            <a:off x="323528" y="4365104"/>
            <a:ext cx="868400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7681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1791156"/>
              </p:ext>
            </p:extLst>
          </p:nvPr>
        </p:nvGraphicFramePr>
        <p:xfrm>
          <a:off x="1907704" y="1052736"/>
          <a:ext cx="5400600" cy="5496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7" name="CS ChemDraw Drawing" r:id="rId3" imgW="3834000" imgH="3902040" progId="ChemDraw.Document.6.0">
                  <p:embed/>
                </p:oleObj>
              </mc:Choice>
              <mc:Fallback>
                <p:oleObj name="CS ChemDraw Drawing" r:id="rId3" imgW="3834000" imgH="390204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7704" y="1052736"/>
                        <a:ext cx="5400600" cy="54967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Nadpis 1"/>
          <p:cNvSpPr txBox="1">
            <a:spLocks/>
          </p:cNvSpPr>
          <p:nvPr/>
        </p:nvSpPr>
        <p:spPr>
          <a:xfrm>
            <a:off x="467544" y="260648"/>
            <a:ext cx="8229600" cy="77809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srgbClr val="C00000"/>
                </a:solidFill>
              </a:rPr>
              <a:t>Navrhněte vhodná činidla pro následující přeměny</a:t>
            </a:r>
          </a:p>
        </p:txBody>
      </p:sp>
    </p:spTree>
    <p:extLst>
      <p:ext uri="{BB962C8B-B14F-4D97-AF65-F5344CB8AC3E}">
        <p14:creationId xmlns:p14="http://schemas.microsoft.com/office/powerpoint/2010/main" val="3494302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6735378"/>
              </p:ext>
            </p:extLst>
          </p:nvPr>
        </p:nvGraphicFramePr>
        <p:xfrm>
          <a:off x="1691680" y="1628800"/>
          <a:ext cx="4784532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0" name="CS ChemDraw Drawing" r:id="rId3" imgW="3796560" imgH="629280" progId="ChemDraw.Document.6.0">
                  <p:embed/>
                </p:oleObj>
              </mc:Choice>
              <mc:Fallback>
                <p:oleObj name="CS ChemDraw Drawing" r:id="rId3" imgW="3796560" imgH="62928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91680" y="1628800"/>
                        <a:ext cx="4784532" cy="792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8809724"/>
              </p:ext>
            </p:extLst>
          </p:nvPr>
        </p:nvGraphicFramePr>
        <p:xfrm>
          <a:off x="1763688" y="3429000"/>
          <a:ext cx="3528392" cy="5179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1" name="CS ChemDraw Drawing" r:id="rId5" imgW="2541960" imgH="373320" progId="ChemDraw.Document.6.0">
                  <p:embed/>
                </p:oleObj>
              </mc:Choice>
              <mc:Fallback>
                <p:oleObj name="CS ChemDraw Drawing" r:id="rId5" imgW="2541960" imgH="37332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63688" y="3429000"/>
                        <a:ext cx="3528392" cy="5179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Nadpis 1"/>
          <p:cNvSpPr txBox="1">
            <a:spLocks/>
          </p:cNvSpPr>
          <p:nvPr/>
        </p:nvSpPr>
        <p:spPr>
          <a:xfrm>
            <a:off x="611560" y="188640"/>
            <a:ext cx="8229600" cy="778098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srgbClr val="C00000"/>
                </a:solidFill>
              </a:rPr>
              <a:t>Strategie chemické syntézy</a:t>
            </a:r>
          </a:p>
          <a:p>
            <a:r>
              <a:rPr lang="cs-CZ" sz="2600" dirty="0">
                <a:solidFill>
                  <a:srgbClr val="C00000"/>
                </a:solidFill>
              </a:rPr>
              <a:t>Jakými činidly byste uskutečnili následující přeměny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7385103"/>
              </p:ext>
            </p:extLst>
          </p:nvPr>
        </p:nvGraphicFramePr>
        <p:xfrm>
          <a:off x="1907704" y="4653136"/>
          <a:ext cx="3960439" cy="616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2" name="CS ChemDraw Drawing" r:id="rId7" imgW="2834640" imgH="442080" progId="ChemDraw.Document.6.0">
                  <p:embed/>
                </p:oleObj>
              </mc:Choice>
              <mc:Fallback>
                <p:oleObj name="CS ChemDraw Drawing" r:id="rId7" imgW="2834640" imgH="44208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907704" y="4653136"/>
                        <a:ext cx="3960439" cy="616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2010650"/>
              </p:ext>
            </p:extLst>
          </p:nvPr>
        </p:nvGraphicFramePr>
        <p:xfrm>
          <a:off x="1619672" y="5877272"/>
          <a:ext cx="3753307" cy="5507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3" name="CS ChemDraw Drawing" r:id="rId9" imgW="2855520" imgH="419040" progId="ChemDraw.Document.6.0">
                  <p:embed/>
                </p:oleObj>
              </mc:Choice>
              <mc:Fallback>
                <p:oleObj name="CS ChemDraw Drawing" r:id="rId9" imgW="2855520" imgH="41904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619672" y="5877272"/>
                        <a:ext cx="3753307" cy="5507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k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9756740"/>
              </p:ext>
            </p:extLst>
          </p:nvPr>
        </p:nvGraphicFramePr>
        <p:xfrm>
          <a:off x="2699792" y="1412776"/>
          <a:ext cx="1508343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4" name="CS ChemDraw Drawing" r:id="rId11" imgW="1252080" imgH="537840" progId="ChemDraw.Document.6.0">
                  <p:embed/>
                </p:oleObj>
              </mc:Choice>
              <mc:Fallback>
                <p:oleObj name="CS ChemDraw Drawing" r:id="rId11" imgW="1252080" imgH="53784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699792" y="1412776"/>
                        <a:ext cx="1508343" cy="64807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k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7907543"/>
              </p:ext>
            </p:extLst>
          </p:nvPr>
        </p:nvGraphicFramePr>
        <p:xfrm>
          <a:off x="2684478" y="2780928"/>
          <a:ext cx="1824405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5" name="CS ChemDraw Drawing" r:id="rId13" imgW="1595160" imgH="566280" progId="ChemDraw.Document.6.0">
                  <p:embed/>
                </p:oleObj>
              </mc:Choice>
              <mc:Fallback>
                <p:oleObj name="CS ChemDraw Drawing" r:id="rId13" imgW="1595160" imgH="56628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684478" y="2780928"/>
                        <a:ext cx="1824405" cy="64807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k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7405080"/>
              </p:ext>
            </p:extLst>
          </p:nvPr>
        </p:nvGraphicFramePr>
        <p:xfrm>
          <a:off x="2771800" y="4221088"/>
          <a:ext cx="1100795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6" name="CS ChemDraw Drawing" r:id="rId15" imgW="918720" imgH="480600" progId="ChemDraw.Document.6.0">
                  <p:embed/>
                </p:oleObj>
              </mc:Choice>
              <mc:Fallback>
                <p:oleObj name="CS ChemDraw Drawing" r:id="rId15" imgW="918720" imgH="48060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771800" y="4221088"/>
                        <a:ext cx="1100795" cy="576064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k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6525277"/>
              </p:ext>
            </p:extLst>
          </p:nvPr>
        </p:nvGraphicFramePr>
        <p:xfrm>
          <a:off x="2843808" y="5517232"/>
          <a:ext cx="986723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7" name="CS ChemDraw Drawing" r:id="rId17" imgW="823680" imgH="480600" progId="ChemDraw.Document.6.0">
                  <p:embed/>
                </p:oleObj>
              </mc:Choice>
              <mc:Fallback>
                <p:oleObj name="CS ChemDraw Drawing" r:id="rId17" imgW="823680" imgH="48060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843808" y="5517232"/>
                        <a:ext cx="986723" cy="576064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5447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3758526"/>
              </p:ext>
            </p:extLst>
          </p:nvPr>
        </p:nvGraphicFramePr>
        <p:xfrm>
          <a:off x="2339752" y="620688"/>
          <a:ext cx="3816424" cy="837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2" name="CS ChemDraw Drawing" r:id="rId3" imgW="2531160" imgH="555480" progId="ChemDraw.Document.6.0">
                  <p:embed/>
                </p:oleObj>
              </mc:Choice>
              <mc:Fallback>
                <p:oleObj name="CS ChemDraw Drawing" r:id="rId3" imgW="2531160" imgH="55548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39752" y="620688"/>
                        <a:ext cx="3816424" cy="8379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0948098"/>
              </p:ext>
            </p:extLst>
          </p:nvPr>
        </p:nvGraphicFramePr>
        <p:xfrm>
          <a:off x="2339753" y="2132857"/>
          <a:ext cx="3528391" cy="817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3" name="CS ChemDraw Drawing" r:id="rId5" imgW="2348280" imgH="544680" progId="ChemDraw.Document.6.0">
                  <p:embed/>
                </p:oleObj>
              </mc:Choice>
              <mc:Fallback>
                <p:oleObj name="CS ChemDraw Drawing" r:id="rId5" imgW="2348280" imgH="544680" progId="ChemDraw.Document.6.0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3" y="2132857"/>
                        <a:ext cx="3528391" cy="8175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8468965"/>
              </p:ext>
            </p:extLst>
          </p:nvPr>
        </p:nvGraphicFramePr>
        <p:xfrm>
          <a:off x="3491880" y="2060848"/>
          <a:ext cx="884039" cy="4591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4" name="CS ChemDraw Drawing" r:id="rId7" imgW="614160" imgH="318600" progId="ChemDraw.Document.6.0">
                  <p:embed/>
                </p:oleObj>
              </mc:Choice>
              <mc:Fallback>
                <p:oleObj name="CS ChemDraw Drawing" r:id="rId7" imgW="614160" imgH="31860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491880" y="2060848"/>
                        <a:ext cx="884039" cy="459151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047493"/>
              </p:ext>
            </p:extLst>
          </p:nvPr>
        </p:nvGraphicFramePr>
        <p:xfrm>
          <a:off x="3203848" y="404664"/>
          <a:ext cx="150812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5" name="CS ChemDraw Drawing" r:id="rId9" imgW="1252080" imgH="537840" progId="ChemDraw.Document.6.0">
                  <p:embed/>
                </p:oleObj>
              </mc:Choice>
              <mc:Fallback>
                <p:oleObj name="CS ChemDraw Drawing" r:id="rId9" imgW="1252080" imgH="537840" progId="ChemDraw.Document.6.0">
                  <p:embed/>
                  <p:pic>
                    <p:nvPicPr>
                      <p:cNvPr id="0" name="Objek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404664"/>
                        <a:ext cx="1508125" cy="6477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6221956"/>
              </p:ext>
            </p:extLst>
          </p:nvPr>
        </p:nvGraphicFramePr>
        <p:xfrm>
          <a:off x="1403648" y="3717032"/>
          <a:ext cx="4968552" cy="4800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6" name="CS ChemDraw Drawing" r:id="rId11" imgW="3188160" imgH="308520" progId="ChemDraw.Document.6.0">
                  <p:embed/>
                </p:oleObj>
              </mc:Choice>
              <mc:Fallback>
                <p:oleObj name="CS ChemDraw Drawing" r:id="rId11" imgW="3188160" imgH="30852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403648" y="3717032"/>
                        <a:ext cx="4968552" cy="4800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4470906"/>
              </p:ext>
            </p:extLst>
          </p:nvPr>
        </p:nvGraphicFramePr>
        <p:xfrm>
          <a:off x="3203848" y="3284984"/>
          <a:ext cx="1927640" cy="5055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7" name="CS ChemDraw Drawing" r:id="rId13" imgW="1652400" imgH="433080" progId="ChemDraw.Document.6.0">
                  <p:embed/>
                </p:oleObj>
              </mc:Choice>
              <mc:Fallback>
                <p:oleObj name="CS ChemDraw Drawing" r:id="rId13" imgW="1652400" imgH="43308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203848" y="3284984"/>
                        <a:ext cx="1927640" cy="505519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7724538"/>
              </p:ext>
            </p:extLst>
          </p:nvPr>
        </p:nvGraphicFramePr>
        <p:xfrm>
          <a:off x="2267744" y="5085184"/>
          <a:ext cx="4162628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8" name="CS ChemDraw Drawing" r:id="rId15" imgW="3055680" imgH="528480" progId="ChemDraw.Document.6.0">
                  <p:embed/>
                </p:oleObj>
              </mc:Choice>
              <mc:Fallback>
                <p:oleObj name="CS ChemDraw Drawing" r:id="rId15" imgW="3055680" imgH="52848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267744" y="5085184"/>
                        <a:ext cx="4162628" cy="72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6216546"/>
              </p:ext>
            </p:extLst>
          </p:nvPr>
        </p:nvGraphicFramePr>
        <p:xfrm>
          <a:off x="3275856" y="4725144"/>
          <a:ext cx="2019391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9" name="CS ChemDraw Drawing" r:id="rId17" imgW="1518840" imgH="433080" progId="ChemDraw.Document.6.0">
                  <p:embed/>
                </p:oleObj>
              </mc:Choice>
              <mc:Fallback>
                <p:oleObj name="CS ChemDraw Drawing" r:id="rId17" imgW="1518840" imgH="43308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275856" y="4725144"/>
                        <a:ext cx="2019391" cy="576064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4330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183198"/>
              </p:ext>
            </p:extLst>
          </p:nvPr>
        </p:nvGraphicFramePr>
        <p:xfrm>
          <a:off x="3347864" y="476672"/>
          <a:ext cx="1622513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3" name="CS ChemDraw Drawing" r:id="rId3" imgW="1242720" imgH="661680" progId="ChemDraw.Document.6.0">
                  <p:embed/>
                </p:oleObj>
              </mc:Choice>
              <mc:Fallback>
                <p:oleObj name="CS ChemDraw Drawing" r:id="rId3" imgW="1242720" imgH="66168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47864" y="476672"/>
                        <a:ext cx="1622513" cy="864096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7556200"/>
              </p:ext>
            </p:extLst>
          </p:nvPr>
        </p:nvGraphicFramePr>
        <p:xfrm>
          <a:off x="1979712" y="2636912"/>
          <a:ext cx="5943780" cy="769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4" name="CS ChemDraw Drawing" r:id="rId5" imgW="4097520" imgH="529560" progId="ChemDraw.Document.6.0">
                  <p:embed/>
                </p:oleObj>
              </mc:Choice>
              <mc:Fallback>
                <p:oleObj name="CS ChemDraw Drawing" r:id="rId5" imgW="4097520" imgH="52956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79712" y="2636912"/>
                        <a:ext cx="5943780" cy="7691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5364767"/>
              </p:ext>
            </p:extLst>
          </p:nvPr>
        </p:nvGraphicFramePr>
        <p:xfrm>
          <a:off x="2123728" y="908720"/>
          <a:ext cx="6120680" cy="792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5" name="CS ChemDraw Drawing" r:id="rId7" imgW="4097520" imgH="529560" progId="ChemDraw.Document.6.0">
                  <p:embed/>
                </p:oleObj>
              </mc:Choice>
              <mc:Fallback>
                <p:oleObj name="CS ChemDraw Drawing" r:id="rId7" imgW="4097520" imgH="52956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123728" y="908720"/>
                        <a:ext cx="6120680" cy="7920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3376456"/>
              </p:ext>
            </p:extLst>
          </p:nvPr>
        </p:nvGraphicFramePr>
        <p:xfrm>
          <a:off x="2843808" y="2492896"/>
          <a:ext cx="2491299" cy="18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6" name="CS ChemDraw Drawing" r:id="rId9" imgW="2128680" imgH="1537920" progId="ChemDraw.Document.6.0">
                  <p:embed/>
                </p:oleObj>
              </mc:Choice>
              <mc:Fallback>
                <p:oleObj name="CS ChemDraw Drawing" r:id="rId9" imgW="2128680" imgH="153792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843808" y="2492896"/>
                        <a:ext cx="2491299" cy="18002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6765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">
  <a:themeElements>
    <a:clrScheme name="Thermal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Th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Teplo</Template>
  <TotalTime>794</TotalTime>
  <Words>165</Words>
  <Application>Microsoft Office PowerPoint</Application>
  <PresentationFormat>Předvádění na obrazovce (4:3)</PresentationFormat>
  <Paragraphs>47</Paragraphs>
  <Slides>10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Thermal</vt:lpstr>
      <vt:lpstr>CS ChemDraw Drawing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Slávka Janků</cp:lastModifiedBy>
  <cp:revision>114</cp:revision>
  <dcterms:created xsi:type="dcterms:W3CDTF">2015-09-09T11:28:42Z</dcterms:created>
  <dcterms:modified xsi:type="dcterms:W3CDTF">2018-10-04T19:01:25Z</dcterms:modified>
</cp:coreProperties>
</file>