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5" r:id="rId3"/>
    <p:sldId id="277" r:id="rId4"/>
    <p:sldId id="280" r:id="rId5"/>
    <p:sldId id="279" r:id="rId6"/>
    <p:sldId id="276" r:id="rId7"/>
    <p:sldId id="286" r:id="rId8"/>
    <p:sldId id="287" r:id="rId9"/>
    <p:sldId id="285" r:id="rId10"/>
    <p:sldId id="288" r:id="rId11"/>
    <p:sldId id="284" r:id="rId12"/>
    <p:sldId id="289" r:id="rId13"/>
    <p:sldId id="29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8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4098C-1920-44DF-88EC-799270950B8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D830E-A88E-40A4-912E-47CD69DB52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35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D830E-A88E-40A4-912E-47CD69DB524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51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9F4C-9E67-4444-9405-5A101DC7A7AC}" type="datetime1">
              <a:rPr lang="cs-CZ" smtClean="0"/>
              <a:t>26.09.2018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41AE-6333-4FB0-8E79-4995EDBF5A9E}" type="datetime1">
              <a:rPr lang="cs-CZ" smtClean="0"/>
              <a:t>26.09.2018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68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B304-C2FE-499D-8C9E-DAB77CBE1705}" type="datetime1">
              <a:rPr lang="cs-CZ" smtClean="0"/>
              <a:t>26.09.2018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7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38C-F183-49B0-8003-5FA57DF07156}" type="datetime1">
              <a:rPr lang="cs-CZ" smtClean="0"/>
              <a:t>26.09.2018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C13-396D-45C8-96DD-0B264C11A2F2}" type="datetime1">
              <a:rPr lang="cs-CZ" smtClean="0"/>
              <a:t>26.09.2018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59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631D-866A-423F-BDF0-4BD65079289B}" type="datetime1">
              <a:rPr lang="cs-CZ" smtClean="0"/>
              <a:t>26.09.2018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19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82C1-8D46-41D7-8FD1-A872F495BAED}" type="datetime1">
              <a:rPr lang="cs-CZ" smtClean="0"/>
              <a:t>26.09.2018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50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02C0-B053-4E9D-A38E-B69990E495D3}" type="datetime1">
              <a:rPr lang="cs-CZ" smtClean="0"/>
              <a:t>26.09.2018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85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683-9893-487C-85D6-86A99AD5D64E}" type="datetime1">
              <a:rPr lang="cs-CZ" smtClean="0"/>
              <a:t>26.09.2018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59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DD84-8383-4F87-960D-E29F958C276A}" type="datetime1">
              <a:rPr lang="cs-CZ" smtClean="0"/>
              <a:t>26.09.2018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5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2885-C30F-416C-A356-FA6EA0358564}" type="datetime1">
              <a:rPr lang="cs-CZ" smtClean="0"/>
              <a:t>26.09.2018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28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0CD1-93E3-4BAD-89E2-F0768F5FEEA7}" type="datetime1">
              <a:rPr lang="cs-CZ" smtClean="0"/>
              <a:t>26.09.2018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30F8-3BF1-4359-BEC7-BDD3303FF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846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6705600" cy="93345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Kapalinový potenciál, původ Nernstovy rovnice,</a:t>
            </a:r>
            <a:br>
              <a:rPr lang="cs-CZ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Koncentrace</a:t>
            </a:r>
            <a:r>
              <a:rPr lang="en-US" sz="4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en-US" sz="40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aktivity</a:t>
            </a:r>
            <a:endParaRPr lang="cs-CZ" sz="4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2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raoult's law henry's law acetone chlorofo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95" t="17720" r="20395" b="-5088"/>
          <a:stretch/>
        </p:blipFill>
        <p:spPr bwMode="auto">
          <a:xfrm>
            <a:off x="-838200" y="866272"/>
            <a:ext cx="9144000" cy="59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10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457200" y="250430"/>
            <a:ext cx="8241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Raoultův a Henryho zákon na příkladu směsi aceton - chloroform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5.4.2.2 </a:t>
            </a:r>
            <a:r>
              <a:rPr lang="en-US" dirty="0" smtClean="0">
                <a:solidFill>
                  <a:srgbClr val="FFC000"/>
                </a:solidFill>
              </a:rPr>
              <a:t>Re</a:t>
            </a:r>
            <a:r>
              <a:rPr lang="cs-CZ" dirty="0" smtClean="0">
                <a:solidFill>
                  <a:srgbClr val="FFC000"/>
                </a:solidFill>
              </a:rPr>
              <a:t>álné rozpuštěné látky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7432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Příklad: Na základě dat v tabulce určete </a:t>
            </a:r>
            <a:r>
              <a:rPr lang="cs-CZ" dirty="0" smtClean="0">
                <a:solidFill>
                  <a:srgbClr val="FFC000"/>
                </a:solidFill>
              </a:rPr>
              <a:t>aktivitu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FFC000"/>
                </a:solidFill>
              </a:rPr>
              <a:t>aktivitní koeficient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C000"/>
                </a:solidFill>
              </a:rPr>
              <a:t>chloroformu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FFC000"/>
                </a:solidFill>
              </a:rPr>
              <a:t>C</a:t>
            </a:r>
            <a:r>
              <a:rPr lang="cs-CZ" dirty="0" smtClean="0"/>
              <a:t>) v acetonu, A při </a:t>
            </a:r>
            <a:r>
              <a:rPr lang="en-US" dirty="0" smtClean="0"/>
              <a:t>35 </a:t>
            </a:r>
            <a:r>
              <a:rPr lang="cs-CZ" baseline="30000" dirty="0" smtClean="0"/>
              <a:t>o</a:t>
            </a:r>
            <a:r>
              <a:rPr lang="cs-CZ" dirty="0" smtClean="0"/>
              <a:t>C,</a:t>
            </a:r>
            <a:r>
              <a:rPr lang="en-US" dirty="0" smtClean="0"/>
              <a:t> p</a:t>
            </a:r>
            <a:r>
              <a:rPr lang="cs-CZ" dirty="0" smtClean="0"/>
              <a:t>řičemž na </a:t>
            </a:r>
            <a:r>
              <a:rPr lang="cs-CZ" u="sng" dirty="0" smtClean="0"/>
              <a:t>chloroform</a:t>
            </a:r>
            <a:r>
              <a:rPr lang="cs-CZ" dirty="0" smtClean="0"/>
              <a:t> pohlížejte nejprve jako na </a:t>
            </a:r>
            <a:r>
              <a:rPr lang="cs-CZ" dirty="0" smtClean="0">
                <a:solidFill>
                  <a:srgbClr val="FFC000"/>
                </a:solidFill>
              </a:rPr>
              <a:t>rozpouštědlo </a:t>
            </a:r>
            <a:r>
              <a:rPr lang="cs-CZ" dirty="0" smtClean="0"/>
              <a:t>(aktivita z </a:t>
            </a:r>
            <a:r>
              <a:rPr lang="cs-CZ" dirty="0" smtClean="0">
                <a:solidFill>
                  <a:srgbClr val="FFC000"/>
                </a:solidFill>
              </a:rPr>
              <a:t>Raoultova zákona</a:t>
            </a:r>
            <a:r>
              <a:rPr lang="cs-CZ" dirty="0" smtClean="0"/>
              <a:t>) a poté jako na </a:t>
            </a:r>
            <a:r>
              <a:rPr lang="cs-CZ" dirty="0" smtClean="0">
                <a:solidFill>
                  <a:srgbClr val="FFC000"/>
                </a:solidFill>
              </a:rPr>
              <a:t>rozpuštěnou látku </a:t>
            </a:r>
            <a:r>
              <a:rPr lang="cs-CZ" dirty="0" smtClean="0"/>
              <a:t>(aktivita z </a:t>
            </a:r>
            <a:r>
              <a:rPr lang="cs-CZ" dirty="0" smtClean="0">
                <a:solidFill>
                  <a:srgbClr val="FFC000"/>
                </a:solidFill>
              </a:rPr>
              <a:t>Henryho zákona</a:t>
            </a:r>
            <a:r>
              <a:rPr lang="cs-CZ" dirty="0" smtClean="0"/>
              <a:t>).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72396"/>
              </p:ext>
            </p:extLst>
          </p:nvPr>
        </p:nvGraphicFramePr>
        <p:xfrm>
          <a:off x="1219200" y="1447800"/>
          <a:ext cx="69342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523240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x</a:t>
                      </a:r>
                      <a:r>
                        <a:rPr lang="cs-CZ" sz="2000" b="1" baseline="-25000" dirty="0" smtClean="0"/>
                        <a:t>c</a:t>
                      </a:r>
                      <a:endParaRPr lang="cs-CZ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0.20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0.40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0.60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0.80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</a:t>
                      </a:r>
                      <a:endParaRPr lang="cs-CZ" sz="2000" b="1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</a:t>
                      </a:r>
                      <a:r>
                        <a:rPr lang="en-US" sz="2000" b="1" baseline="-25000" dirty="0" err="1" smtClean="0"/>
                        <a:t>C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Torr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82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142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219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293</a:t>
                      </a:r>
                      <a:endParaRPr lang="cs-CZ" sz="2000" b="1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p</a:t>
                      </a:r>
                      <a:r>
                        <a:rPr lang="en-US" sz="2000" b="1" baseline="-25000" dirty="0" err="1" smtClean="0"/>
                        <a:t>A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Torr</a:t>
                      </a:r>
                      <a:endParaRPr lang="cs-CZ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347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270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185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102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37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5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Řešení příkladu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12</a:t>
            </a:fld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50659"/>
              </p:ext>
            </p:extLst>
          </p:nvPr>
        </p:nvGraphicFramePr>
        <p:xfrm>
          <a:off x="304800" y="2286000"/>
          <a:ext cx="8534400" cy="261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066800"/>
                <a:gridCol w="1219200"/>
                <a:gridCol w="1219200"/>
                <a:gridCol w="1219200"/>
                <a:gridCol w="1219200"/>
                <a:gridCol w="1219200"/>
              </a:tblGrid>
              <a:tr h="523240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x</a:t>
                      </a:r>
                      <a:r>
                        <a:rPr lang="cs-CZ" sz="2000" b="1" baseline="-25000" dirty="0" smtClean="0"/>
                        <a:t>c</a:t>
                      </a:r>
                      <a:endParaRPr lang="cs-CZ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0.20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0.40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0.60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0.80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</a:t>
                      </a:r>
                      <a:endParaRPr lang="cs-CZ" sz="2000" b="1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a</a:t>
                      </a:r>
                      <a:r>
                        <a:rPr lang="en-US" sz="2000" b="1" baseline="-25000" dirty="0" smtClean="0"/>
                        <a:t>c</a:t>
                      </a:r>
                      <a:r>
                        <a:rPr lang="en-US" sz="2000" b="1" baseline="0" dirty="0" smtClean="0"/>
                        <a:t> /</a:t>
                      </a:r>
                      <a:r>
                        <a:rPr lang="en-US" sz="2000" b="1" baseline="0" dirty="0" err="1" smtClean="0"/>
                        <a:t>Raoult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0.12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0.28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0.49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0.75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1.00</a:t>
                      </a:r>
                      <a:endParaRPr lang="cs-CZ" sz="2000" b="1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Symbol"/>
                        </a:rPr>
                        <a:t></a:t>
                      </a:r>
                      <a:r>
                        <a:rPr lang="en-US" sz="2000" b="1" baseline="-25000" dirty="0" smtClean="0">
                          <a:sym typeface="Symbol"/>
                        </a:rPr>
                        <a:t>c</a:t>
                      </a:r>
                      <a:r>
                        <a:rPr lang="en-US" sz="2000" b="1" dirty="0" smtClean="0">
                          <a:sym typeface="Symbol"/>
                        </a:rPr>
                        <a:t> / </a:t>
                      </a:r>
                      <a:r>
                        <a:rPr lang="en-US" sz="2000" b="1" dirty="0" err="1" smtClean="0">
                          <a:sym typeface="Symbol"/>
                        </a:rPr>
                        <a:t>Raoult</a:t>
                      </a:r>
                      <a:endParaRPr lang="cs-CZ" sz="2000" b="1" dirty="0" smtClean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</a:t>
                      </a:r>
                      <a:endParaRPr lang="cs-CZ" sz="2000" b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0.60</a:t>
                      </a:r>
                      <a:endParaRPr lang="cs-CZ" sz="2000" b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0.70</a:t>
                      </a:r>
                      <a:endParaRPr lang="cs-CZ" sz="2000" b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0.82</a:t>
                      </a:r>
                      <a:endParaRPr lang="cs-CZ" sz="2000" b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0.94</a:t>
                      </a:r>
                      <a:endParaRPr lang="cs-CZ" sz="2000" b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1.00</a:t>
                      </a:r>
                      <a:endParaRPr lang="cs-CZ" sz="2000" b="1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a</a:t>
                      </a:r>
                      <a:r>
                        <a:rPr lang="en-US" sz="2000" b="1" baseline="-25000" dirty="0" smtClean="0"/>
                        <a:t>c</a:t>
                      </a:r>
                      <a:r>
                        <a:rPr lang="cs-CZ" sz="2000" b="1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ysClr val="windowText" lastClr="000000"/>
                          </a:solidFill>
                        </a:rPr>
                        <a:t>/ Henry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0.21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0.50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0.86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1.33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</a:rPr>
                        <a:t>1.78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Symbol"/>
                        </a:rPr>
                        <a:t></a:t>
                      </a:r>
                      <a:r>
                        <a:rPr lang="en-US" sz="2000" b="1" baseline="-25000" dirty="0" smtClean="0"/>
                        <a:t>c</a:t>
                      </a:r>
                      <a:r>
                        <a:rPr lang="en-US" sz="2000" b="1" dirty="0" smtClean="0">
                          <a:sym typeface="Symbol"/>
                        </a:rPr>
                        <a:t> / Henry</a:t>
                      </a:r>
                      <a:endParaRPr lang="cs-CZ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(1)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1.05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1.25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1.43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1.66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1.78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1" y="1211179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C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C000"/>
                </a:solidFill>
              </a:rPr>
              <a:t>C</a:t>
            </a:r>
            <a:r>
              <a:rPr lang="en-US" sz="2000" dirty="0" smtClean="0">
                <a:solidFill>
                  <a:srgbClr val="FFC000"/>
                </a:solidFill>
              </a:rPr>
              <a:t> *=293 </a:t>
            </a:r>
            <a:r>
              <a:rPr lang="en-US" sz="2000" dirty="0" err="1" smtClean="0">
                <a:solidFill>
                  <a:srgbClr val="FFC000"/>
                </a:solidFill>
              </a:rPr>
              <a:t>Torr</a:t>
            </a:r>
            <a:r>
              <a:rPr lang="en-US" sz="2000" dirty="0" smtClean="0">
                <a:solidFill>
                  <a:srgbClr val="FFC000"/>
                </a:solidFill>
              </a:rPr>
              <a:t> …. </a:t>
            </a:r>
            <a:r>
              <a:rPr lang="en-US" sz="2000" dirty="0" err="1" smtClean="0">
                <a:solidFill>
                  <a:srgbClr val="FFC000"/>
                </a:solidFill>
              </a:rPr>
              <a:t>Tlak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nasycen</a:t>
            </a:r>
            <a:r>
              <a:rPr lang="cs-CZ" sz="2000" dirty="0" smtClean="0">
                <a:solidFill>
                  <a:srgbClr val="FFC000"/>
                </a:solidFill>
              </a:rPr>
              <a:t>ých par čistého chloroformu</a:t>
            </a:r>
          </a:p>
          <a:p>
            <a:r>
              <a:rPr lang="cs-CZ" sz="2000" dirty="0" smtClean="0">
                <a:solidFill>
                  <a:srgbClr val="FFC000"/>
                </a:solidFill>
              </a:rPr>
              <a:t>Kc .... Henryho konstanta pro chloroform</a:t>
            </a:r>
            <a:r>
              <a:rPr lang="en-US" sz="2000" dirty="0" smtClean="0">
                <a:solidFill>
                  <a:srgbClr val="FFC000"/>
                </a:solidFill>
              </a:rPr>
              <a:t> v </a:t>
            </a:r>
            <a:r>
              <a:rPr lang="en-US" sz="2000" dirty="0" err="1" smtClean="0">
                <a:solidFill>
                  <a:srgbClr val="FFC000"/>
                </a:solidFill>
              </a:rPr>
              <a:t>acetonu</a:t>
            </a:r>
            <a:r>
              <a:rPr lang="cs-CZ" sz="2000" dirty="0" smtClean="0">
                <a:solidFill>
                  <a:srgbClr val="FFC000"/>
                </a:solidFill>
              </a:rPr>
              <a:t>, 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smtClean="0">
                <a:solidFill>
                  <a:srgbClr val="FFC000"/>
                </a:solidFill>
              </a:rPr>
              <a:t>obojí pro teplotu měření tlaků </a:t>
            </a:r>
            <a:r>
              <a:rPr lang="en-US" sz="2000" dirty="0" smtClean="0">
                <a:solidFill>
                  <a:srgbClr val="FFC000"/>
                </a:solidFill>
              </a:rPr>
              <a:t>(35</a:t>
            </a:r>
            <a:r>
              <a:rPr lang="cs-CZ" sz="2000" baseline="30000" dirty="0" smtClean="0">
                <a:solidFill>
                  <a:srgbClr val="FFC000"/>
                </a:solidFill>
              </a:rPr>
              <a:t>o</a:t>
            </a:r>
            <a:r>
              <a:rPr lang="cs-CZ" sz="2000" dirty="0" smtClean="0">
                <a:solidFill>
                  <a:srgbClr val="FFC000"/>
                </a:solidFill>
              </a:rPr>
              <a:t>C)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81599"/>
            <a:ext cx="8365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Vycházíme z tabulky z přechozího snímku</a:t>
            </a:r>
            <a:r>
              <a:rPr lang="en-US" sz="2000" dirty="0" smtClean="0"/>
              <a:t>.</a:t>
            </a:r>
            <a:r>
              <a:rPr lang="cs-CZ" sz="2000" dirty="0" smtClean="0"/>
              <a:t> </a:t>
            </a:r>
            <a:endParaRPr lang="en-US" sz="2000" dirty="0" smtClean="0"/>
          </a:p>
          <a:p>
            <a:r>
              <a:rPr lang="cs-CZ" sz="2000" dirty="0" smtClean="0"/>
              <a:t>Raoultův zákon</a:t>
            </a:r>
            <a:r>
              <a:rPr lang="en-US" sz="2000" dirty="0"/>
              <a:t>: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rgbClr val="FFC000"/>
                </a:solidFill>
              </a:rPr>
              <a:t>a</a:t>
            </a:r>
            <a:r>
              <a:rPr lang="en-US" sz="2000" baseline="-25000" dirty="0" smtClean="0">
                <a:solidFill>
                  <a:srgbClr val="FFC000"/>
                </a:solidFill>
              </a:rPr>
              <a:t>c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smtClean="0">
                <a:solidFill>
                  <a:srgbClr val="FFC000"/>
                </a:solidFill>
              </a:rPr>
              <a:t>=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smtClean="0">
                <a:solidFill>
                  <a:srgbClr val="FFC000"/>
                </a:solidFill>
              </a:rPr>
              <a:t>p</a:t>
            </a:r>
            <a:r>
              <a:rPr lang="en-US" sz="2000" baseline="-25000" dirty="0" smtClean="0">
                <a:solidFill>
                  <a:srgbClr val="FFC000"/>
                </a:solidFill>
              </a:rPr>
              <a:t>c </a:t>
            </a:r>
            <a:r>
              <a:rPr lang="en-US" sz="2000" dirty="0" smtClean="0">
                <a:solidFill>
                  <a:srgbClr val="FFC000"/>
                </a:solidFill>
              </a:rPr>
              <a:t>/ p</a:t>
            </a:r>
            <a:r>
              <a:rPr lang="en-US" sz="2000" baseline="-25000" dirty="0" smtClean="0">
                <a:solidFill>
                  <a:srgbClr val="FFC000"/>
                </a:solidFill>
              </a:rPr>
              <a:t>c</a:t>
            </a:r>
            <a:r>
              <a:rPr lang="en-US" sz="2000" dirty="0" smtClean="0">
                <a:solidFill>
                  <a:srgbClr val="FFC000"/>
                </a:solidFill>
              </a:rPr>
              <a:t>*, </a:t>
            </a:r>
            <a:r>
              <a:rPr lang="en-US" sz="2000" b="1" dirty="0" smtClean="0">
                <a:sym typeface="Symbol"/>
              </a:rPr>
              <a:t></a:t>
            </a:r>
            <a:r>
              <a:rPr lang="cs-CZ" sz="2000" b="1" baseline="-25000" dirty="0">
                <a:sym typeface="Symbol"/>
              </a:rPr>
              <a:t> c</a:t>
            </a:r>
            <a:r>
              <a:rPr lang="en-US" sz="2000" b="1" dirty="0" smtClean="0">
                <a:sym typeface="Symbol"/>
              </a:rPr>
              <a:t> = a</a:t>
            </a:r>
            <a:r>
              <a:rPr lang="en-US" sz="2000" b="1" baseline="-25000" dirty="0" smtClean="0">
                <a:sym typeface="Symbol"/>
              </a:rPr>
              <a:t>c</a:t>
            </a:r>
            <a:r>
              <a:rPr lang="en-US" sz="2000" b="1" dirty="0" smtClean="0">
                <a:sym typeface="Symbol"/>
              </a:rPr>
              <a:t> / x</a:t>
            </a:r>
            <a:r>
              <a:rPr lang="en-US" sz="2000" b="1" baseline="-25000" dirty="0" smtClean="0">
                <a:sym typeface="Symbol"/>
              </a:rPr>
              <a:t>c. </a:t>
            </a:r>
            <a:r>
              <a:rPr lang="en-US" sz="2000" dirty="0" err="1" smtClean="0">
                <a:sym typeface="Symbol"/>
              </a:rPr>
              <a:t>Henryho</a:t>
            </a:r>
            <a:r>
              <a:rPr lang="en-US" sz="2000" dirty="0" smtClean="0">
                <a:sym typeface="Symbol"/>
              </a:rPr>
              <a:t> z</a:t>
            </a:r>
            <a:r>
              <a:rPr lang="cs-CZ" sz="2000" dirty="0" smtClean="0">
                <a:sym typeface="Symbol"/>
              </a:rPr>
              <a:t>ákon</a:t>
            </a:r>
            <a:r>
              <a:rPr lang="en-US" sz="2000" dirty="0">
                <a:sym typeface="Symbol"/>
              </a:rPr>
              <a:t>:</a:t>
            </a:r>
            <a:r>
              <a:rPr lang="cs-CZ" sz="2000" dirty="0" smtClean="0">
                <a:sym typeface="Symbol"/>
              </a:rPr>
              <a:t> </a:t>
            </a:r>
            <a:r>
              <a:rPr lang="cs-CZ" sz="2000" dirty="0">
                <a:solidFill>
                  <a:srgbClr val="FFC000"/>
                </a:solidFill>
              </a:rPr>
              <a:t>a</a:t>
            </a:r>
            <a:r>
              <a:rPr lang="en-US" sz="2000" baseline="-25000" dirty="0">
                <a:solidFill>
                  <a:srgbClr val="FFC000"/>
                </a:solidFill>
              </a:rPr>
              <a:t>c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cs-CZ" sz="2000" dirty="0">
                <a:solidFill>
                  <a:srgbClr val="FFC000"/>
                </a:solidFill>
              </a:rPr>
              <a:t>=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cs-CZ" sz="2000" dirty="0">
                <a:solidFill>
                  <a:srgbClr val="FFC000"/>
                </a:solidFill>
              </a:rPr>
              <a:t>p</a:t>
            </a:r>
            <a:r>
              <a:rPr lang="en-US" sz="2000" baseline="-25000" dirty="0" smtClean="0">
                <a:solidFill>
                  <a:srgbClr val="FFC000"/>
                </a:solidFill>
              </a:rPr>
              <a:t>c </a:t>
            </a:r>
            <a:r>
              <a:rPr lang="en-US" sz="2000" dirty="0" smtClean="0">
                <a:solidFill>
                  <a:srgbClr val="FFC000"/>
                </a:solidFill>
              </a:rPr>
              <a:t>/ </a:t>
            </a:r>
            <a:r>
              <a:rPr lang="cs-CZ" sz="2000" dirty="0" smtClean="0">
                <a:solidFill>
                  <a:srgbClr val="FFC000"/>
                </a:solidFill>
              </a:rPr>
              <a:t>K</a:t>
            </a:r>
            <a:r>
              <a:rPr lang="en-US" sz="2000" baseline="-25000" dirty="0" smtClean="0">
                <a:solidFill>
                  <a:srgbClr val="FFC000"/>
                </a:solidFill>
              </a:rPr>
              <a:t>c</a:t>
            </a:r>
            <a:r>
              <a:rPr lang="en-US" sz="2000" dirty="0" smtClean="0">
                <a:solidFill>
                  <a:srgbClr val="FFC000"/>
                </a:solidFill>
              </a:rPr>
              <a:t>, </a:t>
            </a:r>
            <a:r>
              <a:rPr lang="en-US" sz="2000" b="1" dirty="0" smtClean="0">
                <a:sym typeface="Symbol"/>
              </a:rPr>
              <a:t></a:t>
            </a:r>
            <a:r>
              <a:rPr lang="cs-CZ" sz="2000" b="1" baseline="-25000" dirty="0" smtClean="0">
                <a:sym typeface="Symbol"/>
              </a:rPr>
              <a:t>c</a:t>
            </a:r>
            <a:r>
              <a:rPr lang="en-US" sz="2000" b="1" dirty="0" smtClean="0">
                <a:sym typeface="Symbol"/>
              </a:rPr>
              <a:t>= </a:t>
            </a:r>
            <a:r>
              <a:rPr lang="en-US" sz="2000" b="1" dirty="0">
                <a:sym typeface="Symbol"/>
              </a:rPr>
              <a:t>a</a:t>
            </a:r>
            <a:r>
              <a:rPr lang="en-US" sz="2000" b="1" baseline="-25000" dirty="0">
                <a:sym typeface="Symbol"/>
              </a:rPr>
              <a:t>c</a:t>
            </a:r>
            <a:r>
              <a:rPr lang="en-US" sz="2000" b="1" dirty="0">
                <a:sym typeface="Symbol"/>
              </a:rPr>
              <a:t> / </a:t>
            </a:r>
            <a:r>
              <a:rPr lang="en-US" sz="2000" b="1" dirty="0" smtClean="0">
                <a:sym typeface="Symbol"/>
              </a:rPr>
              <a:t>x</a:t>
            </a:r>
            <a:r>
              <a:rPr lang="en-US" sz="2000" b="1" baseline="-25000" dirty="0" smtClean="0">
                <a:sym typeface="Symbol"/>
              </a:rPr>
              <a:t>c</a:t>
            </a:r>
            <a:r>
              <a:rPr lang="cs-CZ" sz="2000" b="1" baseline="-25000" dirty="0" smtClean="0">
                <a:sym typeface="Symbol"/>
              </a:rPr>
              <a:t> .</a:t>
            </a:r>
            <a:r>
              <a:rPr lang="cs-CZ" sz="2000" b="1" dirty="0" smtClean="0">
                <a:sym typeface="Symbol"/>
              </a:rPr>
              <a:t> </a:t>
            </a:r>
            <a:endParaRPr lang="en-US" sz="2000" b="1" dirty="0" smtClean="0">
              <a:sym typeface="Symbol"/>
            </a:endParaRPr>
          </a:p>
          <a:p>
            <a:r>
              <a:rPr lang="cs-CZ" sz="2000" dirty="0" smtClean="0">
                <a:sym typeface="Symbol"/>
              </a:rPr>
              <a:t>Hodnota </a:t>
            </a:r>
            <a:r>
              <a:rPr lang="en-US" sz="2000" dirty="0" smtClean="0">
                <a:sym typeface="Symbol"/>
              </a:rPr>
              <a:t>pro </a:t>
            </a:r>
            <a:r>
              <a:rPr lang="en-US" sz="2000" dirty="0">
                <a:sym typeface="Symbol"/>
              </a:rPr>
              <a:t></a:t>
            </a:r>
            <a:r>
              <a:rPr lang="en-US" sz="2000" baseline="-25000" dirty="0"/>
              <a:t>c</a:t>
            </a:r>
            <a:r>
              <a:rPr lang="en-US" sz="2000" dirty="0">
                <a:sym typeface="Symbol"/>
              </a:rPr>
              <a:t> / </a:t>
            </a:r>
            <a:r>
              <a:rPr lang="en-US" sz="2000" dirty="0" smtClean="0">
                <a:sym typeface="Symbol"/>
              </a:rPr>
              <a:t>Henry pro </a:t>
            </a:r>
            <a:r>
              <a:rPr lang="cs-CZ" sz="2000" dirty="0" smtClean="0"/>
              <a:t>x</a:t>
            </a:r>
            <a:r>
              <a:rPr lang="cs-CZ" sz="2000" baseline="-25000" dirty="0" smtClean="0"/>
              <a:t>c</a:t>
            </a:r>
            <a:r>
              <a:rPr lang="en-US" sz="2000" dirty="0" smtClean="0"/>
              <a:t>= 0.00</a:t>
            </a:r>
            <a:r>
              <a:rPr lang="en-US" sz="2000" baseline="-25000" dirty="0" smtClean="0"/>
              <a:t> </a:t>
            </a:r>
            <a:r>
              <a:rPr lang="en-US" sz="2000" dirty="0" err="1" smtClean="0">
                <a:sym typeface="Symbol"/>
              </a:rPr>
              <a:t>uveden</a:t>
            </a:r>
            <a:r>
              <a:rPr lang="cs-CZ" sz="2000" dirty="0" smtClean="0">
                <a:sym typeface="Symbol"/>
              </a:rPr>
              <a:t>á </a:t>
            </a:r>
            <a:r>
              <a:rPr lang="en-US" sz="2000" dirty="0" smtClean="0">
                <a:sym typeface="Symbol"/>
              </a:rPr>
              <a:t>v z</a:t>
            </a:r>
            <a:r>
              <a:rPr lang="cs-CZ" sz="2000" dirty="0" smtClean="0">
                <a:sym typeface="Symbol"/>
              </a:rPr>
              <a:t>ávorce je dána extrapolací </a:t>
            </a:r>
            <a:endParaRPr lang="en-US" sz="2000" dirty="0" smtClean="0">
              <a:sym typeface="Symbol"/>
            </a:endParaRPr>
          </a:p>
          <a:p>
            <a:r>
              <a:rPr lang="cs-CZ" sz="2000" dirty="0" smtClean="0">
                <a:sym typeface="Symbol"/>
              </a:rPr>
              <a:t>ostatních hodnot (tj. nebyla vypočtena přímo pro </a:t>
            </a:r>
            <a:r>
              <a:rPr lang="cs-CZ" sz="2000" dirty="0"/>
              <a:t>x</a:t>
            </a:r>
            <a:r>
              <a:rPr lang="cs-CZ" sz="2000" baseline="-25000" dirty="0"/>
              <a:t>c</a:t>
            </a:r>
            <a:r>
              <a:rPr lang="en-US" sz="2000" dirty="0" smtClean="0"/>
              <a:t>=0.00</a:t>
            </a:r>
            <a:r>
              <a:rPr lang="en-US" sz="2000" dirty="0"/>
              <a:t>)</a:t>
            </a:r>
            <a:r>
              <a:rPr lang="cs-CZ" sz="2000" dirty="0" smtClean="0">
                <a:sym typeface="Symbol"/>
              </a:rPr>
              <a:t> </a:t>
            </a:r>
            <a:endParaRPr lang="cs-CZ" sz="2000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1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Interpretace</a:t>
            </a:r>
            <a:r>
              <a:rPr lang="en-US" dirty="0" smtClean="0"/>
              <a:t> v</a:t>
            </a:r>
            <a:r>
              <a:rPr lang="cs-CZ" dirty="0" smtClean="0"/>
              <a:t>ýsledků </a:t>
            </a:r>
            <a:r>
              <a:rPr lang="en-US" dirty="0" smtClean="0"/>
              <a:t>p</a:t>
            </a:r>
            <a:r>
              <a:rPr lang="cs-CZ" dirty="0" smtClean="0"/>
              <a:t>říkladu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13</a:t>
            </a:fld>
            <a:endParaRPr lang="cs-CZ"/>
          </a:p>
        </p:txBody>
      </p:sp>
      <p:pic>
        <p:nvPicPr>
          <p:cNvPr id="6" name="Picture 2" descr="VÃ½sledek obrÃ¡zku pro raoult's law henry's law acetone chlorofo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2" r="27763"/>
          <a:stretch/>
        </p:blipFill>
        <p:spPr bwMode="auto">
          <a:xfrm>
            <a:off x="2438400" y="1828800"/>
            <a:ext cx="4397543" cy="47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10401" y="2438400"/>
            <a:ext cx="1676400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ym typeface="Symbol"/>
              </a:rPr>
              <a:t></a:t>
            </a:r>
            <a:r>
              <a:rPr lang="en-US" b="1" baseline="-25000" dirty="0">
                <a:sym typeface="Symbol"/>
              </a:rPr>
              <a:t>c</a:t>
            </a:r>
            <a:r>
              <a:rPr lang="en-US" b="1" dirty="0">
                <a:sym typeface="Symbol"/>
              </a:rPr>
              <a:t> / </a:t>
            </a:r>
            <a:r>
              <a:rPr lang="en-US" b="1" dirty="0" err="1" smtClean="0">
                <a:sym typeface="Symbol"/>
              </a:rPr>
              <a:t>Raoult</a:t>
            </a:r>
            <a:r>
              <a:rPr lang="cs-CZ" b="1" dirty="0" smtClean="0">
                <a:sym typeface="Symbol"/>
              </a:rPr>
              <a:t> se blíží </a:t>
            </a:r>
            <a:r>
              <a:rPr lang="en-US" b="1" dirty="0" smtClean="0">
                <a:sym typeface="Symbol"/>
              </a:rPr>
              <a:t>1</a:t>
            </a:r>
          </a:p>
          <a:p>
            <a:pPr>
              <a:defRPr/>
            </a:pPr>
            <a:r>
              <a:rPr lang="cs-CZ" b="1" dirty="0" smtClean="0">
                <a:sym typeface="Symbol"/>
              </a:rPr>
              <a:t>pro roztok blížící se čistému chloroformu</a:t>
            </a:r>
            <a:endParaRPr lang="cs-CZ" b="1" dirty="0"/>
          </a:p>
        </p:txBody>
      </p:sp>
      <p:sp>
        <p:nvSpPr>
          <p:cNvPr id="8" name="Oval 7"/>
          <p:cNvSpPr/>
          <p:nvPr/>
        </p:nvSpPr>
        <p:spPr>
          <a:xfrm>
            <a:off x="5867400" y="2362200"/>
            <a:ext cx="1143001" cy="953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90600" y="3598039"/>
            <a:ext cx="1371600" cy="2585323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ym typeface="Symbol"/>
              </a:rPr>
              <a:t></a:t>
            </a:r>
            <a:r>
              <a:rPr lang="en-US" b="1" baseline="-25000" dirty="0">
                <a:sym typeface="Symbol"/>
              </a:rPr>
              <a:t>c</a:t>
            </a:r>
            <a:r>
              <a:rPr lang="en-US" b="1" dirty="0">
                <a:sym typeface="Symbol"/>
              </a:rPr>
              <a:t> / </a:t>
            </a:r>
            <a:r>
              <a:rPr lang="cs-CZ" b="1" dirty="0" smtClean="0">
                <a:sym typeface="Symbol"/>
              </a:rPr>
              <a:t>Henry </a:t>
            </a:r>
            <a:r>
              <a:rPr lang="cs-CZ" b="1" dirty="0">
                <a:sym typeface="Symbol"/>
              </a:rPr>
              <a:t>se blíží </a:t>
            </a:r>
            <a:r>
              <a:rPr lang="en-US" b="1" dirty="0">
                <a:sym typeface="Symbol"/>
              </a:rPr>
              <a:t>1</a:t>
            </a:r>
          </a:p>
          <a:p>
            <a:pPr>
              <a:defRPr/>
            </a:pPr>
            <a:r>
              <a:rPr lang="cs-CZ" b="1" dirty="0">
                <a:sym typeface="Symbol"/>
              </a:rPr>
              <a:t>pro </a:t>
            </a:r>
            <a:r>
              <a:rPr lang="cs-CZ" b="1" dirty="0" smtClean="0">
                <a:sym typeface="Symbol"/>
              </a:rPr>
              <a:t>chloroform ve velkém zředění  (blížící se čistému acetonu)</a:t>
            </a:r>
            <a:endParaRPr lang="cs-CZ" b="1" dirty="0"/>
          </a:p>
        </p:txBody>
      </p:sp>
      <p:sp>
        <p:nvSpPr>
          <p:cNvPr id="10" name="Oval 9"/>
          <p:cNvSpPr/>
          <p:nvPr/>
        </p:nvSpPr>
        <p:spPr>
          <a:xfrm>
            <a:off x="3124200" y="5029200"/>
            <a:ext cx="1143001" cy="953363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8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6.3.3.1 </a:t>
            </a:r>
            <a:r>
              <a:rPr lang="en-US" sz="4000" dirty="0" err="1" smtClean="0">
                <a:solidFill>
                  <a:srgbClr val="FFC000"/>
                </a:solidFill>
              </a:rPr>
              <a:t>Nernstova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rovnice</a:t>
            </a:r>
            <a:r>
              <a:rPr lang="en-US" sz="4000" dirty="0" smtClean="0">
                <a:solidFill>
                  <a:srgbClr val="FFC000"/>
                </a:solidFill>
              </a:rPr>
              <a:t>: </a:t>
            </a:r>
            <a:r>
              <a:rPr lang="cs-CZ" sz="4000" dirty="0" smtClean="0">
                <a:solidFill>
                  <a:srgbClr val="FFC000"/>
                </a:solidFill>
              </a:rPr>
              <a:t>autor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Ã½sledek obrÃ¡zku pro Walther Nern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07854"/>
            <a:ext cx="3738430" cy="471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6/Nernst_Walter_graph.jpg/220px-Nernst_Walter_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97012"/>
            <a:ext cx="3886200" cy="30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07831" y="16002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Nobel </a:t>
            </a:r>
            <a:r>
              <a:rPr lang="en-US" sz="2400" dirty="0"/>
              <a:t>Prize in Chemistry </a:t>
            </a:r>
            <a:r>
              <a:rPr lang="en-US" sz="2400" dirty="0" smtClean="0"/>
              <a:t>1920,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"</a:t>
            </a:r>
            <a:r>
              <a:rPr lang="en-US" sz="2400" dirty="0"/>
              <a:t>in recognition of his work in thermochemistry."</a:t>
            </a:r>
            <a:endParaRPr lang="cs-CZ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" y="6145725"/>
            <a:ext cx="3924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Walther H</a:t>
            </a:r>
            <a:r>
              <a:rPr lang="cs-CZ" sz="2400" dirty="0"/>
              <a:t>.</a:t>
            </a:r>
            <a:r>
              <a:rPr lang="en-US" sz="2400" dirty="0"/>
              <a:t> </a:t>
            </a:r>
            <a:r>
              <a:rPr lang="en-US" sz="2400" dirty="0" smtClean="0"/>
              <a:t>Nernst, 1864-1941</a:t>
            </a:r>
            <a:endParaRPr lang="cs-CZ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5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6.3.2.1 </a:t>
            </a:r>
            <a:r>
              <a:rPr lang="cs-CZ" dirty="0" smtClean="0">
                <a:solidFill>
                  <a:srgbClr val="FFC000"/>
                </a:solidFill>
              </a:rPr>
              <a:t>Kapalinový potenciál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(1.</a:t>
            </a:r>
            <a:r>
              <a:rPr lang="cs-CZ" dirty="0"/>
              <a:t> Nernstova elektrochemická práce</a:t>
            </a:r>
            <a:r>
              <a:rPr lang="en-US" dirty="0"/>
              <a:t>)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>
                <a:solidFill>
                  <a:srgbClr val="FFC000"/>
                </a:solidFill>
              </a:rPr>
              <a:t>stejn</a:t>
            </a:r>
            <a:r>
              <a:rPr lang="cs-CZ" dirty="0" smtClean="0">
                <a:solidFill>
                  <a:srgbClr val="FFC000"/>
                </a:solidFill>
              </a:rPr>
              <a:t>ý elektrolyt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2054" name="Picture 6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94417"/>
            <a:ext cx="6629400" cy="44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19400" y="2057400"/>
            <a:ext cx="914400" cy="304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86200" y="2057400"/>
            <a:ext cx="2895600" cy="237017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25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36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6.3.2.1 </a:t>
            </a:r>
            <a:r>
              <a:rPr lang="cs-CZ" dirty="0">
                <a:solidFill>
                  <a:srgbClr val="FFC000"/>
                </a:solidFill>
              </a:rPr>
              <a:t>Kapalinový </a:t>
            </a:r>
            <a:r>
              <a:rPr lang="cs-CZ" dirty="0" smtClean="0">
                <a:solidFill>
                  <a:srgbClr val="FFC000"/>
                </a:solidFill>
              </a:rPr>
              <a:t>potenciál</a:t>
            </a:r>
            <a:r>
              <a:rPr lang="cs-CZ" dirty="0">
                <a:solidFill>
                  <a:srgbClr val="FFC000"/>
                </a:solidFill>
              </a:rPr>
              <a:t/>
            </a:r>
            <a:br>
              <a:rPr lang="cs-CZ" dirty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různé elektrolyty</a:t>
            </a:r>
            <a:r>
              <a:rPr lang="cs-CZ" dirty="0">
                <a:solidFill>
                  <a:srgbClr val="FFC000"/>
                </a:solidFill>
              </a:rPr>
              <a:t/>
            </a:r>
            <a:br>
              <a:rPr lang="cs-CZ" dirty="0">
                <a:solidFill>
                  <a:srgbClr val="FFC000"/>
                </a:solidFill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30000" r="13773" b="32456"/>
          <a:stretch/>
        </p:blipFill>
        <p:spPr bwMode="auto">
          <a:xfrm>
            <a:off x="304800" y="2438399"/>
            <a:ext cx="8598272" cy="31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76400" y="1295400"/>
            <a:ext cx="1371600" cy="12151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743200" y="1295400"/>
            <a:ext cx="533400" cy="12151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36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6.3.2.1 </a:t>
            </a:r>
            <a:r>
              <a:rPr lang="cs-CZ" dirty="0">
                <a:solidFill>
                  <a:srgbClr val="FFC000"/>
                </a:solidFill>
              </a:rPr>
              <a:t>Kapalinový </a:t>
            </a:r>
            <a:r>
              <a:rPr lang="cs-CZ" dirty="0" smtClean="0">
                <a:solidFill>
                  <a:srgbClr val="FFC000"/>
                </a:solidFill>
              </a:rPr>
              <a:t>potenciál: Eliminace</a:t>
            </a:r>
            <a:endParaRPr lang="cs-CZ" dirty="0"/>
          </a:p>
        </p:txBody>
      </p:sp>
      <p:pic>
        <p:nvPicPr>
          <p:cNvPr id="4102" name="Picture 6" descr="SouvisejÃ­cÃ­ obrÃ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7603" r="9521" b="16130"/>
          <a:stretch/>
        </p:blipFill>
        <p:spPr bwMode="auto">
          <a:xfrm>
            <a:off x="1143000" y="1122947"/>
            <a:ext cx="6948184" cy="56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86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6014"/>
            <a:ext cx="8229600" cy="1143000"/>
          </a:xfrm>
        </p:spPr>
        <p:txBody>
          <a:bodyPr/>
          <a:lstStyle/>
          <a:p>
            <a:r>
              <a:rPr lang="en-US" dirty="0" smtClean="0"/>
              <a:t>6.3.3.1 </a:t>
            </a:r>
            <a:r>
              <a:rPr lang="en-US" dirty="0" err="1">
                <a:solidFill>
                  <a:srgbClr val="FFC000"/>
                </a:solidFill>
              </a:rPr>
              <a:t>Nernstova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rovnice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 err="1" smtClean="0">
                <a:solidFill>
                  <a:srgbClr val="FFC000"/>
                </a:solidFill>
              </a:rPr>
              <a:t>vznik</a:t>
            </a:r>
            <a:endParaRPr lang="cs-CZ" dirty="0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3" t="22222" r="4517" b="12222"/>
          <a:stretch/>
        </p:blipFill>
        <p:spPr bwMode="auto">
          <a:xfrm>
            <a:off x="2286000" y="1628274"/>
            <a:ext cx="4572000" cy="50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138535"/>
            <a:ext cx="782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1889 </a:t>
            </a:r>
            <a:r>
              <a:rPr lang="cs-CZ" sz="2400" dirty="0" smtClean="0"/>
              <a:t>: </a:t>
            </a:r>
            <a:r>
              <a:rPr lang="en-US" sz="2400" dirty="0" smtClean="0"/>
              <a:t>Nernst </a:t>
            </a:r>
            <a:r>
              <a:rPr lang="en-US" sz="2400" dirty="0" err="1" smtClean="0"/>
              <a:t>zve</a:t>
            </a:r>
            <a:r>
              <a:rPr lang="cs-CZ" sz="2400" dirty="0" smtClean="0"/>
              <a:t>řejnil  studii </a:t>
            </a:r>
            <a:r>
              <a:rPr lang="en-US" sz="2400" dirty="0" smtClean="0"/>
              <a:t>o </a:t>
            </a:r>
            <a:r>
              <a:rPr lang="cs-CZ" sz="2400" b="1" dirty="0" smtClean="0">
                <a:solidFill>
                  <a:srgbClr val="FFC000"/>
                </a:solidFill>
              </a:rPr>
              <a:t>E</a:t>
            </a:r>
            <a:r>
              <a:rPr lang="cs-CZ" sz="2400" b="1" baseline="-25000" dirty="0" smtClean="0">
                <a:solidFill>
                  <a:srgbClr val="FFC000"/>
                </a:solidFill>
              </a:rPr>
              <a:t>cel</a:t>
            </a:r>
            <a:r>
              <a:rPr lang="cs-CZ" sz="2400" baseline="-25000" dirty="0" smtClean="0"/>
              <a:t>l</a:t>
            </a:r>
            <a:r>
              <a:rPr lang="cs-CZ" sz="2400" dirty="0" smtClean="0"/>
              <a:t> tzv. </a:t>
            </a:r>
            <a:r>
              <a:rPr lang="cs-CZ" sz="2400" dirty="0" smtClean="0">
                <a:solidFill>
                  <a:srgbClr val="FFC000"/>
                </a:solidFill>
              </a:rPr>
              <a:t>koncentračního článku</a:t>
            </a:r>
            <a:endParaRPr lang="cs-CZ" sz="2400" dirty="0">
              <a:solidFill>
                <a:srgbClr val="FFC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038600" y="4708358"/>
            <a:ext cx="1143000" cy="160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4194" y="4246693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1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5.1.3.1</a:t>
            </a:r>
            <a:r>
              <a:rPr lang="cs-CZ" dirty="0" smtClean="0"/>
              <a:t>, </a:t>
            </a:r>
            <a:r>
              <a:rPr lang="en-US" dirty="0" smtClean="0"/>
              <a:t>5.1.3.2 </a:t>
            </a:r>
            <a:r>
              <a:rPr lang="en-US" dirty="0" smtClean="0">
                <a:solidFill>
                  <a:srgbClr val="FFC000"/>
                </a:solidFill>
              </a:rPr>
              <a:t>Ide</a:t>
            </a:r>
            <a:r>
              <a:rPr lang="cs-CZ" dirty="0" smtClean="0">
                <a:solidFill>
                  <a:srgbClr val="FFC000"/>
                </a:solidFill>
              </a:rPr>
              <a:t>ální roztoky 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4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5.4.1 </a:t>
            </a:r>
            <a:r>
              <a:rPr lang="en-US" dirty="0" err="1" smtClean="0">
                <a:solidFill>
                  <a:srgbClr val="FFC000"/>
                </a:solidFill>
              </a:rPr>
              <a:t>Aktivita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rozpou</a:t>
            </a:r>
            <a:r>
              <a:rPr lang="cs-CZ" dirty="0" smtClean="0">
                <a:solidFill>
                  <a:srgbClr val="FFC000"/>
                </a:solidFill>
              </a:rPr>
              <a:t>štědla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0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5.4.2.1 </a:t>
            </a:r>
            <a:r>
              <a:rPr lang="en-US" dirty="0" err="1" smtClean="0">
                <a:solidFill>
                  <a:srgbClr val="FFC000"/>
                </a:solidFill>
              </a:rPr>
              <a:t>Aktivita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rozpu</a:t>
            </a:r>
            <a:r>
              <a:rPr lang="cs-CZ" dirty="0" smtClean="0">
                <a:solidFill>
                  <a:srgbClr val="FFC000"/>
                </a:solidFill>
              </a:rPr>
              <a:t>štěné látky:</a:t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ideální zředěný roztok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0F8-3BF1-4359-BEC7-BDD3303FFD4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4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17756</TotalTime>
  <Words>370</Words>
  <Application>Microsoft Office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2. Kapalinový potenciál, původ Nernstovy rovnice, Koncentrace vs. aktivity</vt:lpstr>
      <vt:lpstr>6.3.3.1 Nernstova rovnice: autor</vt:lpstr>
      <vt:lpstr>6.3.2.1 Kapalinový potenciál (1. Nernstova elektrochemická práce):  stejný elektrolyt </vt:lpstr>
      <vt:lpstr>6.3.2.1 Kapalinový potenciál různé elektrolyty </vt:lpstr>
      <vt:lpstr>6.3.2.1 Kapalinový potenciál: Eliminace</vt:lpstr>
      <vt:lpstr>6.3.3.1 Nernstova rovnice: vznik</vt:lpstr>
      <vt:lpstr>5.1.3.1, 5.1.3.2 Ideální roztoky </vt:lpstr>
      <vt:lpstr>5.4.1 Aktivita rozpouštědla</vt:lpstr>
      <vt:lpstr>5.4.2.1 Aktivita rozpuštěné látky: ideální zředěný roztok</vt:lpstr>
      <vt:lpstr>PowerPoint Presentation</vt:lpstr>
      <vt:lpstr>5.4.2.2 Reálné rozpuštěné látky</vt:lpstr>
      <vt:lpstr>Řešení příkladu</vt:lpstr>
      <vt:lpstr>Interpretace výsledků příkladu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Marketa</cp:lastModifiedBy>
  <cp:revision>169</cp:revision>
  <dcterms:created xsi:type="dcterms:W3CDTF">2016-11-04T13:07:18Z</dcterms:created>
  <dcterms:modified xsi:type="dcterms:W3CDTF">2018-09-26T11:43:22Z</dcterms:modified>
</cp:coreProperties>
</file>