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4"/>
  </p:notesMasterIdLst>
  <p:sldIdLst>
    <p:sldId id="256" r:id="rId2"/>
    <p:sldId id="329" r:id="rId3"/>
    <p:sldId id="331" r:id="rId4"/>
    <p:sldId id="356" r:id="rId5"/>
    <p:sldId id="332" r:id="rId6"/>
    <p:sldId id="362" r:id="rId7"/>
    <p:sldId id="361" r:id="rId8"/>
    <p:sldId id="363" r:id="rId9"/>
    <p:sldId id="372" r:id="rId10"/>
    <p:sldId id="330" r:id="rId11"/>
    <p:sldId id="373" r:id="rId12"/>
    <p:sldId id="374" r:id="rId13"/>
    <p:sldId id="375" r:id="rId14"/>
    <p:sldId id="360" r:id="rId15"/>
    <p:sldId id="358" r:id="rId16"/>
    <p:sldId id="357" r:id="rId17"/>
    <p:sldId id="359" r:id="rId18"/>
    <p:sldId id="370" r:id="rId19"/>
    <p:sldId id="371" r:id="rId20"/>
    <p:sldId id="376" r:id="rId21"/>
    <p:sldId id="334" r:id="rId22"/>
    <p:sldId id="335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A4098C-1920-44DF-88EC-799270950B85}" type="datetimeFigureOut">
              <a:rPr lang="cs-CZ" smtClean="0"/>
              <a:t>17.10.2018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0D830E-A88E-40A4-912E-47CD69DB52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7353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D830E-A88E-40A4-912E-47CD69DB524A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5518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F9F4C-9E67-4444-9405-5A101DC7A7AC}" type="datetime1">
              <a:rPr lang="cs-CZ" smtClean="0"/>
              <a:t>17.10.2018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230F8-3BF1-4359-BEC7-BDD3303FFD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24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41AE-6333-4FB0-8E79-4995EDBF5A9E}" type="datetime1">
              <a:rPr lang="cs-CZ" smtClean="0"/>
              <a:t>17.10.2018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230F8-3BF1-4359-BEC7-BDD3303FFD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6681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6B304-C2FE-499D-8C9E-DAB77CBE1705}" type="datetime1">
              <a:rPr lang="cs-CZ" smtClean="0"/>
              <a:t>17.10.2018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230F8-3BF1-4359-BEC7-BDD3303FFD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971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0338C-F183-49B0-8003-5FA57DF07156}" type="datetime1">
              <a:rPr lang="cs-CZ" smtClean="0"/>
              <a:t>17.10.2018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230F8-3BF1-4359-BEC7-BDD3303FFD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8570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EDC13-396D-45C8-96DD-0B264C11A2F2}" type="datetime1">
              <a:rPr lang="cs-CZ" smtClean="0"/>
              <a:t>17.10.2018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230F8-3BF1-4359-BEC7-BDD3303FFD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7590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631D-866A-423F-BDF0-4BD65079289B}" type="datetime1">
              <a:rPr lang="cs-CZ" smtClean="0"/>
              <a:t>17.10.2018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230F8-3BF1-4359-BEC7-BDD3303FFD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9191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382C1-8D46-41D7-8FD1-A872F495BAED}" type="datetime1">
              <a:rPr lang="cs-CZ" smtClean="0"/>
              <a:t>17.10.2018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230F8-3BF1-4359-BEC7-BDD3303FFD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7502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A02C0-B053-4E9D-A38E-B69990E495D3}" type="datetime1">
              <a:rPr lang="cs-CZ" smtClean="0"/>
              <a:t>17.10.2018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230F8-3BF1-4359-BEC7-BDD3303FFD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9853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39683-9893-487C-85D6-86A99AD5D64E}" type="datetime1">
              <a:rPr lang="cs-CZ" smtClean="0"/>
              <a:t>17.10.2018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230F8-3BF1-4359-BEC7-BDD3303FFD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0595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2DD84-8383-4F87-960D-E29F958C276A}" type="datetime1">
              <a:rPr lang="cs-CZ" smtClean="0"/>
              <a:t>17.10.2018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230F8-3BF1-4359-BEC7-BDD3303FFD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5653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D2885-C30F-416C-A356-FA6EA0358564}" type="datetime1">
              <a:rPr lang="cs-CZ" smtClean="0"/>
              <a:t>17.10.2018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230F8-3BF1-4359-BEC7-BDD3303FFD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2280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60CD1-93E3-4BAD-89E2-F0768F5FEEA7}" type="datetime1">
              <a:rPr lang="cs-CZ" smtClean="0"/>
              <a:t>17.10.2018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A230F8-3BF1-4359-BEC7-BDD3303FFD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18462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895600"/>
            <a:ext cx="9220200" cy="933450"/>
          </a:xfrm>
        </p:spPr>
        <p:txBody>
          <a:bodyPr>
            <a:normAutofit fontScale="90000"/>
          </a:bodyPr>
          <a:lstStyle/>
          <a:p>
            <a:r>
              <a:rPr lang="cs-CZ" sz="40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cs-CZ" sz="40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en-US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cs-CZ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 přednáška</a:t>
            </a:r>
            <a:r>
              <a:rPr lang="cs-CZ" sz="40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cs-CZ" sz="40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000" dirty="0" smtClean="0">
                <a:solidFill>
                  <a:srgbClr val="00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dirty="0" err="1" smtClean="0">
                <a:solidFill>
                  <a:srgbClr val="00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Nem</a:t>
            </a:r>
            <a:r>
              <a:rPr lang="cs-CZ" sz="4000" dirty="0" smtClean="0">
                <a:solidFill>
                  <a:srgbClr val="00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ísitelné a částečně mísitelné kapaliny</a:t>
            </a:r>
            <a:r>
              <a:rPr lang="en-US" sz="4000" dirty="0" smtClean="0">
                <a:solidFill>
                  <a:srgbClr val="00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4000" dirty="0" smtClean="0">
                <a:solidFill>
                  <a:srgbClr val="00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(Atkins</a:t>
            </a:r>
            <a:r>
              <a:rPr lang="en-US" sz="4000" dirty="0" smtClean="0">
                <a:solidFill>
                  <a:srgbClr val="00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40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odst.</a:t>
            </a:r>
            <a:r>
              <a:rPr lang="cs-CZ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5.3.2.3, 5.3.3 </a:t>
            </a:r>
            <a:r>
              <a:rPr lang="en-US" sz="4000" dirty="0" err="1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cel</a:t>
            </a:r>
            <a:r>
              <a:rPr lang="cs-CZ" sz="40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ý</a:t>
            </a:r>
            <a:r>
              <a:rPr lang="en-US" sz="40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5.3.4.1</a:t>
            </a:r>
            <a:r>
              <a:rPr lang="en-US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n-US" sz="4000" dirty="0" smtClean="0">
                <a:solidFill>
                  <a:srgbClr val="00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4000" dirty="0" smtClean="0">
                <a:solidFill>
                  <a:srgbClr val="00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000" dirty="0" smtClean="0">
                <a:solidFill>
                  <a:srgbClr val="00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4000" dirty="0" smtClean="0">
                <a:solidFill>
                  <a:srgbClr val="00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000" dirty="0" err="1" smtClean="0">
                <a:solidFill>
                  <a:srgbClr val="00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Kvantov</a:t>
            </a:r>
            <a:r>
              <a:rPr lang="cs-CZ" sz="4000" dirty="0" smtClean="0">
                <a:solidFill>
                  <a:srgbClr val="00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á teorie: Úvod a principy</a:t>
            </a:r>
            <a:br>
              <a:rPr lang="cs-CZ" sz="4000" dirty="0" smtClean="0">
                <a:solidFill>
                  <a:srgbClr val="00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(Atkins </a:t>
            </a:r>
            <a:r>
              <a:rPr lang="cs-CZ" sz="40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rovnice </a:t>
            </a:r>
            <a:r>
              <a:rPr lang="en-US" sz="40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7.7, </a:t>
            </a:r>
            <a:r>
              <a:rPr lang="cs-CZ" sz="40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odst.</a:t>
            </a:r>
            <a:r>
              <a:rPr lang="en-US" sz="40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7.1.1.3</a:t>
            </a:r>
            <a:r>
              <a:rPr lang="cs-CZ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cs-CZ" sz="4000" dirty="0" smtClean="0">
                <a:solidFill>
                  <a:srgbClr val="00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cs-CZ" sz="4000" dirty="0" smtClean="0">
                <a:solidFill>
                  <a:srgbClr val="00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40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cs-CZ" sz="40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cs-CZ" sz="4000" dirty="0">
              <a:solidFill>
                <a:srgbClr val="FFC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230F8-3BF1-4359-BEC7-BDD3303FFD4D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9206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230F8-3BF1-4359-BEC7-BDD3303FFD4D}" type="slidenum">
              <a:rPr lang="cs-CZ" smtClean="0"/>
              <a:t>10</a:t>
            </a:fld>
            <a:endParaRPr lang="cs-CZ"/>
          </a:p>
        </p:txBody>
      </p:sp>
      <p:pic>
        <p:nvPicPr>
          <p:cNvPr id="2050" name="Picture 2" descr="VÃ½sledek obrÃ¡zku pro immiscible liquids vapour press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04800"/>
            <a:ext cx="7229531" cy="5701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81000" y="6104021"/>
            <a:ext cx="7924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Google search: </a:t>
            </a:r>
            <a:r>
              <a:rPr lang="cs-CZ" dirty="0" smtClean="0">
                <a:solidFill>
                  <a:srgbClr val="FFC000"/>
                </a:solidFill>
              </a:rPr>
              <a:t>wolfram </a:t>
            </a:r>
            <a:r>
              <a:rPr lang="cs-CZ" dirty="0">
                <a:solidFill>
                  <a:srgbClr val="FFC000"/>
                </a:solidFill>
              </a:rPr>
              <a:t>demonstration temperature composition water benzene</a:t>
            </a:r>
          </a:p>
        </p:txBody>
      </p:sp>
    </p:spTree>
    <p:extLst>
      <p:ext uri="{BB962C8B-B14F-4D97-AF65-F5344CB8AC3E}">
        <p14:creationId xmlns:p14="http://schemas.microsoft.com/office/powerpoint/2010/main" val="345282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230F8-3BF1-4359-BEC7-BDD3303FFD4D}" type="slidenum">
              <a:rPr lang="cs-CZ" smtClean="0"/>
              <a:t>11</a:t>
            </a:fld>
            <a:endParaRPr lang="cs-CZ"/>
          </a:p>
        </p:txBody>
      </p:sp>
      <p:sp>
        <p:nvSpPr>
          <p:cNvPr id="3" name="Rectangle 2"/>
          <p:cNvSpPr/>
          <p:nvPr/>
        </p:nvSpPr>
        <p:spPr>
          <a:xfrm>
            <a:off x="0" y="2286000"/>
            <a:ext cx="8763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5.3.4</a:t>
            </a:r>
            <a:r>
              <a:rPr lang="cs-CZ" sz="36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sz="36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F</a:t>
            </a:r>
            <a:r>
              <a:rPr lang="cs-CZ" sz="36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ázové diagramy rovnováhy </a:t>
            </a:r>
            <a:endParaRPr lang="en-US" sz="3600" dirty="0" smtClean="0">
              <a:solidFill>
                <a:srgbClr val="FFC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cs-CZ" sz="36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kapalina-pevná látka: </a:t>
            </a:r>
            <a:r>
              <a:rPr lang="en-US" sz="3600" dirty="0" err="1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Eutektika</a:t>
            </a:r>
            <a:endParaRPr lang="cs-CZ" sz="3600" baseline="-25000" dirty="0">
              <a:solidFill>
                <a:srgbClr val="FFC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5400" y="5181600"/>
            <a:ext cx="54201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Následující snímek: Obr. </a:t>
            </a:r>
            <a:r>
              <a:rPr lang="en-US" sz="2800" dirty="0" smtClean="0"/>
              <a:t>5.51/Atkins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68735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230F8-3BF1-4359-BEC7-BDD3303FFD4D}" type="slidenum">
              <a:rPr lang="cs-CZ" smtClean="0"/>
              <a:t>12</a:t>
            </a:fld>
            <a:endParaRPr lang="cs-CZ"/>
          </a:p>
        </p:txBody>
      </p:sp>
      <p:pic>
        <p:nvPicPr>
          <p:cNvPr id="4098" name="Picture 2" descr="VÃ½sledek obrÃ¡zku pro eutectics atki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483" y="457200"/>
            <a:ext cx="8286750" cy="6215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113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230F8-3BF1-4359-BEC7-BDD3303FFD4D}" type="slidenum">
              <a:rPr lang="cs-CZ" smtClean="0"/>
              <a:t>13</a:t>
            </a:fld>
            <a:endParaRPr lang="cs-CZ"/>
          </a:p>
        </p:txBody>
      </p:sp>
      <p:sp>
        <p:nvSpPr>
          <p:cNvPr id="3" name="Rectangle 2"/>
          <p:cNvSpPr/>
          <p:nvPr/>
        </p:nvSpPr>
        <p:spPr>
          <a:xfrm>
            <a:off x="0" y="2286000"/>
            <a:ext cx="8763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Atkins, </a:t>
            </a:r>
            <a:r>
              <a:rPr lang="en-US" sz="3600" dirty="0" err="1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kapitoly</a:t>
            </a:r>
            <a:r>
              <a:rPr lang="en-US" sz="36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7-9</a:t>
            </a:r>
            <a:endParaRPr lang="cs-CZ" sz="3600" dirty="0" smtClean="0">
              <a:solidFill>
                <a:srgbClr val="FFC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600" dirty="0" smtClean="0">
              <a:solidFill>
                <a:srgbClr val="FFC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cs-CZ" sz="36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Kvantová teorie a struktura atomů</a:t>
            </a:r>
            <a:endParaRPr lang="cs-CZ" sz="3600" baseline="-25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98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230F8-3BF1-4359-BEC7-BDD3303FFD4D}" type="slidenum">
              <a:rPr lang="cs-CZ" smtClean="0"/>
              <a:t>14</a:t>
            </a:fld>
            <a:endParaRPr lang="cs-CZ"/>
          </a:p>
        </p:txBody>
      </p:sp>
      <p:sp>
        <p:nvSpPr>
          <p:cNvPr id="3" name="TextBox 2"/>
          <p:cNvSpPr txBox="1"/>
          <p:nvPr/>
        </p:nvSpPr>
        <p:spPr>
          <a:xfrm>
            <a:off x="1175084" y="3035553"/>
            <a:ext cx="7162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/>
              <a:t>Selh</a:t>
            </a:r>
            <a:r>
              <a:rPr lang="cs-CZ" sz="3200" dirty="0" smtClean="0"/>
              <a:t>ání klasické mechaniky pro vysvětlení některých fyzikálních experimentů</a:t>
            </a:r>
            <a:endParaRPr lang="cs-CZ" sz="3200" dirty="0"/>
          </a:p>
        </p:txBody>
      </p:sp>
      <p:sp>
        <p:nvSpPr>
          <p:cNvPr id="4" name="Rectangle 3"/>
          <p:cNvSpPr/>
          <p:nvPr/>
        </p:nvSpPr>
        <p:spPr>
          <a:xfrm>
            <a:off x="3288219" y="1401525"/>
            <a:ext cx="25675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 smtClean="0"/>
              <a:t>konec </a:t>
            </a:r>
            <a:r>
              <a:rPr lang="en-US" sz="2800" dirty="0"/>
              <a:t>19. </a:t>
            </a:r>
            <a:r>
              <a:rPr lang="en-US" sz="2800" dirty="0" smtClean="0"/>
              <a:t>stole</a:t>
            </a:r>
            <a:r>
              <a:rPr lang="cs-CZ" sz="2800" dirty="0" smtClean="0"/>
              <a:t>tí</a:t>
            </a:r>
            <a:endParaRPr lang="cs-CZ" sz="28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572000" y="2069432"/>
            <a:ext cx="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05000" y="5105400"/>
            <a:ext cx="51875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rgbClr val="FFC000"/>
                </a:solidFill>
              </a:rPr>
              <a:t>Které to byly a jak byly objasněny?</a:t>
            </a:r>
            <a:endParaRPr lang="cs-CZ" sz="28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31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230F8-3BF1-4359-BEC7-BDD3303FFD4D}" type="slidenum">
              <a:rPr lang="cs-CZ" smtClean="0"/>
              <a:t>15</a:t>
            </a:fld>
            <a:endParaRPr lang="cs-CZ"/>
          </a:p>
        </p:txBody>
      </p:sp>
      <p:pic>
        <p:nvPicPr>
          <p:cNvPr id="2050" name="Picture 2" descr="SouvisejÃ­cÃ­ obrÃ¡zek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07" t="38866" r="18582" b="20759"/>
          <a:stretch/>
        </p:blipFill>
        <p:spPr bwMode="auto">
          <a:xfrm>
            <a:off x="1905000" y="1981200"/>
            <a:ext cx="4776412" cy="3878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334000" y="2521803"/>
            <a:ext cx="1905000" cy="83099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d</a:t>
            </a:r>
            <a:r>
              <a:rPr lang="cs-CZ" sz="2400" dirty="0" smtClean="0">
                <a:solidFill>
                  <a:schemeClr val="bg1"/>
                </a:solidFill>
              </a:rPr>
              <a:t>etekované záření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10200" y="4138863"/>
            <a:ext cx="1905000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m</a:t>
            </a:r>
            <a:r>
              <a:rPr lang="cs-CZ" sz="2400" dirty="0" smtClean="0">
                <a:solidFill>
                  <a:schemeClr val="bg1"/>
                </a:solidFill>
              </a:rPr>
              <a:t>alý otvor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84433" y="5029200"/>
            <a:ext cx="1905000" cy="83099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n</a:t>
            </a:r>
            <a:r>
              <a:rPr lang="cs-CZ" sz="2400" dirty="0" smtClean="0">
                <a:solidFill>
                  <a:schemeClr val="bg1"/>
                </a:solidFill>
              </a:rPr>
              <a:t>ádoba při teplotě T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36976" y="5999747"/>
            <a:ext cx="38803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>
                <a:solidFill>
                  <a:srgbClr val="FFC000"/>
                </a:solidFill>
              </a:rPr>
              <a:t>Obr. </a:t>
            </a:r>
            <a:r>
              <a:rPr lang="en-US" sz="3200" dirty="0" smtClean="0">
                <a:solidFill>
                  <a:srgbClr val="FFC000"/>
                </a:solidFill>
              </a:rPr>
              <a:t>7.4: </a:t>
            </a:r>
            <a:r>
              <a:rPr lang="cs-CZ" sz="3200" dirty="0" smtClean="0">
                <a:solidFill>
                  <a:srgbClr val="FFC000"/>
                </a:solidFill>
              </a:rPr>
              <a:t>Černé těleso</a:t>
            </a:r>
            <a:endParaRPr lang="cs-CZ" sz="3200" dirty="0">
              <a:solidFill>
                <a:srgbClr val="FFC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72765" y="591234"/>
            <a:ext cx="56087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C000"/>
                </a:solidFill>
              </a:rPr>
              <a:t>7.1.1.1 Z</a:t>
            </a:r>
            <a:r>
              <a:rPr lang="cs-CZ" sz="3600" dirty="0" smtClean="0">
                <a:solidFill>
                  <a:srgbClr val="FFC000"/>
                </a:solidFill>
              </a:rPr>
              <a:t>áření černého tělesa</a:t>
            </a:r>
            <a:endParaRPr lang="cs-CZ" sz="36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28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230F8-3BF1-4359-BEC7-BDD3303FFD4D}" type="slidenum">
              <a:rPr lang="cs-CZ" smtClean="0"/>
              <a:t>16</a:t>
            </a:fld>
            <a:endParaRPr lang="cs-CZ"/>
          </a:p>
        </p:txBody>
      </p:sp>
      <p:sp>
        <p:nvSpPr>
          <p:cNvPr id="5" name="Rectangle 4"/>
          <p:cNvSpPr/>
          <p:nvPr/>
        </p:nvSpPr>
        <p:spPr>
          <a:xfrm>
            <a:off x="838200" y="762000"/>
            <a:ext cx="7543800" cy="5791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1028" name="Picture 4" descr="https://upload.wikimedia.org/wikipedia/commons/thumb/1/19/Black_body.svg/600px-Black_body.svg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91" b="5679"/>
          <a:stretch/>
        </p:blipFill>
        <p:spPr bwMode="auto">
          <a:xfrm>
            <a:off x="1756611" y="796491"/>
            <a:ext cx="6501564" cy="5505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581400" y="6211330"/>
            <a:ext cx="2596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Vlnová délka záření (</a:t>
            </a:r>
            <a:r>
              <a:rPr lang="el-GR" dirty="0" smtClean="0">
                <a:solidFill>
                  <a:schemeClr val="bg1"/>
                </a:solidFill>
                <a:latin typeface="Sitka Small"/>
              </a:rPr>
              <a:t>μ</a:t>
            </a:r>
            <a:r>
              <a:rPr lang="cs-CZ" dirty="0" smtClean="0">
                <a:solidFill>
                  <a:schemeClr val="bg1"/>
                </a:solidFill>
                <a:latin typeface="Sitka Small"/>
              </a:rPr>
              <a:t>m)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 rot="16200000">
            <a:off x="-614738" y="3364552"/>
            <a:ext cx="4092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Hustota energie odpovídající vlnové délce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53000" y="1905000"/>
            <a:ext cx="2843709" cy="92333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Rayleigh-Jeansův zákon </a:t>
            </a:r>
            <a:r>
              <a:rPr lang="en-US" dirty="0" smtClean="0">
                <a:solidFill>
                  <a:schemeClr val="bg1"/>
                </a:solidFill>
              </a:rPr>
              <a:t>(5000K) </a:t>
            </a:r>
            <a:r>
              <a:rPr lang="en-US" dirty="0" err="1" smtClean="0">
                <a:solidFill>
                  <a:schemeClr val="bg1"/>
                </a:solidFill>
              </a:rPr>
              <a:t>zalo</a:t>
            </a:r>
            <a:r>
              <a:rPr lang="cs-CZ" dirty="0" smtClean="0">
                <a:solidFill>
                  <a:schemeClr val="bg1"/>
                </a:solidFill>
              </a:rPr>
              <a:t>žený na klasické teorii EM záření</a:t>
            </a:r>
            <a:endParaRPr lang="cs-CZ" dirty="0">
              <a:solidFill>
                <a:schemeClr val="bg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4252784" y="3657600"/>
            <a:ext cx="381000" cy="419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4191002" y="3733884"/>
            <a:ext cx="533398" cy="11429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4403124" y="3733884"/>
            <a:ext cx="476452" cy="17525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321641" y="3364552"/>
            <a:ext cx="1262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0070C0"/>
                </a:solidFill>
              </a:rPr>
              <a:t>experiment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211468" y="194832"/>
            <a:ext cx="59590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>
                <a:solidFill>
                  <a:srgbClr val="FFC000"/>
                </a:solidFill>
              </a:rPr>
              <a:t>Obr. </a:t>
            </a:r>
            <a:r>
              <a:rPr lang="en-US" sz="3200" dirty="0" smtClean="0">
                <a:solidFill>
                  <a:srgbClr val="FFC000"/>
                </a:solidFill>
              </a:rPr>
              <a:t>7.6: </a:t>
            </a:r>
            <a:r>
              <a:rPr lang="en-US" sz="3200" dirty="0" err="1" smtClean="0">
                <a:solidFill>
                  <a:srgbClr val="FFC000"/>
                </a:solidFill>
              </a:rPr>
              <a:t>Spektrum</a:t>
            </a:r>
            <a:r>
              <a:rPr lang="en-US" sz="3200" dirty="0" smtClean="0">
                <a:solidFill>
                  <a:srgbClr val="FFC000"/>
                </a:solidFill>
              </a:rPr>
              <a:t> </a:t>
            </a:r>
            <a:r>
              <a:rPr lang="cs-CZ" sz="3200" dirty="0" smtClean="0">
                <a:solidFill>
                  <a:srgbClr val="FFC000"/>
                </a:solidFill>
              </a:rPr>
              <a:t>černého tělesa</a:t>
            </a:r>
            <a:endParaRPr lang="cs-CZ" sz="32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901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C000"/>
                </a:solidFill>
              </a:rPr>
              <a:t>Max</a:t>
            </a:r>
            <a:r>
              <a:rPr lang="cs-CZ" dirty="0"/>
              <a:t> Karl Ernst Ludwig </a:t>
            </a:r>
            <a:r>
              <a:rPr lang="cs-CZ" dirty="0">
                <a:solidFill>
                  <a:srgbClr val="FFC000"/>
                </a:solidFill>
              </a:rPr>
              <a:t>Planck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230F8-3BF1-4359-BEC7-BDD3303FFD4D}" type="slidenum">
              <a:rPr lang="cs-CZ" smtClean="0"/>
              <a:t>17</a:t>
            </a:fld>
            <a:endParaRPr lang="cs-CZ"/>
          </a:p>
        </p:txBody>
      </p:sp>
      <p:sp>
        <p:nvSpPr>
          <p:cNvPr id="5" name="AutoShape 2" descr="VÃ½sledek obrÃ¡zku pro Max Planck the dilemmas of an upright ma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3076" name="Picture 4" descr="VÃ½sledek obrÃ¡zku pro Max Planck the dilemmas of an upright m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525143"/>
            <a:ext cx="6324600" cy="4184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239878" y="6019800"/>
            <a:ext cx="52261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C000"/>
                </a:solidFill>
                <a:latin typeface="Sitka Small" panose="02000505000000020004" pitchFamily="2" charset="0"/>
              </a:rPr>
              <a:t>1858, Kiel – 1947</a:t>
            </a:r>
            <a:r>
              <a:rPr lang="en-US" sz="2800" dirty="0" smtClean="0">
                <a:solidFill>
                  <a:srgbClr val="FFC000"/>
                </a:solidFill>
              </a:rPr>
              <a:t>, </a:t>
            </a:r>
            <a:r>
              <a:rPr lang="en-US" sz="2800" dirty="0" err="1" smtClean="0">
                <a:solidFill>
                  <a:srgbClr val="FFC000"/>
                </a:solidFill>
              </a:rPr>
              <a:t>G</a:t>
            </a:r>
            <a:r>
              <a:rPr lang="en-US" sz="2800" dirty="0" err="1" smtClean="0">
                <a:solidFill>
                  <a:srgbClr val="FFC000"/>
                </a:solidFill>
                <a:latin typeface="Sitka Small"/>
              </a:rPr>
              <a:t>öttingen</a:t>
            </a:r>
            <a:endParaRPr lang="cs-CZ" sz="28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1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533" y="274638"/>
            <a:ext cx="8547267" cy="1143000"/>
          </a:xfrm>
        </p:spPr>
        <p:txBody>
          <a:bodyPr>
            <a:normAutofit fontScale="90000"/>
          </a:bodyPr>
          <a:lstStyle/>
          <a:p>
            <a:r>
              <a:rPr lang="en-US" sz="2400" dirty="0" smtClean="0">
                <a:solidFill>
                  <a:srgbClr val="FFC000"/>
                </a:solidFill>
              </a:rPr>
              <a:t>7.1.1.3 + </a:t>
            </a:r>
            <a:r>
              <a:rPr lang="en-US" sz="2400" dirty="0" err="1" smtClean="0">
                <a:solidFill>
                  <a:srgbClr val="FFC000"/>
                </a:solidFill>
              </a:rPr>
              <a:t>Obr</a:t>
            </a:r>
            <a:r>
              <a:rPr lang="en-US" sz="2400" dirty="0" smtClean="0">
                <a:solidFill>
                  <a:srgbClr val="FFC000"/>
                </a:solidFill>
              </a:rPr>
              <a:t>. 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en-US" sz="2400" dirty="0" smtClean="0">
                <a:solidFill>
                  <a:srgbClr val="FFC000"/>
                </a:solidFill>
              </a:rPr>
              <a:t>9.1 v </a:t>
            </a:r>
            <a:r>
              <a:rPr lang="en-US" sz="2400" dirty="0" err="1" smtClean="0">
                <a:solidFill>
                  <a:srgbClr val="FFC000"/>
                </a:solidFill>
              </a:rPr>
              <a:t>reprezentaci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na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tomto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cs-CZ" sz="2400" dirty="0" smtClean="0">
                <a:solidFill>
                  <a:srgbClr val="FFC000"/>
                </a:solidFill>
              </a:rPr>
              <a:t>a dalším </a:t>
            </a:r>
            <a:r>
              <a:rPr lang="en-US" sz="2400" dirty="0" err="1" smtClean="0">
                <a:solidFill>
                  <a:srgbClr val="FFC000"/>
                </a:solidFill>
              </a:rPr>
              <a:t>sn</a:t>
            </a:r>
            <a:r>
              <a:rPr lang="cs-CZ" sz="2400" dirty="0" smtClean="0">
                <a:solidFill>
                  <a:srgbClr val="FFC000"/>
                </a:solidFill>
              </a:rPr>
              <a:t>ímku </a:t>
            </a:r>
            <a:r>
              <a:rPr lang="en-US" sz="2400" dirty="0" smtClean="0">
                <a:solidFill>
                  <a:srgbClr val="FFC000"/>
                </a:solidFill>
              </a:rPr>
              <a:t>+ </a:t>
            </a:r>
            <a:r>
              <a:rPr lang="cs-CZ" sz="2400" dirty="0" smtClean="0">
                <a:solidFill>
                  <a:srgbClr val="FFC000"/>
                </a:solidFill>
              </a:rPr>
              <a:t>rovnice </a:t>
            </a:r>
            <a:r>
              <a:rPr lang="en-US" sz="2400" dirty="0" smtClean="0">
                <a:solidFill>
                  <a:srgbClr val="FFC000"/>
                </a:solidFill>
              </a:rPr>
              <a:t>9.1</a:t>
            </a:r>
            <a:br>
              <a:rPr lang="en-US" sz="2400" dirty="0" smtClean="0">
                <a:solidFill>
                  <a:srgbClr val="FFC000"/>
                </a:solidFill>
              </a:rPr>
            </a:br>
            <a:r>
              <a:rPr lang="cs-CZ" sz="3600" dirty="0" smtClean="0">
                <a:solidFill>
                  <a:srgbClr val="FFC000"/>
                </a:solidFill>
              </a:rPr>
              <a:t>Spektrum atomu vodíku</a:t>
            </a:r>
            <a:r>
              <a:rPr lang="en-US" sz="3600" dirty="0" smtClean="0">
                <a:solidFill>
                  <a:srgbClr val="FFC000"/>
                </a:solidFill>
              </a:rPr>
              <a:t>: </a:t>
            </a:r>
            <a:r>
              <a:rPr lang="en-US" sz="3600" dirty="0" err="1" smtClean="0">
                <a:solidFill>
                  <a:srgbClr val="FFC000"/>
                </a:solidFill>
              </a:rPr>
              <a:t>Balmerova</a:t>
            </a:r>
            <a:r>
              <a:rPr lang="en-US" sz="3600" dirty="0" smtClean="0">
                <a:solidFill>
                  <a:srgbClr val="FFC000"/>
                </a:solidFill>
              </a:rPr>
              <a:t> s</a:t>
            </a:r>
            <a:r>
              <a:rPr lang="cs-CZ" sz="3600" dirty="0" smtClean="0">
                <a:solidFill>
                  <a:srgbClr val="FFC000"/>
                </a:solidFill>
              </a:rPr>
              <a:t>érie</a:t>
            </a:r>
            <a:endParaRPr lang="cs-CZ" sz="3600" dirty="0">
              <a:solidFill>
                <a:srgbClr val="FFC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230F8-3BF1-4359-BEC7-BDD3303FFD4D}" type="slidenum">
              <a:rPr lang="cs-CZ" smtClean="0"/>
              <a:t>18</a:t>
            </a:fld>
            <a:endParaRPr lang="cs-CZ"/>
          </a:p>
        </p:txBody>
      </p:sp>
      <p:pic>
        <p:nvPicPr>
          <p:cNvPr id="1028" name="Picture 4" descr="VÃ½sledek obrÃ¡zku pro spectral seri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533" y="2374815"/>
            <a:ext cx="8928267" cy="3006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588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137" y="1933576"/>
            <a:ext cx="7772400" cy="426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rgbClr val="FFC000"/>
                </a:solidFill>
              </a:rPr>
              <a:t>Spektrum atomu vodíku</a:t>
            </a:r>
            <a:r>
              <a:rPr lang="en-US" dirty="0">
                <a:solidFill>
                  <a:srgbClr val="FFC000"/>
                </a:solidFill>
              </a:rPr>
              <a:t>: </a:t>
            </a:r>
            <a:r>
              <a:rPr lang="cs-CZ" dirty="0" smtClean="0">
                <a:solidFill>
                  <a:srgbClr val="FFC000"/>
                </a:solidFill>
              </a:rPr>
              <a:t>Lymanova série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230F8-3BF1-4359-BEC7-BDD3303FFD4D}" type="slidenum">
              <a:rPr lang="cs-CZ" smtClean="0"/>
              <a:t>19</a:t>
            </a:fld>
            <a:endParaRPr lang="cs-CZ"/>
          </a:p>
        </p:txBody>
      </p:sp>
      <p:pic>
        <p:nvPicPr>
          <p:cNvPr id="2050" name="Picture 2" descr="https://upload.wikimedia.org/wikipedia/commons/thumb/7/76/LymanSeries.svg/739px-LymanSeries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935" y="2362200"/>
            <a:ext cx="7038975" cy="3409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681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230F8-3BF1-4359-BEC7-BDD3303FFD4D}" type="slidenum">
              <a:rPr lang="cs-CZ" smtClean="0"/>
              <a:t>2</a:t>
            </a:fld>
            <a:endParaRPr lang="cs-CZ"/>
          </a:p>
        </p:txBody>
      </p:sp>
      <p:pic>
        <p:nvPicPr>
          <p:cNvPr id="1026" name="Picture 2" descr="VÃ½sledek obrÃ¡zku pro immiscible liquids vapour pressure interpretatio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58" t="23801" b="11638"/>
          <a:stretch/>
        </p:blipFill>
        <p:spPr bwMode="auto">
          <a:xfrm>
            <a:off x="1295400" y="1467853"/>
            <a:ext cx="6656176" cy="5009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537388" y="493294"/>
            <a:ext cx="6172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5.3.2.3 </a:t>
            </a:r>
            <a:r>
              <a:rPr lang="en-US" sz="3600" b="1" dirty="0" err="1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Nem</a:t>
            </a:r>
            <a:r>
              <a:rPr lang="cs-CZ" sz="3600" b="1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ísitelné </a:t>
            </a:r>
            <a:r>
              <a:rPr lang="cs-CZ" sz="3600" b="1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kapaliny</a:t>
            </a:r>
            <a:endParaRPr lang="cs-CZ" sz="36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084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230F8-3BF1-4359-BEC7-BDD3303FFD4D}" type="slidenum">
              <a:rPr lang="cs-CZ" smtClean="0"/>
              <a:t>20</a:t>
            </a:fld>
            <a:endParaRPr lang="cs-CZ"/>
          </a:p>
        </p:txBody>
      </p:sp>
      <p:pic>
        <p:nvPicPr>
          <p:cNvPr id="1026" name="Picture 2" descr="VÃ½sledek obrÃ¡zku pro spectral series hydrogen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28600"/>
            <a:ext cx="6629400" cy="6413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42428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92430" y="164575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FFC000"/>
                </a:solidFill>
              </a:rPr>
              <a:t>7.1.2.1 </a:t>
            </a:r>
            <a:r>
              <a:rPr lang="cs-CZ" dirty="0" smtClean="0">
                <a:solidFill>
                  <a:srgbClr val="FFC000"/>
                </a:solidFill>
              </a:rPr>
              <a:t>Částicové vlastnosti EM vln</a:t>
            </a:r>
            <a:endParaRPr lang="cs-CZ" dirty="0">
              <a:solidFill>
                <a:srgbClr val="FFC000"/>
              </a:solidFill>
            </a:endParaRPr>
          </a:p>
        </p:txBody>
      </p:sp>
      <p:pic>
        <p:nvPicPr>
          <p:cNvPr id="3074" name="Picture 2" descr="Výsledek obrázku pro light as particle Einstei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488" r="58609"/>
          <a:stretch/>
        </p:blipFill>
        <p:spPr bwMode="auto">
          <a:xfrm>
            <a:off x="77355" y="1726242"/>
            <a:ext cx="3041319" cy="4326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24200" y="6213547"/>
            <a:ext cx="298507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2400"/>
              </a:spcAft>
            </a:pPr>
            <a:r>
              <a:rPr lang="cs-CZ" sz="2600" dirty="0" smtClean="0">
                <a:solidFill>
                  <a:srgbClr val="FFC000"/>
                </a:solidFill>
                <a:latin typeface="+mj-lt"/>
                <a:cs typeface="Times New Roman" panose="02020603050405020304" pitchFamily="18" charset="0"/>
              </a:rPr>
              <a:t>Albert Einstein, </a:t>
            </a:r>
            <a:r>
              <a:rPr lang="en-US" sz="2600" dirty="0" smtClean="0">
                <a:solidFill>
                  <a:srgbClr val="FFC000"/>
                </a:solidFill>
                <a:latin typeface="+mj-lt"/>
                <a:cs typeface="Times New Roman" panose="02020603050405020304" pitchFamily="18" charset="0"/>
              </a:rPr>
              <a:t>1909</a:t>
            </a:r>
            <a:endParaRPr lang="en-US" sz="2600" dirty="0">
              <a:solidFill>
                <a:srgbClr val="FFC000"/>
              </a:solidFill>
              <a:latin typeface="+mj-lt"/>
              <a:cs typeface="Times New Roman" panose="02020603050405020304" pitchFamily="18" charset="0"/>
            </a:endParaRPr>
          </a:p>
        </p:txBody>
      </p:sp>
      <p:pic>
        <p:nvPicPr>
          <p:cNvPr id="3076" name="Picture 4" descr="Výsledek obrázku pro light as particle Einstei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8250" y="1726242"/>
            <a:ext cx="5109465" cy="3367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92570" y="817460"/>
            <a:ext cx="894962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 smtClean="0"/>
              <a:t>Pro</a:t>
            </a:r>
            <a:r>
              <a:rPr lang="cs-CZ" sz="2600" dirty="0" smtClean="0"/>
              <a:t>č při interakci kovu s EM zářením  dojde k  emisi elektronů </a:t>
            </a:r>
          </a:p>
          <a:p>
            <a:pPr algn="ctr"/>
            <a:r>
              <a:rPr lang="cs-CZ" sz="2600" dirty="0" smtClean="0"/>
              <a:t>až od určité hraniční frekvence </a:t>
            </a:r>
            <a:r>
              <a:rPr lang="cs-CZ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cs-CZ" sz="2600" dirty="0" smtClean="0"/>
              <a:t>?</a:t>
            </a:r>
            <a:endParaRPr lang="cs-CZ" sz="2600" dirty="0"/>
          </a:p>
        </p:txBody>
      </p:sp>
      <p:sp>
        <p:nvSpPr>
          <p:cNvPr id="11" name="TextBox 10"/>
          <p:cNvSpPr txBox="1"/>
          <p:nvPr/>
        </p:nvSpPr>
        <p:spPr>
          <a:xfrm>
            <a:off x="3118675" y="4965200"/>
            <a:ext cx="6023520" cy="192360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cs-CZ" sz="2400" dirty="0" smtClean="0"/>
              <a:t>e</a:t>
            </a:r>
            <a:r>
              <a:rPr lang="cs-CZ" sz="2400" b="1" baseline="30000" dirty="0" smtClean="0"/>
              <a:t>-</a:t>
            </a:r>
            <a:r>
              <a:rPr lang="cs-CZ" sz="2400" dirty="0" smtClean="0"/>
              <a:t> v kovu</a:t>
            </a:r>
            <a:r>
              <a:rPr lang="en-US" sz="2400" dirty="0" smtClean="0"/>
              <a:t> </a:t>
            </a:r>
            <a:r>
              <a:rPr lang="en-US" sz="2400" dirty="0" err="1" smtClean="0"/>
              <a:t>mus</a:t>
            </a:r>
            <a:r>
              <a:rPr lang="cs-CZ" sz="2400" dirty="0" smtClean="0"/>
              <a:t>í překonat prahovou </a:t>
            </a:r>
            <a:r>
              <a:rPr lang="cs-CZ" sz="2400" i="1" dirty="0" smtClean="0"/>
              <a:t>E</a:t>
            </a:r>
            <a:r>
              <a:rPr lang="cs-CZ" sz="2400" dirty="0" smtClean="0"/>
              <a:t>.</a:t>
            </a:r>
          </a:p>
          <a:p>
            <a:pPr algn="ctr">
              <a:spcAft>
                <a:spcPts val="600"/>
              </a:spcAft>
            </a:pPr>
            <a:r>
              <a:rPr lang="cs-CZ" sz="2400" dirty="0" smtClean="0"/>
              <a:t>Světlo se chová jako proud tzv. fotonů. </a:t>
            </a:r>
          </a:p>
          <a:p>
            <a:pPr algn="ctr">
              <a:spcAft>
                <a:spcPts val="600"/>
              </a:spcAft>
            </a:pPr>
            <a:r>
              <a:rPr lang="cs-CZ" sz="2400" dirty="0" smtClean="0"/>
              <a:t>Energie </a:t>
            </a:r>
            <a:r>
              <a:rPr lang="en-US" sz="2400" dirty="0" smtClean="0"/>
              <a:t>1 </a:t>
            </a:r>
            <a:r>
              <a:rPr lang="cs-CZ" sz="2400" dirty="0" smtClean="0"/>
              <a:t>fotonu</a:t>
            </a:r>
            <a:r>
              <a:rPr lang="cs-CZ" sz="2600" dirty="0" smtClean="0"/>
              <a:t>:  </a:t>
            </a:r>
            <a:r>
              <a:rPr lang="cs-CZ" sz="2800" i="1" dirty="0" smtClean="0"/>
              <a:t>E </a:t>
            </a:r>
            <a:r>
              <a:rPr lang="cs-CZ" sz="2800" dirty="0" smtClean="0"/>
              <a:t>= h .</a:t>
            </a:r>
            <a:r>
              <a:rPr lang="cs-CZ" sz="2800" i="1" dirty="0" smtClean="0"/>
              <a:t> </a:t>
            </a:r>
            <a:r>
              <a:rPr lang="cs-C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sz="2800" i="1" dirty="0" smtClean="0"/>
              <a:t> </a:t>
            </a:r>
          </a:p>
          <a:p>
            <a:pPr algn="ctr">
              <a:spcAft>
                <a:spcPts val="600"/>
              </a:spcAft>
            </a:pPr>
            <a:r>
              <a:rPr lang="en-US" sz="2400" dirty="0" err="1" smtClean="0"/>
              <a:t>Jeden</a:t>
            </a:r>
            <a:r>
              <a:rPr lang="en-US" sz="2400" dirty="0" smtClean="0"/>
              <a:t> </a:t>
            </a:r>
            <a:r>
              <a:rPr lang="cs-CZ" sz="2400" dirty="0" smtClean="0"/>
              <a:t>e</a:t>
            </a:r>
            <a:r>
              <a:rPr lang="cs-CZ" sz="2400" b="1" baseline="30000" dirty="0" smtClean="0"/>
              <a:t>-</a:t>
            </a:r>
            <a:r>
              <a:rPr lang="cs-CZ" sz="2400" dirty="0" smtClean="0"/>
              <a:t> </a:t>
            </a:r>
            <a:r>
              <a:rPr lang="en-US" sz="2400" dirty="0" err="1" smtClean="0"/>
              <a:t>interaguje</a:t>
            </a:r>
            <a:r>
              <a:rPr lang="en-US" sz="2400" dirty="0" smtClean="0"/>
              <a:t> </a:t>
            </a:r>
            <a:r>
              <a:rPr lang="cs-CZ" sz="2400" dirty="0" smtClean="0"/>
              <a:t>s </a:t>
            </a:r>
            <a:r>
              <a:rPr lang="cs-CZ" sz="2400" i="1" dirty="0" smtClean="0"/>
              <a:t>jedním</a:t>
            </a:r>
            <a:r>
              <a:rPr lang="cs-CZ" sz="2400" dirty="0" smtClean="0"/>
              <a:t> fotonem.</a:t>
            </a:r>
            <a:r>
              <a:rPr lang="cs-CZ" sz="2400" i="1" dirty="0" smtClean="0"/>
              <a:t>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684275" y="5925325"/>
            <a:ext cx="1420985" cy="468342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0615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1" grpId="0" animBg="1"/>
      <p:bldP spid="1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2430" y="152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7.1.2.2 </a:t>
            </a:r>
            <a:r>
              <a:rPr lang="en-US" dirty="0" err="1" smtClean="0">
                <a:solidFill>
                  <a:srgbClr val="FFC000"/>
                </a:solidFill>
              </a:rPr>
              <a:t>Vlnov</a:t>
            </a:r>
            <a:r>
              <a:rPr lang="cs-CZ" dirty="0" smtClean="0">
                <a:solidFill>
                  <a:srgbClr val="FFC000"/>
                </a:solidFill>
              </a:rPr>
              <a:t>é vlastnosti částic</a:t>
            </a:r>
            <a:endParaRPr lang="cs-CZ" dirty="0">
              <a:solidFill>
                <a:srgbClr val="FFC000"/>
              </a:solidFill>
            </a:endParaRPr>
          </a:p>
        </p:txBody>
      </p:sp>
      <p:pic>
        <p:nvPicPr>
          <p:cNvPr id="1026" name="Picture 2" descr="Výsledek obrázku pro phd thesis of louis de broglie evaluatio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09" b="20706"/>
          <a:stretch/>
        </p:blipFill>
        <p:spPr bwMode="auto">
          <a:xfrm>
            <a:off x="141030" y="771422"/>
            <a:ext cx="8873360" cy="4431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55425" y="4773175"/>
            <a:ext cx="5145840" cy="92333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>
              <a:spcAft>
                <a:spcPts val="1800"/>
              </a:spcAft>
            </a:pPr>
            <a:r>
              <a:rPr lang="cs-CZ" sz="2600" b="1" dirty="0" smtClean="0">
                <a:solidFill>
                  <a:schemeClr val="bg2"/>
                </a:solidFill>
                <a:latin typeface="+mj-lt"/>
                <a:cs typeface="Times New Roman" panose="02020603050405020304" pitchFamily="18" charset="0"/>
              </a:rPr>
              <a:t>Mají-li vlny vlastnosti částic, </a:t>
            </a:r>
            <a:r>
              <a:rPr lang="en-US" sz="2600" b="1" dirty="0" smtClean="0">
                <a:solidFill>
                  <a:schemeClr val="bg2"/>
                </a:solidFill>
                <a:latin typeface="+mj-lt"/>
                <a:cs typeface="Times New Roman" panose="02020603050405020304" pitchFamily="18" charset="0"/>
              </a:rPr>
              <a:t>  </a:t>
            </a:r>
            <a:r>
              <a:rPr lang="cs-CZ" sz="2600" b="1" dirty="0" smtClean="0">
                <a:solidFill>
                  <a:schemeClr val="bg2"/>
                </a:solidFill>
                <a:latin typeface="+mj-lt"/>
                <a:cs typeface="Times New Roman" panose="02020603050405020304" pitchFamily="18" charset="0"/>
              </a:rPr>
              <a:t>mohou i částice mít vlastnosti vln.</a:t>
            </a:r>
            <a:endParaRPr lang="en-US" sz="2600" b="1" dirty="0" smtClean="0">
              <a:solidFill>
                <a:schemeClr val="bg2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002815" y="2729010"/>
            <a:ext cx="378630" cy="584775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chemeClr val="bg2"/>
                </a:solidFill>
                <a:cs typeface="Times New Roman" panose="02020603050405020304" pitchFamily="18" charset="0"/>
              </a:rPr>
              <a:t>v</a:t>
            </a:r>
            <a:endParaRPr lang="cs-CZ" sz="3200" dirty="0"/>
          </a:p>
        </p:txBody>
      </p:sp>
      <p:sp>
        <p:nvSpPr>
          <p:cNvPr id="14" name="Rectangle 13"/>
          <p:cNvSpPr/>
          <p:nvPr/>
        </p:nvSpPr>
        <p:spPr>
          <a:xfrm>
            <a:off x="1600200" y="2209800"/>
            <a:ext cx="1905000" cy="1295400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32690" y="4811580"/>
            <a:ext cx="5169005" cy="875994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Rectangle 14"/>
          <p:cNvSpPr/>
          <p:nvPr/>
        </p:nvSpPr>
        <p:spPr>
          <a:xfrm>
            <a:off x="24921" y="5886920"/>
            <a:ext cx="9132580" cy="90794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cs-CZ" sz="2400" b="1" dirty="0">
                <a:solidFill>
                  <a:srgbClr val="FFC000"/>
                </a:solidFill>
                <a:cs typeface="Times New Roman" panose="02020603050405020304" pitchFamily="18" charset="0"/>
              </a:rPr>
              <a:t>„</a:t>
            </a:r>
            <a:r>
              <a:rPr lang="en-US" sz="2400" b="1" dirty="0">
                <a:solidFill>
                  <a:srgbClr val="FFC000"/>
                </a:solidFill>
                <a:cs typeface="Times New Roman" panose="02020603050405020304" pitchFamily="18" charset="0"/>
              </a:rPr>
              <a:t>v</a:t>
            </a:r>
            <a:r>
              <a:rPr lang="cs-CZ" sz="2400" b="1" dirty="0" smtClean="0">
                <a:solidFill>
                  <a:srgbClr val="FFC000"/>
                </a:solidFill>
                <a:cs typeface="Times New Roman" panose="02020603050405020304" pitchFamily="18" charset="0"/>
              </a:rPr>
              <a:t>“</a:t>
            </a:r>
            <a:r>
              <a:rPr lang="en-US" sz="2400" b="1" dirty="0" smtClean="0">
                <a:solidFill>
                  <a:srgbClr val="FFC000"/>
                </a:solidFill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cs typeface="Times New Roman" panose="02020603050405020304" pitchFamily="18" charset="0"/>
              </a:rPr>
              <a:t>zna</a:t>
            </a:r>
            <a:r>
              <a:rPr lang="cs-CZ" sz="2400" b="1" dirty="0">
                <a:solidFill>
                  <a:srgbClr val="FFC000"/>
                </a:solidFill>
                <a:cs typeface="Times New Roman" panose="02020603050405020304" pitchFamily="18" charset="0"/>
              </a:rPr>
              <a:t>čí</a:t>
            </a:r>
            <a:r>
              <a:rPr lang="en-US" sz="2400" b="1" dirty="0">
                <a:solidFill>
                  <a:srgbClr val="FFC000"/>
                </a:solidFill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C000"/>
                </a:solidFill>
                <a:cs typeface="Times New Roman" panose="02020603050405020304" pitchFamily="18" charset="0"/>
              </a:rPr>
              <a:t>rychlost</a:t>
            </a:r>
            <a:r>
              <a:rPr lang="en-US" sz="2400" b="1" dirty="0">
                <a:solidFill>
                  <a:srgbClr val="FFC000"/>
                </a:solidFill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FFC000"/>
                </a:solidFill>
                <a:cs typeface="Times New Roman" panose="02020603050405020304" pitchFamily="18" charset="0"/>
              </a:rPr>
              <a:t>nikoli</a:t>
            </a:r>
            <a:r>
              <a:rPr lang="en-US" sz="2400" b="1" dirty="0">
                <a:solidFill>
                  <a:srgbClr val="FFC000"/>
                </a:solidFill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cs typeface="Times New Roman" panose="02020603050405020304" pitchFamily="18" charset="0"/>
              </a:rPr>
              <a:t>frekvenci</a:t>
            </a:r>
            <a:r>
              <a:rPr lang="en-US" sz="2400" b="1" dirty="0" smtClean="0">
                <a:solidFill>
                  <a:srgbClr val="FFC000"/>
                </a:solidFill>
                <a:cs typeface="Times New Roman" panose="02020603050405020304" pitchFamily="18" charset="0"/>
              </a:rPr>
              <a:t> !</a:t>
            </a:r>
            <a:endParaRPr lang="cs-CZ" sz="2400" b="1" dirty="0" smtClean="0">
              <a:solidFill>
                <a:srgbClr val="FFC000"/>
              </a:solidFill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</a:pPr>
            <a:r>
              <a:rPr lang="cs-CZ" sz="2400" b="1" dirty="0" smtClean="0">
                <a:solidFill>
                  <a:srgbClr val="FFC000"/>
                </a:solidFill>
                <a:cs typeface="Times New Roman" panose="02020603050405020304" pitchFamily="18" charset="0"/>
              </a:rPr>
              <a:t> </a:t>
            </a:r>
            <a:r>
              <a:rPr lang="el-GR" sz="2400" b="1" i="1" dirty="0">
                <a:solidFill>
                  <a:srgbClr val="FFC000"/>
                </a:solidFill>
                <a:cs typeface="Times New Roman" panose="02020603050405020304" pitchFamily="18" charset="0"/>
              </a:rPr>
              <a:t>λ</a:t>
            </a:r>
            <a:r>
              <a:rPr lang="cs-CZ" sz="2400" b="1" i="1" dirty="0">
                <a:solidFill>
                  <a:srgbClr val="FFC000"/>
                </a:solidFill>
                <a:cs typeface="Times New Roman" panose="02020603050405020304" pitchFamily="18" charset="0"/>
              </a:rPr>
              <a:t> </a:t>
            </a:r>
            <a:r>
              <a:rPr lang="en-US" sz="2400" b="1" i="1" dirty="0" smtClean="0">
                <a:solidFill>
                  <a:srgbClr val="FFC000"/>
                </a:solidFill>
                <a:cs typeface="Times New Roman" panose="02020603050405020304" pitchFamily="18" charset="0"/>
              </a:rPr>
              <a:t>=</a:t>
            </a:r>
            <a:r>
              <a:rPr lang="cs-CZ" sz="2400" b="1" i="1" dirty="0" smtClean="0">
                <a:solidFill>
                  <a:srgbClr val="FFC000"/>
                </a:solidFill>
                <a:cs typeface="Times New Roman" panose="02020603050405020304" pitchFamily="18" charset="0"/>
              </a:rPr>
              <a:t> </a:t>
            </a:r>
            <a:r>
              <a:rPr lang="cs-CZ" sz="2400" b="1" i="1" dirty="0">
                <a:solidFill>
                  <a:srgbClr val="FFC000"/>
                </a:solidFill>
                <a:cs typeface="Times New Roman" panose="02020603050405020304" pitchFamily="18" charset="0"/>
              </a:rPr>
              <a:t>příslušná vlnová délka, h </a:t>
            </a:r>
            <a:r>
              <a:rPr lang="en-US" sz="2400" b="1" i="1" dirty="0" smtClean="0">
                <a:solidFill>
                  <a:srgbClr val="FFC000"/>
                </a:solidFill>
                <a:cs typeface="Times New Roman" panose="02020603050405020304" pitchFamily="18" charset="0"/>
              </a:rPr>
              <a:t>=</a:t>
            </a:r>
            <a:r>
              <a:rPr lang="cs-CZ" sz="2400" b="1" i="1" dirty="0" smtClean="0">
                <a:solidFill>
                  <a:srgbClr val="FFC000"/>
                </a:solidFill>
                <a:cs typeface="Times New Roman" panose="02020603050405020304" pitchFamily="18" charset="0"/>
              </a:rPr>
              <a:t> </a:t>
            </a:r>
            <a:r>
              <a:rPr lang="cs-CZ" sz="2400" b="1" i="1" dirty="0">
                <a:solidFill>
                  <a:srgbClr val="FFC000"/>
                </a:solidFill>
                <a:cs typeface="Times New Roman" panose="02020603050405020304" pitchFamily="18" charset="0"/>
              </a:rPr>
              <a:t>Planckova konstanta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301695" y="5349250"/>
            <a:ext cx="3803901" cy="5539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2400"/>
              </a:spcAft>
            </a:pPr>
            <a:r>
              <a:rPr lang="en-US" sz="3000" b="1" dirty="0" smtClean="0">
                <a:solidFill>
                  <a:srgbClr val="FFC000"/>
                </a:solidFill>
                <a:latin typeface="+mj-lt"/>
                <a:cs typeface="Times New Roman" panose="02020603050405020304" pitchFamily="18" charset="0"/>
              </a:rPr>
              <a:t>Louis de Broglie, 1923</a:t>
            </a:r>
          </a:p>
        </p:txBody>
      </p:sp>
    </p:spTree>
    <p:extLst>
      <p:ext uri="{BB962C8B-B14F-4D97-AF65-F5344CB8AC3E}">
        <p14:creationId xmlns:p14="http://schemas.microsoft.com/office/powerpoint/2010/main" val="4285529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16" grpId="0" animBg="1"/>
      <p:bldP spid="15" grpId="0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230F8-3BF1-4359-BEC7-BDD3303FFD4D}" type="slidenum">
              <a:rPr lang="cs-CZ" smtClean="0"/>
              <a:t>3</a:t>
            </a:fld>
            <a:endParaRPr lang="cs-CZ"/>
          </a:p>
        </p:txBody>
      </p:sp>
      <p:sp>
        <p:nvSpPr>
          <p:cNvPr id="3" name="Rectangle 2"/>
          <p:cNvSpPr/>
          <p:nvPr/>
        </p:nvSpPr>
        <p:spPr>
          <a:xfrm>
            <a:off x="685800" y="914400"/>
            <a:ext cx="7543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6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Kdy</a:t>
            </a:r>
            <a:r>
              <a:rPr lang="en-US" sz="36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je </a:t>
            </a:r>
            <a:r>
              <a:rPr lang="en-US" sz="3600" dirty="0" err="1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sou</a:t>
            </a:r>
            <a:r>
              <a:rPr lang="cs-CZ" sz="36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čet </a:t>
            </a:r>
            <a:r>
              <a:rPr lang="en-US" sz="3600" dirty="0" err="1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hodnot</a:t>
            </a:r>
            <a:r>
              <a:rPr lang="en-US" sz="36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veli</a:t>
            </a:r>
            <a:r>
              <a:rPr lang="cs-CZ" sz="36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činy pro složky roven hodnotě veličiny pro celek?</a:t>
            </a:r>
            <a:endParaRPr lang="cs-CZ" sz="3600" dirty="0">
              <a:solidFill>
                <a:srgbClr val="FFC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71298" y="2915653"/>
            <a:ext cx="42194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/>
              <a:t>Když </a:t>
            </a:r>
            <a:r>
              <a:rPr lang="cs-CZ" sz="3200" b="1" dirty="0" smtClean="0"/>
              <a:t>složky neinteragují</a:t>
            </a:r>
            <a:endParaRPr lang="cs-CZ" sz="3200" b="1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3590096" y="3797787"/>
            <a:ext cx="533400" cy="926612"/>
          </a:xfrm>
          <a:prstGeom prst="straightConnector1">
            <a:avLst/>
          </a:prstGeom>
          <a:ln w="38100">
            <a:solidFill>
              <a:srgbClr val="00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546204" y="3817294"/>
            <a:ext cx="635396" cy="90710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own Arrow 6"/>
          <p:cNvSpPr/>
          <p:nvPr/>
        </p:nvSpPr>
        <p:spPr>
          <a:xfrm>
            <a:off x="4225887" y="2286000"/>
            <a:ext cx="304800" cy="637674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TextBox 15"/>
          <p:cNvSpPr txBox="1"/>
          <p:nvPr/>
        </p:nvSpPr>
        <p:spPr>
          <a:xfrm>
            <a:off x="1219200" y="4724399"/>
            <a:ext cx="27137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rgbClr val="00FF00"/>
                </a:solidFill>
              </a:rPr>
              <a:t>Neinteragující atomy</a:t>
            </a:r>
            <a:r>
              <a:rPr lang="en-US" sz="2800" dirty="0" smtClean="0">
                <a:solidFill>
                  <a:srgbClr val="00FF00"/>
                </a:solidFill>
              </a:rPr>
              <a:t>/</a:t>
            </a:r>
            <a:r>
              <a:rPr lang="cs-CZ" sz="2800" dirty="0" smtClean="0">
                <a:solidFill>
                  <a:srgbClr val="00FF00"/>
                </a:solidFill>
              </a:rPr>
              <a:t>molekuly ideálního plynu</a:t>
            </a:r>
            <a:endParaRPr lang="cs-CZ" sz="2800" dirty="0">
              <a:solidFill>
                <a:srgbClr val="00FF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57700" y="4780545"/>
            <a:ext cx="400738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rgbClr val="FF0000"/>
                </a:solidFill>
              </a:rPr>
              <a:t>Interagující elektrony </a:t>
            </a:r>
            <a:r>
              <a:rPr lang="en-US" sz="2800" dirty="0" smtClean="0">
                <a:solidFill>
                  <a:srgbClr val="FF0000"/>
                </a:solidFill>
              </a:rPr>
              <a:t>            </a:t>
            </a:r>
            <a:r>
              <a:rPr lang="cs-CZ" sz="2800" dirty="0" smtClean="0">
                <a:solidFill>
                  <a:srgbClr val="FF0000"/>
                </a:solidFill>
              </a:rPr>
              <a:t>v atomech </a:t>
            </a:r>
            <a:endParaRPr lang="en-US" sz="2800" dirty="0" smtClean="0">
              <a:solidFill>
                <a:srgbClr val="FF0000"/>
              </a:solidFill>
            </a:endParaRPr>
          </a:p>
          <a:p>
            <a:pPr algn="ctr"/>
            <a:r>
              <a:rPr lang="cs-CZ" sz="2800" dirty="0" smtClean="0">
                <a:solidFill>
                  <a:srgbClr val="FF0000"/>
                </a:solidFill>
              </a:rPr>
              <a:t>a molekulách</a:t>
            </a:r>
            <a:endParaRPr lang="cs-CZ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28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230F8-3BF1-4359-BEC7-BDD3303FFD4D}" type="slidenum">
              <a:rPr lang="cs-CZ" smtClean="0"/>
              <a:t>4</a:t>
            </a:fld>
            <a:endParaRPr lang="cs-CZ"/>
          </a:p>
        </p:txBody>
      </p:sp>
      <p:sp>
        <p:nvSpPr>
          <p:cNvPr id="3" name="Rectangle 2"/>
          <p:cNvSpPr/>
          <p:nvPr/>
        </p:nvSpPr>
        <p:spPr>
          <a:xfrm>
            <a:off x="1483895" y="2133600"/>
            <a:ext cx="5918928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5.3.3 F</a:t>
            </a:r>
            <a:r>
              <a:rPr lang="cs-CZ" sz="3200" b="1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ázové diagramy rovnováhy </a:t>
            </a:r>
          </a:p>
          <a:p>
            <a:pPr algn="ctr"/>
            <a:r>
              <a:rPr lang="cs-CZ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kapalina-kapalina</a:t>
            </a:r>
          </a:p>
          <a:p>
            <a:pPr algn="ctr"/>
            <a:r>
              <a:rPr lang="cs-CZ" sz="3200" b="1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cs-CZ" sz="3200" b="1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  </a:t>
            </a:r>
            <a:r>
              <a:rPr lang="cs-CZ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částečně mísitelné</a:t>
            </a:r>
            <a:r>
              <a:rPr lang="cs-CZ" sz="3200" b="1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kapaliny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82447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230F8-3BF1-4359-BEC7-BDD3303FFD4D}" type="slidenum">
              <a:rPr lang="cs-CZ" smtClean="0"/>
              <a:t>5</a:t>
            </a:fld>
            <a:endParaRPr lang="cs-CZ"/>
          </a:p>
        </p:txBody>
      </p:sp>
      <p:sp>
        <p:nvSpPr>
          <p:cNvPr id="3" name="AutoShape 2" descr="VÃ½sledek obrÃ¡zku pro hexane nitrobenzene atkin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Rectangle 4"/>
          <p:cNvSpPr/>
          <p:nvPr/>
        </p:nvSpPr>
        <p:spPr>
          <a:xfrm>
            <a:off x="460376" y="381000"/>
            <a:ext cx="8378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5.3.3.1. </a:t>
            </a:r>
            <a:r>
              <a:rPr lang="en-US" sz="3600" b="1" dirty="0" err="1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Rozd</a:t>
            </a:r>
            <a:r>
              <a:rPr lang="cs-CZ" sz="3600" b="1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ělení na fáze – typický příklad</a:t>
            </a:r>
            <a:endParaRPr lang="cs-CZ" sz="3600" b="1" dirty="0">
              <a:solidFill>
                <a:srgbClr val="FFC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48400" y="2583432"/>
            <a:ext cx="2667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C000"/>
                </a:solidFill>
              </a:rPr>
              <a:t>Obr</a:t>
            </a:r>
            <a:r>
              <a:rPr lang="en-US" sz="2400" b="1" dirty="0" smtClean="0">
                <a:solidFill>
                  <a:srgbClr val="FFC000"/>
                </a:solidFill>
              </a:rPr>
              <a:t>. 5.41 </a:t>
            </a:r>
          </a:p>
          <a:p>
            <a:r>
              <a:rPr lang="cs-CZ" sz="2400" b="1" dirty="0" smtClean="0">
                <a:solidFill>
                  <a:srgbClr val="FFC000"/>
                </a:solidFill>
              </a:rPr>
              <a:t>Diagram teplota-složení pro smě</a:t>
            </a:r>
            <a:r>
              <a:rPr lang="en-US" sz="2400" b="1" dirty="0" smtClean="0">
                <a:solidFill>
                  <a:srgbClr val="FFC000"/>
                </a:solidFill>
              </a:rPr>
              <a:t>s</a:t>
            </a:r>
            <a:r>
              <a:rPr lang="cs-CZ" sz="2400" b="1" dirty="0" smtClean="0">
                <a:solidFill>
                  <a:srgbClr val="FFC000"/>
                </a:solidFill>
              </a:rPr>
              <a:t> hexan</a:t>
            </a:r>
            <a:r>
              <a:rPr lang="en-US" sz="2400" b="1" dirty="0" smtClean="0">
                <a:solidFill>
                  <a:srgbClr val="FFC000"/>
                </a:solidFill>
              </a:rPr>
              <a:t>/</a:t>
            </a:r>
            <a:r>
              <a:rPr lang="cs-CZ" sz="2400" b="1" dirty="0" smtClean="0">
                <a:solidFill>
                  <a:srgbClr val="FFC000"/>
                </a:solidFill>
              </a:rPr>
              <a:t>nitrobenzen</a:t>
            </a:r>
            <a:r>
              <a:rPr lang="en-US" sz="2400" b="1" dirty="0" smtClean="0">
                <a:solidFill>
                  <a:srgbClr val="FFC000"/>
                </a:solidFill>
              </a:rPr>
              <a:t> p</a:t>
            </a:r>
            <a:r>
              <a:rPr lang="cs-CZ" sz="2400" b="1" dirty="0" smtClean="0">
                <a:solidFill>
                  <a:srgbClr val="FFC000"/>
                </a:solidFill>
              </a:rPr>
              <a:t>ři </a:t>
            </a:r>
            <a:r>
              <a:rPr lang="en-US" sz="2400" b="1" dirty="0" smtClean="0">
                <a:solidFill>
                  <a:srgbClr val="FFC000"/>
                </a:solidFill>
              </a:rPr>
              <a:t>1 </a:t>
            </a:r>
            <a:r>
              <a:rPr lang="en-US" sz="2400" b="1" dirty="0" err="1" smtClean="0">
                <a:solidFill>
                  <a:srgbClr val="FFC000"/>
                </a:solidFill>
              </a:rPr>
              <a:t>atm</a:t>
            </a:r>
            <a:r>
              <a:rPr lang="cs-CZ" sz="2400" b="1" dirty="0" smtClean="0">
                <a:solidFill>
                  <a:srgbClr val="FFC000"/>
                </a:solidFill>
              </a:rPr>
              <a:t> </a:t>
            </a:r>
            <a:endParaRPr lang="cs-CZ" sz="2400" b="1" dirty="0">
              <a:solidFill>
                <a:srgbClr val="FFC000"/>
              </a:solidFill>
            </a:endParaRPr>
          </a:p>
        </p:txBody>
      </p:sp>
      <p:sp>
        <p:nvSpPr>
          <p:cNvPr id="4" name="AutoShape 2" descr="VÃ½sledek obrÃ¡zku pro hexane nitrobenzene upper critical temperatur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5124" name="Picture 4" descr="VÃ½sledek obrÃ¡zku pro hexane nitrobenzene upper critical temperatur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9" t="14510" r="45833" b="14364"/>
          <a:stretch/>
        </p:blipFill>
        <p:spPr bwMode="auto">
          <a:xfrm>
            <a:off x="914400" y="1528010"/>
            <a:ext cx="4961021" cy="5032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620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230F8-3BF1-4359-BEC7-BDD3303FFD4D}" type="slidenum">
              <a:rPr lang="cs-CZ" smtClean="0"/>
              <a:t>6</a:t>
            </a:fld>
            <a:endParaRPr lang="cs-CZ"/>
          </a:p>
        </p:txBody>
      </p:sp>
      <p:pic>
        <p:nvPicPr>
          <p:cNvPr id="3" name="Picture 2" descr="phase diagram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524000"/>
            <a:ext cx="4607366" cy="4706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248400" y="2583432"/>
            <a:ext cx="2667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C000"/>
                </a:solidFill>
              </a:rPr>
              <a:t>Obr</a:t>
            </a:r>
            <a:r>
              <a:rPr lang="en-US" sz="2400" b="1" dirty="0" smtClean="0">
                <a:solidFill>
                  <a:srgbClr val="FFC000"/>
                </a:solidFill>
              </a:rPr>
              <a:t>. 5.42 </a:t>
            </a:r>
          </a:p>
          <a:p>
            <a:r>
              <a:rPr lang="cs-CZ" sz="2400" b="1" dirty="0" smtClean="0">
                <a:solidFill>
                  <a:srgbClr val="FFC000"/>
                </a:solidFill>
              </a:rPr>
              <a:t>Diagram teplota-složení pro smě</a:t>
            </a:r>
            <a:r>
              <a:rPr lang="en-US" sz="2400" b="1" dirty="0" smtClean="0">
                <a:solidFill>
                  <a:srgbClr val="FFC000"/>
                </a:solidFill>
              </a:rPr>
              <a:t>s</a:t>
            </a:r>
            <a:r>
              <a:rPr lang="cs-CZ" sz="2400" b="1" dirty="0" smtClean="0">
                <a:solidFill>
                  <a:srgbClr val="FFC000"/>
                </a:solidFill>
              </a:rPr>
              <a:t> hexan</a:t>
            </a:r>
            <a:r>
              <a:rPr lang="en-US" sz="2400" b="1" dirty="0" smtClean="0">
                <a:solidFill>
                  <a:srgbClr val="FFC000"/>
                </a:solidFill>
              </a:rPr>
              <a:t>/</a:t>
            </a:r>
            <a:r>
              <a:rPr lang="cs-CZ" sz="2400" b="1" dirty="0" smtClean="0">
                <a:solidFill>
                  <a:srgbClr val="FFC000"/>
                </a:solidFill>
              </a:rPr>
              <a:t>nitrobenzen</a:t>
            </a:r>
            <a:r>
              <a:rPr lang="en-US" sz="2400" b="1" dirty="0" smtClean="0">
                <a:solidFill>
                  <a:srgbClr val="FFC000"/>
                </a:solidFill>
              </a:rPr>
              <a:t> p</a:t>
            </a:r>
            <a:r>
              <a:rPr lang="cs-CZ" sz="2400" b="1" dirty="0" smtClean="0">
                <a:solidFill>
                  <a:srgbClr val="FFC000"/>
                </a:solidFill>
              </a:rPr>
              <a:t>ři </a:t>
            </a:r>
            <a:r>
              <a:rPr lang="en-US" sz="2400" b="1" dirty="0" smtClean="0">
                <a:solidFill>
                  <a:srgbClr val="FFC000"/>
                </a:solidFill>
              </a:rPr>
              <a:t>1 </a:t>
            </a:r>
            <a:r>
              <a:rPr lang="en-US" sz="2400" b="1" dirty="0" err="1" smtClean="0">
                <a:solidFill>
                  <a:srgbClr val="FFC000"/>
                </a:solidFill>
              </a:rPr>
              <a:t>atm</a:t>
            </a:r>
            <a:r>
              <a:rPr lang="cs-CZ" sz="2400" b="1" dirty="0" smtClean="0">
                <a:solidFill>
                  <a:srgbClr val="FFC000"/>
                </a:solidFill>
              </a:rPr>
              <a:t> </a:t>
            </a:r>
            <a:endParaRPr lang="cs-CZ" sz="2400" b="1" dirty="0">
              <a:solidFill>
                <a:srgbClr val="FFC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533400"/>
            <a:ext cx="8378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cs-CZ" sz="3600" b="1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říklad </a:t>
            </a:r>
            <a:r>
              <a:rPr lang="en-US" sz="3600" b="1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5.5 Ode</a:t>
            </a:r>
            <a:r>
              <a:rPr lang="cs-CZ" sz="3600" b="1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čítání z fázového diagramu</a:t>
            </a:r>
            <a:endParaRPr lang="cs-CZ" sz="36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18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230F8-3BF1-4359-BEC7-BDD3303FFD4D}" type="slidenum">
              <a:rPr lang="cs-CZ" smtClean="0"/>
              <a:t>7</a:t>
            </a:fld>
            <a:endParaRPr lang="cs-CZ"/>
          </a:p>
        </p:txBody>
      </p:sp>
      <p:sp>
        <p:nvSpPr>
          <p:cNvPr id="3" name="Rectangle 2"/>
          <p:cNvSpPr/>
          <p:nvPr/>
        </p:nvSpPr>
        <p:spPr>
          <a:xfrm>
            <a:off x="628816" y="413084"/>
            <a:ext cx="80770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5.3.3.2. </a:t>
            </a:r>
            <a:r>
              <a:rPr lang="en-US" sz="3600" b="1" dirty="0" err="1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Kritick</a:t>
            </a:r>
            <a:r>
              <a:rPr lang="cs-CZ" sz="3600" b="1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 rozpouštěcí teploty </a:t>
            </a:r>
            <a:r>
              <a:rPr lang="en-US" sz="3600" b="1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cs-CZ" sz="3600" b="1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cs-CZ" sz="3600" b="1" baseline="-250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atm</a:t>
            </a:r>
            <a:r>
              <a:rPr lang="en-US" sz="3600" b="1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cs-CZ" sz="3600" b="1" baseline="-25000" dirty="0">
              <a:solidFill>
                <a:srgbClr val="FFC000"/>
              </a:solidFill>
            </a:endParaRPr>
          </a:p>
        </p:txBody>
      </p:sp>
      <p:sp>
        <p:nvSpPr>
          <p:cNvPr id="4" name="AutoShape 2" descr="VÃ½sledek obrÃ¡zku pro palladium hydride phase diagram atkin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4" descr="VÃ½sledek obrÃ¡zku pro palladium hydride phase diagram atkin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8709" y="1672707"/>
            <a:ext cx="3949541" cy="4804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651234" y="990600"/>
            <a:ext cx="10919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>
                <a:solidFill>
                  <a:srgbClr val="FF0000"/>
                </a:solidFill>
              </a:rPr>
              <a:t>horní</a:t>
            </a:r>
            <a:endParaRPr lang="cs-CZ" sz="3200" dirty="0">
              <a:solidFill>
                <a:srgbClr val="FF000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5486400" y="1059415"/>
            <a:ext cx="228600" cy="404598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791200" y="1015425"/>
            <a:ext cx="10230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>
                <a:solidFill>
                  <a:srgbClr val="FF0000"/>
                </a:solidFill>
              </a:rPr>
              <a:t>dolní</a:t>
            </a:r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86400" y="5029200"/>
            <a:ext cx="880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292 K</a:t>
            </a:r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16" name="AutoShape 8" descr="VÃ½sledek obrÃ¡zku pro phase diagram hexane nitrobenzene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20" name="Picture 19" descr="phase diagram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971" y="1555322"/>
            <a:ext cx="4593829" cy="4693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Arrow Connector 6"/>
          <p:cNvCxnSpPr>
            <a:endCxn id="22" idx="3"/>
          </p:cNvCxnSpPr>
          <p:nvPr/>
        </p:nvCxnSpPr>
        <p:spPr>
          <a:xfrm flipH="1">
            <a:off x="934111" y="1059415"/>
            <a:ext cx="2418691" cy="145518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65175" y="2590800"/>
            <a:ext cx="390215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82971" y="2283767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295</a:t>
            </a:r>
            <a:endParaRPr lang="cs-CZ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38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230F8-3BF1-4359-BEC7-BDD3303FFD4D}" type="slidenum">
              <a:rPr lang="cs-CZ" smtClean="0"/>
              <a:t>8</a:t>
            </a:fld>
            <a:endParaRPr lang="cs-CZ"/>
          </a:p>
        </p:txBody>
      </p:sp>
      <p:sp>
        <p:nvSpPr>
          <p:cNvPr id="3" name="AutoShape 2" descr="VÃ½sledek obrÃ¡zku pro phase diagram nicoti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" name="AutoShape 4" descr="VÃ½sledek obrÃ¡zku pro phase diagram nicotin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7925" y="1676400"/>
            <a:ext cx="4248150" cy="456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628816" y="413084"/>
            <a:ext cx="80770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Obr</a:t>
            </a:r>
            <a:r>
              <a:rPr lang="en-US" sz="3600" b="1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5.47 </a:t>
            </a:r>
            <a:r>
              <a:rPr lang="en-US" sz="3600" b="1" dirty="0" err="1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Syst</a:t>
            </a:r>
            <a:r>
              <a:rPr lang="cs-CZ" sz="3600" b="1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ém s horní i dolní kritickou teplotou (voda</a:t>
            </a:r>
            <a:r>
              <a:rPr lang="en-US" sz="3600" b="1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cs-CZ" sz="3600" b="1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nikotin </a:t>
            </a:r>
            <a:r>
              <a:rPr lang="en-US" sz="3600" b="1" dirty="0" err="1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</a:t>
            </a:r>
            <a:r>
              <a:rPr lang="en-US" sz="3600" b="1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zv</a:t>
            </a:r>
            <a:r>
              <a:rPr lang="cs-CZ" sz="3600" b="1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ýšeného p)</a:t>
            </a:r>
            <a:endParaRPr lang="cs-CZ" sz="3600" b="1" baseline="-25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67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230F8-3BF1-4359-BEC7-BDD3303FFD4D}" type="slidenum">
              <a:rPr lang="cs-CZ" smtClean="0"/>
              <a:t>9</a:t>
            </a:fld>
            <a:endParaRPr lang="cs-CZ"/>
          </a:p>
        </p:txBody>
      </p:sp>
      <p:sp>
        <p:nvSpPr>
          <p:cNvPr id="3" name="Rectangle 2"/>
          <p:cNvSpPr/>
          <p:nvPr/>
        </p:nvSpPr>
        <p:spPr>
          <a:xfrm>
            <a:off x="152400" y="413084"/>
            <a:ext cx="8991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5.3.3.3. </a:t>
            </a:r>
            <a:r>
              <a:rPr lang="en-US" sz="3600" dirty="0" err="1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Destilace</a:t>
            </a:r>
            <a:r>
              <a:rPr lang="en-US" sz="36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6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částečně mísitelných kapalin</a:t>
            </a:r>
            <a:endParaRPr lang="cs-CZ" sz="3600" baseline="-25000" dirty="0">
              <a:solidFill>
                <a:srgbClr val="FFC000"/>
              </a:solidFill>
            </a:endParaRPr>
          </a:p>
        </p:txBody>
      </p:sp>
      <p:sp>
        <p:nvSpPr>
          <p:cNvPr id="4" name="AutoShape 2" descr="VÃ½sledek obrÃ¡zku pro partially miscible liquids distillation atkin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" name="AutoShape 4" descr="VÃ½sledek obrÃ¡zku pro partially miscible liquids distillation atkin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1261053"/>
            <a:ext cx="4493992" cy="517314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257042"/>
            <a:ext cx="4111625" cy="5238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032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28528</TotalTime>
  <Words>400</Words>
  <Application>Microsoft Office PowerPoint</Application>
  <PresentationFormat>Předvádění na obrazovce (4:3)</PresentationFormat>
  <Paragraphs>82</Paragraphs>
  <Slides>22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7" baseType="lpstr">
      <vt:lpstr>Arial</vt:lpstr>
      <vt:lpstr>Calibri</vt:lpstr>
      <vt:lpstr>Sitka Small</vt:lpstr>
      <vt:lpstr>Times New Roman</vt:lpstr>
      <vt:lpstr>Office Theme</vt:lpstr>
      <vt:lpstr> 5. přednáška  Nemísitelné a částečně mísitelné kapaliny (Atkins odst. 5.3.2.3, 5.3.3 celý, 5.3.4.1)  Kvantová teorie: Úvod a principy (Atkins rovnice 7.7, odst. 7.1.1.3) 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Max Karl Ernst Ludwig Planck</vt:lpstr>
      <vt:lpstr>7.1.1.3 + Obr.  9.1 v reprezentaci na tomto a dalším snímku + rovnice 9.1 Spektrum atomu vodíku: Balmerova série</vt:lpstr>
      <vt:lpstr>Spektrum atomu vodíku: Lymanova série</vt:lpstr>
      <vt:lpstr>Prezentace aplikace PowerPoint</vt:lpstr>
      <vt:lpstr>Prezentace aplikace PowerPoint</vt:lpstr>
      <vt:lpstr>7.1.2.2 Vlnové vlastnosti částic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Marketa</dc:creator>
  <cp:lastModifiedBy>ucitel</cp:lastModifiedBy>
  <cp:revision>330</cp:revision>
  <dcterms:created xsi:type="dcterms:W3CDTF">2016-11-04T13:07:18Z</dcterms:created>
  <dcterms:modified xsi:type="dcterms:W3CDTF">2018-10-17T10:51:02Z</dcterms:modified>
</cp:coreProperties>
</file>