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329" r:id="rId3"/>
    <p:sldId id="331" r:id="rId4"/>
    <p:sldId id="356" r:id="rId5"/>
    <p:sldId id="332" r:id="rId6"/>
    <p:sldId id="362" r:id="rId7"/>
    <p:sldId id="361" r:id="rId8"/>
    <p:sldId id="363" r:id="rId9"/>
    <p:sldId id="372" r:id="rId10"/>
    <p:sldId id="330" r:id="rId11"/>
    <p:sldId id="373" r:id="rId12"/>
    <p:sldId id="374" r:id="rId13"/>
    <p:sldId id="375" r:id="rId14"/>
    <p:sldId id="360" r:id="rId15"/>
    <p:sldId id="358" r:id="rId16"/>
    <p:sldId id="357" r:id="rId17"/>
    <p:sldId id="359" r:id="rId18"/>
    <p:sldId id="370" r:id="rId19"/>
    <p:sldId id="371" r:id="rId20"/>
    <p:sldId id="376" r:id="rId21"/>
    <p:sldId id="334" r:id="rId22"/>
    <p:sldId id="33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9F4C-9E67-4444-9405-5A101DC7A7AC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1AE-6333-4FB0-8E79-4995EDBF5A9E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B304-C2FE-499D-8C9E-DAB77CBE1705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7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338C-F183-49B0-8003-5FA57DF07156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C13-396D-45C8-96DD-0B264C11A2F2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9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631D-866A-423F-BDF0-4BD65079289B}" type="datetime1">
              <a:rPr lang="cs-CZ" smtClean="0"/>
              <a:t>17.10.2018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9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82C1-8D46-41D7-8FD1-A872F495BAED}" type="datetime1">
              <a:rPr lang="cs-CZ" smtClean="0"/>
              <a:t>17.10.2018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0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02C0-B053-4E9D-A38E-B69990E495D3}" type="datetime1">
              <a:rPr lang="cs-CZ" smtClean="0"/>
              <a:t>17.10.2018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85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9683-9893-487C-85D6-86A99AD5D64E}" type="datetime1">
              <a:rPr lang="cs-CZ" smtClean="0"/>
              <a:t>17.10.2018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DD84-8383-4F87-960D-E29F958C276A}" type="datetime1">
              <a:rPr lang="cs-CZ" smtClean="0"/>
              <a:t>17.10.2018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2885-C30F-416C-A356-FA6EA0358564}" type="datetime1">
              <a:rPr lang="cs-CZ" smtClean="0"/>
              <a:t>17.10.2018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0CD1-93E3-4BAD-89E2-F0768F5FEEA7}" type="datetime1">
              <a:rPr lang="cs-CZ" smtClean="0"/>
              <a:t>17.10.2018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4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220200" cy="93345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přednáška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</a:t>
            </a:r>
            <a: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ísitelné a částečně mísitelné kapaliny</a:t>
            </a:r>
            <a: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(Atkins</a:t>
            </a:r>
            <a: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odst.</a:t>
            </a: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5.3.2.3, 5.3.3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5.3.4.1</a:t>
            </a: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err="1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Kvantov</a:t>
            </a:r>
            <a: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 teorie: Úvod a principy</a:t>
            </a:r>
            <a:b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(Atkins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rovnice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7.7,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odst.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7.1.1.3</a:t>
            </a: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10</a:t>
            </a:fld>
            <a:endParaRPr lang="cs-CZ"/>
          </a:p>
        </p:txBody>
      </p:sp>
      <p:pic>
        <p:nvPicPr>
          <p:cNvPr id="2050" name="Picture 2" descr="VÃ½sledek obrÃ¡zku pro immiscible liquids vapour press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7229531" cy="570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1000" y="6104021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Google search: </a:t>
            </a:r>
            <a:r>
              <a:rPr lang="cs-CZ" dirty="0" smtClean="0">
                <a:solidFill>
                  <a:srgbClr val="FFC000"/>
                </a:solidFill>
              </a:rPr>
              <a:t>wolfram </a:t>
            </a:r>
            <a:r>
              <a:rPr lang="cs-CZ" dirty="0">
                <a:solidFill>
                  <a:srgbClr val="FFC000"/>
                </a:solidFill>
              </a:rPr>
              <a:t>demonstration temperature composition water benzene</a:t>
            </a:r>
          </a:p>
        </p:txBody>
      </p:sp>
    </p:spTree>
    <p:extLst>
      <p:ext uri="{BB962C8B-B14F-4D97-AF65-F5344CB8AC3E}">
        <p14:creationId xmlns:p14="http://schemas.microsoft.com/office/powerpoint/2010/main" val="34528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11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5.3.4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F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ázové diagramy rovnováhy </a:t>
            </a:r>
            <a:endParaRPr lang="en-US" sz="36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kapalina-pevná látka: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Eutektika</a:t>
            </a:r>
            <a:endParaRPr lang="cs-CZ" sz="3600" baseline="-250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5181600"/>
            <a:ext cx="5420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Následující snímek: Obr. </a:t>
            </a:r>
            <a:r>
              <a:rPr lang="en-US" sz="2800" dirty="0" smtClean="0"/>
              <a:t>5.51/Atkins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87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12</a:t>
            </a:fld>
            <a:endParaRPr lang="cs-CZ"/>
          </a:p>
        </p:txBody>
      </p:sp>
      <p:pic>
        <p:nvPicPr>
          <p:cNvPr id="4098" name="Picture 2" descr="VÃ½sledek obrÃ¡zku pro eutectics atk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" y="457200"/>
            <a:ext cx="8286750" cy="621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13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13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Atkins,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kapitoly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7-9</a:t>
            </a:r>
            <a:endParaRPr lang="cs-CZ" sz="36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36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Kvantová teorie a struktura atomů</a:t>
            </a:r>
            <a:endParaRPr lang="cs-CZ" sz="3600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8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14</a:t>
            </a:fld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175084" y="3035553"/>
            <a:ext cx="716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Selh</a:t>
            </a:r>
            <a:r>
              <a:rPr lang="cs-CZ" sz="3200" dirty="0" smtClean="0"/>
              <a:t>ání klasické mechaniky pro vysvětlení některých fyzikálních experimentů</a:t>
            </a:r>
            <a:endParaRPr lang="cs-CZ" sz="3200" dirty="0"/>
          </a:p>
        </p:txBody>
      </p:sp>
      <p:sp>
        <p:nvSpPr>
          <p:cNvPr id="4" name="Rectangle 3"/>
          <p:cNvSpPr/>
          <p:nvPr/>
        </p:nvSpPr>
        <p:spPr>
          <a:xfrm>
            <a:off x="3288219" y="1401525"/>
            <a:ext cx="2567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konec </a:t>
            </a:r>
            <a:r>
              <a:rPr lang="en-US" sz="2800" dirty="0"/>
              <a:t>19. </a:t>
            </a:r>
            <a:r>
              <a:rPr lang="en-US" sz="2800" dirty="0" smtClean="0"/>
              <a:t>stole</a:t>
            </a:r>
            <a:r>
              <a:rPr lang="cs-CZ" sz="2800" dirty="0" smtClean="0"/>
              <a:t>tí</a:t>
            </a:r>
            <a:endParaRPr lang="cs-CZ" sz="2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0" y="2069432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05000" y="5105400"/>
            <a:ext cx="518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Které to byly a jak byly objasněny?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15</a:t>
            </a:fld>
            <a:endParaRPr lang="cs-CZ"/>
          </a:p>
        </p:txBody>
      </p:sp>
      <p:pic>
        <p:nvPicPr>
          <p:cNvPr id="2050" name="Picture 2" descr="SouvisejÃ­cÃ­ obrÃ¡z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7" t="38866" r="18582" b="20759"/>
          <a:stretch/>
        </p:blipFill>
        <p:spPr bwMode="auto">
          <a:xfrm>
            <a:off x="1905000" y="1981200"/>
            <a:ext cx="4776412" cy="3878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2521803"/>
            <a:ext cx="1905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d</a:t>
            </a:r>
            <a:r>
              <a:rPr lang="cs-CZ" sz="2400" dirty="0" smtClean="0">
                <a:solidFill>
                  <a:schemeClr val="bg1"/>
                </a:solidFill>
              </a:rPr>
              <a:t>etekované záření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4138863"/>
            <a:ext cx="19050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</a:t>
            </a:r>
            <a:r>
              <a:rPr lang="cs-CZ" sz="2400" dirty="0" smtClean="0">
                <a:solidFill>
                  <a:schemeClr val="bg1"/>
                </a:solidFill>
              </a:rPr>
              <a:t>alý otvor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4433" y="5029200"/>
            <a:ext cx="1905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ádoba při teplotě T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6976" y="5999747"/>
            <a:ext cx="3880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C000"/>
                </a:solidFill>
              </a:rPr>
              <a:t>Obr. </a:t>
            </a:r>
            <a:r>
              <a:rPr lang="en-US" sz="3200" dirty="0" smtClean="0">
                <a:solidFill>
                  <a:srgbClr val="FFC000"/>
                </a:solidFill>
              </a:rPr>
              <a:t>7.4: </a:t>
            </a:r>
            <a:r>
              <a:rPr lang="cs-CZ" sz="3200" dirty="0" smtClean="0">
                <a:solidFill>
                  <a:srgbClr val="FFC000"/>
                </a:solidFill>
              </a:rPr>
              <a:t>Černé těleso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2765" y="591234"/>
            <a:ext cx="5608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7.1.1.1 Z</a:t>
            </a:r>
            <a:r>
              <a:rPr lang="cs-CZ" sz="3600" dirty="0" smtClean="0">
                <a:solidFill>
                  <a:srgbClr val="FFC000"/>
                </a:solidFill>
              </a:rPr>
              <a:t>áření černého tělesa</a:t>
            </a:r>
            <a:endParaRPr lang="cs-CZ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2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16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838200" y="762000"/>
            <a:ext cx="7543800" cy="5791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8" name="Picture 4" descr="https://upload.wikimedia.org/wikipedia/commons/thumb/1/19/Black_body.svg/600px-Black_body.sv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1" b="5679"/>
          <a:stretch/>
        </p:blipFill>
        <p:spPr bwMode="auto">
          <a:xfrm>
            <a:off x="1756611" y="796491"/>
            <a:ext cx="6501564" cy="550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81400" y="6211330"/>
            <a:ext cx="2596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Vlnová délka záření (</a:t>
            </a:r>
            <a:r>
              <a:rPr lang="el-GR" dirty="0" smtClean="0">
                <a:solidFill>
                  <a:schemeClr val="bg1"/>
                </a:solidFill>
                <a:latin typeface="Sitka Small"/>
              </a:rPr>
              <a:t>μ</a:t>
            </a:r>
            <a:r>
              <a:rPr lang="cs-CZ" dirty="0" smtClean="0">
                <a:solidFill>
                  <a:schemeClr val="bg1"/>
                </a:solidFill>
                <a:latin typeface="Sitka Small"/>
              </a:rPr>
              <a:t>m)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614738" y="3364552"/>
            <a:ext cx="409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Hustota energie odpovídající vlnové délce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905000"/>
            <a:ext cx="2843709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Rayleigh-Jeansův zákon </a:t>
            </a:r>
            <a:r>
              <a:rPr lang="en-US" dirty="0" smtClean="0">
                <a:solidFill>
                  <a:schemeClr val="bg1"/>
                </a:solidFill>
              </a:rPr>
              <a:t>(5000K) </a:t>
            </a:r>
            <a:r>
              <a:rPr lang="en-US" dirty="0" err="1" smtClean="0">
                <a:solidFill>
                  <a:schemeClr val="bg1"/>
                </a:solidFill>
              </a:rPr>
              <a:t>zalo</a:t>
            </a:r>
            <a:r>
              <a:rPr lang="cs-CZ" dirty="0" smtClean="0">
                <a:solidFill>
                  <a:schemeClr val="bg1"/>
                </a:solidFill>
              </a:rPr>
              <a:t>žený na klasické teorii EM záření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252784" y="3657600"/>
            <a:ext cx="3810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191002" y="3733884"/>
            <a:ext cx="533398" cy="1142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403124" y="3733884"/>
            <a:ext cx="476452" cy="1752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21641" y="3364552"/>
            <a:ext cx="126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experiment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11468" y="194832"/>
            <a:ext cx="5959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C000"/>
                </a:solidFill>
              </a:rPr>
              <a:t>Obr. </a:t>
            </a:r>
            <a:r>
              <a:rPr lang="en-US" sz="3200" dirty="0" smtClean="0">
                <a:solidFill>
                  <a:srgbClr val="FFC000"/>
                </a:solidFill>
              </a:rPr>
              <a:t>7.6: </a:t>
            </a:r>
            <a:r>
              <a:rPr lang="en-US" sz="3200" dirty="0" err="1" smtClean="0">
                <a:solidFill>
                  <a:srgbClr val="FFC000"/>
                </a:solidFill>
              </a:rPr>
              <a:t>Spektrum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smtClean="0">
                <a:solidFill>
                  <a:srgbClr val="FFC000"/>
                </a:solidFill>
              </a:rPr>
              <a:t>černého tělesa</a:t>
            </a:r>
            <a:endParaRPr lang="cs-CZ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0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Max</a:t>
            </a:r>
            <a:r>
              <a:rPr lang="cs-CZ" dirty="0"/>
              <a:t> Karl Ernst Ludwig </a:t>
            </a:r>
            <a:r>
              <a:rPr lang="cs-CZ" dirty="0">
                <a:solidFill>
                  <a:srgbClr val="FFC000"/>
                </a:solidFill>
              </a:rPr>
              <a:t>Planck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17</a:t>
            </a:fld>
            <a:endParaRPr lang="cs-CZ"/>
          </a:p>
        </p:txBody>
      </p:sp>
      <p:sp>
        <p:nvSpPr>
          <p:cNvPr id="5" name="AutoShape 2" descr="VÃ½sledek obrÃ¡zku pro Max Planck the dilemmas of an upright 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VÃ½sledek obrÃ¡zku pro Max Planck the dilemmas of an upright 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5143"/>
            <a:ext cx="6324600" cy="4184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39878" y="6019800"/>
            <a:ext cx="5226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Sitka Small" panose="02000505000000020004" pitchFamily="2" charset="0"/>
              </a:rPr>
              <a:t>1858, Kiel – 1947</a:t>
            </a:r>
            <a:r>
              <a:rPr lang="en-US" sz="2800" dirty="0" smtClean="0">
                <a:solidFill>
                  <a:srgbClr val="FFC000"/>
                </a:solidFill>
              </a:rPr>
              <a:t>, </a:t>
            </a:r>
            <a:r>
              <a:rPr lang="en-US" sz="2800" dirty="0" err="1" smtClean="0">
                <a:solidFill>
                  <a:srgbClr val="FFC000"/>
                </a:solidFill>
              </a:rPr>
              <a:t>G</a:t>
            </a:r>
            <a:r>
              <a:rPr lang="en-US" sz="2800" dirty="0" err="1" smtClean="0">
                <a:solidFill>
                  <a:srgbClr val="FFC000"/>
                </a:solidFill>
                <a:latin typeface="Sitka Small"/>
              </a:rPr>
              <a:t>öttingen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33" y="274638"/>
            <a:ext cx="8547267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7.1.1.3 + </a:t>
            </a:r>
            <a:r>
              <a:rPr lang="en-US" sz="2400" dirty="0" err="1" smtClean="0">
                <a:solidFill>
                  <a:srgbClr val="FFC000"/>
                </a:solidFill>
              </a:rPr>
              <a:t>Obr</a:t>
            </a:r>
            <a:r>
              <a:rPr lang="en-US" sz="2400" dirty="0" smtClean="0">
                <a:solidFill>
                  <a:srgbClr val="FFC000"/>
                </a:solidFill>
              </a:rPr>
              <a:t>. 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9.1 v </a:t>
            </a:r>
            <a:r>
              <a:rPr lang="en-US" sz="2400" dirty="0" err="1" smtClean="0">
                <a:solidFill>
                  <a:srgbClr val="FFC000"/>
                </a:solidFill>
              </a:rPr>
              <a:t>reprezentaci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na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tomto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rgbClr val="FFC000"/>
                </a:solidFill>
              </a:rPr>
              <a:t>a dalším </a:t>
            </a:r>
            <a:r>
              <a:rPr lang="en-US" sz="2400" dirty="0" err="1" smtClean="0">
                <a:solidFill>
                  <a:srgbClr val="FFC000"/>
                </a:solidFill>
              </a:rPr>
              <a:t>sn</a:t>
            </a:r>
            <a:r>
              <a:rPr lang="cs-CZ" sz="2400" dirty="0" smtClean="0">
                <a:solidFill>
                  <a:srgbClr val="FFC000"/>
                </a:solidFill>
              </a:rPr>
              <a:t>ímku </a:t>
            </a:r>
            <a:r>
              <a:rPr lang="en-US" sz="2400" dirty="0" smtClean="0">
                <a:solidFill>
                  <a:srgbClr val="FFC000"/>
                </a:solidFill>
              </a:rPr>
              <a:t>+ </a:t>
            </a:r>
            <a:r>
              <a:rPr lang="cs-CZ" sz="2400" dirty="0" smtClean="0">
                <a:solidFill>
                  <a:srgbClr val="FFC000"/>
                </a:solidFill>
              </a:rPr>
              <a:t>rovnice </a:t>
            </a:r>
            <a:r>
              <a:rPr lang="en-US" sz="2400" dirty="0" smtClean="0">
                <a:solidFill>
                  <a:srgbClr val="FFC000"/>
                </a:solidFill>
              </a:rPr>
              <a:t>9.1</a:t>
            </a:r>
            <a:br>
              <a:rPr lang="en-US" sz="2400" dirty="0" smtClean="0">
                <a:solidFill>
                  <a:srgbClr val="FFC000"/>
                </a:solidFill>
              </a:rPr>
            </a:br>
            <a:r>
              <a:rPr lang="cs-CZ" sz="3600" dirty="0" smtClean="0">
                <a:solidFill>
                  <a:srgbClr val="FFC000"/>
                </a:solidFill>
              </a:rPr>
              <a:t>Spektrum atomu vodíku</a:t>
            </a:r>
            <a:r>
              <a:rPr lang="en-US" sz="3600" dirty="0" smtClean="0">
                <a:solidFill>
                  <a:srgbClr val="FFC000"/>
                </a:solidFill>
              </a:rPr>
              <a:t>: </a:t>
            </a:r>
            <a:r>
              <a:rPr lang="en-US" sz="3600" dirty="0" err="1" smtClean="0">
                <a:solidFill>
                  <a:srgbClr val="FFC000"/>
                </a:solidFill>
              </a:rPr>
              <a:t>Balmerova</a:t>
            </a:r>
            <a:r>
              <a:rPr lang="en-US" sz="3600" dirty="0" smtClean="0">
                <a:solidFill>
                  <a:srgbClr val="FFC000"/>
                </a:solidFill>
              </a:rPr>
              <a:t> s</a:t>
            </a:r>
            <a:r>
              <a:rPr lang="cs-CZ" sz="3600" dirty="0" smtClean="0">
                <a:solidFill>
                  <a:srgbClr val="FFC000"/>
                </a:solidFill>
              </a:rPr>
              <a:t>érie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18</a:t>
            </a:fld>
            <a:endParaRPr lang="cs-CZ"/>
          </a:p>
        </p:txBody>
      </p:sp>
      <p:pic>
        <p:nvPicPr>
          <p:cNvPr id="1028" name="Picture 4" descr="VÃ½sledek obrÃ¡zku pro spectral ser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33" y="2374815"/>
            <a:ext cx="8928267" cy="300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8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137" y="1933576"/>
            <a:ext cx="7772400" cy="426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C000"/>
                </a:solidFill>
              </a:rPr>
              <a:t>Spektrum atomu vodíku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cs-CZ" dirty="0" smtClean="0">
                <a:solidFill>
                  <a:srgbClr val="FFC000"/>
                </a:solidFill>
              </a:rPr>
              <a:t>Lymanova série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19</a:t>
            </a:fld>
            <a:endParaRPr lang="cs-CZ"/>
          </a:p>
        </p:txBody>
      </p:sp>
      <p:pic>
        <p:nvPicPr>
          <p:cNvPr id="2050" name="Picture 2" descr="https://upload.wikimedia.org/wikipedia/commons/thumb/7/76/LymanSeries.svg/739px-LymanSeri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935" y="2362200"/>
            <a:ext cx="7038975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8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2</a:t>
            </a:fld>
            <a:endParaRPr lang="cs-CZ"/>
          </a:p>
        </p:txBody>
      </p:sp>
      <p:pic>
        <p:nvPicPr>
          <p:cNvPr id="1026" name="Picture 2" descr="VÃ½sledek obrÃ¡zku pro immiscible liquids vapour pressure interpre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58" t="23801" b="11638"/>
          <a:stretch/>
        </p:blipFill>
        <p:spPr bwMode="auto">
          <a:xfrm>
            <a:off x="1295400" y="1467853"/>
            <a:ext cx="6656176" cy="500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37388" y="493294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5.3.2.3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</a:t>
            </a:r>
            <a:r>
              <a:rPr lang="cs-CZ" sz="3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ísitelné 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kapaliny</a:t>
            </a:r>
            <a:endParaRPr lang="cs-CZ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0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20</a:t>
            </a:fld>
            <a:endParaRPr lang="cs-CZ"/>
          </a:p>
        </p:txBody>
      </p:sp>
      <p:pic>
        <p:nvPicPr>
          <p:cNvPr id="1026" name="Picture 2" descr="VÃ½sledek obrÃ¡zku pro spectral series hydroge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6629400" cy="641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42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2430" y="164575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C000"/>
                </a:solidFill>
              </a:rPr>
              <a:t>7.1.2.1 </a:t>
            </a:r>
            <a:r>
              <a:rPr lang="cs-CZ" dirty="0" smtClean="0">
                <a:solidFill>
                  <a:srgbClr val="FFC000"/>
                </a:solidFill>
              </a:rPr>
              <a:t>Částicové vlastnosti EM vln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3074" name="Picture 2" descr="Výsledek obrázku pro light as particle Einstei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88" r="58609"/>
          <a:stretch/>
        </p:blipFill>
        <p:spPr bwMode="auto">
          <a:xfrm>
            <a:off x="77355" y="1726242"/>
            <a:ext cx="3041319" cy="4326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4200" y="6213547"/>
            <a:ext cx="29850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cs-CZ" sz="2600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Albert Einstein, </a:t>
            </a:r>
            <a:r>
              <a:rPr lang="en-US" sz="2600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1909</a:t>
            </a:r>
            <a:endParaRPr lang="en-US" sz="2600" dirty="0">
              <a:solidFill>
                <a:srgbClr val="FFC00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076" name="Picture 4" descr="Výsledek obrázku pro light as particle Einst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250" y="1726242"/>
            <a:ext cx="5109465" cy="336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2570" y="817460"/>
            <a:ext cx="89496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Pro</a:t>
            </a:r>
            <a:r>
              <a:rPr lang="cs-CZ" sz="2600" dirty="0" smtClean="0"/>
              <a:t>č při interakci kovu s EM zářením  dojde k  emisi elektronů </a:t>
            </a:r>
          </a:p>
          <a:p>
            <a:pPr algn="ctr"/>
            <a:r>
              <a:rPr lang="cs-CZ" sz="2600" dirty="0" smtClean="0"/>
              <a:t>až od určité hraniční frekvence </a:t>
            </a:r>
            <a:r>
              <a:rPr lang="cs-CZ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600" dirty="0" smtClean="0"/>
              <a:t>?</a:t>
            </a:r>
            <a:endParaRPr lang="cs-CZ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3118675" y="4965200"/>
            <a:ext cx="6023520" cy="19236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400" dirty="0" smtClean="0"/>
              <a:t>e</a:t>
            </a:r>
            <a:r>
              <a:rPr lang="cs-CZ" sz="2400" b="1" baseline="30000" dirty="0" smtClean="0"/>
              <a:t>-</a:t>
            </a:r>
            <a:r>
              <a:rPr lang="cs-CZ" sz="2400" dirty="0" smtClean="0"/>
              <a:t> v kovu</a:t>
            </a:r>
            <a:r>
              <a:rPr lang="en-US" sz="2400" dirty="0" smtClean="0"/>
              <a:t> </a:t>
            </a:r>
            <a:r>
              <a:rPr lang="en-US" sz="2400" dirty="0" err="1" smtClean="0"/>
              <a:t>mus</a:t>
            </a:r>
            <a:r>
              <a:rPr lang="cs-CZ" sz="2400" dirty="0" smtClean="0"/>
              <a:t>í překonat prahovou </a:t>
            </a:r>
            <a:r>
              <a:rPr lang="cs-CZ" sz="2400" i="1" dirty="0" smtClean="0"/>
              <a:t>E</a:t>
            </a:r>
            <a:r>
              <a:rPr lang="cs-CZ" sz="2400" dirty="0" smtClean="0"/>
              <a:t>.</a:t>
            </a:r>
          </a:p>
          <a:p>
            <a:pPr algn="ctr">
              <a:spcAft>
                <a:spcPts val="600"/>
              </a:spcAft>
            </a:pPr>
            <a:r>
              <a:rPr lang="cs-CZ" sz="2400" dirty="0" smtClean="0"/>
              <a:t>Světlo se chová jako proud tzv. fotonů. </a:t>
            </a:r>
          </a:p>
          <a:p>
            <a:pPr algn="ctr">
              <a:spcAft>
                <a:spcPts val="600"/>
              </a:spcAft>
            </a:pPr>
            <a:r>
              <a:rPr lang="cs-CZ" sz="2400" dirty="0" smtClean="0"/>
              <a:t>Energie </a:t>
            </a:r>
            <a:r>
              <a:rPr lang="en-US" sz="2400" dirty="0" smtClean="0"/>
              <a:t>1 </a:t>
            </a:r>
            <a:r>
              <a:rPr lang="cs-CZ" sz="2400" dirty="0" smtClean="0"/>
              <a:t>fotonu</a:t>
            </a:r>
            <a:r>
              <a:rPr lang="cs-CZ" sz="2600" dirty="0" smtClean="0"/>
              <a:t>:  </a:t>
            </a:r>
            <a:r>
              <a:rPr lang="cs-CZ" sz="2800" i="1" dirty="0" smtClean="0"/>
              <a:t>E </a:t>
            </a:r>
            <a:r>
              <a:rPr lang="cs-CZ" sz="2800" dirty="0" smtClean="0"/>
              <a:t>= h .</a:t>
            </a:r>
            <a:r>
              <a:rPr lang="cs-CZ" sz="2800" i="1" dirty="0" smtClean="0"/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800" i="1" dirty="0" smtClean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400" dirty="0" err="1" smtClean="0"/>
              <a:t>Jeden</a:t>
            </a:r>
            <a:r>
              <a:rPr lang="en-US" sz="2400" dirty="0" smtClean="0"/>
              <a:t> </a:t>
            </a:r>
            <a:r>
              <a:rPr lang="cs-CZ" sz="2400" dirty="0" smtClean="0"/>
              <a:t>e</a:t>
            </a:r>
            <a:r>
              <a:rPr lang="cs-CZ" sz="2400" b="1" baseline="30000" dirty="0" smtClean="0"/>
              <a:t>-</a:t>
            </a:r>
            <a:r>
              <a:rPr lang="cs-CZ" sz="2400" dirty="0" smtClean="0"/>
              <a:t> </a:t>
            </a:r>
            <a:r>
              <a:rPr lang="en-US" sz="2400" dirty="0" err="1" smtClean="0"/>
              <a:t>interaguje</a:t>
            </a:r>
            <a:r>
              <a:rPr lang="en-US" sz="2400" dirty="0" smtClean="0"/>
              <a:t> </a:t>
            </a:r>
            <a:r>
              <a:rPr lang="cs-CZ" sz="2400" dirty="0" smtClean="0"/>
              <a:t>s </a:t>
            </a:r>
            <a:r>
              <a:rPr lang="cs-CZ" sz="2400" i="1" dirty="0" smtClean="0"/>
              <a:t>jedním</a:t>
            </a:r>
            <a:r>
              <a:rPr lang="cs-CZ" sz="2400" dirty="0" smtClean="0"/>
              <a:t> fotonem.</a:t>
            </a:r>
            <a:r>
              <a:rPr lang="cs-CZ" sz="2400" i="1" dirty="0" smtClean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84275" y="5925325"/>
            <a:ext cx="1420985" cy="46834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1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3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7.1.2.2 </a:t>
            </a:r>
            <a:r>
              <a:rPr lang="en-US" dirty="0" err="1" smtClean="0">
                <a:solidFill>
                  <a:srgbClr val="FFC000"/>
                </a:solidFill>
              </a:rPr>
              <a:t>Vlnov</a:t>
            </a:r>
            <a:r>
              <a:rPr lang="cs-CZ" dirty="0" smtClean="0">
                <a:solidFill>
                  <a:srgbClr val="FFC000"/>
                </a:solidFill>
              </a:rPr>
              <a:t>é vlastnosti částic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026" name="Picture 2" descr="Výsledek obrázku pro phd thesis of louis de broglie evalu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9" b="20706"/>
          <a:stretch/>
        </p:blipFill>
        <p:spPr bwMode="auto">
          <a:xfrm>
            <a:off x="141030" y="771422"/>
            <a:ext cx="8873360" cy="443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5425" y="4773175"/>
            <a:ext cx="514584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cs-CZ" sz="2600" b="1" dirty="0" smtClean="0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Mají-li vlny vlastnosti částic, </a:t>
            </a:r>
            <a:r>
              <a:rPr lang="en-US" sz="2600" b="1" dirty="0" smtClean="0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  </a:t>
            </a:r>
            <a:r>
              <a:rPr lang="cs-CZ" sz="2600" b="1" dirty="0" smtClean="0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mohou i částice mít vlastnosti vln.</a:t>
            </a:r>
            <a:endParaRPr lang="en-US" sz="2600" b="1" dirty="0" smtClean="0">
              <a:solidFill>
                <a:schemeClr val="bg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02815" y="2729010"/>
            <a:ext cx="378630" cy="58477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/>
                </a:solidFill>
                <a:cs typeface="Times New Roman" panose="02020603050405020304" pitchFamily="18" charset="0"/>
              </a:rPr>
              <a:t>v</a:t>
            </a:r>
            <a:endParaRPr lang="cs-CZ" sz="3200" dirty="0"/>
          </a:p>
        </p:txBody>
      </p:sp>
      <p:sp>
        <p:nvSpPr>
          <p:cNvPr id="14" name="Rectangle 13"/>
          <p:cNvSpPr/>
          <p:nvPr/>
        </p:nvSpPr>
        <p:spPr>
          <a:xfrm>
            <a:off x="1600200" y="2209800"/>
            <a:ext cx="1905000" cy="12954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32690" y="4811580"/>
            <a:ext cx="5169005" cy="87599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24921" y="5886920"/>
            <a:ext cx="9132580" cy="9079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„</a:t>
            </a:r>
            <a:r>
              <a:rPr 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v</a:t>
            </a:r>
            <a:r>
              <a:rPr lang="cs-CZ" sz="24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“</a:t>
            </a:r>
            <a:r>
              <a:rPr lang="en-US" sz="24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cs typeface="Times New Roman" panose="02020603050405020304" pitchFamily="18" charset="0"/>
              </a:rPr>
              <a:t>zna</a:t>
            </a:r>
            <a:r>
              <a:rPr lang="cs-CZ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čí</a:t>
            </a:r>
            <a:r>
              <a:rPr 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cs typeface="Times New Roman" panose="02020603050405020304" pitchFamily="18" charset="0"/>
              </a:rPr>
              <a:t>rychlost</a:t>
            </a:r>
            <a:r>
              <a:rPr 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C000"/>
                </a:solidFill>
                <a:cs typeface="Times New Roman" panose="02020603050405020304" pitchFamily="18" charset="0"/>
              </a:rPr>
              <a:t>nikoli</a:t>
            </a:r>
            <a:r>
              <a:rPr lang="en-US" sz="2400" b="1" dirty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cs typeface="Times New Roman" panose="02020603050405020304" pitchFamily="18" charset="0"/>
              </a:rPr>
              <a:t>frekvenci</a:t>
            </a:r>
            <a:r>
              <a:rPr lang="en-US" sz="24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!</a:t>
            </a:r>
            <a:endParaRPr lang="cs-CZ" sz="2400" b="1" dirty="0" smtClean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cs-CZ" sz="2400" b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el-GR" sz="2400" b="1" i="1" dirty="0">
                <a:solidFill>
                  <a:srgbClr val="FFC000"/>
                </a:solidFill>
                <a:cs typeface="Times New Roman" panose="02020603050405020304" pitchFamily="18" charset="0"/>
              </a:rPr>
              <a:t>λ</a:t>
            </a:r>
            <a:r>
              <a:rPr lang="cs-CZ" sz="2400" b="1" i="1" dirty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=</a:t>
            </a:r>
            <a:r>
              <a:rPr lang="cs-CZ" sz="2400" b="1" i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cs-CZ" sz="2400" b="1" i="1" dirty="0">
                <a:solidFill>
                  <a:srgbClr val="FFC000"/>
                </a:solidFill>
                <a:cs typeface="Times New Roman" panose="02020603050405020304" pitchFamily="18" charset="0"/>
              </a:rPr>
              <a:t>příslušná vlnová délka, h </a:t>
            </a:r>
            <a:r>
              <a:rPr lang="en-US" sz="2400" b="1" i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=</a:t>
            </a:r>
            <a:r>
              <a:rPr lang="cs-CZ" sz="2400" b="1" i="1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</a:t>
            </a:r>
            <a:r>
              <a:rPr lang="cs-CZ" sz="2400" b="1" i="1" dirty="0">
                <a:solidFill>
                  <a:srgbClr val="FFC000"/>
                </a:solidFill>
                <a:cs typeface="Times New Roman" panose="02020603050405020304" pitchFamily="18" charset="0"/>
              </a:rPr>
              <a:t>Planckova konstanta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01695" y="5349250"/>
            <a:ext cx="3803901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en-US" sz="3000" b="1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Louis de Broglie, 1923</a:t>
            </a:r>
          </a:p>
        </p:txBody>
      </p:sp>
    </p:spTree>
    <p:extLst>
      <p:ext uri="{BB962C8B-B14F-4D97-AF65-F5344CB8AC3E}">
        <p14:creationId xmlns:p14="http://schemas.microsoft.com/office/powerpoint/2010/main" val="428552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 animBg="1"/>
      <p:bldP spid="15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3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685800" y="914400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čet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veli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činy pro složky roven hodnotě veličiny pro celek?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71298" y="2915653"/>
            <a:ext cx="4219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Když </a:t>
            </a:r>
            <a:r>
              <a:rPr lang="cs-CZ" sz="3200" b="1" dirty="0" smtClean="0"/>
              <a:t>složky neinteragují</a:t>
            </a:r>
            <a:endParaRPr lang="cs-CZ" sz="32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590096" y="3797787"/>
            <a:ext cx="533400" cy="926612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46204" y="3817294"/>
            <a:ext cx="635396" cy="9071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>
            <a:off x="4225887" y="2286000"/>
            <a:ext cx="304800" cy="637674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1219200" y="4724399"/>
            <a:ext cx="27137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00FF00"/>
                </a:solidFill>
              </a:rPr>
              <a:t>Neinteragující atomy</a:t>
            </a:r>
            <a:r>
              <a:rPr lang="en-US" sz="2800" dirty="0" smtClean="0">
                <a:solidFill>
                  <a:srgbClr val="00FF00"/>
                </a:solidFill>
              </a:rPr>
              <a:t>/</a:t>
            </a:r>
            <a:r>
              <a:rPr lang="cs-CZ" sz="2800" dirty="0" smtClean="0">
                <a:solidFill>
                  <a:srgbClr val="00FF00"/>
                </a:solidFill>
              </a:rPr>
              <a:t>molekuly ideálního plynu</a:t>
            </a:r>
            <a:endParaRPr lang="cs-CZ" sz="2800" dirty="0">
              <a:solidFill>
                <a:srgbClr val="00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57700" y="4780545"/>
            <a:ext cx="4007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Interagující elektrony </a:t>
            </a:r>
            <a:r>
              <a:rPr lang="en-US" sz="2800" dirty="0" smtClean="0">
                <a:solidFill>
                  <a:srgbClr val="FF0000"/>
                </a:solidFill>
              </a:rPr>
              <a:t>            </a:t>
            </a:r>
            <a:r>
              <a:rPr lang="cs-CZ" sz="2800" dirty="0" smtClean="0">
                <a:solidFill>
                  <a:srgbClr val="FF0000"/>
                </a:solidFill>
              </a:rPr>
              <a:t>v atomech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a molekulách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2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4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1483895" y="2133600"/>
            <a:ext cx="591892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5.3.3 F</a:t>
            </a:r>
            <a:r>
              <a:rPr lang="cs-CZ" sz="32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ázové diagramy rovnováhy </a:t>
            </a:r>
          </a:p>
          <a:p>
            <a:pPr algn="ctr"/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kapalina-kapalina</a:t>
            </a:r>
          </a:p>
          <a:p>
            <a:pPr algn="ctr"/>
            <a:r>
              <a:rPr lang="cs-CZ" sz="3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2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  </a:t>
            </a:r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částečně mísitelné</a:t>
            </a:r>
            <a:r>
              <a:rPr lang="cs-CZ" sz="32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kapaliny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2447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5</a:t>
            </a:fld>
            <a:endParaRPr lang="cs-CZ"/>
          </a:p>
        </p:txBody>
      </p:sp>
      <p:sp>
        <p:nvSpPr>
          <p:cNvPr id="3" name="AutoShape 2" descr="VÃ½sledek obrÃ¡zku pro hexane nitrobenzene atki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60376" y="381000"/>
            <a:ext cx="8378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5.3.3.1.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Rozd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ělení na fáze – typický příklad</a:t>
            </a:r>
            <a:endParaRPr lang="cs-CZ" sz="3600" b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2583432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Obr</a:t>
            </a:r>
            <a:r>
              <a:rPr lang="en-US" sz="2400" b="1" dirty="0" smtClean="0">
                <a:solidFill>
                  <a:srgbClr val="FFC000"/>
                </a:solidFill>
              </a:rPr>
              <a:t>. 5.41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Diagram teplota-složení pro smě</a:t>
            </a:r>
            <a:r>
              <a:rPr lang="en-US" sz="2400" b="1" dirty="0" smtClean="0">
                <a:solidFill>
                  <a:srgbClr val="FFC000"/>
                </a:solidFill>
              </a:rPr>
              <a:t>s</a:t>
            </a:r>
            <a:r>
              <a:rPr lang="cs-CZ" sz="2400" b="1" dirty="0" smtClean="0">
                <a:solidFill>
                  <a:srgbClr val="FFC000"/>
                </a:solidFill>
              </a:rPr>
              <a:t> hexan</a:t>
            </a:r>
            <a:r>
              <a:rPr lang="en-US" sz="2400" b="1" dirty="0" smtClean="0">
                <a:solidFill>
                  <a:srgbClr val="FFC000"/>
                </a:solidFill>
              </a:rPr>
              <a:t>/</a:t>
            </a:r>
            <a:r>
              <a:rPr lang="cs-CZ" sz="2400" b="1" dirty="0" smtClean="0">
                <a:solidFill>
                  <a:srgbClr val="FFC000"/>
                </a:solidFill>
              </a:rPr>
              <a:t>nitrobenzen</a:t>
            </a:r>
            <a:r>
              <a:rPr lang="en-US" sz="2400" b="1" dirty="0" smtClean="0">
                <a:solidFill>
                  <a:srgbClr val="FFC000"/>
                </a:solidFill>
              </a:rPr>
              <a:t> p</a:t>
            </a:r>
            <a:r>
              <a:rPr lang="cs-CZ" sz="2400" b="1" dirty="0" smtClean="0">
                <a:solidFill>
                  <a:srgbClr val="FFC000"/>
                </a:solidFill>
              </a:rPr>
              <a:t>ři </a:t>
            </a:r>
            <a:r>
              <a:rPr lang="en-US" sz="2400" b="1" dirty="0" smtClean="0">
                <a:solidFill>
                  <a:srgbClr val="FFC000"/>
                </a:solidFill>
              </a:rPr>
              <a:t>1 </a:t>
            </a:r>
            <a:r>
              <a:rPr lang="en-US" sz="2400" b="1" dirty="0" err="1" smtClean="0">
                <a:solidFill>
                  <a:srgbClr val="FFC000"/>
                </a:solidFill>
              </a:rPr>
              <a:t>atm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4" name="AutoShape 2" descr="VÃ½sledek obrÃ¡zku pro hexane nitrobenzene upper critical temperatur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4" name="Picture 4" descr="VÃ½sledek obrÃ¡zku pro hexane nitrobenzene upper critical tempera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" t="14510" r="45833" b="14364"/>
          <a:stretch/>
        </p:blipFill>
        <p:spPr bwMode="auto">
          <a:xfrm>
            <a:off x="914400" y="1528010"/>
            <a:ext cx="4961021" cy="503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2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6</a:t>
            </a:fld>
            <a:endParaRPr lang="cs-CZ"/>
          </a:p>
        </p:txBody>
      </p:sp>
      <p:pic>
        <p:nvPicPr>
          <p:cNvPr id="3" name="Picture 2" descr="phase diagram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4607366" cy="470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48400" y="2583432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Obr</a:t>
            </a:r>
            <a:r>
              <a:rPr lang="en-US" sz="2400" b="1" dirty="0" smtClean="0">
                <a:solidFill>
                  <a:srgbClr val="FFC000"/>
                </a:solidFill>
              </a:rPr>
              <a:t>. 5.42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Diagram teplota-složení pro smě</a:t>
            </a:r>
            <a:r>
              <a:rPr lang="en-US" sz="2400" b="1" dirty="0" smtClean="0">
                <a:solidFill>
                  <a:srgbClr val="FFC000"/>
                </a:solidFill>
              </a:rPr>
              <a:t>s</a:t>
            </a:r>
            <a:r>
              <a:rPr lang="cs-CZ" sz="2400" b="1" dirty="0" smtClean="0">
                <a:solidFill>
                  <a:srgbClr val="FFC000"/>
                </a:solidFill>
              </a:rPr>
              <a:t> hexan</a:t>
            </a:r>
            <a:r>
              <a:rPr lang="en-US" sz="2400" b="1" dirty="0" smtClean="0">
                <a:solidFill>
                  <a:srgbClr val="FFC000"/>
                </a:solidFill>
              </a:rPr>
              <a:t>/</a:t>
            </a:r>
            <a:r>
              <a:rPr lang="cs-CZ" sz="2400" b="1" dirty="0" smtClean="0">
                <a:solidFill>
                  <a:srgbClr val="FFC000"/>
                </a:solidFill>
              </a:rPr>
              <a:t>nitrobenzen</a:t>
            </a:r>
            <a:r>
              <a:rPr lang="en-US" sz="2400" b="1" dirty="0" smtClean="0">
                <a:solidFill>
                  <a:srgbClr val="FFC000"/>
                </a:solidFill>
              </a:rPr>
              <a:t> p</a:t>
            </a:r>
            <a:r>
              <a:rPr lang="cs-CZ" sz="2400" b="1" dirty="0" smtClean="0">
                <a:solidFill>
                  <a:srgbClr val="FFC000"/>
                </a:solidFill>
              </a:rPr>
              <a:t>ři </a:t>
            </a:r>
            <a:r>
              <a:rPr lang="en-US" sz="2400" b="1" dirty="0" smtClean="0">
                <a:solidFill>
                  <a:srgbClr val="FFC000"/>
                </a:solidFill>
              </a:rPr>
              <a:t>1 </a:t>
            </a:r>
            <a:r>
              <a:rPr lang="en-US" sz="2400" b="1" dirty="0" err="1" smtClean="0">
                <a:solidFill>
                  <a:srgbClr val="FFC000"/>
                </a:solidFill>
              </a:rPr>
              <a:t>atm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"/>
            <a:ext cx="8378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říklad 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5.5 Ode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čítání z fázového diagramu</a:t>
            </a:r>
            <a:endParaRPr lang="cs-CZ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1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7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628816" y="413084"/>
            <a:ext cx="8077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5.3.3.2.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Kritick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rozpouštěcí teploty 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600" b="1" baseline="-25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atm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3600" b="1" baseline="-25000" dirty="0">
              <a:solidFill>
                <a:srgbClr val="FFC000"/>
              </a:solidFill>
            </a:endParaRPr>
          </a:p>
        </p:txBody>
      </p:sp>
      <p:sp>
        <p:nvSpPr>
          <p:cNvPr id="4" name="AutoShape 2" descr="VÃ½sledek obrÃ¡zku pro palladium hydride phase diagram atki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Ã½sledek obrÃ¡zku pro palladium hydride phase diagram atki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709" y="1672707"/>
            <a:ext cx="3949541" cy="480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1234" y="990600"/>
            <a:ext cx="1091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horní</a:t>
            </a:r>
            <a:endParaRPr lang="cs-CZ" sz="32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486400" y="1059415"/>
            <a:ext cx="228600" cy="40459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91200" y="1015425"/>
            <a:ext cx="1023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dolní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5029200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292 K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6" name="AutoShape 8" descr="VÃ½sledek obrÃ¡zku pro phase diagram hexane nitrobenzen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" name="Picture 19" descr="phase diagram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71" y="1555322"/>
            <a:ext cx="4593829" cy="469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endCxn id="22" idx="3"/>
          </p:cNvCxnSpPr>
          <p:nvPr/>
        </p:nvCxnSpPr>
        <p:spPr>
          <a:xfrm flipH="1">
            <a:off x="934111" y="1059415"/>
            <a:ext cx="2418691" cy="14551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5175" y="2590800"/>
            <a:ext cx="39021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2971" y="2283767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295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8</a:t>
            </a:fld>
            <a:endParaRPr lang="cs-CZ"/>
          </a:p>
        </p:txBody>
      </p:sp>
      <p:sp>
        <p:nvSpPr>
          <p:cNvPr id="3" name="AutoShape 2" descr="VÃ½sledek obrÃ¡zku pro phase diagram nicot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 descr="VÃ½sledek obrÃ¡zku pro phase diagram nicot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1676400"/>
            <a:ext cx="424815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8816" y="413084"/>
            <a:ext cx="8077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Obr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5.47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ém s horní i dolní kritickou teplotou (voda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nikotin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</a:t>
            </a:r>
            <a:r>
              <a:rPr lang="cs-CZ" sz="36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ýšeného p)</a:t>
            </a:r>
            <a:endParaRPr lang="cs-CZ" sz="3600" b="1" baseline="-25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9</a:t>
            </a:fld>
            <a:endParaRPr lang="cs-CZ"/>
          </a:p>
        </p:txBody>
      </p:sp>
      <p:sp>
        <p:nvSpPr>
          <p:cNvPr id="3" name="Rectangle 2"/>
          <p:cNvSpPr/>
          <p:nvPr/>
        </p:nvSpPr>
        <p:spPr>
          <a:xfrm>
            <a:off x="152400" y="413084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5.3.3.3. </a:t>
            </a:r>
            <a:r>
              <a:rPr lang="en-US" sz="36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Destilace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částečně mísitelných kapalin</a:t>
            </a:r>
            <a:endParaRPr lang="cs-CZ" sz="3600" baseline="-25000" dirty="0">
              <a:solidFill>
                <a:srgbClr val="FFC000"/>
              </a:solidFill>
            </a:endParaRPr>
          </a:p>
        </p:txBody>
      </p:sp>
      <p:sp>
        <p:nvSpPr>
          <p:cNvPr id="4" name="AutoShape 2" descr="VÃ½sledek obrÃ¡zku pro partially miscible liquids distillation atki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VÃ½sledek obrÃ¡zku pro partially miscible liquids distillation atki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261053"/>
            <a:ext cx="4493992" cy="51731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57042"/>
            <a:ext cx="4111625" cy="523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3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28528</TotalTime>
  <Words>400</Words>
  <Application>Microsoft Office PowerPoint</Application>
  <PresentationFormat>Předvádění na obrazovce (4:3)</PresentationFormat>
  <Paragraphs>82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Sitka Small</vt:lpstr>
      <vt:lpstr>Times New Roman</vt:lpstr>
      <vt:lpstr>Office Theme</vt:lpstr>
      <vt:lpstr> 5. přednáška  Nemísitelné a částečně mísitelné kapaliny (Atkins odst. 5.3.2.3, 5.3.3 celý, 5.3.4.1)  Kvantová teorie: Úvod a principy (Atkins rovnice 7.7, odst. 7.1.1.3)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Max Karl Ernst Ludwig Planck</vt:lpstr>
      <vt:lpstr>7.1.1.3 + Obr.  9.1 v reprezentaci na tomto a dalším snímku + rovnice 9.1 Spektrum atomu vodíku: Balmerova série</vt:lpstr>
      <vt:lpstr>Spektrum atomu vodíku: Lymanova série</vt:lpstr>
      <vt:lpstr>Prezentace aplikace PowerPoint</vt:lpstr>
      <vt:lpstr>Prezentace aplikace PowerPoint</vt:lpstr>
      <vt:lpstr>7.1.2.2 Vlnové vlastnosti částic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ucitel</cp:lastModifiedBy>
  <cp:revision>330</cp:revision>
  <dcterms:created xsi:type="dcterms:W3CDTF">2016-11-04T13:07:18Z</dcterms:created>
  <dcterms:modified xsi:type="dcterms:W3CDTF">2018-10-17T10:51:02Z</dcterms:modified>
</cp:coreProperties>
</file>