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20" r:id="rId4"/>
    <p:sldId id="319" r:id="rId5"/>
    <p:sldId id="321" r:id="rId6"/>
    <p:sldId id="313" r:id="rId7"/>
    <p:sldId id="323" r:id="rId8"/>
    <p:sldId id="324" r:id="rId9"/>
    <p:sldId id="315" r:id="rId10"/>
    <p:sldId id="316" r:id="rId11"/>
    <p:sldId id="317" r:id="rId12"/>
    <p:sldId id="289" r:id="rId13"/>
    <p:sldId id="325" r:id="rId14"/>
    <p:sldId id="301" r:id="rId15"/>
    <p:sldId id="287" r:id="rId16"/>
    <p:sldId id="290" r:id="rId17"/>
    <p:sldId id="292" r:id="rId18"/>
    <p:sldId id="298" r:id="rId19"/>
    <p:sldId id="293" r:id="rId20"/>
    <p:sldId id="279" r:id="rId21"/>
    <p:sldId id="326" r:id="rId22"/>
    <p:sldId id="29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5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5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45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77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82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79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53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74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C9C5-3B74-4D90-A2BC-D438FB90FAB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867C-194E-44E5-9CE3-1CF1BDBF8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807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28956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13.</a:t>
            </a:r>
            <a:r>
              <a:rPr lang="cs-CZ" sz="4000" dirty="0" smtClean="0"/>
              <a:t> Přednáška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en-US" sz="4000" dirty="0" smtClean="0"/>
              <a:t>20.1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Pohyb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molekul</a:t>
            </a:r>
            <a:r>
              <a:rPr lang="en-US" sz="4000" dirty="0" smtClean="0">
                <a:solidFill>
                  <a:srgbClr val="FFC000"/>
                </a:solidFill>
              </a:rPr>
              <a:t> v </a:t>
            </a:r>
            <a:r>
              <a:rPr lang="en-US" sz="4000" dirty="0" err="1" smtClean="0">
                <a:solidFill>
                  <a:srgbClr val="FFC000"/>
                </a:solidFill>
              </a:rPr>
              <a:t>plynech</a:t>
            </a:r>
            <a:r>
              <a:rPr lang="en-US" sz="4000" dirty="0" smtClean="0">
                <a:solidFill>
                  <a:srgbClr val="FFC000"/>
                </a:solidFill>
              </a:rPr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smtClean="0">
                <a:solidFill>
                  <a:srgbClr val="00FF00"/>
                </a:solidFill>
              </a:rPr>
              <a:t/>
            </a:r>
            <a:br>
              <a:rPr lang="en-US" sz="4000" smtClean="0">
                <a:solidFill>
                  <a:srgbClr val="00FF00"/>
                </a:solidFill>
              </a:rPr>
            </a:br>
            <a:endParaRPr lang="cs-CZ" sz="4000" dirty="0">
              <a:solidFill>
                <a:srgbClr val="00FFFF"/>
              </a:solidFill>
            </a:endParaRPr>
          </a:p>
        </p:txBody>
      </p:sp>
      <p:sp>
        <p:nvSpPr>
          <p:cNvPr id="4" name="AutoShape 2" descr="Výsledek obrázku pro Kinetic theory of 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Kinetic theory of g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Kinetic theory of g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8684" y="10144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Obr</a:t>
            </a:r>
            <a:r>
              <a:rPr lang="en-US" sz="2800" dirty="0" smtClean="0">
                <a:solidFill>
                  <a:srgbClr val="FFC000"/>
                </a:solidFill>
              </a:rPr>
              <a:t>. 20.3 </a:t>
            </a:r>
            <a:r>
              <a:rPr lang="cs-CZ" sz="2800" dirty="0" smtClean="0">
                <a:solidFill>
                  <a:srgbClr val="FFC000"/>
                </a:solidFill>
              </a:rPr>
              <a:t>Maxwellova distribuce rychlostí pro </a:t>
            </a:r>
            <a:r>
              <a:rPr lang="en-US" sz="2800" dirty="0" smtClean="0">
                <a:solidFill>
                  <a:srgbClr val="FFC000"/>
                </a:solidFill>
              </a:rPr>
              <a:t>r</a:t>
            </a:r>
            <a:r>
              <a:rPr lang="cs-CZ" sz="2800" dirty="0" smtClean="0">
                <a:solidFill>
                  <a:srgbClr val="FFC000"/>
                </a:solidFill>
              </a:rPr>
              <a:t>ůzné </a:t>
            </a:r>
            <a:r>
              <a:rPr lang="cs-CZ" sz="2800" dirty="0" smtClean="0">
                <a:solidFill>
                  <a:srgbClr val="FFC000"/>
                </a:solidFill>
              </a:rPr>
              <a:t>T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3076" name="Picture 4" descr="https://upload.wikimedia.org/wikipedia/commons/thumb/3/36/Maxwell-Boltzmann_distribution_1.png/1024px-Maxwell-Boltzmann_distributio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7532"/>
            <a:ext cx="6781800" cy="47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7635" y="838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Distribuce</a:t>
            </a:r>
            <a:r>
              <a:rPr lang="en-US" dirty="0" smtClean="0"/>
              <a:t> </a:t>
            </a:r>
            <a:r>
              <a:rPr lang="en-US" dirty="0" err="1" smtClean="0"/>
              <a:t>rychlost</a:t>
            </a:r>
            <a:r>
              <a:rPr lang="cs-CZ" dirty="0" smtClean="0"/>
              <a:t>í pro</a:t>
            </a:r>
            <a:r>
              <a:rPr lang="en-US" dirty="0" smtClean="0"/>
              <a:t> </a:t>
            </a:r>
            <a:r>
              <a:rPr lang="en-US" dirty="0"/>
              <a:t>10</a:t>
            </a:r>
            <a:r>
              <a:rPr lang="en-US" baseline="30000" dirty="0"/>
              <a:t>6</a:t>
            </a:r>
            <a:r>
              <a:rPr lang="en-US" dirty="0"/>
              <a:t> </a:t>
            </a:r>
            <a:r>
              <a:rPr lang="cs-CZ" dirty="0" smtClean="0"/>
              <a:t>molekul O</a:t>
            </a:r>
            <a:r>
              <a:rPr lang="en-US" baseline="-25000" dirty="0" smtClean="0"/>
              <a:t>2</a:t>
            </a:r>
            <a:r>
              <a:rPr lang="en-US" dirty="0" smtClean="0"/>
              <a:t> p</a:t>
            </a:r>
            <a:r>
              <a:rPr lang="cs-CZ" dirty="0" smtClean="0"/>
              <a:t>ři </a:t>
            </a:r>
            <a:r>
              <a:rPr lang="en-US" dirty="0" smtClean="0"/>
              <a:t>−</a:t>
            </a:r>
            <a:r>
              <a:rPr lang="en-US" dirty="0"/>
              <a:t>100, 20 </a:t>
            </a:r>
            <a:r>
              <a:rPr lang="en-US" dirty="0" smtClean="0"/>
              <a:t>a </a:t>
            </a:r>
            <a:r>
              <a:rPr lang="en-US" dirty="0"/>
              <a:t>600 °C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94674" y="3004169"/>
            <a:ext cx="307534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Distribuční funkce </a:t>
            </a:r>
            <a:r>
              <a:rPr lang="cs-CZ" dirty="0" smtClean="0">
                <a:solidFill>
                  <a:schemeClr val="bg1"/>
                </a:solidFill>
              </a:rPr>
              <a:t>(s</a:t>
            </a:r>
            <a:r>
              <a:rPr lang="en-US" dirty="0" smtClean="0">
                <a:solidFill>
                  <a:schemeClr val="bg1"/>
                </a:solidFill>
              </a:rPr>
              <a:t>/m)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6706" y="4726511"/>
            <a:ext cx="0" cy="1110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68" y="5934670"/>
            <a:ext cx="9141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Plocha pod křivkami </a:t>
            </a:r>
            <a:r>
              <a:rPr lang="cs-CZ" dirty="0" smtClean="0">
                <a:solidFill>
                  <a:srgbClr val="FFC000"/>
                </a:solidFill>
              </a:rPr>
              <a:t>normovaná na hodnotu celkového počtu molekul</a:t>
            </a:r>
            <a:r>
              <a:rPr lang="en-US" dirty="0" smtClean="0"/>
              <a:t>.</a:t>
            </a:r>
          </a:p>
          <a:p>
            <a:r>
              <a:rPr lang="en-US" dirty="0" smtClean="0"/>
              <a:t>V</a:t>
            </a:r>
            <a:r>
              <a:rPr lang="cs-CZ" dirty="0" smtClean="0"/>
              <a:t>ýznam určitého integrálu v daných mezích: </a:t>
            </a:r>
            <a:r>
              <a:rPr lang="cs-CZ" b="1" dirty="0" smtClean="0">
                <a:solidFill>
                  <a:srgbClr val="FFC000"/>
                </a:solidFill>
              </a:rPr>
              <a:t>KOLIK </a:t>
            </a:r>
            <a:r>
              <a:rPr lang="cs-CZ" dirty="0" smtClean="0"/>
              <a:t> molekul má rychlost ve zvoleném rozmezí.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2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most probable speed c Maxw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0409" b="4474"/>
          <a:stretch/>
        </p:blipFill>
        <p:spPr bwMode="auto">
          <a:xfrm>
            <a:off x="1275347" y="1576137"/>
            <a:ext cx="6950242" cy="4788568"/>
          </a:xfrm>
          <a:prstGeom prst="rect">
            <a:avLst/>
          </a:prstGeom>
          <a:solidFill>
            <a:schemeClr val="tx1"/>
          </a:solidFill>
          <a:extLst/>
        </p:spPr>
      </p:pic>
      <p:cxnSp>
        <p:nvCxnSpPr>
          <p:cNvPr id="5" name="Straight Connector 4"/>
          <p:cNvCxnSpPr/>
          <p:nvPr/>
        </p:nvCxnSpPr>
        <p:spPr>
          <a:xfrm>
            <a:off x="3962400" y="3429000"/>
            <a:ext cx="0" cy="27432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0600" y="1752600"/>
            <a:ext cx="28956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3832855" y="2586335"/>
            <a:ext cx="218694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Střední rychlost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6073" y="1900535"/>
            <a:ext cx="4005327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Nejpravděpodobnější rychlost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3352800"/>
            <a:ext cx="37207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Střední kvadratická rychlost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8462" y="6364705"/>
            <a:ext cx="3075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Rychlost</a:t>
            </a:r>
            <a:r>
              <a:rPr lang="en-US" sz="2000" b="1" dirty="0"/>
              <a:t> </a:t>
            </a:r>
            <a:endParaRPr lang="cs-CZ" sz="20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7248" y="3450708"/>
            <a:ext cx="3671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Distribuční funkce</a:t>
            </a:r>
            <a:endParaRPr lang="cs-CZ" sz="20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</a:rPr>
              <a:t>Obr</a:t>
            </a:r>
            <a:r>
              <a:rPr lang="en-US" sz="3600" b="1" dirty="0" smtClean="0">
                <a:solidFill>
                  <a:srgbClr val="FFC000"/>
                </a:solidFill>
              </a:rPr>
              <a:t>. 20.6 </a:t>
            </a:r>
            <a:r>
              <a:rPr lang="cs-CZ" sz="3600" b="1" dirty="0" smtClean="0">
                <a:solidFill>
                  <a:srgbClr val="FFC000"/>
                </a:solidFill>
              </a:rPr>
              <a:t>Rychlost: nejpravděpodobnější, střední a střední kvadratická</a:t>
            </a:r>
            <a:endParaRPr lang="cs-CZ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20.1.4 </a:t>
            </a:r>
            <a:r>
              <a:rPr lang="en-US" sz="3200" dirty="0" err="1" smtClean="0">
                <a:solidFill>
                  <a:srgbClr val="FFC000"/>
                </a:solidFill>
              </a:rPr>
              <a:t>Transportn</a:t>
            </a:r>
            <a:r>
              <a:rPr lang="cs-CZ" sz="3200" dirty="0" smtClean="0">
                <a:solidFill>
                  <a:srgbClr val="FFC000"/>
                </a:solidFill>
              </a:rPr>
              <a:t>í vlastnosti id. plynu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/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+ 20.2.2. </a:t>
            </a:r>
            <a:r>
              <a:rPr lang="en-US" sz="3200" dirty="0" err="1" smtClean="0">
                <a:solidFill>
                  <a:srgbClr val="FFC000"/>
                </a:solidFill>
              </a:rPr>
              <a:t>vodivost</a:t>
            </a:r>
            <a:r>
              <a:rPr lang="en-US" sz="3200" dirty="0" smtClean="0">
                <a:solidFill>
                  <a:srgbClr val="FFC000"/>
                </a:solidFill>
              </a:rPr>
              <a:t> v </a:t>
            </a:r>
            <a:r>
              <a:rPr lang="en-US" sz="3200" dirty="0" err="1" smtClean="0">
                <a:solidFill>
                  <a:srgbClr val="FFC000"/>
                </a:solidFill>
              </a:rPr>
              <a:t>roztoc</a:t>
            </a:r>
            <a:r>
              <a:rPr lang="cs-CZ" sz="3200" dirty="0" smtClean="0">
                <a:solidFill>
                  <a:srgbClr val="FFC000"/>
                </a:solidFill>
              </a:rPr>
              <a:t>ích elektrolytů</a:t>
            </a:r>
            <a:endParaRPr lang="cs-CZ" sz="3200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72466"/>
              </p:ext>
            </p:extLst>
          </p:nvPr>
        </p:nvGraphicFramePr>
        <p:xfrm>
          <a:off x="228600" y="1752600"/>
          <a:ext cx="8534400" cy="4572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600" dirty="0">
                          <a:effectLst/>
                          <a:latin typeface="+mn-lt"/>
                        </a:rPr>
                        <a:t>transport</a:t>
                      </a:r>
                      <a:endParaRPr lang="cs-CZ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600" dirty="0">
                          <a:effectLst/>
                          <a:latin typeface="+mn-lt"/>
                        </a:rPr>
                        <a:t>proces</a:t>
                      </a:r>
                      <a:endParaRPr lang="cs-CZ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kern="1600" dirty="0">
                          <a:effectLst/>
                          <a:latin typeface="+mn-lt"/>
                        </a:rPr>
                        <a:t>gradient</a:t>
                      </a:r>
                      <a:endParaRPr lang="cs-CZ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Times New Roman"/>
                        </a:rPr>
                        <a:t>hmota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</a:rPr>
                        <a:t>Difuze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Times New Roman"/>
                        </a:rPr>
                        <a:t>koncentrace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Times New Roman"/>
                        </a:rPr>
                        <a:t>energie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teplená vodivost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Times New Roman"/>
                        </a:rPr>
                        <a:t>teplota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Times New Roman"/>
                        </a:rPr>
                        <a:t>Elektrick</a:t>
                      </a:r>
                      <a:r>
                        <a:rPr lang="cs-CZ" sz="2400" dirty="0" smtClean="0">
                          <a:effectLst/>
                          <a:latin typeface="+mn-lt"/>
                          <a:ea typeface="Times New Roman"/>
                        </a:rPr>
                        <a:t>ý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Times New Roman"/>
                        </a:rPr>
                        <a:t> náboj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elektrická vodivost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Times New Roman"/>
                        </a:rPr>
                        <a:t>Elektrický potenciál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Times New Roman"/>
                        </a:rPr>
                        <a:t>hybnost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viskozita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Times New Roman"/>
                        </a:rPr>
                        <a:t>rychlost</a:t>
                      </a:r>
                      <a:endParaRPr lang="cs-CZ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522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65225" y="2338388"/>
          <a:ext cx="1809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r:id="rId3" imgW="177646" imgH="291847" progId="Equation.DSMT4">
                  <p:embed/>
                </p:oleObj>
              </mc:Choice>
              <mc:Fallback>
                <p:oleObj r:id="rId3" imgW="177646" imgH="29184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338388"/>
                        <a:ext cx="1809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65225" y="2795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358" y="18288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20.1.4.1  </a:t>
            </a:r>
            <a:r>
              <a:rPr lang="en-US" sz="4000" dirty="0" err="1" smtClean="0">
                <a:solidFill>
                  <a:srgbClr val="FFC000"/>
                </a:solidFill>
              </a:rPr>
              <a:t>Fenomenologick</a:t>
            </a:r>
            <a:r>
              <a:rPr lang="cs-CZ" sz="4000" dirty="0">
                <a:solidFill>
                  <a:srgbClr val="FFC000"/>
                </a:solidFill>
              </a:rPr>
              <a:t>é rovnice pro transportní vlastnosti id g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150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0789" y="448929"/>
            <a:ext cx="3681665" cy="62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/>
              <a:t>Difuze</a:t>
            </a:r>
            <a:endParaRPr lang="en-US" sz="4000" dirty="0" smtClean="0"/>
          </a:p>
        </p:txBody>
      </p:sp>
      <p:pic>
        <p:nvPicPr>
          <p:cNvPr id="5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18478" r="46009" b="12233"/>
          <a:stretch/>
        </p:blipFill>
        <p:spPr bwMode="auto">
          <a:xfrm>
            <a:off x="4075975" y="533400"/>
            <a:ext cx="4987771" cy="59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ffusion &lt;ul&gt;&lt;ul&gt;&lt;ul&gt;&lt;ul&gt;&lt;li&gt;c. Example – American pioneers  &lt;/li&gt;&lt;/ul&gt;&lt;/ul&gt;&lt;/ul&gt;&lt;/ul&gt;&lt;ul&gt;&lt;ul&gt;&lt;ul&gt;&lt;ul&gt;&lt;li&gt;d. Rate of diff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t="46886" r="18624"/>
          <a:stretch/>
        </p:blipFill>
        <p:spPr bwMode="auto">
          <a:xfrm>
            <a:off x="228600" y="3733800"/>
            <a:ext cx="3757865" cy="28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6737" y="1605755"/>
            <a:ext cx="3209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C000"/>
                </a:solidFill>
              </a:rPr>
              <a:t>Makroskopick</a:t>
            </a:r>
            <a:r>
              <a:rPr lang="cs-CZ" sz="3200" dirty="0">
                <a:solidFill>
                  <a:srgbClr val="FFC000"/>
                </a:solidFill>
              </a:rPr>
              <a:t>é příklady </a:t>
            </a:r>
            <a:endParaRPr lang="cs-CZ" sz="3200" dirty="0" smtClean="0">
              <a:solidFill>
                <a:srgbClr val="FFC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C000"/>
                </a:solidFill>
              </a:rPr>
              <a:t>mimo </a:t>
            </a:r>
            <a:r>
              <a:rPr lang="cs-CZ" sz="3200" dirty="0">
                <a:solidFill>
                  <a:srgbClr val="FFC000"/>
                </a:solidFill>
              </a:rPr>
              <a:t>FCH</a:t>
            </a:r>
          </a:p>
        </p:txBody>
      </p:sp>
    </p:spTree>
    <p:extLst>
      <p:ext uri="{BB962C8B-B14F-4D97-AF65-F5344CB8AC3E}">
        <p14:creationId xmlns:p14="http://schemas.microsoft.com/office/powerpoint/2010/main" val="8173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Animace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difuze</a:t>
            </a:r>
            <a:r>
              <a:rPr lang="cs-CZ" dirty="0" smtClean="0">
                <a:solidFill>
                  <a:srgbClr val="FFC000"/>
                </a:solidFill>
              </a:rPr>
              <a:t>: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-&gt; </a:t>
            </a:r>
            <a:r>
              <a:rPr lang="en-US" dirty="0" smtClean="0"/>
              <a:t>Google -&gt; Diffusion -&gt; Diffusion -Wikipedia</a:t>
            </a:r>
            <a:r>
              <a:rPr lang="cs-CZ" dirty="0" smtClean="0"/>
              <a:t> 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rgbClr val="FFC000"/>
                </a:solidFill>
              </a:rPr>
              <a:t>Diffusion_v2_20101120.ogv</a:t>
            </a:r>
          </a:p>
          <a:p>
            <a:pPr marL="0" indent="0">
              <a:buNone/>
            </a:pPr>
            <a:r>
              <a:rPr lang="en-US" dirty="0"/>
              <a:t>-&gt; </a:t>
            </a:r>
            <a:r>
              <a:rPr lang="cs-CZ" dirty="0" smtClean="0"/>
              <a:t>Difuze obarvené vody v želatině</a:t>
            </a:r>
          </a:p>
          <a:p>
            <a:pPr marL="0" indent="0">
              <a:buNone/>
            </a:pPr>
            <a:r>
              <a:rPr lang="en-US" dirty="0" smtClean="0"/>
              <a:t>-&gt;</a:t>
            </a:r>
            <a:r>
              <a:rPr lang="cs-CZ" dirty="0" smtClean="0"/>
              <a:t> Dochází ke stírání (barevného) gradientu.</a:t>
            </a:r>
          </a:p>
          <a:p>
            <a:pPr marL="0" indent="0">
              <a:buNone/>
            </a:pPr>
            <a:r>
              <a:rPr lang="cs-CZ" dirty="0" smtClean="0"/>
              <a:t>Tok částic postupně klesá. Proč?</a:t>
            </a:r>
          </a:p>
        </p:txBody>
      </p:sp>
    </p:spTree>
    <p:extLst>
      <p:ext uri="{BB962C8B-B14F-4D97-AF65-F5344CB8AC3E}">
        <p14:creationId xmlns:p14="http://schemas.microsoft.com/office/powerpoint/2010/main" val="24530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concentration gradi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41691" b="25439"/>
          <a:stretch/>
        </p:blipFill>
        <p:spPr bwMode="auto">
          <a:xfrm>
            <a:off x="1676400" y="1348010"/>
            <a:ext cx="6172200" cy="22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concentration gradi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" b="64444"/>
          <a:stretch/>
        </p:blipFill>
        <p:spPr bwMode="auto">
          <a:xfrm>
            <a:off x="1676400" y="4038599"/>
            <a:ext cx="617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82880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0" y="184493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B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663" y="510540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C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4934634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D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Kde očekáváme nejvyšší tok?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Tok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hybnosti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dirty="0" err="1">
                <a:solidFill>
                  <a:srgbClr val="FFC000"/>
                </a:solidFill>
              </a:rPr>
              <a:t>viskozita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endParaRPr lang="cs-CZ" dirty="0"/>
          </a:p>
        </p:txBody>
      </p:sp>
      <p:pic>
        <p:nvPicPr>
          <p:cNvPr id="3074" name="Picture 2" descr="Výsledek obrázku pro viscosity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5820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Vznik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viskozity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na modelu newtonovského proudění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599" y="1445398"/>
            <a:ext cx="4495800" cy="508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Mikroskopické rovnice pro difuzi: </a:t>
            </a:r>
            <a:r>
              <a:rPr lang="cs-CZ" dirty="0" smtClean="0"/>
              <a:t>(Odhad </a:t>
            </a:r>
            <a:r>
              <a:rPr lang="cs-CZ" i="1" dirty="0" smtClean="0">
                <a:solidFill>
                  <a:srgbClr val="FFC000"/>
                </a:solidFill>
              </a:rPr>
              <a:t>D</a:t>
            </a:r>
            <a:r>
              <a:rPr lang="cs-CZ" dirty="0" smtClean="0"/>
              <a:t> z kinetické teorie id g)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96844"/>
            <a:ext cx="5562600" cy="51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20.1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Pohyb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molekul</a:t>
            </a:r>
            <a:r>
              <a:rPr lang="en-US" dirty="0">
                <a:solidFill>
                  <a:srgbClr val="FFC000"/>
                </a:solidFill>
              </a:rPr>
              <a:t> v </a:t>
            </a:r>
            <a:r>
              <a:rPr lang="en-US" dirty="0" err="1">
                <a:solidFill>
                  <a:srgbClr val="FFC000"/>
                </a:solidFill>
              </a:rPr>
              <a:t>plynech</a:t>
            </a:r>
            <a:r>
              <a:rPr lang="en-US" dirty="0">
                <a:solidFill>
                  <a:srgbClr val="FFC000"/>
                </a:solidFill>
              </a:rPr>
              <a:t>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Závěr přednášky </a:t>
            </a:r>
            <a:r>
              <a:rPr lang="en-US" dirty="0" smtClean="0"/>
              <a:t>12: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00FFFF"/>
                </a:solidFill>
              </a:rPr>
              <a:t>T</a:t>
            </a:r>
            <a:r>
              <a:rPr lang="en-US" dirty="0" err="1" smtClean="0">
                <a:solidFill>
                  <a:srgbClr val="00FFFF"/>
                </a:solidFill>
              </a:rPr>
              <a:t>lak</a:t>
            </a:r>
            <a:r>
              <a:rPr lang="en-US" dirty="0" smtClean="0">
                <a:solidFill>
                  <a:srgbClr val="00FFFF"/>
                </a:solidFill>
              </a:rPr>
              <a:t> ide</a:t>
            </a:r>
            <a:r>
              <a:rPr lang="cs-CZ" dirty="0" smtClean="0">
                <a:solidFill>
                  <a:srgbClr val="00FFFF"/>
                </a:solidFill>
              </a:rPr>
              <a:t>álního plynu</a:t>
            </a:r>
            <a:r>
              <a:rPr lang="cs-CZ" dirty="0" smtClean="0"/>
              <a:t> podle kinetického modelu </a:t>
            </a:r>
            <a:r>
              <a:rPr lang="en-US" dirty="0" smtClean="0"/>
              <a:t>(</a:t>
            </a:r>
            <a:r>
              <a:rPr lang="en-US" dirty="0" err="1" smtClean="0"/>
              <a:t>tvrzen</a:t>
            </a:r>
            <a:r>
              <a:rPr lang="cs-CZ" dirty="0" smtClean="0"/>
              <a:t>í </a:t>
            </a:r>
            <a:r>
              <a:rPr lang="en-US" dirty="0" smtClean="0">
                <a:solidFill>
                  <a:srgbClr val="00FFFF"/>
                </a:solidFill>
              </a:rPr>
              <a:t>20.1</a:t>
            </a:r>
            <a:r>
              <a:rPr lang="en-US" dirty="0" smtClean="0"/>
              <a:t>) </a:t>
            </a: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pomoc</a:t>
            </a:r>
            <a:r>
              <a:rPr lang="cs-CZ" dirty="0" smtClean="0"/>
              <a:t>í </a:t>
            </a:r>
            <a:r>
              <a:rPr lang="cs-CZ" dirty="0" smtClean="0">
                <a:solidFill>
                  <a:srgbClr val="00FF00"/>
                </a:solidFill>
              </a:rPr>
              <a:t>střední kvadratické rychlosti</a:t>
            </a:r>
            <a:r>
              <a:rPr lang="cs-CZ" dirty="0" smtClean="0"/>
              <a:t>        (definice </a:t>
            </a:r>
            <a:r>
              <a:rPr lang="en-US" dirty="0" smtClean="0">
                <a:solidFill>
                  <a:srgbClr val="00FF00"/>
                </a:solidFill>
              </a:rPr>
              <a:t>20.2</a:t>
            </a:r>
            <a:r>
              <a:rPr lang="en-US" dirty="0" smtClean="0"/>
              <a:t>).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4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mdberg.pbworks.com/f/1322933214/FickMod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1524000"/>
            <a:ext cx="5181600" cy="47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Zjednodu</a:t>
            </a:r>
            <a:r>
              <a:rPr lang="cs-CZ" dirty="0" smtClean="0">
                <a:solidFill>
                  <a:srgbClr val="FFC000"/>
                </a:solidFill>
              </a:rPr>
              <a:t>šený </a:t>
            </a:r>
            <a:r>
              <a:rPr lang="en-US" dirty="0" smtClean="0">
                <a:solidFill>
                  <a:srgbClr val="FFC000"/>
                </a:solidFill>
              </a:rPr>
              <a:t>1D model </a:t>
            </a:r>
            <a:r>
              <a:rPr lang="en-US" dirty="0" err="1" smtClean="0">
                <a:solidFill>
                  <a:srgbClr val="FFC000"/>
                </a:solidFill>
              </a:rPr>
              <a:t>difuze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Transportn</a:t>
            </a:r>
            <a:r>
              <a:rPr lang="cs-CZ" dirty="0" smtClean="0"/>
              <a:t>í parametry</a:t>
            </a:r>
            <a:br>
              <a:rPr lang="cs-CZ" dirty="0" smtClean="0"/>
            </a:br>
            <a:r>
              <a:rPr lang="en-US" dirty="0" smtClean="0"/>
              <a:t>20.1.4.2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smtClean="0"/>
              <a:t>ědět, jak </a:t>
            </a:r>
            <a:r>
              <a:rPr lang="cs-CZ" u="sng" dirty="0" smtClean="0"/>
              <a:t>difúzní koeficient </a:t>
            </a:r>
            <a:r>
              <a:rPr lang="cs-CZ" dirty="0" smtClean="0"/>
              <a:t>závisí </a:t>
            </a:r>
            <a:r>
              <a:rPr lang="cs-CZ" dirty="0" smtClean="0"/>
              <a:t>na tzv. střední volné dráze a střední rychlosti molekul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8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Pojem střední volná dráha (</a:t>
            </a:r>
            <a:r>
              <a:rPr lang="cs-CZ" dirty="0" smtClean="0">
                <a:solidFill>
                  <a:srgbClr val="FFC000"/>
                </a:solidFill>
                <a:sym typeface="Symbol"/>
              </a:rPr>
              <a:t>)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mean free p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cs-CZ" dirty="0" smtClean="0">
                <a:solidFill>
                  <a:srgbClr val="FFC000"/>
                </a:solidFill>
              </a:rPr>
              <a:t>ředpoklady kinetického modelu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Picture 4" descr="Illustration of gaseous microst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/>
          <a:stretch/>
        </p:blipFill>
        <p:spPr bwMode="auto">
          <a:xfrm>
            <a:off x="762000" y="1203158"/>
            <a:ext cx="7620000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524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cs-CZ" sz="4000" dirty="0" smtClean="0"/>
                  <a:t>Odůvodnění </a:t>
                </a:r>
                <a:r>
                  <a:rPr lang="en-US" sz="4000" dirty="0" smtClean="0"/>
                  <a:t>20.1: </a:t>
                </a:r>
                <a:r>
                  <a:rPr lang="cs-CZ" sz="4000" dirty="0">
                    <a:solidFill>
                      <a:srgbClr val="FFC000"/>
                    </a:solidFill>
                  </a:rPr>
                  <a:t>Proč </a:t>
                </a:r>
                <a:r>
                  <a:rPr lang="cs-CZ" sz="4000" i="1" dirty="0" smtClean="0"/>
                  <a:t>p</a:t>
                </a:r>
                <a:r>
                  <a:rPr lang="cs-CZ" sz="4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4000" dirty="0">
                    <a:solidFill>
                      <a:srgbClr val="FFC000"/>
                    </a:solidFill>
                  </a:rPr>
                  <a:t>závisí na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000" b="0" i="1" dirty="0" smtClean="0">
                            <a:solidFill>
                              <a:schemeClr val="tx1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000" i="1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e>
                    </m:d>
                  </m:oMath>
                </a14:m>
                <a:r>
                  <a:rPr lang="cs-CZ" sz="4000" dirty="0" smtClean="0">
                    <a:solidFill>
                      <a:srgbClr val="FFC000"/>
                    </a:solidFill>
                  </a:rPr>
                  <a:t>?</a:t>
                </a:r>
                <a:endParaRPr lang="cs-CZ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52400"/>
                <a:ext cx="8229600" cy="1143000"/>
              </a:xfrm>
              <a:blipFill rotWithShape="1">
                <a:blip r:embed="rId2"/>
                <a:stretch>
                  <a:fillRect l="-2444" r="-2519" b="-31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9" y="1395246"/>
            <a:ext cx="2438400" cy="38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265" y="5696634"/>
                <a:ext cx="314227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 smtClean="0"/>
                  <a:t>Obr. </a:t>
                </a:r>
                <a:r>
                  <a:rPr lang="en-US" sz="2400" dirty="0" smtClean="0"/>
                  <a:t>20.1 </a:t>
                </a:r>
              </a:p>
              <a:p>
                <a:r>
                  <a:rPr lang="en-US" sz="2400" dirty="0" smtClean="0"/>
                  <a:t>(</a:t>
                </a:r>
                <a:r>
                  <a:rPr lang="cs-CZ" sz="2400" dirty="0" smtClean="0"/>
                  <a:t>vybrána informace 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/>
                      <m:t>v</m:t>
                    </m:r>
                  </m:oMath>
                </a14:m>
                <a:r>
                  <a:rPr lang="cs-CZ" sz="2400" dirty="0" smtClean="0"/>
                  <a:t>)</a:t>
                </a:r>
                <a:endParaRPr lang="cs-CZ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65" y="5696634"/>
                <a:ext cx="314227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907" t="-5839" r="-1938" b="-153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95" y="1395246"/>
            <a:ext cx="6019800" cy="39132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3810000" y="5696633"/>
            <a:ext cx="2958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Obr. </a:t>
            </a:r>
            <a:r>
              <a:rPr lang="en-US" sz="2400" dirty="0" smtClean="0"/>
              <a:t>20.2 </a:t>
            </a:r>
          </a:p>
          <a:p>
            <a:r>
              <a:rPr lang="cs-CZ" sz="2400" dirty="0" smtClean="0"/>
              <a:t>Narazí nebo nenarazí?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549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</a:t>
            </a:r>
            <a:r>
              <a:rPr lang="cs-CZ" dirty="0" smtClean="0"/>
              <a:t>řední kvadratická rychlost molekul ideálního plynu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Vztah </a:t>
            </a:r>
            <a:r>
              <a:rPr lang="en-US" dirty="0" smtClean="0">
                <a:solidFill>
                  <a:srgbClr val="FFC000"/>
                </a:solidFill>
              </a:rPr>
              <a:t>20.3  </a:t>
            </a:r>
            <a:r>
              <a:rPr lang="en-US" dirty="0" smtClean="0"/>
              <a:t>!</a:t>
            </a:r>
            <a:endParaRPr lang="cs-CZ" dirty="0" smtClean="0"/>
          </a:p>
          <a:p>
            <a:endParaRPr lang="en-US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Názorný příklad za vztahem </a:t>
            </a:r>
            <a:r>
              <a:rPr lang="en-US" dirty="0" smtClean="0">
                <a:solidFill>
                  <a:srgbClr val="FFC000"/>
                </a:solidFill>
              </a:rPr>
              <a:t>20.3 </a:t>
            </a:r>
            <a:r>
              <a:rPr lang="en-US" dirty="0" smtClean="0"/>
              <a:t>(um</a:t>
            </a:r>
            <a:r>
              <a:rPr lang="cs-CZ" dirty="0" smtClean="0"/>
              <a:t>ět vypočítat </a:t>
            </a:r>
            <a:r>
              <a:rPr lang="cs-CZ" i="1" dirty="0" smtClean="0"/>
              <a:t>c</a:t>
            </a:r>
            <a:r>
              <a:rPr lang="cs-CZ" dirty="0" smtClean="0"/>
              <a:t> ze znalosti </a:t>
            </a:r>
            <a:r>
              <a:rPr lang="cs-CZ" i="1" dirty="0" smtClean="0"/>
              <a:t>M</a:t>
            </a:r>
            <a:r>
              <a:rPr lang="cs-CZ" dirty="0" smtClean="0"/>
              <a:t> a </a:t>
            </a:r>
            <a:r>
              <a:rPr lang="cs-CZ" i="1" dirty="0" smtClean="0"/>
              <a:t>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6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581400" cy="47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724400" y="1447800"/>
            <a:ext cx="3581400" cy="47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04800"/>
            <a:ext cx="691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BOLTZMANNOVO</a:t>
            </a:r>
            <a:r>
              <a:rPr lang="cs-CZ" sz="3600" dirty="0" smtClean="0"/>
              <a:t> rozdělení </a:t>
            </a:r>
            <a:r>
              <a:rPr lang="cs-CZ" sz="3600" dirty="0" smtClean="0">
                <a:solidFill>
                  <a:srgbClr val="FFC000"/>
                </a:solidFill>
              </a:rPr>
              <a:t>ENERGIÍ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13" y="5957420"/>
            <a:ext cx="8561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Analogie části obrázku </a:t>
            </a:r>
            <a:r>
              <a:rPr lang="en-US" sz="2400" dirty="0" smtClean="0">
                <a:solidFill>
                  <a:srgbClr val="FFC000"/>
                </a:solidFill>
              </a:rPr>
              <a:t>15.6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pro nerovnoměrné rozložení hladin energie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1622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MAXWELLOVO </a:t>
            </a:r>
            <a:r>
              <a:rPr lang="cs-CZ" sz="4000" dirty="0" smtClean="0"/>
              <a:t>rozdělení</a:t>
            </a:r>
            <a:r>
              <a:rPr lang="cs-CZ" sz="4000" dirty="0" smtClean="0">
                <a:solidFill>
                  <a:srgbClr val="FFC000"/>
                </a:solidFill>
              </a:rPr>
              <a:t> RYCHLOSTÍ</a:t>
            </a:r>
            <a:r>
              <a:rPr lang="cs-CZ" b="1" dirty="0" smtClean="0">
                <a:solidFill>
                  <a:srgbClr val="FFC000"/>
                </a:solidFill>
              </a:rPr>
              <a:t/>
            </a:r>
            <a:br>
              <a:rPr lang="cs-CZ" b="1" dirty="0" smtClean="0">
                <a:solidFill>
                  <a:srgbClr val="FFC000"/>
                </a:solidFill>
              </a:rPr>
            </a:br>
            <a:r>
              <a:rPr lang="cs-CZ" sz="3600" dirty="0" smtClean="0"/>
              <a:t>(obrázek </a:t>
            </a:r>
            <a:r>
              <a:rPr lang="en-US" sz="3600" dirty="0" smtClean="0"/>
              <a:t>20.4 bez </a:t>
            </a:r>
            <a:r>
              <a:rPr lang="en-US" sz="3600" dirty="0" err="1" smtClean="0"/>
              <a:t>vybarven</a:t>
            </a:r>
            <a:r>
              <a:rPr lang="cs-CZ" sz="3600" dirty="0" smtClean="0"/>
              <a:t>é plochy)</a:t>
            </a:r>
            <a:endParaRPr lang="cs-CZ" sz="3600" dirty="0"/>
          </a:p>
        </p:txBody>
      </p:sp>
      <p:sp>
        <p:nvSpPr>
          <p:cNvPr id="4" name="AutoShape 2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SouvisejÃ­cÃ­ obrÃ¡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SouvisejÃ­cÃ­ obrÃ¡ze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24288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  <a:cs typeface="Arial" pitchFamily="34" charset="0"/>
              </a:rPr>
              <a:t/>
            </a:r>
            <a:b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  <a:cs typeface="Arial" pitchFamily="34" charset="0"/>
              </a:rPr>
            </a:b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inherit"/>
                <a:cs typeface="Arial" pitchFamily="34" charset="0"/>
              </a:rPr>
              <a:t>  </a:t>
            </a:r>
            <a:endParaRPr kumimoji="0" lang="cs-CZ" altLang="cs-CZ" sz="1900" b="0" i="0" u="none" strike="noStrike" cap="none" normalizeH="0" baseline="0" dirty="0" smtClean="0">
              <a:ln>
                <a:noFill/>
              </a:ln>
              <a:solidFill>
                <a:srgbClr val="21242C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TeX_Main"/>
                <a:cs typeface="Arial" pitchFamily="34" charset="0"/>
              </a:rPr>
              <a:t>\text{speed }vspeed </a:t>
            </a:r>
            <a:r>
              <a:rPr kumimoji="0" lang="cs-CZ" altLang="cs-CZ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TeX_Math"/>
                <a:cs typeface="Arial" pitchFamily="34" charset="0"/>
              </a:rPr>
              <a:t>v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TeX_Main"/>
                <a:cs typeface="Arial" pitchFamily="34" charset="0"/>
              </a:rPr>
              <a:t>\# \text{ of molecules}# of molecules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77B05D"/>
                </a:solidFill>
                <a:effectLst/>
                <a:latin typeface="KaTeX_Main"/>
                <a:cs typeface="Arial" pitchFamily="34" charset="0"/>
              </a:rPr>
              <a:t>{1}1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Lato"/>
                <a:cs typeface="Arial" pitchFamily="34" charset="0"/>
              </a:rPr>
              <a:t/>
            </a:r>
            <a:br>
              <a:rPr kumimoji="0" lang="cs-CZ" altLang="cs-CZ" sz="1500" b="0" i="0" u="none" strike="noStrike" cap="none" normalizeH="0" baseline="0" dirty="0" smtClean="0">
                <a:ln>
                  <a:noFill/>
                </a:ln>
                <a:solidFill>
                  <a:srgbClr val="21242C"/>
                </a:solidFill>
                <a:effectLst/>
                <a:latin typeface="Lato"/>
                <a:cs typeface="Arial" pitchFamily="34" charset="0"/>
              </a:rPr>
            </a:b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rgbClr val="21242C"/>
              </a:solidFill>
              <a:effectLst/>
              <a:latin typeface="inherit"/>
              <a:cs typeface="Arial" pitchFamily="34" charset="0"/>
            </a:endParaRPr>
          </a:p>
        </p:txBody>
      </p:sp>
      <p:sp>
        <p:nvSpPr>
          <p:cNvPr id="8" name="AutoShape 10" descr="https://ka-perseus-graphie.s3.amazonaws.com/93151850341d5d8630e77e7cacd43d955b8ea86c.svg"/>
          <p:cNvSpPr>
            <a:spLocks noChangeAspect="1" noChangeArrowheads="1"/>
          </p:cNvSpPr>
          <p:nvPr/>
        </p:nvSpPr>
        <p:spPr bwMode="auto">
          <a:xfrm>
            <a:off x="34925" y="-266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VÃ½sledek obrÃ¡zku pro maxwell distribu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26" name="Picture 14" descr="VÃ½sledek obrÃ¡zku pro maxwell distrib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b="7902"/>
          <a:stretch/>
        </p:blipFill>
        <p:spPr bwMode="auto">
          <a:xfrm>
            <a:off x="1365661" y="1256858"/>
            <a:ext cx="6482938" cy="48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27916" y="6154472"/>
            <a:ext cx="3158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C000"/>
                </a:solidFill>
              </a:rPr>
              <a:t>r</a:t>
            </a:r>
            <a:r>
              <a:rPr lang="cs-CZ" sz="3200" dirty="0" smtClean="0">
                <a:solidFill>
                  <a:srgbClr val="FFC000"/>
                </a:solidFill>
              </a:rPr>
              <a:t>ychlost, v </a:t>
            </a:r>
            <a:r>
              <a:rPr lang="en-US" sz="3200" dirty="0" smtClean="0">
                <a:solidFill>
                  <a:srgbClr val="FFC000"/>
                </a:solidFill>
              </a:rPr>
              <a:t>[m.s</a:t>
            </a:r>
            <a:r>
              <a:rPr lang="en-US" sz="3200" baseline="30000" dirty="0" smtClean="0">
                <a:solidFill>
                  <a:srgbClr val="FFC000"/>
                </a:solidFill>
              </a:rPr>
              <a:t>-1</a:t>
            </a:r>
            <a:r>
              <a:rPr lang="en-US" sz="3200" dirty="0" smtClean="0">
                <a:solidFill>
                  <a:srgbClr val="FFC000"/>
                </a:solidFill>
              </a:rPr>
              <a:t>]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36855" y="3444055"/>
            <a:ext cx="346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Distribu</a:t>
            </a:r>
            <a:r>
              <a:rPr lang="cs-CZ" sz="2800" dirty="0" smtClean="0">
                <a:solidFill>
                  <a:srgbClr val="FFC000"/>
                </a:solidFill>
              </a:rPr>
              <a:t>č</a:t>
            </a:r>
            <a:r>
              <a:rPr lang="en-US" sz="2800" dirty="0" smtClean="0">
                <a:solidFill>
                  <a:srgbClr val="FFC000"/>
                </a:solidFill>
              </a:rPr>
              <a:t>n</a:t>
            </a:r>
            <a:r>
              <a:rPr lang="cs-CZ" sz="2800" dirty="0" smtClean="0">
                <a:solidFill>
                  <a:srgbClr val="FFC000"/>
                </a:solidFill>
              </a:rPr>
              <a:t>í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funkce</a:t>
            </a:r>
            <a:r>
              <a:rPr lang="en-US" sz="2800" dirty="0" smtClean="0">
                <a:solidFill>
                  <a:srgbClr val="FFC000"/>
                </a:solidFill>
              </a:rPr>
              <a:t>, f(v)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</a:t>
            </a:r>
            <a:r>
              <a:rPr lang="en-US" dirty="0" err="1" smtClean="0"/>
              <a:t>Maxwellova</a:t>
            </a:r>
            <a:r>
              <a:rPr lang="en-US" dirty="0" smtClean="0"/>
              <a:t> </a:t>
            </a:r>
            <a:r>
              <a:rPr lang="en-US" dirty="0" err="1" smtClean="0"/>
              <a:t>distribuce</a:t>
            </a:r>
            <a:r>
              <a:rPr lang="en-US" dirty="0" smtClean="0"/>
              <a:t> </a:t>
            </a:r>
            <a:r>
              <a:rPr lang="cs-CZ" dirty="0" smtClean="0"/>
              <a:t>obsahuje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>
                <a:solidFill>
                  <a:srgbClr val="FFC000"/>
                </a:solidFill>
              </a:rPr>
              <a:t>e</a:t>
            </a:r>
            <a:r>
              <a:rPr lang="en-US" b="1" baseline="30000" dirty="0" smtClean="0">
                <a:solidFill>
                  <a:srgbClr val="FFC000"/>
                </a:solidFill>
              </a:rPr>
              <a:t>-</a:t>
            </a:r>
            <a:r>
              <a:rPr lang="en-US" baseline="30000" dirty="0" smtClean="0">
                <a:solidFill>
                  <a:srgbClr val="FFC000"/>
                </a:solidFill>
              </a:rPr>
              <a:t> [</a:t>
            </a:r>
            <a:r>
              <a:rPr lang="en-US" baseline="30000" dirty="0" err="1" smtClean="0">
                <a:solidFill>
                  <a:srgbClr val="FFC000"/>
                </a:solidFill>
              </a:rPr>
              <a:t>const</a:t>
            </a:r>
            <a:r>
              <a:rPr lang="en-US" baseline="30000" dirty="0" smtClean="0">
                <a:solidFill>
                  <a:srgbClr val="FFC000"/>
                </a:solidFill>
              </a:rPr>
              <a:t>] v</a:t>
            </a:r>
            <a:r>
              <a:rPr lang="en-US" baseline="52000" dirty="0" smtClean="0">
                <a:solidFill>
                  <a:srgbClr val="FFC000"/>
                </a:solidFill>
              </a:rPr>
              <a:t>2</a:t>
            </a:r>
            <a:r>
              <a:rPr lang="cs-CZ" dirty="0" smtClean="0"/>
              <a:t> vážené </a:t>
            </a:r>
            <a:r>
              <a:rPr lang="cs-CZ" dirty="0" smtClean="0">
                <a:solidFill>
                  <a:srgbClr val="FFC000"/>
                </a:solidFill>
              </a:rPr>
              <a:t>v</a:t>
            </a:r>
            <a:r>
              <a:rPr lang="en-US" baseline="30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?</a:t>
            </a:r>
            <a:endParaRPr lang="cs-CZ" dirty="0"/>
          </a:p>
        </p:txBody>
      </p:sp>
      <p:pic>
        <p:nvPicPr>
          <p:cNvPr id="14338" name="Picture 2" descr="VÃ½sledek obrÃ¡zku pro velocity distribution calculation v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8" t="10389" b="55325"/>
          <a:stretch/>
        </p:blipFill>
        <p:spPr bwMode="auto">
          <a:xfrm>
            <a:off x="4267199" y="2293166"/>
            <a:ext cx="4656207" cy="32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Ã½sledek obrÃ¡zku pro velocity distribution calculation v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8" t="76003"/>
          <a:stretch/>
        </p:blipFill>
        <p:spPr bwMode="auto">
          <a:xfrm>
            <a:off x="228600" y="3011384"/>
            <a:ext cx="3820757" cy="2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1371600"/>
            <a:ext cx="533400" cy="1371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494309"/>
            <a:ext cx="321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vybran</a:t>
            </a:r>
            <a:r>
              <a:rPr lang="cs-CZ" sz="2400" dirty="0" smtClean="0"/>
              <a:t>ý směr rychlosti</a:t>
            </a:r>
            <a:endParaRPr lang="cs-CZ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06682" y="5657671"/>
            <a:ext cx="377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požadovanou velikost rychlosti sčítáme </a:t>
            </a:r>
            <a:r>
              <a:rPr lang="cs-CZ" sz="2400" dirty="0"/>
              <a:t>přes všechny směry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76202" y="1521941"/>
            <a:ext cx="838200" cy="1371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086600" y="2819400"/>
            <a:ext cx="304800" cy="4572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0/01/MaxwellBoltzmann-en.svg/700px-MaxwellBoltzmann-e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10676" b="9699"/>
          <a:stretch/>
        </p:blipFill>
        <p:spPr bwMode="auto">
          <a:xfrm>
            <a:off x="1094874" y="1219200"/>
            <a:ext cx="7596452" cy="424714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Obr</a:t>
            </a:r>
            <a:r>
              <a:rPr lang="en-US" sz="2800" dirty="0" smtClean="0">
                <a:solidFill>
                  <a:srgbClr val="FFC000"/>
                </a:solidFill>
              </a:rPr>
              <a:t>. 20.3 </a:t>
            </a:r>
            <a:r>
              <a:rPr lang="cs-CZ" sz="2800" dirty="0" smtClean="0">
                <a:solidFill>
                  <a:srgbClr val="FFC000"/>
                </a:solidFill>
              </a:rPr>
              <a:t>Maxwellova distribuce rychlostí pro </a:t>
            </a:r>
            <a:r>
              <a:rPr lang="en-US" sz="2800" dirty="0" smtClean="0">
                <a:solidFill>
                  <a:srgbClr val="FFC000"/>
                </a:solidFill>
              </a:rPr>
              <a:t>r</a:t>
            </a:r>
            <a:r>
              <a:rPr lang="cs-CZ" sz="2800" dirty="0" smtClean="0">
                <a:solidFill>
                  <a:srgbClr val="FFC000"/>
                </a:solidFill>
              </a:rPr>
              <a:t>ůzné </a:t>
            </a:r>
            <a:r>
              <a:rPr lang="cs-CZ" sz="2800" i="1" dirty="0" smtClean="0">
                <a:solidFill>
                  <a:srgbClr val="00FFFF"/>
                </a:solidFill>
              </a:rPr>
              <a:t>M</a:t>
            </a:r>
            <a:endParaRPr lang="cs-CZ" sz="2800" i="1" dirty="0">
              <a:solidFill>
                <a:srgbClr val="00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627461" y="3221914"/>
            <a:ext cx="307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Relativn</a:t>
            </a:r>
            <a:r>
              <a:rPr lang="cs-CZ" dirty="0"/>
              <a:t>í počet </a:t>
            </a:r>
            <a:r>
              <a:rPr lang="cs-CZ" dirty="0" smtClean="0"/>
              <a:t>molekul(s</a:t>
            </a:r>
            <a:r>
              <a:rPr lang="en-US" dirty="0" smtClean="0"/>
              <a:t>/m)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5742709" y="5369640"/>
            <a:ext cx="322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err="1" smtClean="0"/>
              <a:t>Vz</a:t>
            </a:r>
            <a:r>
              <a:rPr lang="cs-CZ" sz="2400" dirty="0" smtClean="0"/>
              <a:t>ácné plyny, </a:t>
            </a:r>
            <a:r>
              <a:rPr lang="en-US" sz="2400" dirty="0" smtClean="0"/>
              <a:t>298.15 K</a:t>
            </a:r>
            <a:endParaRPr lang="cs-CZ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461973"/>
            <a:ext cx="307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Rychlost</a:t>
            </a:r>
            <a:r>
              <a:rPr lang="en-US" dirty="0" smtClean="0"/>
              <a:t> (m/s)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04460" y="2915228"/>
            <a:ext cx="307534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Distribuční funkce </a:t>
            </a:r>
            <a:r>
              <a:rPr lang="cs-CZ" dirty="0" smtClean="0">
                <a:solidFill>
                  <a:schemeClr val="bg1"/>
                </a:solidFill>
              </a:rPr>
              <a:t>nebo též </a:t>
            </a:r>
            <a:r>
              <a:rPr lang="cs-CZ" b="1" dirty="0" smtClean="0">
                <a:solidFill>
                  <a:schemeClr val="bg1"/>
                </a:solidFill>
              </a:rPr>
              <a:t>hustota pravděpodobnosti </a:t>
            </a:r>
            <a:r>
              <a:rPr lang="cs-CZ" dirty="0" smtClean="0">
                <a:solidFill>
                  <a:schemeClr val="bg1"/>
                </a:solidFill>
              </a:rPr>
              <a:t>(s</a:t>
            </a:r>
            <a:r>
              <a:rPr lang="en-US" dirty="0" smtClean="0">
                <a:solidFill>
                  <a:schemeClr val="bg1"/>
                </a:solidFill>
              </a:rPr>
              <a:t>/m)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47800" y="4535905"/>
            <a:ext cx="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481" y="601979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Plocha pod křivkami normovaná </a:t>
            </a:r>
            <a:r>
              <a:rPr lang="cs-CZ" dirty="0" smtClean="0">
                <a:solidFill>
                  <a:srgbClr val="FFC000"/>
                </a:solidFill>
              </a:rPr>
              <a:t>na hodnotu </a:t>
            </a:r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V</a:t>
            </a:r>
            <a:r>
              <a:rPr lang="cs-CZ" dirty="0" smtClean="0"/>
              <a:t>ýznam určitého integrálu v daných mezích: </a:t>
            </a:r>
            <a:r>
              <a:rPr lang="cs-CZ" dirty="0" smtClean="0">
                <a:solidFill>
                  <a:srgbClr val="FFC000"/>
                </a:solidFill>
              </a:rPr>
              <a:t>jaká část z celku</a:t>
            </a:r>
            <a:r>
              <a:rPr lang="cs-CZ" dirty="0" smtClean="0"/>
              <a:t> molekul má rychlost ve zvoleném rozmezí.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6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413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Equation.DSMT4</vt:lpstr>
      <vt:lpstr>13. Přednáška   20.1 Pohyb molekul v plynech.  </vt:lpstr>
      <vt:lpstr>20.1 Pohyb molekul v plynech.</vt:lpstr>
      <vt:lpstr>Předpoklady kinetického modelu</vt:lpstr>
      <vt:lpstr>Odůvodnění 20.1: Proč p závisí na ⟨"v2" ⟩?</vt:lpstr>
      <vt:lpstr>Střední kvadratická rychlost molekul ideálního plynu</vt:lpstr>
      <vt:lpstr>PowerPoint Presentation</vt:lpstr>
      <vt:lpstr>MAXWELLOVO rozdělení RYCHLOSTÍ (obrázek 20.4 bez vybarvené plochy)</vt:lpstr>
      <vt:lpstr>Proč Maxwellova distribuce obsahuje e- [const] v2 vážené v2 ?</vt:lpstr>
      <vt:lpstr>Obr. 20.3 Maxwellova distribuce rychlostí pro různé M</vt:lpstr>
      <vt:lpstr>Obr. 20.3 Maxwellova distribuce rychlostí pro různé T</vt:lpstr>
      <vt:lpstr>Obr. 20.6 Rychlost: nejpravděpodobnější, střední a střední kvadratická</vt:lpstr>
      <vt:lpstr>20.1.4 Transportní vlastnosti id. plynu  + 20.2.2. vodivost v roztocích elektrolytů</vt:lpstr>
      <vt:lpstr>PowerPoint Presentation</vt:lpstr>
      <vt:lpstr>PowerPoint Presentation</vt:lpstr>
      <vt:lpstr>Animace difuze:</vt:lpstr>
      <vt:lpstr>Kde očekáváme nejvyšší tok?</vt:lpstr>
      <vt:lpstr>Tok hybnosti (viskozita)</vt:lpstr>
      <vt:lpstr>Vznik viskozity na modelu newtonovského proudění</vt:lpstr>
      <vt:lpstr>Mikroskopické rovnice pro difuzi: (Odhad D z kinetické teorie id g)</vt:lpstr>
      <vt:lpstr>Zjednodušený 1D model difuze</vt:lpstr>
      <vt:lpstr>Transportní parametry 20.1.4.2</vt:lpstr>
      <vt:lpstr>Pojem střední volná dráha ()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Kinetická teorie ideálního plynu</dc:title>
  <dc:creator>Marketa</dc:creator>
  <cp:lastModifiedBy>Marketa</cp:lastModifiedBy>
  <cp:revision>227</cp:revision>
  <dcterms:created xsi:type="dcterms:W3CDTF">2016-11-12T18:27:26Z</dcterms:created>
  <dcterms:modified xsi:type="dcterms:W3CDTF">2018-12-13T10:21:35Z</dcterms:modified>
</cp:coreProperties>
</file>