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41" r:id="rId2"/>
    <p:sldId id="362" r:id="rId3"/>
    <p:sldId id="363" r:id="rId4"/>
    <p:sldId id="367" r:id="rId5"/>
    <p:sldId id="365" r:id="rId6"/>
    <p:sldId id="364" r:id="rId7"/>
    <p:sldId id="366" r:id="rId8"/>
    <p:sldId id="370" r:id="rId9"/>
    <p:sldId id="369" r:id="rId10"/>
    <p:sldId id="371" r:id="rId11"/>
    <p:sldId id="348" r:id="rId12"/>
    <p:sldId id="372" r:id="rId13"/>
    <p:sldId id="373" r:id="rId14"/>
    <p:sldId id="374" r:id="rId15"/>
    <p:sldId id="375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FFFF"/>
    <a:srgbClr val="33CC33"/>
    <a:srgbClr val="333399"/>
    <a:srgbClr val="0033CC"/>
    <a:srgbClr val="FF99FF"/>
    <a:srgbClr val="0066FF"/>
    <a:srgbClr val="0000FF"/>
    <a:srgbClr val="A60E0E"/>
    <a:srgbClr val="C21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35" autoAdjust="0"/>
    <p:restoredTop sz="56587" autoAdjust="0"/>
  </p:normalViewPr>
  <p:slideViewPr>
    <p:cSldViewPr>
      <p:cViewPr varScale="1">
        <p:scale>
          <a:sx n="85" d="100"/>
          <a:sy n="85" d="100"/>
        </p:scale>
        <p:origin x="-144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314EE-A60E-42AF-8A72-B752D1E68FA0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2D98C-F819-4026-8022-F4CDAC15DF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509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496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844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2102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571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735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841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011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287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822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92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555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3B3B7-B625-4974-AFDD-440263C2B537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3749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260" y="779055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8. p</a:t>
            </a:r>
            <a:r>
              <a:rPr lang="cs-CZ" sz="3600" dirty="0" smtClean="0"/>
              <a:t>řednáška</a:t>
            </a:r>
            <a:endParaRPr lang="cs-C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0030" y="2430470"/>
            <a:ext cx="5535785" cy="83027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err="1" smtClean="0">
                <a:solidFill>
                  <a:srgbClr val="FFC000"/>
                </a:solidFill>
              </a:rPr>
              <a:t>Symetrie</a:t>
            </a:r>
            <a:r>
              <a:rPr lang="en-US" sz="4000" dirty="0" smtClean="0">
                <a:solidFill>
                  <a:srgbClr val="FFC000"/>
                </a:solidFill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</a:rPr>
              <a:t>molekul</a:t>
            </a:r>
            <a:endParaRPr lang="cs-CZ" sz="4000" dirty="0">
              <a:solidFill>
                <a:srgbClr val="00FF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99601" y="3659429"/>
            <a:ext cx="6000476" cy="188184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dirty="0" smtClean="0">
                <a:solidFill>
                  <a:srgbClr val="00FFFF"/>
                </a:solidFill>
              </a:rPr>
              <a:t>Atkins: </a:t>
            </a:r>
            <a:r>
              <a:rPr lang="en-US" dirty="0" err="1" smtClean="0">
                <a:solidFill>
                  <a:srgbClr val="00FFFF"/>
                </a:solidFill>
              </a:rPr>
              <a:t>Kapitola</a:t>
            </a:r>
            <a:r>
              <a:rPr lang="en-US" dirty="0" smtClean="0">
                <a:solidFill>
                  <a:srgbClr val="00FFFF"/>
                </a:solidFill>
              </a:rPr>
              <a:t> 11</a:t>
            </a:r>
          </a:p>
          <a:p>
            <a:pPr marL="91440" indent="0" algn="ctr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00FF00"/>
                </a:solidFill>
              </a:rPr>
              <a:t>(a</a:t>
            </a:r>
            <a:r>
              <a:rPr lang="cs-CZ" dirty="0" smtClean="0">
                <a:solidFill>
                  <a:srgbClr val="00FF00"/>
                </a:solidFill>
              </a:rPr>
              <a:t>ž po ní bude následovat </a:t>
            </a:r>
          </a:p>
          <a:p>
            <a:pPr marL="91440" indent="0" algn="ctr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cs-CZ" dirty="0" smtClean="0">
                <a:solidFill>
                  <a:srgbClr val="00FF00"/>
                </a:solidFill>
              </a:rPr>
              <a:t>Kapitola </a:t>
            </a:r>
            <a:r>
              <a:rPr lang="en-US" dirty="0" smtClean="0">
                <a:solidFill>
                  <a:srgbClr val="00FF00"/>
                </a:solidFill>
              </a:rPr>
              <a:t>10 </a:t>
            </a:r>
            <a:r>
              <a:rPr lang="cs-CZ" dirty="0" smtClean="0">
                <a:solidFill>
                  <a:srgbClr val="00FF00"/>
                </a:solidFill>
              </a:rPr>
              <a:t>„Struktura molekul“       </a:t>
            </a:r>
          </a:p>
          <a:p>
            <a:pPr marL="91440" indent="0" algn="ctr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cs-CZ" dirty="0" smtClean="0">
                <a:solidFill>
                  <a:srgbClr val="00FF00"/>
                </a:solidFill>
              </a:rPr>
              <a:t>– kvůli využití symetrie)</a:t>
            </a:r>
            <a:endParaRPr lang="cs-CZ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698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122" name="Picture 2" descr="Allene molecule containing Dihedral plane&#10; 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359" t="47588" r="27279" b="10373"/>
          <a:stretch/>
        </p:blipFill>
        <p:spPr bwMode="auto">
          <a:xfrm>
            <a:off x="923525" y="1806797"/>
            <a:ext cx="7251623" cy="4636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969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9593" y="171128"/>
            <a:ext cx="8568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C000"/>
                </a:solidFill>
              </a:rPr>
              <a:t>d.</a:t>
            </a:r>
            <a:r>
              <a:rPr lang="en-US" sz="3600" dirty="0" smtClean="0">
                <a:solidFill>
                  <a:srgbClr val="00FF00"/>
                </a:solidFill>
              </a:rPr>
              <a:t> </a:t>
            </a:r>
            <a:r>
              <a:rPr lang="en-US" sz="3600" dirty="0" err="1" smtClean="0">
                <a:solidFill>
                  <a:srgbClr val="00FF00"/>
                </a:solidFill>
              </a:rPr>
              <a:t>Nevlastn</a:t>
            </a:r>
            <a:r>
              <a:rPr lang="cs-CZ" sz="3600" dirty="0" smtClean="0">
                <a:solidFill>
                  <a:srgbClr val="00FF00"/>
                </a:solidFill>
              </a:rPr>
              <a:t>í rotace                                        </a:t>
            </a:r>
            <a:r>
              <a:rPr lang="en-US" sz="3600" dirty="0" smtClean="0">
                <a:solidFill>
                  <a:srgbClr val="00FF00"/>
                </a:solidFill>
              </a:rPr>
              <a:t> </a:t>
            </a:r>
            <a:r>
              <a:rPr lang="cs-CZ" sz="3600" dirty="0" smtClean="0">
                <a:solidFill>
                  <a:srgbClr val="FFC000"/>
                </a:solidFill>
              </a:rPr>
              <a:t>kolem </a:t>
            </a:r>
            <a:r>
              <a:rPr lang="cs-CZ" sz="3600" dirty="0" smtClean="0">
                <a:solidFill>
                  <a:srgbClr val="00FF00"/>
                </a:solidFill>
              </a:rPr>
              <a:t>n-četné rotačně-reflexní osy</a:t>
            </a:r>
            <a:endParaRPr lang="cs-CZ" sz="3600" dirty="0">
              <a:solidFill>
                <a:srgbClr val="00FF00"/>
              </a:solidFill>
            </a:endParaRPr>
          </a:p>
        </p:txBody>
      </p:sp>
      <p:pic>
        <p:nvPicPr>
          <p:cNvPr id="7170" name="Picture 2" descr="VÃ½sledek obrÃ¡zku pro allene improper rotat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83" t="40076" r="8049" b="9006"/>
          <a:stretch/>
        </p:blipFill>
        <p:spPr bwMode="auto">
          <a:xfrm>
            <a:off x="439338" y="1831254"/>
            <a:ext cx="8305030" cy="3763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86552" y="6014593"/>
            <a:ext cx="64106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rgbClr val="FFC000"/>
                </a:solidFill>
              </a:rPr>
              <a:t>Obr. </a:t>
            </a:r>
            <a:r>
              <a:rPr lang="en-US" sz="2800" dirty="0" smtClean="0">
                <a:solidFill>
                  <a:srgbClr val="FFC000"/>
                </a:solidFill>
              </a:rPr>
              <a:t>11.6 / Atkins v </a:t>
            </a:r>
            <a:r>
              <a:rPr lang="en-US" sz="2800" dirty="0" err="1" smtClean="0">
                <a:solidFill>
                  <a:srgbClr val="FFC000"/>
                </a:solidFill>
              </a:rPr>
              <a:t>detailn</a:t>
            </a:r>
            <a:r>
              <a:rPr lang="cs-CZ" sz="2800" dirty="0" smtClean="0">
                <a:solidFill>
                  <a:srgbClr val="FFC000"/>
                </a:solidFill>
              </a:rPr>
              <a:t>ější reprezentaci</a:t>
            </a:r>
            <a:endParaRPr lang="cs-CZ" sz="2800" dirty="0">
              <a:solidFill>
                <a:srgbClr val="FFC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50280" y="2276850"/>
            <a:ext cx="422455" cy="384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5224885" y="2929735"/>
            <a:ext cx="422455" cy="384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5071164" y="4197100"/>
            <a:ext cx="422455" cy="384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3688685" y="4657960"/>
            <a:ext cx="422455" cy="384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6914705" y="2929735"/>
            <a:ext cx="422455" cy="384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8143665" y="2292400"/>
            <a:ext cx="422455" cy="384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Rectangle 14"/>
          <p:cNvSpPr/>
          <p:nvPr/>
        </p:nvSpPr>
        <p:spPr>
          <a:xfrm>
            <a:off x="8246483" y="4657960"/>
            <a:ext cx="422455" cy="384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6663958" y="4273910"/>
            <a:ext cx="422455" cy="384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548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Samostudium</a:t>
            </a:r>
            <a:r>
              <a:rPr lang="en-US" dirty="0" smtClean="0"/>
              <a:t> v </a:t>
            </a:r>
            <a:r>
              <a:rPr lang="en-US" dirty="0" err="1" smtClean="0"/>
              <a:t>rozsahu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FF00"/>
                </a:solidFill>
              </a:rPr>
              <a:t>Atkins/11.1.2</a:t>
            </a:r>
            <a:endParaRPr lang="cs-CZ" dirty="0" smtClean="0">
              <a:solidFill>
                <a:srgbClr val="00FF00"/>
              </a:solidFill>
            </a:endParaRPr>
          </a:p>
          <a:p>
            <a:r>
              <a:rPr lang="cs-CZ" dirty="0" smtClean="0"/>
              <a:t>Plus seminář: Studijní text Mgr. Jakuba Stoška.</a:t>
            </a:r>
          </a:p>
          <a:p>
            <a:r>
              <a:rPr lang="cs-CZ" dirty="0" smtClean="0"/>
              <a:t>Zde zmiňujeme pouze vybrané „vysvětlovací“ body.</a:t>
            </a:r>
            <a:endParaRPr lang="cs-CZ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11.1.</a:t>
            </a:r>
            <a:r>
              <a:rPr lang="en-US" dirty="0">
                <a:solidFill>
                  <a:srgbClr val="FFC000"/>
                </a:solidFill>
              </a:rPr>
              <a:t>2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Klasifikace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molekul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podle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symetrie</a:t>
            </a:r>
            <a:endParaRPr lang="cs-CZ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00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23" y="1718435"/>
            <a:ext cx="4199246" cy="3346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93095" y="702245"/>
            <a:ext cx="80278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C000"/>
                </a:solidFill>
              </a:rPr>
              <a:t>Kolika</a:t>
            </a:r>
            <a:r>
              <a:rPr lang="en-US" sz="2800" dirty="0" smtClean="0">
                <a:solidFill>
                  <a:srgbClr val="FFC000"/>
                </a:solidFill>
              </a:rPr>
              <a:t>-</a:t>
            </a:r>
            <a:r>
              <a:rPr lang="cs-CZ" sz="2800" dirty="0" smtClean="0">
                <a:solidFill>
                  <a:srgbClr val="FFC000"/>
                </a:solidFill>
              </a:rPr>
              <a:t>četné osy  symetrie mají oktaedrické molekuly?</a:t>
            </a:r>
            <a:endParaRPr lang="cs-CZ" sz="2800" dirty="0">
              <a:solidFill>
                <a:srgbClr val="FFC000"/>
              </a:solidFill>
            </a:endParaRPr>
          </a:p>
        </p:txBody>
      </p:sp>
      <p:pic>
        <p:nvPicPr>
          <p:cNvPr id="8196" name="Picture 4" descr="VÃ½sledek obrÃ¡zku pro octahedral molecul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2430" y="1576955"/>
            <a:ext cx="4105275" cy="362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90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80" y="254568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11.2 </a:t>
            </a:r>
            <a:r>
              <a:rPr lang="en-US" dirty="0" err="1" smtClean="0">
                <a:solidFill>
                  <a:srgbClr val="FFC000"/>
                </a:solidFill>
              </a:rPr>
              <a:t>Aplikace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symetrie</a:t>
            </a:r>
            <a:r>
              <a:rPr lang="en-US" dirty="0" smtClean="0">
                <a:solidFill>
                  <a:srgbClr val="FFC000"/>
                </a:solidFill>
              </a:rPr>
              <a:t> v </a:t>
            </a:r>
            <a:r>
              <a:rPr lang="en-US" dirty="0" err="1" smtClean="0">
                <a:solidFill>
                  <a:srgbClr val="FFC000"/>
                </a:solidFill>
              </a:rPr>
              <a:t>teorii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molekulov</a:t>
            </a:r>
            <a:r>
              <a:rPr lang="cs-CZ" dirty="0" smtClean="0">
                <a:solidFill>
                  <a:srgbClr val="FFC000"/>
                </a:solidFill>
              </a:rPr>
              <a:t>ých orbitalů</a:t>
            </a:r>
            <a:endParaRPr lang="cs-CZ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69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89" y="452976"/>
            <a:ext cx="4495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R. B. Woodward, 1917-1979</a:t>
            </a:r>
            <a:endParaRPr lang="cs-CZ" sz="2800" dirty="0"/>
          </a:p>
        </p:txBody>
      </p:sp>
      <p:sp>
        <p:nvSpPr>
          <p:cNvPr id="5" name="AutoShape 4" descr="VÃ½sledek obrÃ¡zku pro R. B. Woodwar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6" descr="VÃ½sledek obrÃ¡zku pro R. B. Woodward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1253928"/>
            <a:ext cx="4262955" cy="2848429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8" name="Rectangle 7"/>
          <p:cNvSpPr/>
          <p:nvPr/>
        </p:nvSpPr>
        <p:spPr>
          <a:xfrm>
            <a:off x="108533" y="439288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US </a:t>
            </a:r>
            <a:r>
              <a:rPr lang="cs-CZ" dirty="0" smtClean="0"/>
              <a:t>americký </a:t>
            </a:r>
            <a:r>
              <a:rPr lang="cs-CZ" dirty="0"/>
              <a:t>organický chemik, nositel Nobelovy ceny za chemii za rok 1965, a to za jeho mimořádný přínos umění organické syntézy. Mezi jeho nejdůležitějším počiny patří stanovení molekulární struktury a/nebo syntéza mnoha složitých přírodních sloučenin. </a:t>
            </a:r>
            <a:endParaRPr lang="cs-CZ" dirty="0"/>
          </a:p>
        </p:txBody>
      </p:sp>
      <p:pic>
        <p:nvPicPr>
          <p:cNvPr id="10" name="Picture 4" descr="VÃ½sledek obrÃ¡zku pro Roald Hoffman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7875" y="989670"/>
            <a:ext cx="2324265" cy="3203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533595" y="466450"/>
            <a:ext cx="4416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R. Hoffmann, * 1937 </a:t>
            </a:r>
            <a:r>
              <a:rPr lang="en-US" sz="2800" dirty="0" err="1" smtClean="0"/>
              <a:t>Zolo</a:t>
            </a:r>
            <a:r>
              <a:rPr lang="cs-CZ" sz="2800" dirty="0" smtClean="0"/>
              <a:t>čiv</a:t>
            </a:r>
            <a:endParaRPr lang="cs-CZ" sz="2800" dirty="0"/>
          </a:p>
        </p:txBody>
      </p:sp>
      <p:sp>
        <p:nvSpPr>
          <p:cNvPr id="9" name="Rectangle 8"/>
          <p:cNvSpPr/>
          <p:nvPr/>
        </p:nvSpPr>
        <p:spPr>
          <a:xfrm>
            <a:off x="4774007" y="4371873"/>
            <a:ext cx="417616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Roald Hoffmann</a:t>
            </a:r>
            <a:r>
              <a:rPr lang="cs-CZ" dirty="0"/>
              <a:t> (narozen jako </a:t>
            </a:r>
            <a:r>
              <a:rPr lang="cs-CZ" b="1" dirty="0"/>
              <a:t>Roald Safran</a:t>
            </a:r>
            <a:r>
              <a:rPr lang="cs-CZ" dirty="0"/>
              <a:t> </a:t>
            </a:r>
            <a:r>
              <a:rPr lang="cs-CZ" dirty="0" smtClean="0"/>
              <a:t> </a:t>
            </a:r>
            <a:r>
              <a:rPr lang="cs-CZ" dirty="0"/>
              <a:t>je americký chemik, nositel </a:t>
            </a:r>
            <a:r>
              <a:rPr lang="cs-CZ" dirty="0" smtClean="0"/>
              <a:t>Nobelovy ceny za chemii</a:t>
            </a:r>
            <a:r>
              <a:rPr lang="cs-CZ" dirty="0"/>
              <a:t> za rok 1981. Obdržel ji společně s </a:t>
            </a:r>
            <a:r>
              <a:rPr lang="cs-CZ" dirty="0" smtClean="0"/>
              <a:t>Kenichim Fukuim</a:t>
            </a:r>
            <a:r>
              <a:rPr lang="cs-CZ" dirty="0"/>
              <a:t> za průkopnické teorie chemické reaktivity a jejich aplikace v chemii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975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11.1+11.1.1 </a:t>
            </a:r>
            <a:r>
              <a:rPr lang="en-US" dirty="0" err="1" smtClean="0">
                <a:solidFill>
                  <a:srgbClr val="FFC000"/>
                </a:solidFill>
              </a:rPr>
              <a:t>Prvky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a </a:t>
            </a:r>
            <a:r>
              <a:rPr lang="en-US" dirty="0" err="1">
                <a:solidFill>
                  <a:srgbClr val="FFC000"/>
                </a:solidFill>
              </a:rPr>
              <a:t>operace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symetrie</a:t>
            </a:r>
            <a:endParaRPr lang="cs-CZ" dirty="0">
              <a:solidFill>
                <a:srgbClr val="FFC000"/>
              </a:solidFill>
            </a:endParaRPr>
          </a:p>
        </p:txBody>
      </p:sp>
      <p:pic>
        <p:nvPicPr>
          <p:cNvPr id="1030" name="Picture 6" descr="VÃ½sledek obrÃ¡zku pro nh3 symmetry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561" r="8201" b="45720"/>
          <a:stretch/>
        </p:blipFill>
        <p:spPr bwMode="auto">
          <a:xfrm>
            <a:off x="846715" y="2123811"/>
            <a:ext cx="7711179" cy="288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30765" y="5556127"/>
            <a:ext cx="71207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C000"/>
                </a:solidFill>
              </a:rPr>
              <a:t>Kter</a:t>
            </a:r>
            <a:r>
              <a:rPr lang="cs-CZ" sz="3200" dirty="0" smtClean="0">
                <a:solidFill>
                  <a:srgbClr val="FFC000"/>
                </a:solidFill>
              </a:rPr>
              <a:t>á z molekul má vyšší rotační symetrii?</a:t>
            </a:r>
            <a:endParaRPr lang="cs-CZ" sz="3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02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11.1.1.1 </a:t>
            </a:r>
            <a:r>
              <a:rPr lang="en-US" sz="4000" dirty="0" err="1" smtClean="0"/>
              <a:t>Notace</a:t>
            </a:r>
            <a:r>
              <a:rPr lang="cs-CZ" dirty="0"/>
              <a:t/>
            </a:r>
            <a:br>
              <a:rPr lang="cs-CZ" dirty="0"/>
            </a:br>
            <a:r>
              <a:rPr lang="cs-CZ" sz="3600" dirty="0" smtClean="0">
                <a:solidFill>
                  <a:srgbClr val="FFC000"/>
                </a:solidFill>
              </a:rPr>
              <a:t>a. </a:t>
            </a:r>
            <a:r>
              <a:rPr lang="en-US" sz="3600" dirty="0" smtClean="0">
                <a:solidFill>
                  <a:srgbClr val="FFC000"/>
                </a:solidFill>
              </a:rPr>
              <a:t> n-</a:t>
            </a:r>
            <a:r>
              <a:rPr lang="cs-CZ" sz="3600" dirty="0" smtClean="0">
                <a:solidFill>
                  <a:srgbClr val="FFC000"/>
                </a:solidFill>
              </a:rPr>
              <a:t>četná </a:t>
            </a:r>
            <a:r>
              <a:rPr lang="cs-CZ" sz="3600" dirty="0" smtClean="0">
                <a:solidFill>
                  <a:srgbClr val="00FF00"/>
                </a:solidFill>
              </a:rPr>
              <a:t>rotace</a:t>
            </a:r>
            <a:r>
              <a:rPr lang="cs-CZ" sz="3600" dirty="0" smtClean="0">
                <a:solidFill>
                  <a:srgbClr val="FFC000"/>
                </a:solidFill>
              </a:rPr>
              <a:t>, n-četná </a:t>
            </a:r>
            <a:r>
              <a:rPr lang="en-US" sz="3600" dirty="0" err="1" smtClean="0">
                <a:solidFill>
                  <a:srgbClr val="00FF00"/>
                </a:solidFill>
              </a:rPr>
              <a:t>rota</a:t>
            </a:r>
            <a:r>
              <a:rPr lang="cs-CZ" sz="3600" dirty="0" smtClean="0">
                <a:solidFill>
                  <a:srgbClr val="00FF00"/>
                </a:solidFill>
              </a:rPr>
              <a:t>ční osa</a:t>
            </a:r>
            <a:r>
              <a:rPr lang="en-US" sz="3600" dirty="0" smtClean="0">
                <a:solidFill>
                  <a:srgbClr val="FFC000"/>
                </a:solidFill>
              </a:rPr>
              <a:t>,</a:t>
            </a:r>
            <a:r>
              <a:rPr lang="en-US" sz="3600" dirty="0" smtClean="0">
                <a:solidFill>
                  <a:srgbClr val="00FF00"/>
                </a:solidFill>
              </a:rPr>
              <a:t> </a:t>
            </a:r>
            <a:r>
              <a:rPr lang="en-US" sz="3600" dirty="0" err="1" smtClean="0">
                <a:solidFill>
                  <a:srgbClr val="00FF00"/>
                </a:solidFill>
              </a:rPr>
              <a:t>identita</a:t>
            </a:r>
            <a:endParaRPr lang="cs-CZ" sz="3600" dirty="0">
              <a:solidFill>
                <a:srgbClr val="00FF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435" t="2697" b="1884"/>
          <a:stretch/>
        </p:blipFill>
        <p:spPr bwMode="auto">
          <a:xfrm>
            <a:off x="385855" y="1569897"/>
            <a:ext cx="3917310" cy="4755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5368" y="2200041"/>
            <a:ext cx="4604486" cy="2874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22790" y="6346975"/>
            <a:ext cx="22833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C000"/>
                </a:solidFill>
              </a:rPr>
              <a:t>Atkins, Obr. </a:t>
            </a:r>
            <a:r>
              <a:rPr lang="en-US" sz="2400" b="1" dirty="0" smtClean="0">
                <a:solidFill>
                  <a:srgbClr val="FFC000"/>
                </a:solidFill>
              </a:rPr>
              <a:t>11.2</a:t>
            </a:r>
            <a:endParaRPr lang="cs-CZ" sz="2400" b="1" dirty="0">
              <a:solidFill>
                <a:srgbClr val="FFC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09670" y="5224072"/>
            <a:ext cx="36778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C000"/>
                </a:solidFill>
              </a:rPr>
              <a:t>Atkins, Obr. </a:t>
            </a:r>
            <a:r>
              <a:rPr lang="cs-CZ" sz="2400" b="1" dirty="0" smtClean="0">
                <a:solidFill>
                  <a:srgbClr val="FFC000"/>
                </a:solidFill>
              </a:rPr>
              <a:t>na str. </a:t>
            </a:r>
            <a:r>
              <a:rPr lang="en-US" sz="2400" b="1" dirty="0" smtClean="0">
                <a:solidFill>
                  <a:srgbClr val="FFC000"/>
                </a:solidFill>
              </a:rPr>
              <a:t>388 dole</a:t>
            </a:r>
            <a:endParaRPr lang="cs-CZ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443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510" y="587030"/>
            <a:ext cx="8229600" cy="1143000"/>
          </a:xfrm>
        </p:spPr>
        <p:txBody>
          <a:bodyPr/>
          <a:lstStyle/>
          <a:p>
            <a:r>
              <a:rPr lang="cs-CZ" dirty="0" smtClean="0"/>
              <a:t>Osy symetrie molekuly benzenu</a:t>
            </a:r>
            <a:endParaRPr lang="cs-CZ" dirty="0"/>
          </a:p>
        </p:txBody>
      </p:sp>
      <p:pic>
        <p:nvPicPr>
          <p:cNvPr id="3074" name="Picture 2" descr="VÃ½sledek obrÃ¡zku pro benzene symmetry ax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78" b="48497"/>
          <a:stretch/>
        </p:blipFill>
        <p:spPr bwMode="auto">
          <a:xfrm>
            <a:off x="0" y="2322079"/>
            <a:ext cx="9144000" cy="2779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1510" y="2622495"/>
            <a:ext cx="2155142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= hlavní osa symetrie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235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665" y="1969610"/>
            <a:ext cx="8229600" cy="159837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i="1" dirty="0" err="1" smtClean="0">
                <a:solidFill>
                  <a:srgbClr val="00FF00"/>
                </a:solidFill>
              </a:rPr>
              <a:t>Jak</a:t>
            </a:r>
            <a:r>
              <a:rPr lang="cs-CZ" sz="3600" i="1" dirty="0" smtClean="0">
                <a:solidFill>
                  <a:srgbClr val="00FF00"/>
                </a:solidFill>
              </a:rPr>
              <a:t>á další shodná zobrazení v prostoru známe z M?</a:t>
            </a:r>
            <a:endParaRPr lang="cs-CZ" sz="3600" i="1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781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8615" y="433410"/>
            <a:ext cx="898677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C000"/>
                </a:solidFill>
              </a:rPr>
              <a:t>b</a:t>
            </a:r>
            <a:r>
              <a:rPr lang="cs-CZ" sz="3600" dirty="0" smtClean="0">
                <a:solidFill>
                  <a:srgbClr val="FFC000"/>
                </a:solidFill>
              </a:rPr>
              <a:t>. </a:t>
            </a:r>
            <a:r>
              <a:rPr lang="en-US" sz="3600" dirty="0" smtClean="0">
                <a:solidFill>
                  <a:srgbClr val="FFC000"/>
                </a:solidFill>
              </a:rPr>
              <a:t> </a:t>
            </a:r>
            <a:r>
              <a:rPr lang="en-US" sz="3600" dirty="0" err="1" smtClean="0">
                <a:solidFill>
                  <a:srgbClr val="00FF00"/>
                </a:solidFill>
              </a:rPr>
              <a:t>Zrcadlen</a:t>
            </a:r>
            <a:r>
              <a:rPr lang="cs-CZ" sz="3600" dirty="0" smtClean="0">
                <a:solidFill>
                  <a:srgbClr val="00FF00"/>
                </a:solidFill>
              </a:rPr>
              <a:t>í (reflexe)</a:t>
            </a:r>
            <a:r>
              <a:rPr lang="cs-CZ" sz="3600" dirty="0" smtClean="0">
                <a:solidFill>
                  <a:srgbClr val="FFC000"/>
                </a:solidFill>
              </a:rPr>
              <a:t> vůči </a:t>
            </a:r>
            <a:r>
              <a:rPr lang="cs-CZ" sz="3600" dirty="0" smtClean="0">
                <a:solidFill>
                  <a:srgbClr val="00FF00"/>
                </a:solidFill>
              </a:rPr>
              <a:t>rovině symetrie</a:t>
            </a:r>
            <a:endParaRPr lang="cs-CZ" sz="3600" dirty="0">
              <a:solidFill>
                <a:srgbClr val="00FF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145" y="2197050"/>
            <a:ext cx="3458796" cy="3548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VÃ½sledek obrÃ¡zku pro nh3 symmetr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158" y="2239957"/>
            <a:ext cx="3502409" cy="3502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148075" y="4427530"/>
                <a:ext cx="55720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𝑣</m:t>
                          </m:r>
                        </m:sub>
                      </m:sSub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75" y="4427530"/>
                <a:ext cx="557204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7298755" y="4889195"/>
                <a:ext cx="66620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𝑣</m:t>
                          </m:r>
                        </m:sub>
                      </m:sSub>
                      <m:r>
                        <a:rPr lang="cs-CZ" sz="24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´</m:t>
                      </m:r>
                    </m:oMath>
                  </m:oMathPara>
                </a14:m>
                <a:endParaRPr lang="cs-CZ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8755" y="4889195"/>
                <a:ext cx="666208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7631859" y="3160165"/>
                <a:ext cx="73353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𝑣</m:t>
                          </m:r>
                        </m:sub>
                      </m:sSub>
                      <m:r>
                        <a:rPr lang="cs-CZ" sz="24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´</m:t>
                      </m:r>
                      <m:r>
                        <a:rPr lang="cs-CZ" sz="2400" i="1">
                          <a:solidFill>
                            <a:schemeClr val="bg1"/>
                          </a:solidFill>
                          <a:latin typeface="Cambria Math"/>
                        </a:rPr>
                        <m:t>´</m:t>
                      </m:r>
                    </m:oMath>
                  </m:oMathPara>
                </a14:m>
                <a:endParaRPr lang="cs-CZ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1859" y="3160165"/>
                <a:ext cx="733534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355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Ã½sledek obrÃ¡zku pro benzene symmetr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072" y="2008015"/>
            <a:ext cx="6648327" cy="4362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8615" y="433410"/>
            <a:ext cx="8986770" cy="1143000"/>
          </a:xfrm>
        </p:spPr>
        <p:txBody>
          <a:bodyPr>
            <a:normAutofit fontScale="90000"/>
          </a:bodyPr>
          <a:lstStyle/>
          <a:p>
            <a:r>
              <a:rPr lang="cs-CZ" sz="3600" dirty="0" smtClean="0">
                <a:solidFill>
                  <a:srgbClr val="00FF00"/>
                </a:solidFill>
              </a:rPr>
              <a:t>Horizontální, vertikální a dihedrální roviny symetrie</a:t>
            </a:r>
            <a:endParaRPr lang="cs-CZ" sz="3600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90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020" y="1946108"/>
            <a:ext cx="3418045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1. </a:t>
            </a:r>
            <a:r>
              <a:rPr lang="cs-CZ" sz="2800" dirty="0" smtClean="0"/>
              <a:t>Jaká dvojice</a:t>
            </a:r>
            <a:r>
              <a:rPr lang="en-US" sz="2800" dirty="0"/>
              <a:t>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cs-CZ" sz="2800" dirty="0" smtClean="0">
                <a:solidFill>
                  <a:srgbClr val="FFC000"/>
                </a:solidFill>
              </a:rPr>
              <a:t>(operace symetrie, element symetrie)  </a:t>
            </a:r>
            <a:r>
              <a:rPr lang="en-US" sz="2800" dirty="0" smtClean="0">
                <a:solidFill>
                  <a:srgbClr val="FFC000"/>
                </a:solidFill>
              </a:rPr>
              <a:t>                       </a:t>
            </a:r>
            <a:r>
              <a:rPr lang="cs-CZ" sz="2800" dirty="0" smtClean="0"/>
              <a:t>ještě molekule C</a:t>
            </a:r>
            <a:r>
              <a:rPr lang="en-US" sz="2800" baseline="-25000" dirty="0" smtClean="0"/>
              <a:t>6</a:t>
            </a:r>
            <a:r>
              <a:rPr lang="en-US" sz="2800" dirty="0" smtClean="0"/>
              <a:t>H</a:t>
            </a:r>
            <a:r>
              <a:rPr lang="en-US" sz="2800" baseline="-25000" dirty="0" smtClean="0"/>
              <a:t>6</a:t>
            </a:r>
            <a:r>
              <a:rPr lang="cs-CZ" sz="2800" dirty="0" smtClean="0"/>
              <a:t> přísluší?</a:t>
            </a:r>
            <a:endParaRPr lang="cs-CZ" sz="2800" dirty="0"/>
          </a:p>
        </p:txBody>
      </p:sp>
      <p:pic>
        <p:nvPicPr>
          <p:cNvPr id="3" name="Picture 2" descr="VÃ½sledek obrÃ¡zku pro benzene symmetr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065" y="817460"/>
            <a:ext cx="5182178" cy="3400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8926" y="4478114"/>
            <a:ext cx="773564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+mj-lt"/>
              </a:rPr>
              <a:t>2. Co se d</a:t>
            </a:r>
            <a:r>
              <a:rPr lang="cs-CZ" sz="2800" dirty="0" smtClean="0">
                <a:latin typeface="+mj-lt"/>
              </a:rPr>
              <a:t>ěje s </a:t>
            </a:r>
            <a:r>
              <a:rPr lang="cs-CZ" sz="2800" dirty="0" smtClean="0">
                <a:solidFill>
                  <a:srgbClr val="FFC000"/>
                </a:solidFill>
                <a:latin typeface="+mj-lt"/>
              </a:rPr>
              <a:t>body</a:t>
            </a:r>
            <a:r>
              <a:rPr lang="cs-CZ" sz="2800" dirty="0" smtClean="0">
                <a:latin typeface="+mj-lt"/>
              </a:rPr>
              <a:t>, ležícími na </a:t>
            </a:r>
            <a:r>
              <a:rPr lang="cs-CZ" sz="2800" dirty="0" smtClean="0">
                <a:solidFill>
                  <a:srgbClr val="FFC000"/>
                </a:solidFill>
                <a:latin typeface="+mj-lt"/>
              </a:rPr>
              <a:t>elementu symetrie</a:t>
            </a:r>
            <a:r>
              <a:rPr lang="cs-CZ" sz="2800" dirty="0" smtClean="0">
                <a:latin typeface="+mj-lt"/>
              </a:rPr>
              <a:t>, </a:t>
            </a:r>
          </a:p>
          <a:p>
            <a:pPr algn="ctr"/>
            <a:r>
              <a:rPr lang="cs-CZ" sz="2800" dirty="0" smtClean="0">
                <a:latin typeface="+mj-lt"/>
              </a:rPr>
              <a:t>během příslušné operace symetrie?</a:t>
            </a:r>
            <a:endParaRPr lang="cs-CZ" sz="28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7905" y="5618085"/>
            <a:ext cx="89460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+mj-lt"/>
              </a:rPr>
              <a:t>3. Co m</a:t>
            </a:r>
            <a:r>
              <a:rPr lang="cs-CZ" sz="2800" dirty="0" smtClean="0">
                <a:latin typeface="+mj-lt"/>
              </a:rPr>
              <a:t>á </a:t>
            </a:r>
            <a:r>
              <a:rPr lang="cs-CZ" sz="2800" dirty="0" smtClean="0">
                <a:solidFill>
                  <a:srgbClr val="FFC000"/>
                </a:solidFill>
                <a:latin typeface="+mj-lt"/>
              </a:rPr>
              <a:t>střed inverze</a:t>
            </a:r>
            <a:r>
              <a:rPr lang="cs-CZ" sz="2800" dirty="0" smtClean="0">
                <a:latin typeface="+mj-lt"/>
              </a:rPr>
              <a:t> společného                                              s </a:t>
            </a:r>
            <a:r>
              <a:rPr lang="cs-CZ" sz="2800" dirty="0" smtClean="0">
                <a:solidFill>
                  <a:srgbClr val="FFC000"/>
                </a:solidFill>
                <a:latin typeface="+mj-lt"/>
              </a:rPr>
              <a:t>ostatními elementy</a:t>
            </a:r>
            <a:r>
              <a:rPr lang="cs-CZ" sz="2800" dirty="0" smtClean="0">
                <a:latin typeface="+mj-lt"/>
              </a:rPr>
              <a:t> symetrie?</a:t>
            </a:r>
            <a:endParaRPr lang="cs-CZ" sz="28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9593" y="171128"/>
            <a:ext cx="8855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C000"/>
                </a:solidFill>
              </a:rPr>
              <a:t>c.</a:t>
            </a:r>
            <a:r>
              <a:rPr lang="en-US" sz="3600" dirty="0" smtClean="0">
                <a:solidFill>
                  <a:srgbClr val="00FF00"/>
                </a:solidFill>
              </a:rPr>
              <a:t> </a:t>
            </a:r>
            <a:r>
              <a:rPr lang="en-US" sz="3600" dirty="0" err="1" smtClean="0">
                <a:solidFill>
                  <a:srgbClr val="00FF00"/>
                </a:solidFill>
              </a:rPr>
              <a:t>Inverze</a:t>
            </a:r>
            <a:r>
              <a:rPr lang="en-US" sz="3600" dirty="0" smtClean="0">
                <a:solidFill>
                  <a:srgbClr val="00FF00"/>
                </a:solidFill>
              </a:rPr>
              <a:t> </a:t>
            </a:r>
            <a:r>
              <a:rPr lang="en-US" sz="3600" dirty="0" smtClean="0">
                <a:solidFill>
                  <a:srgbClr val="FFC000"/>
                </a:solidFill>
              </a:rPr>
              <a:t>v</a:t>
            </a:r>
            <a:r>
              <a:rPr lang="cs-CZ" sz="3600" dirty="0" smtClean="0">
                <a:solidFill>
                  <a:srgbClr val="FFC000"/>
                </a:solidFill>
              </a:rPr>
              <a:t>ůči </a:t>
            </a:r>
            <a:r>
              <a:rPr lang="cs-CZ" sz="3600" dirty="0" smtClean="0">
                <a:solidFill>
                  <a:srgbClr val="00FF00"/>
                </a:solidFill>
              </a:rPr>
              <a:t>středu symetrie (středu inverze)</a:t>
            </a:r>
            <a:endParaRPr lang="cs-CZ" sz="3600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580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92360" y="2123230"/>
            <a:ext cx="6490445" cy="33412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AutoShape 2" descr="VÃ½sledek obrÃ¡zku pro propadiene symmetry o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781" y="2170267"/>
            <a:ext cx="5377602" cy="313856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71030" y="838146"/>
            <a:ext cx="70691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00FFFF"/>
                </a:solidFill>
              </a:rPr>
              <a:t>Kontrolně-probouzecí-navazovací otázka: </a:t>
            </a:r>
          </a:p>
          <a:p>
            <a:r>
              <a:rPr lang="cs-CZ" sz="2400" dirty="0" smtClean="0">
                <a:solidFill>
                  <a:srgbClr val="FFC000"/>
                </a:solidFill>
              </a:rPr>
              <a:t>Jaké operace a prvky symetrie přísluší molekule allenu?</a:t>
            </a:r>
            <a:endParaRPr lang="cs-CZ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50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12042</TotalTime>
  <Words>286</Words>
  <Application>Microsoft Office PowerPoint</Application>
  <PresentationFormat>On-screen Show (4:3)</PresentationFormat>
  <Paragraphs>38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8. přednáška</vt:lpstr>
      <vt:lpstr>11.1+11.1.1 Prvky a operace symetrie</vt:lpstr>
      <vt:lpstr>11.1.1.1 Notace a.  n-četná rotace, n-četná rotační osa, identita</vt:lpstr>
      <vt:lpstr>Osy symetrie molekuly benzenu</vt:lpstr>
      <vt:lpstr>PowerPoint Presentation</vt:lpstr>
      <vt:lpstr>b.  Zrcadlení (reflexe) vůči rovině symetrie</vt:lpstr>
      <vt:lpstr>Horizontální, vertikální a dihedrální roviny symetrie</vt:lpstr>
      <vt:lpstr>1. Jaká dvojice  (operace symetrie, element symetrie)                         ještě molekule C6H6 přísluší?</vt:lpstr>
      <vt:lpstr>PowerPoint Presentation</vt:lpstr>
      <vt:lpstr>PowerPoint Presentation</vt:lpstr>
      <vt:lpstr>PowerPoint Presentation</vt:lpstr>
      <vt:lpstr>11.1.2 Klasifikace molekul podle symetrie</vt:lpstr>
      <vt:lpstr>PowerPoint Presentation</vt:lpstr>
      <vt:lpstr>11.2 Aplikace symetrie v teorii molekulových orbitalů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Marketa</dc:creator>
  <cp:lastModifiedBy>Marketa</cp:lastModifiedBy>
  <cp:revision>463</cp:revision>
  <dcterms:created xsi:type="dcterms:W3CDTF">2017-01-18T09:16:11Z</dcterms:created>
  <dcterms:modified xsi:type="dcterms:W3CDTF">2018-11-07T09:54:50Z</dcterms:modified>
</cp:coreProperties>
</file>