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335" r:id="rId3"/>
    <p:sldId id="347" r:id="rId4"/>
    <p:sldId id="349" r:id="rId5"/>
    <p:sldId id="348" r:id="rId6"/>
    <p:sldId id="350" r:id="rId7"/>
    <p:sldId id="351" r:id="rId8"/>
    <p:sldId id="337" r:id="rId9"/>
    <p:sldId id="353" r:id="rId10"/>
    <p:sldId id="341" r:id="rId11"/>
    <p:sldId id="354" r:id="rId12"/>
    <p:sldId id="344" r:id="rId13"/>
    <p:sldId id="345" r:id="rId14"/>
    <p:sldId id="355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4098C-1920-44DF-88EC-799270950B85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D830E-A88E-40A4-912E-47CD69DB52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353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D830E-A88E-40A4-912E-47CD69DB524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518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9F4C-9E67-4444-9405-5A101DC7A7AC}" type="datetime1">
              <a:rPr lang="cs-CZ" smtClean="0"/>
              <a:t>24.10.2018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41AE-6333-4FB0-8E79-4995EDBF5A9E}" type="datetime1">
              <a:rPr lang="cs-CZ" smtClean="0"/>
              <a:t>24.10.2018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681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B304-C2FE-499D-8C9E-DAB77CBE1705}" type="datetime1">
              <a:rPr lang="cs-CZ" smtClean="0"/>
              <a:t>24.10.2018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7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338C-F183-49B0-8003-5FA57DF07156}" type="datetime1">
              <a:rPr lang="cs-CZ" smtClean="0"/>
              <a:t>24.10.2018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57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DC13-396D-45C8-96DD-0B264C11A2F2}" type="datetime1">
              <a:rPr lang="cs-CZ" smtClean="0"/>
              <a:t>24.10.2018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59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631D-866A-423F-BDF0-4BD65079289B}" type="datetime1">
              <a:rPr lang="cs-CZ" smtClean="0"/>
              <a:t>24.10.2018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191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82C1-8D46-41D7-8FD1-A872F495BAED}" type="datetime1">
              <a:rPr lang="cs-CZ" smtClean="0"/>
              <a:t>24.10.2018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50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02C0-B053-4E9D-A38E-B69990E495D3}" type="datetime1">
              <a:rPr lang="cs-CZ" smtClean="0"/>
              <a:t>24.10.2018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85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683-9893-487C-85D6-86A99AD5D64E}" type="datetime1">
              <a:rPr lang="cs-CZ" smtClean="0"/>
              <a:t>24.10.2018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59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DD84-8383-4F87-960D-E29F958C276A}" type="datetime1">
              <a:rPr lang="cs-CZ" smtClean="0"/>
              <a:t>24.10.2018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65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2885-C30F-416C-A356-FA6EA0358564}" type="datetime1">
              <a:rPr lang="cs-CZ" smtClean="0"/>
              <a:t>24.10.2018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280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60CD1-93E3-4BAD-89E2-F0768F5FEEA7}" type="datetime1">
              <a:rPr lang="cs-CZ" smtClean="0"/>
              <a:t>24.10.2018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846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0.jpeg"/><Relationship Id="rId7" Type="http://schemas.openxmlformats.org/officeDocument/2006/relationships/image" Target="../media/image30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3.jpe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95600"/>
            <a:ext cx="9220200" cy="933450"/>
          </a:xfrm>
        </p:spPr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4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přednáška</a:t>
            </a:r>
            <a:r>
              <a:rPr lang="cs-CZ" sz="4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4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Kvantov</a:t>
            </a:r>
            <a:r>
              <a:rPr lang="cs-CZ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á teorie:</a:t>
            </a:r>
            <a:br>
              <a:rPr lang="cs-CZ" sz="4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4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Částice v jednoroměrné potenciálové jámě</a:t>
            </a:r>
            <a:r>
              <a:rPr lang="cs-CZ" sz="4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4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40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Iont typu vodíku</a:t>
            </a:r>
            <a:br>
              <a:rPr lang="cs-CZ" sz="40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4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4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4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Atkins: Výběr z kapitol </a:t>
            </a:r>
            <a:r>
              <a:rPr lang="en-US" sz="4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7-9</a:t>
            </a:r>
            <a:r>
              <a:rPr lang="cs-CZ" sz="4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4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4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4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sz="40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20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5425" y="274638"/>
                <a:ext cx="8833150" cy="114300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>
                    <a:solidFill>
                      <a:srgbClr val="FFC000"/>
                    </a:solidFill>
                  </a:rPr>
                  <a:t>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yzik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á</m:t>
                    </m:r>
                    <m:r>
                      <m:rPr>
                        <m:sty m:val="p"/>
                      </m:rP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ln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í </m:t>
                    </m:r>
                    <m:r>
                      <m:rPr>
                        <m:sty m:val="p"/>
                      </m:rP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p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ř</m:t>
                    </m:r>
                    <m:r>
                      <m:rPr>
                        <m:sty m:val="p"/>
                      </m:rP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ijatelnost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sz="3200" i="0">
                        <a:solidFill>
                          <a:srgbClr val="FFC000"/>
                        </a:solidFill>
                        <a:latin typeface="Cambria Math"/>
                      </a:rPr>
                      <m:t>Ψ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pro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 čá</m:t>
                    </m:r>
                    <m:r>
                      <m:rPr>
                        <m:sty m:val="p"/>
                      </m:rP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stici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v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j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á</m:t>
                    </m:r>
                    <m:r>
                      <m:rPr>
                        <m:sty m:val="p"/>
                      </m:rP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m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ě</m:t>
                    </m:r>
                  </m:oMath>
                </a14:m>
                <a:endParaRPr lang="cs-CZ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5425" y="274638"/>
                <a:ext cx="8833150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Výsledek obrázku pro particle in a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4" y="1201510"/>
            <a:ext cx="4389176" cy="37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561160" y="2046420"/>
            <a:ext cx="2023309" cy="2689155"/>
            <a:chOff x="6561160" y="2046420"/>
            <a:chExt cx="2023309" cy="2689155"/>
          </a:xfrm>
        </p:grpSpPr>
        <p:sp>
          <p:nvSpPr>
            <p:cNvPr id="6" name="TextBox 5"/>
            <p:cNvSpPr txBox="1"/>
            <p:nvPr/>
          </p:nvSpPr>
          <p:spPr>
            <a:xfrm>
              <a:off x="7673643" y="4273910"/>
              <a:ext cx="8755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 1 </a:t>
              </a:r>
              <a:r>
                <a:rPr lang="cs-CZ" sz="2400" dirty="0" smtClean="0"/>
                <a:t>E</a:t>
              </a:r>
              <a:r>
                <a:rPr lang="cs-CZ" sz="2400" baseline="-25000" dirty="0" smtClean="0"/>
                <a:t>kin</a:t>
              </a:r>
              <a:endParaRPr lang="cs-CZ" sz="2400" baseline="-250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6561160" y="4504340"/>
              <a:ext cx="8763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777838" y="3813050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4 </a:t>
              </a:r>
              <a:r>
                <a:rPr lang="cs-CZ" sz="2400" dirty="0" smtClean="0"/>
                <a:t>E</a:t>
              </a:r>
              <a:r>
                <a:rPr lang="cs-CZ" sz="2400" baseline="-25000" dirty="0" smtClean="0"/>
                <a:t>kin</a:t>
              </a:r>
              <a:endParaRPr lang="cs-CZ" sz="2400" baseline="-250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6586693" y="4081885"/>
              <a:ext cx="8763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777838" y="3006545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9 </a:t>
              </a:r>
              <a:r>
                <a:rPr lang="cs-CZ" sz="2400" dirty="0" smtClean="0"/>
                <a:t>E</a:t>
              </a:r>
              <a:r>
                <a:rPr lang="cs-CZ" sz="2400" baseline="-25000" dirty="0" smtClean="0"/>
                <a:t>kin</a:t>
              </a:r>
              <a:endParaRPr lang="cs-CZ" sz="2400" baseline="-250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561160" y="3329712"/>
              <a:ext cx="8763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543800" y="2046420"/>
              <a:ext cx="9621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16 </a:t>
              </a:r>
              <a:r>
                <a:rPr lang="cs-CZ" sz="2400" dirty="0" smtClean="0"/>
                <a:t>E</a:t>
              </a:r>
              <a:r>
                <a:rPr lang="cs-CZ" sz="2400" baseline="-25000" dirty="0" smtClean="0"/>
                <a:t>kin</a:t>
              </a:r>
              <a:endParaRPr lang="cs-CZ" sz="2400" baseline="-250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6561160" y="2370273"/>
              <a:ext cx="8763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1982356" y="1625768"/>
            <a:ext cx="861420" cy="29957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5263290" y="1594779"/>
            <a:ext cx="829661" cy="306498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Straight Arrow Connector 16"/>
          <p:cNvCxnSpPr>
            <a:stCxn id="14" idx="2"/>
          </p:cNvCxnSpPr>
          <p:nvPr/>
        </p:nvCxnSpPr>
        <p:spPr>
          <a:xfrm>
            <a:off x="2413066" y="4621498"/>
            <a:ext cx="24846" cy="42152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688634" y="4659764"/>
            <a:ext cx="1" cy="38326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757486" y="4965200"/>
                <a:ext cx="50359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solidFill>
                          <a:srgbClr val="FFC000"/>
                        </a:solidFill>
                        <a:latin typeface="Cambria Math"/>
                      </a:rPr>
                      <m:t>Ψ</m:t>
                    </m:r>
                  </m:oMath>
                </a14:m>
                <a:r>
                  <a:rPr lang="en-US" sz="2400" dirty="0" smtClean="0">
                    <a:solidFill>
                      <a:srgbClr val="FFC000"/>
                    </a:solidFill>
                  </a:rPr>
                  <a:t>=0 (</a:t>
                </a:r>
                <a:r>
                  <a:rPr lang="en-US" sz="2400" dirty="0" err="1" smtClean="0">
                    <a:solidFill>
                      <a:srgbClr val="FFC000"/>
                    </a:solidFill>
                  </a:rPr>
                  <a:t>energeticky</a:t>
                </a:r>
                <a:r>
                  <a:rPr lang="en-US" sz="2400" dirty="0" smtClean="0">
                    <a:solidFill>
                      <a:srgbClr val="FFC000"/>
                    </a:solidFill>
                  </a:rPr>
                  <a:t> </a:t>
                </a:r>
                <a:r>
                  <a:rPr lang="cs-CZ" sz="2400" dirty="0" smtClean="0">
                    <a:solidFill>
                      <a:srgbClr val="FFC000"/>
                    </a:solidFill>
                  </a:rPr>
                  <a:t>  </a:t>
                </a:r>
                <a:r>
                  <a:rPr lang="en-US" sz="2400" dirty="0" err="1" smtClean="0">
                    <a:solidFill>
                      <a:srgbClr val="FFC000"/>
                    </a:solidFill>
                  </a:rPr>
                  <a:t>nedostupn</a:t>
                </a:r>
                <a:r>
                  <a:rPr lang="cs-CZ" sz="2400" dirty="0" smtClean="0">
                    <a:solidFill>
                      <a:srgbClr val="FFC000"/>
                    </a:solidFill>
                  </a:rPr>
                  <a:t>á</a:t>
                </a:r>
                <a:r>
                  <a:rPr lang="en-US" sz="2400" dirty="0" smtClean="0">
                    <a:solidFill>
                      <a:srgbClr val="FFC000"/>
                    </a:solidFill>
                  </a:rPr>
                  <a:t> oblast)</a:t>
                </a:r>
                <a:endParaRPr lang="cs-CZ" sz="2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486" y="4965200"/>
                <a:ext cx="503599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42" t="-10667" b="-3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099518" y="1700507"/>
                <a:ext cx="6767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chemeClr val="bg1"/>
                    </a:solidFill>
                  </a:rPr>
                  <a:t>V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cs-CZ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518" y="1700507"/>
                <a:ext cx="676788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9009" t="-7576" b="-257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40100" y="1662370"/>
                <a:ext cx="6767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chemeClr val="bg1"/>
                    </a:solidFill>
                  </a:rPr>
                  <a:t>V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cs-CZ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100" y="1662370"/>
                <a:ext cx="676788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9009" t="-7692" b="-276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786373" y="1700507"/>
                <a:ext cx="6014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chemeClr val="bg1"/>
                    </a:solidFill>
                  </a:rPr>
                  <a:t>V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cs-CZ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373" y="1700507"/>
                <a:ext cx="601447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10101" t="-7576" b="-257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36703" y="5586737"/>
                <a:ext cx="8928681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Odn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ě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kud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v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í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m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, ž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e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ř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e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š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en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í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m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v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t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é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to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oblasti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bude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lin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kombinace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</m:t>
                      </m:r>
                      <m:r>
                        <a:rPr lang="cs-CZ" sz="2200" b="1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𝐬𝐢𝐧</m:t>
                      </m:r>
                      <m:r>
                        <a:rPr lang="cs-CZ" sz="2200" b="1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</m:t>
                      </m:r>
                      <m:r>
                        <a:rPr lang="cs-CZ" sz="2200" b="1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𝐱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a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</m:t>
                      </m:r>
                      <m:r>
                        <a:rPr lang="cs-CZ" sz="2200" b="1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𝐜𝐨𝐬</m:t>
                      </m:r>
                      <m:r>
                        <a:rPr lang="cs-CZ" sz="2200" b="1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</m:t>
                      </m:r>
                      <m:r>
                        <a:rPr lang="cs-CZ" sz="2200" b="1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𝐱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. </m:t>
                      </m:r>
                    </m:oMath>
                  </m:oMathPara>
                </a14:m>
                <a:endParaRPr lang="cs-CZ" sz="2200" b="0" i="0" dirty="0" smtClean="0">
                  <a:solidFill>
                    <a:srgbClr val="00FF00"/>
                  </a:solidFill>
                  <a:latin typeface="Cambria Math"/>
                </a:endParaRPr>
              </a:p>
              <a:p>
                <a:pPr algn="ctr"/>
                <a:r>
                  <a:rPr lang="cs-CZ" sz="2400" dirty="0" smtClean="0">
                    <a:solidFill>
                      <a:srgbClr val="00FF00"/>
                    </a:solidFill>
                  </a:rPr>
                  <a:t>Neznám ale periodu. </a:t>
                </a:r>
              </a:p>
              <a:p>
                <a:pPr algn="ctr"/>
                <a:r>
                  <a:rPr lang="cs-CZ" sz="2400" dirty="0" smtClean="0">
                    <a:solidFill>
                      <a:srgbClr val="00FF00"/>
                    </a:solidFill>
                  </a:rPr>
                  <a:t>Který požadavek na fyzikální přijatelnost mi ji pomůže určit?</a:t>
                </a:r>
                <a:endParaRPr lang="cs-CZ" sz="2400" dirty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03" y="5586737"/>
                <a:ext cx="8928681" cy="1169551"/>
              </a:xfrm>
              <a:prstGeom prst="rect">
                <a:avLst/>
              </a:prstGeom>
              <a:blipFill rotWithShape="1">
                <a:blip r:embed="rId8"/>
                <a:stretch>
                  <a:fillRect l="-68" b="-109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2843776" y="1625768"/>
            <a:ext cx="2419513" cy="2995730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4111138" y="4659764"/>
            <a:ext cx="2" cy="996726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tle 1"/>
          <p:cNvSpPr txBox="1">
            <a:spLocks/>
          </p:cNvSpPr>
          <p:nvPr/>
        </p:nvSpPr>
        <p:spPr>
          <a:xfrm>
            <a:off x="182862" y="2324405"/>
            <a:ext cx="1547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 smtClean="0"/>
              <a:t>Zakřivení vlnové funkce</a:t>
            </a:r>
            <a:r>
              <a:rPr lang="en-US" sz="2400" dirty="0" smtClean="0"/>
              <a:t>: </a:t>
            </a:r>
            <a:r>
              <a:rPr lang="cs-CZ" sz="2400" dirty="0" smtClean="0"/>
              <a:t>míra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kin</a:t>
            </a:r>
            <a:endParaRPr lang="cs-CZ" sz="2400" baseline="-25000" dirty="0"/>
          </a:p>
        </p:txBody>
      </p:sp>
      <p:sp>
        <p:nvSpPr>
          <p:cNvPr id="3" name="Rectangle 2"/>
          <p:cNvSpPr/>
          <p:nvPr/>
        </p:nvSpPr>
        <p:spPr>
          <a:xfrm>
            <a:off x="2882180" y="2046420"/>
            <a:ext cx="2342704" cy="24579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045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2" grpId="0" animBg="1"/>
      <p:bldP spid="50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9673" y="762000"/>
            <a:ext cx="35927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8.1.3</a:t>
            </a:r>
            <a:r>
              <a:rPr lang="cs-CZ" sz="4000" dirty="0" smtClean="0">
                <a:solidFill>
                  <a:srgbClr val="FFC000"/>
                </a:solidFill>
              </a:rPr>
              <a:t> </a:t>
            </a:r>
            <a:r>
              <a:rPr lang="en-US" sz="4000" dirty="0" smtClean="0">
                <a:solidFill>
                  <a:srgbClr val="FFC000"/>
                </a:solidFill>
              </a:rPr>
              <a:t>T</a:t>
            </a:r>
            <a:r>
              <a:rPr lang="cs-CZ" sz="4000" dirty="0" smtClean="0">
                <a:solidFill>
                  <a:srgbClr val="FFC000"/>
                </a:solidFill>
              </a:rPr>
              <a:t>unelování</a:t>
            </a:r>
            <a:endParaRPr lang="cs-CZ" sz="4000" dirty="0"/>
          </a:p>
        </p:txBody>
      </p:sp>
      <p:pic>
        <p:nvPicPr>
          <p:cNvPr id="1026" name="Picture 2" descr="Výsledek obrázku pro potential w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84" y="2657266"/>
            <a:ext cx="4557013" cy="323575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TextBox 10"/>
          <p:cNvSpPr txBox="1"/>
          <p:nvPr/>
        </p:nvSpPr>
        <p:spPr>
          <a:xfrm>
            <a:off x="528884" y="2287934"/>
            <a:ext cx="196547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     nekonečně        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2019" y="2287934"/>
            <a:ext cx="199112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         konečně         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69720" y="2287934"/>
            <a:ext cx="107534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h</a:t>
            </a:r>
            <a:r>
              <a:rPr lang="cs-CZ" b="1" dirty="0" smtClean="0">
                <a:solidFill>
                  <a:schemeClr val="bg1"/>
                </a:solidFill>
              </a:rPr>
              <a:t>luboká jáma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988274" y="2472600"/>
            <a:ext cx="38405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217234" y="2472600"/>
            <a:ext cx="396661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VÃ½sledek obrÃ¡zku pro particle in a wellprobability atki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543" b="10001"/>
          <a:stretch/>
        </p:blipFill>
        <p:spPr bwMode="auto">
          <a:xfrm>
            <a:off x="5466347" y="3128131"/>
            <a:ext cx="3124200" cy="292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97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457200" y="87765"/>
            <a:ext cx="8229600" cy="921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solidFill>
                  <a:srgbClr val="FFC000"/>
                </a:solidFill>
              </a:rPr>
              <a:t>Pojem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cs-CZ" sz="3600" dirty="0" smtClean="0">
                <a:solidFill>
                  <a:srgbClr val="FFC000"/>
                </a:solidFill>
              </a:rPr>
              <a:t>A</a:t>
            </a:r>
            <a:r>
              <a:rPr lang="en-US" sz="3600" dirty="0" err="1" smtClean="0">
                <a:solidFill>
                  <a:srgbClr val="FFC000"/>
                </a:solidFill>
              </a:rPr>
              <a:t>tomov</a:t>
            </a:r>
            <a:r>
              <a:rPr lang="cs-CZ" sz="3600" dirty="0" smtClean="0">
                <a:solidFill>
                  <a:srgbClr val="FFC000"/>
                </a:solidFill>
              </a:rPr>
              <a:t>ého Orbitalu (AO)</a:t>
            </a:r>
            <a:endParaRPr lang="cs-CZ" sz="36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24260" y="1239915"/>
                <a:ext cx="8180265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2400" dirty="0" smtClean="0"/>
                  <a:t>Atomový orbital </a:t>
                </a:r>
                <a:r>
                  <a:rPr lang="cs-CZ" sz="2400" dirty="0" smtClean="0">
                    <a:solidFill>
                      <a:srgbClr val="00FF00"/>
                    </a:solidFill>
                  </a:rPr>
                  <a:t>= vlnová funkce pro </a:t>
                </a:r>
                <a:r>
                  <a:rPr lang="en-US" sz="2400" dirty="0" smtClean="0">
                    <a:solidFill>
                      <a:srgbClr val="00FF00"/>
                    </a:solidFill>
                  </a:rPr>
                  <a:t>1 </a:t>
                </a:r>
                <a:r>
                  <a:rPr lang="en-US" sz="2400" dirty="0" err="1" smtClean="0">
                    <a:solidFill>
                      <a:srgbClr val="00FF00"/>
                    </a:solidFill>
                  </a:rPr>
                  <a:t>elektron</a:t>
                </a:r>
                <a:endParaRPr lang="en-US" sz="2400" dirty="0" smtClean="0">
                  <a:solidFill>
                    <a:srgbClr val="00FF00"/>
                  </a:solidFill>
                </a:endParaRPr>
              </a:p>
              <a:p>
                <a:r>
                  <a:rPr lang="en-US" sz="2400" b="0" dirty="0" smtClean="0">
                    <a:solidFill>
                      <a:srgbClr val="FF0000"/>
                    </a:solidFill>
                    <a:ea typeface="Cambria Math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    </m:t>
                    </m:r>
                    <m:r>
                      <a:rPr lang="cs-CZ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hustota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elektronu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(</a:t>
                </a:r>
                <a:r>
                  <a:rPr lang="cs-CZ" sz="2000" dirty="0" smtClean="0">
                    <a:solidFill>
                      <a:schemeClr val="tx1"/>
                    </a:solidFill>
                  </a:rPr>
                  <a:t>např. proto,                                 			že </a:t>
                </a:r>
                <a14:m>
                  <m:oMath xmlns:m="http://schemas.openxmlformats.org/officeDocument/2006/math">
                    <m:r>
                      <a:rPr lang="el-GR" sz="2000" b="1" smtClean="0">
                        <a:solidFill>
                          <a:srgbClr val="FFC000"/>
                        </a:solidFill>
                        <a:latin typeface="Cambria Math"/>
                      </a:rPr>
                      <m:t>𝚿</m:t>
                    </m:r>
                  </m:oMath>
                </a14:m>
                <a:r>
                  <a:rPr lang="cs-CZ" sz="2000" dirty="0" smtClean="0">
                    <a:solidFill>
                      <a:schemeClr val="tx1"/>
                    </a:solidFill>
                  </a:rPr>
                  <a:t> obecně nabývá komplexních hodnot)</a:t>
                </a:r>
              </a:p>
              <a:p>
                <a:endParaRPr lang="cs-CZ" sz="2000" dirty="0" smtClean="0"/>
              </a:p>
              <a:p>
                <a:r>
                  <a:rPr lang="cs-CZ" sz="2000" dirty="0" smtClean="0"/>
                  <a:t>Tím tedy máme definovány AO pro systémy  H, He</a:t>
                </a:r>
                <a:r>
                  <a:rPr lang="en-US" sz="2000" baseline="30000" dirty="0" smtClean="0"/>
                  <a:t>+</a:t>
                </a:r>
                <a:r>
                  <a:rPr lang="en-US" sz="2000" dirty="0" smtClean="0"/>
                  <a:t>, Li</a:t>
                </a:r>
                <a:r>
                  <a:rPr lang="en-US" sz="2000" baseline="30000" dirty="0" smtClean="0"/>
                  <a:t>2+</a:t>
                </a:r>
                <a:r>
                  <a:rPr lang="en-US" sz="2000" dirty="0" smtClean="0"/>
                  <a:t>, …</a:t>
                </a:r>
                <a:endParaRPr lang="cs-CZ" sz="20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60" y="1239915"/>
                <a:ext cx="8180265" cy="1754326"/>
              </a:xfrm>
              <a:prstGeom prst="rect">
                <a:avLst/>
              </a:prstGeom>
              <a:blipFill rotWithShape="1">
                <a:blip r:embed="rId2"/>
                <a:stretch>
                  <a:fillRect l="-1192" t="-2778" b="-52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24260" y="3272191"/>
            <a:ext cx="8365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smtClean="0">
                <a:solidFill>
                  <a:srgbClr val="FFC000"/>
                </a:solidFill>
              </a:rPr>
              <a:t>Atomový orbital pro víceelektronové systémy: </a:t>
            </a:r>
          </a:p>
          <a:p>
            <a:pPr algn="ctr"/>
            <a:r>
              <a:rPr lang="cs-CZ" sz="2000" dirty="0" smtClean="0">
                <a:solidFill>
                  <a:srgbClr val="FFC000"/>
                </a:solidFill>
              </a:rPr>
              <a:t>pojem založen na aproximaci autorů Douglas Hartree </a:t>
            </a:r>
            <a:r>
              <a:rPr lang="en-US" sz="2000" dirty="0" smtClean="0">
                <a:solidFill>
                  <a:srgbClr val="FFC000"/>
                </a:solidFill>
              </a:rPr>
              <a:t>+</a:t>
            </a:r>
            <a:r>
              <a:rPr lang="cs-CZ" sz="2000" dirty="0" smtClean="0">
                <a:solidFill>
                  <a:srgbClr val="FFC000"/>
                </a:solidFill>
              </a:rPr>
              <a:t>  Vladimir Fock</a:t>
            </a:r>
            <a:endParaRPr lang="cs-CZ" sz="2000" baseline="30000" dirty="0">
              <a:solidFill>
                <a:srgbClr val="FFC000"/>
              </a:solidFill>
            </a:endParaRPr>
          </a:p>
        </p:txBody>
      </p:sp>
      <p:pic>
        <p:nvPicPr>
          <p:cNvPr id="11" name="Picture 2" descr="Výsledek obrázku pro electron correl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4" t="19992" r="19623" b="53480"/>
          <a:stretch/>
        </p:blipFill>
        <p:spPr bwMode="auto">
          <a:xfrm>
            <a:off x="2190890" y="4502083"/>
            <a:ext cx="2019301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2234" y="4427530"/>
            <a:ext cx="18818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Vybraný e</a:t>
            </a:r>
            <a:r>
              <a:rPr lang="en-US" sz="2000" baseline="30000" dirty="0" smtClean="0"/>
              <a:t>-</a:t>
            </a:r>
            <a:r>
              <a:rPr lang="cs-CZ" sz="2000" dirty="0" smtClean="0"/>
              <a:t> interaguje </a:t>
            </a:r>
          </a:p>
          <a:p>
            <a:pPr algn="ctr"/>
            <a:r>
              <a:rPr lang="cs-CZ" sz="2000" dirty="0" smtClean="0">
                <a:solidFill>
                  <a:srgbClr val="FF99FF"/>
                </a:solidFill>
              </a:rPr>
              <a:t>s časově zprůměrovanou hustotou ostatních e</a:t>
            </a:r>
            <a:r>
              <a:rPr lang="cs-CZ" sz="2000" b="1" baseline="30000" dirty="0" smtClean="0">
                <a:solidFill>
                  <a:srgbClr val="FF99FF"/>
                </a:solidFill>
              </a:rPr>
              <a:t>-</a:t>
            </a:r>
            <a:endParaRPr lang="cs-CZ" sz="2000" b="1" baseline="30000" dirty="0">
              <a:solidFill>
                <a:srgbClr val="FF99FF"/>
              </a:solidFill>
            </a:endParaRPr>
          </a:p>
        </p:txBody>
      </p:sp>
      <p:pic>
        <p:nvPicPr>
          <p:cNvPr id="2052" name="Picture 4" descr="Výsledek obrázku pro electron correl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4" t="67790" r="27436" b="21099"/>
          <a:stretch/>
        </p:blipFill>
        <p:spPr bwMode="auto">
          <a:xfrm>
            <a:off x="4514392" y="5042233"/>
            <a:ext cx="44577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39365" y="4501151"/>
            <a:ext cx="1395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Skutečnost:</a:t>
            </a:r>
            <a:endParaRPr lang="cs-CZ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345205" y="5804233"/>
            <a:ext cx="1392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Zvýhodnění</a:t>
            </a:r>
            <a:endParaRPr lang="cs-CZ" sz="2000" dirty="0"/>
          </a:p>
        </p:txBody>
      </p:sp>
      <p:sp>
        <p:nvSpPr>
          <p:cNvPr id="13" name="Rectangle 12"/>
          <p:cNvSpPr/>
          <p:nvPr/>
        </p:nvSpPr>
        <p:spPr>
          <a:xfrm>
            <a:off x="4429427" y="5804233"/>
            <a:ext cx="16596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/>
              <a:t>Znevýhodnění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3128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ek obrázku pro energy levels hydrog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320"/>
          <a:stretch/>
        </p:blipFill>
        <p:spPr bwMode="auto">
          <a:xfrm>
            <a:off x="923525" y="1812060"/>
            <a:ext cx="3149210" cy="367319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200" y="87765"/>
            <a:ext cx="8229600" cy="921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solidFill>
                  <a:srgbClr val="FFC000"/>
                </a:solidFill>
              </a:rPr>
              <a:t>Hladiny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energie</a:t>
            </a:r>
            <a:r>
              <a:rPr lang="en-US" sz="3600" dirty="0" smtClean="0">
                <a:solidFill>
                  <a:srgbClr val="FFC000"/>
                </a:solidFill>
              </a:rPr>
              <a:t> pro </a:t>
            </a:r>
            <a:r>
              <a:rPr lang="en-US" sz="3600" dirty="0" err="1" smtClean="0">
                <a:solidFill>
                  <a:srgbClr val="FFC000"/>
                </a:solidFill>
              </a:rPr>
              <a:t>jednotliv</a:t>
            </a:r>
            <a:r>
              <a:rPr lang="cs-CZ" sz="3600" dirty="0" smtClean="0">
                <a:solidFill>
                  <a:srgbClr val="FFC000"/>
                </a:solidFill>
              </a:rPr>
              <a:t>é AO</a:t>
            </a:r>
            <a:endParaRPr lang="cs-CZ" sz="360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1914" y="1278319"/>
            <a:ext cx="1205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FFC000"/>
                </a:solidFill>
              </a:rPr>
              <a:t>A. </a:t>
            </a:r>
            <a:r>
              <a:rPr lang="en-US" sz="2400" dirty="0" err="1">
                <a:solidFill>
                  <a:srgbClr val="FFC000"/>
                </a:solidFill>
              </a:rPr>
              <a:t>Vod</a:t>
            </a:r>
            <a:r>
              <a:rPr lang="cs-CZ" sz="2400" dirty="0">
                <a:solidFill>
                  <a:srgbClr val="FFC000"/>
                </a:solidFill>
              </a:rPr>
              <a:t>ík</a:t>
            </a:r>
            <a:endParaRPr lang="cs-CZ" sz="2400" dirty="0"/>
          </a:p>
        </p:txBody>
      </p:sp>
      <p:sp>
        <p:nvSpPr>
          <p:cNvPr id="6" name="Rectangle 5"/>
          <p:cNvSpPr/>
          <p:nvPr/>
        </p:nvSpPr>
        <p:spPr>
          <a:xfrm>
            <a:off x="3827521" y="3621025"/>
            <a:ext cx="245214" cy="2382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3470" y="5149417"/>
            <a:ext cx="494128" cy="2382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905" y="5115919"/>
            <a:ext cx="55239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‒Ry</a:t>
            </a:r>
            <a:endParaRPr lang="cs-CZ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037" y="3621025"/>
            <a:ext cx="84734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‒Ry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4</a:t>
            </a:r>
            <a:endParaRPr lang="cs-CZ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037" y="2737710"/>
            <a:ext cx="84734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‒Ry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9</a:t>
            </a:r>
            <a:endParaRPr lang="cs-CZ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03057" y="5712451"/>
                <a:ext cx="38635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</a:rPr>
                      <m:t>𝑅𝑦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cs-CZ" dirty="0"/>
                  <a:t> = 13,6 </a:t>
                </a:r>
                <a:r>
                  <a:rPr lang="cs-CZ" dirty="0" smtClean="0"/>
                  <a:t>eV</a:t>
                </a:r>
                <a:r>
                  <a:rPr lang="en-US" dirty="0" smtClean="0"/>
                  <a:t>    (</a:t>
                </a:r>
                <a:r>
                  <a:rPr lang="en-US" dirty="0" err="1" smtClean="0"/>
                  <a:t>Rydbergova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konstanta</a:t>
                </a:r>
                <a:r>
                  <a:rPr lang="en-US" dirty="0"/>
                  <a:t>)</a:t>
                </a:r>
                <a:endParaRPr lang="cs-CZ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57" y="5712451"/>
                <a:ext cx="3863558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474" t="-8197" r="-790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93720" y="2320961"/>
                <a:ext cx="2457920" cy="833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cs-CZ" sz="2400" b="0" i="0" smtClean="0">
                          <a:latin typeface="Cambria Math"/>
                        </a:rPr>
                        <m:t>=−</m:t>
                      </m:r>
                      <m:r>
                        <m:rPr>
                          <m:nor/>
                        </m:rP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Ry</m:t>
                      </m:r>
                      <m:r>
                        <a:rPr lang="en-US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720" y="2320961"/>
                <a:ext cx="2457920" cy="8334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5570530" y="1278318"/>
            <a:ext cx="2669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B</a:t>
            </a:r>
            <a:r>
              <a:rPr lang="cs-CZ" sz="2400" dirty="0" smtClean="0">
                <a:solidFill>
                  <a:srgbClr val="FFC000"/>
                </a:solidFill>
              </a:rPr>
              <a:t>. </a:t>
            </a:r>
            <a:r>
              <a:rPr lang="en-US" sz="2400" dirty="0" err="1" smtClean="0">
                <a:solidFill>
                  <a:srgbClr val="FFC000"/>
                </a:solidFill>
              </a:rPr>
              <a:t>Ionty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typu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vod</a:t>
            </a:r>
            <a:r>
              <a:rPr lang="cs-CZ" sz="2400" dirty="0" smtClean="0">
                <a:solidFill>
                  <a:srgbClr val="FFC000"/>
                </a:solidFill>
              </a:rPr>
              <a:t>íku</a:t>
            </a:r>
            <a:endParaRPr lang="cs-CZ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389013" y="3373465"/>
                <a:ext cx="26673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𝑃𝑟𝑜𝑐𝑣𝑖</m:t>
                      </m:r>
                      <m:r>
                        <a:rPr lang="cs-CZ" b="0" i="1" smtClean="0">
                          <a:latin typeface="Cambria Math"/>
                        </a:rPr>
                        <m:t>č</m:t>
                      </m:r>
                      <m:r>
                        <a:rPr lang="cs-CZ" b="0" i="1" smtClean="0">
                          <a:latin typeface="Cambria Math"/>
                        </a:rPr>
                        <m:t>𝑒𝑛</m:t>
                      </m:r>
                      <m:r>
                        <a:rPr lang="cs-CZ" b="0" i="1" smtClean="0">
                          <a:latin typeface="Cambria Math"/>
                        </a:rPr>
                        <m:t>í </m:t>
                      </m:r>
                      <m:r>
                        <a:rPr lang="cs-CZ" b="0" i="1" smtClean="0">
                          <a:latin typeface="Cambria Math"/>
                        </a:rPr>
                        <m:t>𝑣</m:t>
                      </m:r>
                      <m:r>
                        <a:rPr lang="cs-CZ" b="0" i="1" smtClean="0">
                          <a:latin typeface="Cambria Math"/>
                        </a:rPr>
                        <m:t> </m:t>
                      </m:r>
                      <m:r>
                        <a:rPr lang="cs-CZ" b="0" i="1" smtClean="0">
                          <a:latin typeface="Cambria Math"/>
                        </a:rPr>
                        <m:t>𝑠𝑒𝑚𝑖𝑛</m:t>
                      </m:r>
                      <m:r>
                        <a:rPr lang="cs-CZ" b="0" i="1" smtClean="0">
                          <a:latin typeface="Cambria Math"/>
                        </a:rPr>
                        <m:t>ář</m:t>
                      </m:r>
                      <m:r>
                        <a:rPr lang="cs-CZ" b="0" i="1" smtClean="0">
                          <a:latin typeface="Cambria Math"/>
                        </a:rPr>
                        <m:t>𝑖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013" y="3373465"/>
                <a:ext cx="2667333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725620" y="4389125"/>
            <a:ext cx="4032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Význam kvantových čísel I:</a:t>
            </a:r>
          </a:p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smtClean="0"/>
              <a:t> … </a:t>
            </a:r>
            <a:r>
              <a:rPr lang="en-US" sz="2400" dirty="0" err="1" smtClean="0"/>
              <a:t>kvantuje</a:t>
            </a:r>
            <a:r>
              <a:rPr lang="en-US" sz="2400" dirty="0" smtClean="0"/>
              <a:t> </a:t>
            </a:r>
            <a:r>
              <a:rPr lang="en-US" sz="2400" u="sng" dirty="0" err="1" smtClean="0"/>
              <a:t>energii</a:t>
            </a:r>
            <a:endParaRPr lang="en-US" sz="2400" u="sng" dirty="0" smtClean="0"/>
          </a:p>
        </p:txBody>
      </p:sp>
    </p:spTree>
    <p:extLst>
      <p:ext uri="{BB962C8B-B14F-4D97-AF65-F5344CB8AC3E}">
        <p14:creationId xmlns:p14="http://schemas.microsoft.com/office/powerpoint/2010/main" val="329961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286000"/>
            <a:ext cx="37338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Obr</a:t>
            </a:r>
            <a:r>
              <a:rPr lang="en-US" dirty="0" smtClean="0"/>
              <a:t>. 9.17 / Atkins</a:t>
            </a:r>
            <a:br>
              <a:rPr lang="en-US" dirty="0" smtClean="0"/>
            </a:br>
            <a:r>
              <a:rPr lang="en-US" sz="3600" dirty="0" err="1" smtClean="0">
                <a:solidFill>
                  <a:srgbClr val="FFC000"/>
                </a:solidFill>
              </a:rPr>
              <a:t>Grotrian</a:t>
            </a:r>
            <a:r>
              <a:rPr lang="cs-CZ" sz="3600" dirty="0" smtClean="0">
                <a:solidFill>
                  <a:srgbClr val="FFC000"/>
                </a:solidFill>
              </a:rPr>
              <a:t>ův diagram:</a:t>
            </a:r>
            <a:br>
              <a:rPr lang="cs-CZ" sz="3600" dirty="0" smtClean="0">
                <a:solidFill>
                  <a:srgbClr val="FFC000"/>
                </a:solidFill>
              </a:rPr>
            </a:br>
            <a:r>
              <a:rPr lang="cs-CZ" sz="3600" dirty="0" smtClean="0">
                <a:solidFill>
                  <a:srgbClr val="00FF00"/>
                </a:solidFill>
              </a:rPr>
              <a:t>vzhled </a:t>
            </a:r>
            <a:r>
              <a:rPr lang="en-US" sz="3600" dirty="0" smtClean="0">
                <a:solidFill>
                  <a:srgbClr val="00FF00"/>
                </a:solidFill>
              </a:rPr>
              <a:t>+ anal</a:t>
            </a:r>
            <a:r>
              <a:rPr lang="cs-CZ" sz="3600" dirty="0" smtClean="0">
                <a:solidFill>
                  <a:srgbClr val="00FF00"/>
                </a:solidFill>
              </a:rPr>
              <a:t>ýza spektra atomu H</a:t>
            </a:r>
            <a:endParaRPr lang="cs-CZ" sz="3600" dirty="0">
              <a:solidFill>
                <a:srgbClr val="00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14</a:t>
            </a:fld>
            <a:endParaRPr lang="cs-CZ"/>
          </a:p>
        </p:txBody>
      </p:sp>
      <p:pic>
        <p:nvPicPr>
          <p:cNvPr id="5122" name="Picture 2" descr="VÃ½sledek obrÃ¡zku pro atkins grotrian diagra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963" r="59969"/>
          <a:stretch/>
        </p:blipFill>
        <p:spPr bwMode="auto">
          <a:xfrm>
            <a:off x="990600" y="685800"/>
            <a:ext cx="3550708" cy="585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97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7.1.2.2 </a:t>
            </a:r>
            <a:r>
              <a:rPr lang="en-US" dirty="0" err="1" smtClean="0">
                <a:solidFill>
                  <a:srgbClr val="FFC000"/>
                </a:solidFill>
              </a:rPr>
              <a:t>Vlnov</a:t>
            </a:r>
            <a:r>
              <a:rPr lang="cs-CZ" dirty="0" smtClean="0">
                <a:solidFill>
                  <a:srgbClr val="FFC000"/>
                </a:solidFill>
              </a:rPr>
              <a:t>é vlastnosti částic</a:t>
            </a: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3" name="Picture 2" descr="VÃ½sledek obrÃ¡zku pro Louis de Brogl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03420"/>
            <a:ext cx="4026568" cy="511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85907" y="6209981"/>
            <a:ext cx="6780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</a:rPr>
              <a:t>Louis</a:t>
            </a:r>
            <a:r>
              <a:rPr lang="fr-FR" sz="2400" b="1" dirty="0"/>
              <a:t> Victor Pierre Raymond </a:t>
            </a:r>
            <a:r>
              <a:rPr lang="fr-FR" sz="2400" b="1" dirty="0" err="1"/>
              <a:t>vévoda</a:t>
            </a:r>
            <a:r>
              <a:rPr lang="fr-FR" sz="2400" b="1" dirty="0"/>
              <a:t> </a:t>
            </a:r>
            <a:r>
              <a:rPr lang="en-US" sz="2400" b="1" dirty="0" smtClean="0"/>
              <a:t>(7.) </a:t>
            </a:r>
            <a:r>
              <a:rPr lang="fr-FR" sz="2400" b="1" dirty="0" smtClean="0">
                <a:solidFill>
                  <a:srgbClr val="FFC000"/>
                </a:solidFill>
              </a:rPr>
              <a:t>de </a:t>
            </a:r>
            <a:r>
              <a:rPr lang="fr-FR" sz="2400" b="1" dirty="0">
                <a:solidFill>
                  <a:srgbClr val="FFC000"/>
                </a:solidFill>
              </a:rPr>
              <a:t>Broglie</a:t>
            </a:r>
            <a:r>
              <a:rPr lang="cs-CZ" sz="2400" dirty="0" smtClean="0">
                <a:solidFill>
                  <a:srgbClr val="FFC000"/>
                </a:solidFill>
              </a:rPr>
              <a:t>, </a:t>
            </a:r>
            <a:endParaRPr lang="en-US" sz="2400" dirty="0" smtClean="0">
              <a:solidFill>
                <a:srgbClr val="FFC000"/>
              </a:solidFill>
            </a:endParaRPr>
          </a:p>
        </p:txBody>
      </p:sp>
      <p:pic>
        <p:nvPicPr>
          <p:cNvPr id="1028" name="Picture 4" descr="https://upload.wikimedia.org/wikipedia/commons/thumb/0/0f/Blason_famille_Broglie.svg/600px-Blason_famille_Brogli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08" y="4038600"/>
            <a:ext cx="1538516" cy="169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2362200"/>
            <a:ext cx="28251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* 1892 Dieppe</a:t>
            </a:r>
            <a:endParaRPr lang="en-US" sz="2400" dirty="0"/>
          </a:p>
          <a:p>
            <a:pPr marL="285750" indent="-285750">
              <a:buFont typeface="Arial" charset="0"/>
              <a:buChar char="•"/>
            </a:pPr>
            <a:endParaRPr lang="en-US" sz="2400" dirty="0" smtClean="0"/>
          </a:p>
          <a:p>
            <a:r>
              <a:rPr lang="en-US" sz="2400" dirty="0" smtClean="0"/>
              <a:t>+ </a:t>
            </a:r>
            <a:r>
              <a:rPr lang="en-US" sz="2400" dirty="0"/>
              <a:t>1987 </a:t>
            </a:r>
            <a:r>
              <a:rPr lang="cs-CZ" sz="2400" b="1" dirty="0"/>
              <a:t>Louveciennes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8552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3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381000" y="88798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525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b="0" i="0" dirty="0" smtClean="0">
                        <a:solidFill>
                          <a:schemeClr val="tx1"/>
                        </a:solidFill>
                      </a:rPr>
                      <m:t>P</m:t>
                    </m:r>
                    <m:r>
                      <m:rPr>
                        <m:nor/>
                      </m:rPr>
                      <a:rPr lang="cs-CZ" b="0" i="0" dirty="0" smtClean="0">
                        <a:solidFill>
                          <a:schemeClr val="tx1"/>
                        </a:solidFill>
                      </a:rPr>
                      <m:t>ří</m:t>
                    </m:r>
                    <m:r>
                      <m:rPr>
                        <m:nor/>
                      </m:rPr>
                      <a:rPr lang="cs-CZ" b="0" i="0" dirty="0" smtClean="0">
                        <a:solidFill>
                          <a:schemeClr val="tx1"/>
                        </a:solidFill>
                      </a:rPr>
                      <m:t>klady</m:t>
                    </m:r>
                    <m:r>
                      <m:rPr>
                        <m:nor/>
                      </m:rPr>
                      <a:rPr lang="cs-CZ" b="0" i="0" dirty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cs-CZ" b="0" i="0" dirty="0" smtClean="0">
                        <a:solidFill>
                          <a:schemeClr val="tx1"/>
                        </a:solidFill>
                      </a:rPr>
                      <m:t>fyzik</m:t>
                    </m:r>
                    <m:r>
                      <m:rPr>
                        <m:nor/>
                      </m:rPr>
                      <a:rPr lang="cs-CZ" b="0" i="0" dirty="0" smtClean="0">
                        <a:solidFill>
                          <a:schemeClr val="tx1"/>
                        </a:solidFill>
                      </a:rPr>
                      <m:t>á</m:t>
                    </m:r>
                    <m:r>
                      <m:rPr>
                        <m:nor/>
                      </m:rPr>
                      <a:rPr lang="cs-CZ" b="0" i="0" dirty="0" smtClean="0">
                        <a:solidFill>
                          <a:schemeClr val="tx1"/>
                        </a:solidFill>
                      </a:rPr>
                      <m:t>ln</m:t>
                    </m:r>
                    <m:r>
                      <m:rPr>
                        <m:nor/>
                      </m:rPr>
                      <a:rPr lang="cs-CZ" b="0" i="0" dirty="0" smtClean="0">
                        <a:solidFill>
                          <a:schemeClr val="tx1"/>
                        </a:solidFill>
                      </a:rPr>
                      <m:t>ě </m:t>
                    </m:r>
                    <m:r>
                      <m:rPr>
                        <m:nor/>
                      </m:rPr>
                      <a:rPr lang="cs-CZ" b="0" i="0" dirty="0" smtClean="0">
                        <a:solidFill>
                          <a:schemeClr val="tx1"/>
                        </a:solidFill>
                      </a:rPr>
                      <m:t>nep</m:t>
                    </m:r>
                    <m:r>
                      <m:rPr>
                        <m:nor/>
                      </m:rPr>
                      <a:rPr lang="cs-CZ" b="0" i="0" dirty="0" smtClean="0">
                        <a:solidFill>
                          <a:schemeClr val="tx1"/>
                        </a:solidFill>
                      </a:rPr>
                      <m:t>ř</m:t>
                    </m:r>
                    <m:r>
                      <m:rPr>
                        <m:nor/>
                      </m:rPr>
                      <a:rPr lang="cs-CZ" b="0" i="0" dirty="0" smtClean="0">
                        <a:solidFill>
                          <a:schemeClr val="tx1"/>
                        </a:solidFill>
                      </a:rPr>
                      <m:t>ijateln</m:t>
                    </m:r>
                    <m:r>
                      <m:rPr>
                        <m:nor/>
                      </m:rPr>
                      <a:rPr lang="cs-CZ" b="0" i="0" dirty="0" smtClean="0">
                        <a:solidFill>
                          <a:schemeClr val="tx1"/>
                        </a:solidFill>
                      </a:rPr>
                      <m:t>ý</m:t>
                    </m:r>
                    <m:r>
                      <m:rPr>
                        <m:nor/>
                      </m:rPr>
                      <a:rPr lang="cs-CZ" b="0" i="0" dirty="0" smtClean="0">
                        <a:solidFill>
                          <a:schemeClr val="tx1"/>
                        </a:solidFill>
                      </a:rPr>
                      <m:t>ch</m:t>
                    </m:r>
                    <m:r>
                      <m:rPr>
                        <m:nor/>
                      </m:rPr>
                      <a:rPr lang="cs-CZ" b="0" i="0" dirty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sty m:val="p"/>
                      </m:rPr>
                      <a:rPr lang="el-GR" i="1" dirty="0">
                        <a:solidFill>
                          <a:schemeClr val="tx1"/>
                        </a:solidFill>
                        <a:latin typeface="Cambria Math"/>
                      </a:rPr>
                      <m:t>Ψ</m:t>
                    </m:r>
                  </m:oMath>
                </a14:m>
                <a:r>
                  <a:rPr lang="cs-CZ" dirty="0" smtClean="0">
                    <a:solidFill>
                      <a:schemeClr val="tx1"/>
                    </a:solidFill>
                  </a:rPr>
                  <a:t> a matematické požadavky na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solidFill>
                          <a:schemeClr val="tx1"/>
                        </a:solidFill>
                        <a:latin typeface="Cambria Math"/>
                      </a:rPr>
                      <m:t>Ψ</m:t>
                    </m:r>
                  </m:oMath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887980"/>
                <a:ext cx="8229600" cy="6858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12380" y="3138734"/>
                <a:ext cx="19035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800" dirty="0" smtClean="0">
                    <a:solidFill>
                      <a:srgbClr val="FFC000"/>
                    </a:solidFill>
                  </a:rPr>
                  <a:t>Spojitost</a:t>
                </a:r>
                <a:r>
                  <a:rPr lang="en-US" sz="2800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dirty="0">
                        <a:solidFill>
                          <a:srgbClr val="FFC000"/>
                        </a:solidFill>
                        <a:latin typeface="Cambria Math"/>
                      </a:rPr>
                      <m:t>Ψ</m:t>
                    </m:r>
                  </m:oMath>
                </a14:m>
                <a:r>
                  <a:rPr lang="cs-CZ" sz="2800" dirty="0" smtClean="0">
                    <a:solidFill>
                      <a:srgbClr val="FFC000"/>
                    </a:solidFill>
                  </a:rPr>
                  <a:t> </a:t>
                </a:r>
                <a:endParaRPr lang="cs-CZ" sz="2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380" y="3138734"/>
                <a:ext cx="1903534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6731" t="-10465" b="-325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45708" y="4498573"/>
                <a:ext cx="4530964" cy="712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dirty="0" smtClean="0">
                    <a:solidFill>
                      <a:srgbClr val="00FF00"/>
                    </a:solidFill>
                  </a:rPr>
                  <a:t>Spojitost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i="1" dirty="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sz="2800" i="1" dirty="0">
                            <a:solidFill>
                              <a:srgbClr val="FFC000"/>
                            </a:solidFill>
                            <a:latin typeface="Cambria Math"/>
                          </a:rPr>
                          <m:t>Ψ</m:t>
                        </m:r>
                      </m:num>
                      <m:den>
                        <m:r>
                          <a:rPr lang="cs-CZ" sz="2800" i="1" dirty="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FF00"/>
                    </a:solidFill>
                  </a:rPr>
                  <a:t> a</a:t>
                </a:r>
                <a:r>
                  <a:rPr lang="cs-CZ" sz="2800" dirty="0" smtClean="0">
                    <a:solidFill>
                      <a:srgbClr val="00FF00"/>
                    </a:solidFill>
                  </a:rPr>
                  <a:t>ž</a:t>
                </a:r>
                <a:r>
                  <a:rPr lang="en-US" sz="2800" dirty="0" smtClean="0">
                    <a:solidFill>
                      <a:srgbClr val="00FF00"/>
                    </a:solidFill>
                  </a:rPr>
                  <a:t> </a:t>
                </a:r>
                <a:r>
                  <a:rPr lang="cs-CZ" sz="2800" dirty="0" smtClean="0">
                    <a:solidFill>
                      <a:srgbClr val="00FF00"/>
                    </a:solidFill>
                  </a:rPr>
                  <a:t>na singularity</a:t>
                </a:r>
                <a:endParaRPr lang="cs-CZ" sz="2800" dirty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708" y="4498573"/>
                <a:ext cx="4530964" cy="712887"/>
              </a:xfrm>
              <a:prstGeom prst="rect">
                <a:avLst/>
              </a:prstGeom>
              <a:blipFill rotWithShape="1">
                <a:blip r:embed="rId4"/>
                <a:stretch>
                  <a:fillRect l="-2688"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73498" y="1808412"/>
                <a:ext cx="26909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800" dirty="0" smtClean="0">
                    <a:solidFill>
                      <a:srgbClr val="FFC000"/>
                    </a:solidFill>
                  </a:rPr>
                  <a:t>Jednoznačnost</a:t>
                </a:r>
                <a:r>
                  <a:rPr lang="en-US" sz="2800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dirty="0">
                        <a:solidFill>
                          <a:srgbClr val="FFC000"/>
                        </a:solidFill>
                        <a:latin typeface="Cambria Math"/>
                      </a:rPr>
                      <m:t>Ψ</m:t>
                    </m:r>
                  </m:oMath>
                </a14:m>
                <a:endParaRPr lang="cs-CZ" sz="2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498" y="1808412"/>
                <a:ext cx="2690993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4762" t="-10588" b="-341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62846" y="5845337"/>
                <a:ext cx="34510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2800" dirty="0" smtClean="0">
                    <a:solidFill>
                      <a:srgbClr val="FFC000"/>
                    </a:solidFill>
                  </a:rPr>
                  <a:t>Integrovatelnost</a:t>
                </a:r>
                <a:r>
                  <a:rPr lang="en-US" sz="2800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800" i="1" dirty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Ψ</m:t>
                            </m:r>
                          </m:e>
                        </m:d>
                      </m:e>
                      <m:sup>
                        <m:r>
                          <a:rPr lang="en-US" sz="2800" i="1" dirty="0">
                            <a:solidFill>
                              <a:srgbClr val="FFC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cs-CZ" sz="2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846" y="5845337"/>
                <a:ext cx="3451073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2297" t="-10465" b="-325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613620" y="88139"/>
            <a:ext cx="60107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7.2.2.1 </a:t>
            </a:r>
            <a:r>
              <a:rPr lang="cs-CZ" sz="3600" dirty="0">
                <a:solidFill>
                  <a:srgbClr val="FFC000"/>
                </a:solidFill>
              </a:rPr>
              <a:t>Postulát o vlnové </a:t>
            </a:r>
            <a:r>
              <a:rPr lang="cs-CZ" sz="3600" dirty="0" smtClean="0">
                <a:solidFill>
                  <a:srgbClr val="FFC000"/>
                </a:solidFill>
              </a:rPr>
              <a:t>funkci</a:t>
            </a:r>
            <a:endParaRPr lang="cs-CZ" sz="3600" dirty="0">
              <a:solidFill>
                <a:srgbClr val="FFC000"/>
              </a:solidFill>
              <a:latin typeface="Cambria Math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104237" y="2743200"/>
            <a:ext cx="2908253" cy="1254057"/>
            <a:chOff x="6104237" y="2743200"/>
            <a:chExt cx="2908253" cy="1254057"/>
          </a:xfrm>
        </p:grpSpPr>
        <p:pic>
          <p:nvPicPr>
            <p:cNvPr id="12" name="Picture 2" descr="E:\WEBSITE\CHAP11\GIF\F11_20.GIF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5" b="76625"/>
            <a:stretch/>
          </p:blipFill>
          <p:spPr bwMode="auto">
            <a:xfrm>
              <a:off x="6104237" y="2774363"/>
              <a:ext cx="2908253" cy="1222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6192715" y="2743200"/>
                  <a:ext cx="741485" cy="369332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Ψ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cs-CZ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2715" y="2743200"/>
                  <a:ext cx="741485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228600" y="4202668"/>
            <a:ext cx="3048000" cy="1436132"/>
            <a:chOff x="228600" y="4202668"/>
            <a:chExt cx="3048000" cy="1436132"/>
          </a:xfrm>
        </p:grpSpPr>
        <p:pic>
          <p:nvPicPr>
            <p:cNvPr id="11" name="Picture 2" descr="E:\WEBSITE\CHAP11\GIF\F11_20.GIF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417" b="50230"/>
            <a:stretch/>
          </p:blipFill>
          <p:spPr bwMode="auto">
            <a:xfrm>
              <a:off x="228600" y="4312456"/>
              <a:ext cx="3048000" cy="1326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533400" y="4202668"/>
                  <a:ext cx="741485" cy="369332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Ψ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cs-CZ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4202668"/>
                  <a:ext cx="741485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197708" y="1669301"/>
            <a:ext cx="3048000" cy="1388171"/>
            <a:chOff x="197708" y="1669301"/>
            <a:chExt cx="3048000" cy="1388171"/>
          </a:xfrm>
        </p:grpSpPr>
        <p:pic>
          <p:nvPicPr>
            <p:cNvPr id="6" name="Picture 2" descr="E:\WEBSITE\CHAP11\GIF\F11_20.GIF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31" b="26534"/>
            <a:stretch/>
          </p:blipFill>
          <p:spPr bwMode="auto">
            <a:xfrm>
              <a:off x="197708" y="1669301"/>
              <a:ext cx="3048000" cy="1388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419496" y="1816974"/>
                  <a:ext cx="741485" cy="369332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Ψ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cs-CZ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496" y="1816974"/>
                  <a:ext cx="741485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2877723" y="2589697"/>
                  <a:ext cx="36798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7723" y="2589697"/>
                  <a:ext cx="367985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153400" y="3505200"/>
                <a:ext cx="367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3505200"/>
                <a:ext cx="367985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832415" y="5117068"/>
                <a:ext cx="367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415" y="5117068"/>
                <a:ext cx="367985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5791200" y="5435702"/>
            <a:ext cx="3048000" cy="1202269"/>
            <a:chOff x="5791200" y="5435702"/>
            <a:chExt cx="3048000" cy="1202269"/>
          </a:xfrm>
        </p:grpSpPr>
        <p:pic>
          <p:nvPicPr>
            <p:cNvPr id="13" name="Picture 2" descr="E:\WEBSITE\CHAP11\GIF\F11_20.GIF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338" b="2680"/>
            <a:stretch/>
          </p:blipFill>
          <p:spPr bwMode="auto">
            <a:xfrm>
              <a:off x="5791200" y="5435702"/>
              <a:ext cx="3048000" cy="1202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6040315" y="5435702"/>
                  <a:ext cx="741485" cy="369332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Ψ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cs-CZ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0315" y="5435702"/>
                  <a:ext cx="741485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7978345" y="6268639"/>
                  <a:ext cx="36798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8345" y="6268639"/>
                  <a:ext cx="367985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7695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603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3 z 10 </a:t>
            </a:r>
            <a:r>
              <a:rPr lang="en-US" sz="3600" dirty="0" err="1" smtClean="0">
                <a:solidFill>
                  <a:srgbClr val="FFC000"/>
                </a:solidFill>
              </a:rPr>
              <a:t>nositel</a:t>
            </a:r>
            <a:r>
              <a:rPr lang="cs-CZ" sz="3600" dirty="0" smtClean="0">
                <a:solidFill>
                  <a:srgbClr val="FFC000"/>
                </a:solidFill>
              </a:rPr>
              <a:t>ů Nobelovy ceny </a:t>
            </a:r>
            <a:r>
              <a:rPr lang="en-US" sz="3600" dirty="0" smtClean="0">
                <a:solidFill>
                  <a:srgbClr val="FFC000"/>
                </a:solidFill>
              </a:rPr>
              <a:t>z m</a:t>
            </a:r>
            <a:r>
              <a:rPr lang="cs-CZ" sz="3600" dirty="0" smtClean="0">
                <a:solidFill>
                  <a:srgbClr val="FFC000"/>
                </a:solidFill>
              </a:rPr>
              <a:t>ěsta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cs-CZ" sz="4000" dirty="0" smtClean="0">
                <a:solidFill>
                  <a:srgbClr val="FFC000"/>
                </a:solidFill>
              </a:rPr>
              <a:t>Wrocław</a:t>
            </a:r>
            <a:r>
              <a:rPr lang="en-US" sz="4000" dirty="0" smtClean="0">
                <a:solidFill>
                  <a:srgbClr val="FFC000"/>
                </a:solidFill>
              </a:rPr>
              <a:t>/</a:t>
            </a:r>
            <a:r>
              <a:rPr lang="en-US" sz="4000" dirty="0">
                <a:solidFill>
                  <a:srgbClr val="FFC000"/>
                </a:solidFill>
              </a:rPr>
              <a:t> </a:t>
            </a:r>
            <a:r>
              <a:rPr lang="en-US" sz="4000" dirty="0" smtClean="0">
                <a:solidFill>
                  <a:srgbClr val="FFC000"/>
                </a:solidFill>
              </a:rPr>
              <a:t>Breslau /</a:t>
            </a:r>
            <a:r>
              <a:rPr lang="en-US" sz="4000" dirty="0" err="1" smtClean="0">
                <a:solidFill>
                  <a:srgbClr val="FFC000"/>
                </a:solidFill>
              </a:rPr>
              <a:t>Vratislav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4</a:t>
            </a:fld>
            <a:endParaRPr lang="cs-CZ"/>
          </a:p>
        </p:txBody>
      </p:sp>
      <p:pic>
        <p:nvPicPr>
          <p:cNvPr id="2052" name="Picture 4" descr="https://www.wroclaw.pl/files/noblisci/bo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2406316" cy="323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4684" y="5257800"/>
            <a:ext cx="2316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Max Born</a:t>
            </a:r>
            <a:r>
              <a:rPr lang="cs-CZ" dirty="0"/>
              <a:t> (1882-1970)</a:t>
            </a:r>
          </a:p>
        </p:txBody>
      </p:sp>
      <p:sp>
        <p:nvSpPr>
          <p:cNvPr id="6" name="Rectangle 5"/>
          <p:cNvSpPr/>
          <p:nvPr/>
        </p:nvSpPr>
        <p:spPr>
          <a:xfrm>
            <a:off x="654684" y="5867400"/>
            <a:ext cx="2209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německo-britský </a:t>
            </a:r>
            <a:r>
              <a:rPr lang="en-US" dirty="0" smtClean="0"/>
              <a:t>M+F</a:t>
            </a:r>
            <a:endParaRPr lang="cs-CZ" dirty="0"/>
          </a:p>
        </p:txBody>
      </p:sp>
      <p:pic>
        <p:nvPicPr>
          <p:cNvPr id="2054" name="Picture 6" descr="https://www.wroclaw.pl/files/noblisci/fritz-hab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15736"/>
            <a:ext cx="2362200" cy="334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05200" y="5257800"/>
            <a:ext cx="2486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Fritz Haber</a:t>
            </a:r>
            <a:r>
              <a:rPr lang="cs-CZ" dirty="0"/>
              <a:t> (1868-1934) </a:t>
            </a:r>
          </a:p>
        </p:txBody>
      </p:sp>
      <p:sp>
        <p:nvSpPr>
          <p:cNvPr id="8" name="Rectangle 7"/>
          <p:cNvSpPr/>
          <p:nvPr/>
        </p:nvSpPr>
        <p:spPr>
          <a:xfrm>
            <a:off x="3877180" y="5867400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n</a:t>
            </a:r>
            <a:r>
              <a:rPr lang="cs-CZ" dirty="0" smtClean="0"/>
              <a:t>ěmecký CH</a:t>
            </a:r>
            <a:endParaRPr lang="cs-CZ" dirty="0"/>
          </a:p>
        </p:txBody>
      </p:sp>
      <p:pic>
        <p:nvPicPr>
          <p:cNvPr id="2056" name="Picture 8" descr="Otto Stern 1950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283" y="1828800"/>
            <a:ext cx="2632614" cy="331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184283" y="5257800"/>
            <a:ext cx="2379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Otto Stern</a:t>
            </a:r>
            <a:r>
              <a:rPr lang="cs-CZ" dirty="0"/>
              <a:t> (1888-1969)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24600" y="5867400"/>
            <a:ext cx="2116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</a:t>
            </a:r>
            <a:r>
              <a:rPr lang="cs-CZ" dirty="0" smtClean="0"/>
              <a:t>ěmecko-americký 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660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148785" y="76200"/>
                <a:ext cx="883315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200" dirty="0" smtClean="0">
                    <a:solidFill>
                      <a:srgbClr val="FFC000"/>
                    </a:solidFill>
                  </a:rPr>
                  <a:t>7.2.2 </a:t>
                </a:r>
                <a:r>
                  <a:rPr lang="en-US" sz="3200" dirty="0" err="1" smtClean="0">
                    <a:solidFill>
                      <a:srgbClr val="FFC000"/>
                    </a:solidFill>
                  </a:rPr>
                  <a:t>Bornova</a:t>
                </a:r>
                <a:r>
                  <a:rPr lang="en-US" sz="3200" dirty="0" smtClean="0">
                    <a:solidFill>
                      <a:srgbClr val="FFC000"/>
                    </a:solidFill>
                  </a:rPr>
                  <a:t> interpretace: V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lnov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á </m:t>
                    </m:r>
                    <m:r>
                      <m:rPr>
                        <m:sty m:val="p"/>
                      </m:rP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funkce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 </m:t>
                    </m:r>
                    <m:r>
                      <a:rPr lang="cs-CZ" sz="3200" b="0" i="1" smtClean="0">
                        <a:solidFill>
                          <a:srgbClr val="FFC000"/>
                        </a:solidFill>
                        <a:latin typeface="Cambria Math"/>
                        <a:sym typeface="Symbol"/>
                      </a:rPr>
                      <m:t>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poloha</m:t>
                    </m:r>
                    <m:r>
                      <a:rPr lang="en-US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 čá</m:t>
                    </m:r>
                    <m:r>
                      <m:rPr>
                        <m:sty m:val="p"/>
                      </m:rP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stice</m:t>
                    </m:r>
                  </m:oMath>
                </a14:m>
                <a:endParaRPr lang="cs-CZ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85" y="76200"/>
                <a:ext cx="8833150" cy="1143000"/>
              </a:xfrm>
              <a:prstGeom prst="rect">
                <a:avLst/>
              </a:prstGeom>
              <a:blipFill rotWithShape="1">
                <a:blip r:embed="rId2"/>
                <a:stretch>
                  <a:fillRect t="-3743" b="-149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 descr="E:\WEBSITE\CHAP11\GIF\F11_1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583" y="1283083"/>
            <a:ext cx="3962355" cy="408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36706" y="2224848"/>
                <a:ext cx="2377413" cy="76944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 smtClean="0">
                    <a:solidFill>
                      <a:srgbClr val="33CC33"/>
                    </a:solidFill>
                  </a:rPr>
                  <a:t>Pravděpodobnost</a:t>
                </a:r>
                <a:r>
                  <a:rPr lang="en-US" sz="2000" b="1" dirty="0" smtClean="0">
                    <a:solidFill>
                      <a:srgbClr val="33CC33"/>
                    </a:solidFill>
                  </a:rPr>
                  <a:t> </a:t>
                </a:r>
                <a:endParaRPr lang="cs-CZ" sz="2000" b="1" dirty="0" smtClean="0">
                  <a:solidFill>
                    <a:srgbClr val="33CC33"/>
                  </a:solidFill>
                </a:endParaRPr>
              </a:p>
              <a:p>
                <a:r>
                  <a:rPr lang="cs-CZ" sz="2400" b="1" dirty="0" smtClean="0">
                    <a:solidFill>
                      <a:srgbClr val="33CC33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cs-CZ" sz="2400" b="1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b="1" i="0" smtClean="0">
                            <a:solidFill>
                              <a:srgbClr val="33CC33"/>
                            </a:solidFill>
                            <a:latin typeface="Cambria Math"/>
                          </a:rPr>
                          <m:t>𝚿</m:t>
                        </m:r>
                        <m:r>
                          <a:rPr lang="en-US" sz="2400" b="1" i="0" smtClean="0">
                            <a:solidFill>
                              <a:srgbClr val="33CC33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0" smtClean="0">
                            <a:solidFill>
                              <a:srgbClr val="33CC33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400" b="1" i="0" smtClean="0">
                            <a:solidFill>
                              <a:srgbClr val="33CC33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400" b="1" i="0" baseline="30000" smtClean="0">
                        <a:solidFill>
                          <a:srgbClr val="33CC33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cs-CZ" sz="2400" b="1" dirty="0" smtClean="0">
                    <a:solidFill>
                      <a:srgbClr val="33CC33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33CC33"/>
                    </a:solidFill>
                  </a:rPr>
                  <a:t>dx</a:t>
                </a:r>
                <a:endParaRPr lang="cs-CZ" sz="2400" b="1" dirty="0">
                  <a:solidFill>
                    <a:srgbClr val="33CC33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706" y="2224848"/>
                <a:ext cx="2377413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3846" t="-3968" b="-1746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443844" y="2110303"/>
                <a:ext cx="779903" cy="46166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cs-CZ" sz="2400" b="1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b="1" smtClean="0">
                            <a:solidFill>
                              <a:srgbClr val="33CC33"/>
                            </a:solidFill>
                            <a:latin typeface="Cambria Math"/>
                          </a:rPr>
                          <m:t>𝚿</m:t>
                        </m:r>
                      </m:e>
                    </m:d>
                    <m:r>
                      <a:rPr lang="en-US" sz="2400" b="1" baseline="30000">
                        <a:solidFill>
                          <a:srgbClr val="33CC33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cs-CZ" sz="2400" b="1" dirty="0">
                    <a:solidFill>
                      <a:srgbClr val="33CC33"/>
                    </a:solidFill>
                  </a:rPr>
                  <a:t> </a:t>
                </a:r>
                <a:endParaRPr lang="cs-CZ" sz="2400" dirty="0">
                  <a:solidFill>
                    <a:srgbClr val="33CC33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844" y="2110303"/>
                <a:ext cx="779903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2751084" y="3541986"/>
            <a:ext cx="38405" cy="2370412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250349" y="5204099"/>
            <a:ext cx="38405" cy="70829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82985" y="5950803"/>
            <a:ext cx="460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HUSTOTA pravděpodobnosti výskytu částice</a:t>
            </a:r>
            <a:endParaRPr lang="cs-CZ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391400" y="5912398"/>
            <a:ext cx="1412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C000"/>
                </a:solidFill>
              </a:rPr>
              <a:t>Obrázek </a:t>
            </a:r>
            <a:r>
              <a:rPr lang="en-US" dirty="0" smtClean="0">
                <a:solidFill>
                  <a:srgbClr val="FFC000"/>
                </a:solidFill>
              </a:rPr>
              <a:t>7.18</a:t>
            </a:r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89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24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7.2.2</a:t>
            </a:r>
            <a:r>
              <a:rPr lang="cs-CZ" dirty="0" smtClean="0">
                <a:solidFill>
                  <a:srgbClr val="FFC000"/>
                </a:solidFill>
              </a:rPr>
              <a:t>.</a:t>
            </a:r>
            <a:r>
              <a:rPr lang="en-US" dirty="0" smtClean="0">
                <a:solidFill>
                  <a:srgbClr val="FFC000"/>
                </a:solidFill>
              </a:rPr>
              <a:t>1 </a:t>
            </a:r>
            <a:r>
              <a:rPr lang="en-US" dirty="0" err="1" smtClean="0">
                <a:solidFill>
                  <a:srgbClr val="FFC000"/>
                </a:solidFill>
              </a:rPr>
              <a:t>Normov</a:t>
            </a:r>
            <a:r>
              <a:rPr lang="cs-CZ" dirty="0" smtClean="0">
                <a:solidFill>
                  <a:srgbClr val="FFC000"/>
                </a:solidFill>
              </a:rPr>
              <a:t>ání vlnové funkce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6</a:t>
            </a:fld>
            <a:endParaRPr lang="cs-CZ"/>
          </a:p>
        </p:txBody>
      </p:sp>
      <p:pic>
        <p:nvPicPr>
          <p:cNvPr id="4098" name="Picture 2" descr="VÃ½sledek obrÃ¡zku pro sign of wavefunction atki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7" r="50000"/>
          <a:stretch/>
        </p:blipFill>
        <p:spPr bwMode="auto">
          <a:xfrm>
            <a:off x="1219200" y="1066800"/>
            <a:ext cx="4572000" cy="561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10200" y="2590800"/>
            <a:ext cx="381000" cy="396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Content Placeholder 2"/>
          <p:cNvSpPr txBox="1">
            <a:spLocks noGrp="1"/>
          </p:cNvSpPr>
          <p:nvPr>
            <p:ph idx="1"/>
          </p:nvPr>
        </p:nvSpPr>
        <p:spPr>
          <a:xfrm>
            <a:off x="6019800" y="2046831"/>
            <a:ext cx="2895600" cy="3650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C</a:t>
            </a:r>
            <a:r>
              <a:rPr lang="cs-CZ" sz="2400" dirty="0" smtClean="0"/>
              <a:t>hovají</a:t>
            </a:r>
            <a:r>
              <a:rPr lang="en-US" sz="2400" dirty="0" smtClean="0"/>
              <a:t>-li se </a:t>
            </a:r>
            <a:r>
              <a:rPr lang="cs-CZ" sz="2400" dirty="0" smtClean="0"/>
              <a:t>částice </a:t>
            </a:r>
            <a:r>
              <a:rPr lang="cs-CZ" sz="2400" dirty="0"/>
              <a:t>jako </a:t>
            </a:r>
            <a:r>
              <a:rPr lang="cs-CZ" sz="2400" dirty="0" smtClean="0"/>
              <a:t>vlny, pozbýváme ostré informace o jejich chování (</a:t>
            </a:r>
            <a:r>
              <a:rPr lang="cs-CZ" sz="2400" i="1" dirty="0" smtClean="0"/>
              <a:t>x</a:t>
            </a:r>
            <a:r>
              <a:rPr lang="cs-CZ" sz="2400" dirty="0" smtClean="0"/>
              <a:t>, </a:t>
            </a:r>
            <a:r>
              <a:rPr lang="cs-CZ" sz="2400" i="1" dirty="0" smtClean="0"/>
              <a:t>y</a:t>
            </a:r>
            <a:r>
              <a:rPr lang="cs-CZ" sz="2400" dirty="0" smtClean="0"/>
              <a:t>, </a:t>
            </a:r>
            <a:r>
              <a:rPr lang="cs-CZ" sz="2400" i="1" dirty="0" smtClean="0"/>
              <a:t>z</a:t>
            </a:r>
            <a:r>
              <a:rPr lang="cs-CZ" sz="2400" dirty="0" smtClean="0"/>
              <a:t>, </a:t>
            </a:r>
            <a:r>
              <a:rPr lang="cs-CZ" sz="2400" i="1" dirty="0" smtClean="0"/>
              <a:t>p</a:t>
            </a:r>
            <a:r>
              <a:rPr lang="cs-CZ" sz="2400" i="1" baseline="-25000" dirty="0" smtClean="0"/>
              <a:t>x</a:t>
            </a:r>
            <a:r>
              <a:rPr lang="cs-CZ" sz="2400" baseline="-25000" dirty="0" smtClean="0"/>
              <a:t>, </a:t>
            </a:r>
            <a:r>
              <a:rPr lang="cs-CZ" sz="2400" i="1" dirty="0" smtClean="0"/>
              <a:t>p</a:t>
            </a:r>
            <a:r>
              <a:rPr lang="cs-CZ" sz="2400" i="1" baseline="-25000" dirty="0" smtClean="0"/>
              <a:t>y</a:t>
            </a:r>
            <a:r>
              <a:rPr lang="cs-CZ" sz="2400" baseline="-25000" dirty="0" smtClean="0"/>
              <a:t>, </a:t>
            </a:r>
            <a:r>
              <a:rPr lang="cs-CZ" sz="2400" i="1" dirty="0" smtClean="0"/>
              <a:t>p</a:t>
            </a:r>
            <a:r>
              <a:rPr lang="cs-CZ" sz="2400" i="1" baseline="-25000" dirty="0"/>
              <a:t>z</a:t>
            </a:r>
            <a:r>
              <a:rPr lang="cs-CZ" sz="2400" dirty="0" smtClean="0"/>
              <a:t>).</a:t>
            </a:r>
            <a:r>
              <a:rPr lang="en-US" sz="2400" dirty="0"/>
              <a:t> </a:t>
            </a:r>
            <a:endParaRPr lang="cs-CZ" sz="2400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cs-CZ" sz="2400" dirty="0" smtClean="0">
                <a:solidFill>
                  <a:srgbClr val="FFC000"/>
                </a:solidFill>
              </a:rPr>
              <a:t>Musí nám stačit spojitý popis = popis pomocí  funkcí</a:t>
            </a:r>
            <a:r>
              <a:rPr lang="en-US" sz="2400" dirty="0" smtClean="0">
                <a:solidFill>
                  <a:srgbClr val="FFC000"/>
                </a:solidFill>
              </a:rPr>
              <a:t>.</a:t>
            </a:r>
            <a:endParaRPr lang="cs-CZ" sz="24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8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7.2.1 </a:t>
            </a:r>
            <a:r>
              <a:rPr lang="en-US" dirty="0" err="1" smtClean="0">
                <a:solidFill>
                  <a:srgbClr val="FFC000"/>
                </a:solidFill>
              </a:rPr>
              <a:t>Schrödingerova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rovnice</a:t>
            </a:r>
            <a:endParaRPr lang="cs-CZ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3682" y="1755240"/>
                <a:ext cx="5651195" cy="12317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000" dirty="0" smtClean="0"/>
                  <a:t>Vlnové funkce pro konkrétním hladiny </a:t>
                </a:r>
                <a:r>
                  <a:rPr lang="cs-CZ" sz="2000" u="sng" dirty="0" smtClean="0"/>
                  <a:t>energie</a:t>
                </a:r>
                <a:r>
                  <a:rPr lang="cs-CZ" sz="2200" dirty="0" smtClean="0"/>
                  <a:t>: </a:t>
                </a:r>
              </a:p>
              <a:p>
                <a:pPr marL="0" indent="0">
                  <a:buNone/>
                </a:pPr>
                <a:r>
                  <a:rPr lang="cs-CZ" sz="2200" dirty="0" smtClean="0">
                    <a:solidFill>
                      <a:srgbClr val="FFC000"/>
                    </a:solidFill>
                  </a:rPr>
                  <a:t>Použijeme tzv. operátor energie, tradičně značený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sz="22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2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cs-CZ" sz="2200" dirty="0" smtClean="0">
                    <a:solidFill>
                      <a:srgbClr val="FFC000"/>
                    </a:solidFill>
                  </a:rPr>
                  <a:t>   (od „Hamiltonův operátor“).  </a:t>
                </a:r>
                <a:endParaRPr lang="cs-CZ" sz="2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3682" y="1755240"/>
                <a:ext cx="5651195" cy="1231791"/>
              </a:xfrm>
              <a:blipFill rotWithShape="1">
                <a:blip r:embed="rId2"/>
                <a:stretch>
                  <a:fillRect l="-1402" t="-2970" b="-54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upload.wikimedia.org/wikipedia/commons/thumb/1/15/William_Rowan_Hamilton_painting.jpg/225px-William_Rowan_Hamilton_pain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415" y="1854395"/>
            <a:ext cx="2604256" cy="312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93667" y="1355130"/>
            <a:ext cx="2648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/>
              <a:t>Sir William R. </a:t>
            </a:r>
            <a:r>
              <a:rPr lang="cs-CZ" sz="2000" b="1" dirty="0"/>
              <a:t>Hamilton</a:t>
            </a:r>
            <a:endParaRPr lang="cs-CZ" sz="2000" dirty="0"/>
          </a:p>
        </p:txBody>
      </p:sp>
      <p:sp>
        <p:nvSpPr>
          <p:cNvPr id="7" name="Rectangle 6"/>
          <p:cNvSpPr/>
          <p:nvPr/>
        </p:nvSpPr>
        <p:spPr>
          <a:xfrm>
            <a:off x="5668561" y="5042010"/>
            <a:ext cx="36990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1805-1865</a:t>
            </a:r>
            <a:r>
              <a:rPr lang="cs-CZ" sz="2000" b="1" dirty="0" smtClean="0"/>
              <a:t>, </a:t>
            </a:r>
            <a:r>
              <a:rPr lang="en-US" sz="2000" b="1" dirty="0" err="1" smtClean="0"/>
              <a:t>Irsk</a:t>
            </a:r>
            <a:r>
              <a:rPr lang="cs-CZ" sz="2000" b="1" dirty="0" smtClean="0"/>
              <a:t>ý M, F a ASTR</a:t>
            </a:r>
          </a:p>
          <a:p>
            <a:pPr algn="ctr"/>
            <a:r>
              <a:rPr lang="cs-CZ" sz="2000" b="1" dirty="0"/>
              <a:t>p</a:t>
            </a:r>
            <a:r>
              <a:rPr lang="cs-CZ" sz="2000" b="1" dirty="0" smtClean="0"/>
              <a:t>řeformuloval  klasickou mechaniku</a:t>
            </a:r>
          </a:p>
          <a:p>
            <a:pPr algn="ctr"/>
            <a:r>
              <a:rPr lang="cs-CZ" sz="2000" b="1" dirty="0"/>
              <a:t>n</a:t>
            </a:r>
            <a:r>
              <a:rPr lang="cs-CZ" sz="2000" b="1" dirty="0" smtClean="0"/>
              <a:t>a abstraktnější úrovni</a:t>
            </a:r>
            <a:endParaRPr lang="cs-CZ" sz="2000" dirty="0"/>
          </a:p>
        </p:txBody>
      </p:sp>
      <p:sp>
        <p:nvSpPr>
          <p:cNvPr id="10" name="Rectangle 9"/>
          <p:cNvSpPr/>
          <p:nvPr/>
        </p:nvSpPr>
        <p:spPr>
          <a:xfrm>
            <a:off x="332896" y="3422479"/>
            <a:ext cx="48826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 smtClean="0">
                <a:solidFill>
                  <a:srgbClr val="FFC000"/>
                </a:solidFill>
              </a:rPr>
              <a:t>Kvantov</a:t>
            </a:r>
            <a:r>
              <a:rPr lang="cs-CZ" sz="2200" dirty="0" smtClean="0">
                <a:solidFill>
                  <a:srgbClr val="FFC000"/>
                </a:solidFill>
              </a:rPr>
              <a:t>ě: řeším </a:t>
            </a:r>
            <a:r>
              <a:rPr lang="en-US" sz="2200" dirty="0" smtClean="0">
                <a:solidFill>
                  <a:srgbClr val="FFC000"/>
                </a:solidFill>
              </a:rPr>
              <a:t>1 </a:t>
            </a:r>
            <a:r>
              <a:rPr lang="en-US" sz="2200" dirty="0" err="1" smtClean="0">
                <a:solidFill>
                  <a:srgbClr val="FFC000"/>
                </a:solidFill>
              </a:rPr>
              <a:t>rovnici</a:t>
            </a:r>
            <a:r>
              <a:rPr lang="en-US" sz="2200" dirty="0" smtClean="0">
                <a:solidFill>
                  <a:srgbClr val="FFC000"/>
                </a:solidFill>
              </a:rPr>
              <a:t> o 2 </a:t>
            </a:r>
            <a:r>
              <a:rPr lang="en-US" sz="2200" dirty="0" err="1" smtClean="0">
                <a:solidFill>
                  <a:srgbClr val="FFC000"/>
                </a:solidFill>
              </a:rPr>
              <a:t>nezn</a:t>
            </a:r>
            <a:r>
              <a:rPr lang="cs-CZ" sz="2200" dirty="0" smtClean="0">
                <a:solidFill>
                  <a:srgbClr val="FFC000"/>
                </a:solidFill>
              </a:rPr>
              <a:t>ámých:</a:t>
            </a:r>
            <a:endParaRPr lang="cs-CZ" sz="22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29003" y="4692636"/>
                <a:ext cx="2222596" cy="534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cs-CZ" sz="280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800" b="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</m:acc>
                      <m:r>
                        <a:rPr lang="cs-CZ" sz="28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800" i="1" smtClean="0">
                          <a:latin typeface="Cambria Math"/>
                        </a:rPr>
                        <m:t>Ψ</m:t>
                      </m:r>
                      <m:r>
                        <a:rPr lang="cs-CZ" sz="2800" dirty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800" b="0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cs-CZ" sz="2800" b="0" i="1" dirty="0" smtClean="0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·</m:t>
                      </m:r>
                      <m:r>
                        <a:rPr lang="cs-CZ" sz="2800" b="0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/>
                        </a:rPr>
                        <m:t>Ψ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003" y="4692636"/>
                <a:ext cx="2222596" cy="53476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3164607" y="5076686"/>
            <a:ext cx="370458" cy="2545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880710" y="5076686"/>
            <a:ext cx="487553" cy="2545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98759" y="5297737"/>
            <a:ext cx="1886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n</a:t>
            </a:r>
            <a:r>
              <a:rPr lang="cs-CZ" sz="2000" dirty="0" smtClean="0"/>
              <a:t>eznámá funkce</a:t>
            </a:r>
            <a:endParaRPr lang="cs-CZ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249280" y="4043480"/>
            <a:ext cx="1975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n</a:t>
            </a:r>
            <a:r>
              <a:rPr lang="cs-CZ" sz="2000" dirty="0" smtClean="0">
                <a:solidFill>
                  <a:srgbClr val="FF0000"/>
                </a:solidFill>
              </a:rPr>
              <a:t>eznámá </a:t>
            </a:r>
            <a:r>
              <a:rPr lang="en-US" sz="2000" dirty="0" err="1" smtClean="0">
                <a:solidFill>
                  <a:srgbClr val="FF0000"/>
                </a:solidFill>
              </a:rPr>
              <a:t>energie</a:t>
            </a:r>
            <a:endParaRPr lang="cs-CZ" sz="2000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880710" y="4451416"/>
            <a:ext cx="0" cy="3029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195062" y="4662157"/>
            <a:ext cx="173201" cy="254532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281663" y="4402821"/>
            <a:ext cx="1135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FFFF"/>
                </a:solidFill>
              </a:rPr>
              <a:t>n</a:t>
            </a:r>
            <a:r>
              <a:rPr lang="cs-CZ" sz="2000" dirty="0" smtClean="0">
                <a:solidFill>
                  <a:srgbClr val="00FFFF"/>
                </a:solidFill>
              </a:rPr>
              <a:t>ásobení</a:t>
            </a:r>
            <a:endParaRPr lang="cs-CZ" sz="2000" dirty="0">
              <a:solidFill>
                <a:srgbClr val="00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531364" y="4630130"/>
            <a:ext cx="811676" cy="617597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27" name="Straight Arrow Connector 1026"/>
          <p:cNvCxnSpPr/>
          <p:nvPr/>
        </p:nvCxnSpPr>
        <p:spPr>
          <a:xfrm flipH="1" flipV="1">
            <a:off x="2190890" y="4810293"/>
            <a:ext cx="307240" cy="1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extBox 1027"/>
          <p:cNvSpPr txBox="1"/>
          <p:nvPr/>
        </p:nvSpPr>
        <p:spPr>
          <a:xfrm>
            <a:off x="562006" y="4005075"/>
            <a:ext cx="1628884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00FF00"/>
                </a:solidFill>
              </a:rPr>
              <a:t>Operátor funkci změní na jinou, z ní nějak odvozenou </a:t>
            </a:r>
            <a:endParaRPr lang="cs-CZ" sz="20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6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1" grpId="0"/>
      <p:bldP spid="23" grpId="0"/>
      <p:bldP spid="31" grpId="0"/>
      <p:bldP spid="30" grpId="0" animBg="1"/>
      <p:bldP spid="10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71748"/>
            <a:ext cx="710232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8.1.1 </a:t>
            </a:r>
            <a:r>
              <a:rPr lang="cs-CZ" sz="4000" dirty="0" smtClean="0">
                <a:solidFill>
                  <a:srgbClr val="FFC000"/>
                </a:solidFill>
              </a:rPr>
              <a:t>Částice v potenciálové jámě</a:t>
            </a:r>
          </a:p>
          <a:p>
            <a:pPr algn="ctr"/>
            <a:r>
              <a:rPr lang="cs-CZ" sz="4000" dirty="0">
                <a:solidFill>
                  <a:srgbClr val="FFC000"/>
                </a:solidFill>
              </a:rPr>
              <a:t>(</a:t>
            </a:r>
            <a:r>
              <a:rPr lang="cs-CZ" sz="4000" dirty="0" smtClean="0">
                <a:solidFill>
                  <a:srgbClr val="FFC000"/>
                </a:solidFill>
              </a:rPr>
              <a:t>nekonečné hloubky)</a:t>
            </a:r>
            <a:endParaRPr lang="cs-CZ" sz="4000" dirty="0"/>
          </a:p>
        </p:txBody>
      </p:sp>
      <p:grpSp>
        <p:nvGrpSpPr>
          <p:cNvPr id="7" name="Group 6"/>
          <p:cNvGrpSpPr/>
          <p:nvPr/>
        </p:nvGrpSpPr>
        <p:grpSpPr>
          <a:xfrm>
            <a:off x="1676460" y="2286000"/>
            <a:ext cx="5181540" cy="3604857"/>
            <a:chOff x="539476" y="1777585"/>
            <a:chExt cx="3763690" cy="2611540"/>
          </a:xfrm>
        </p:grpSpPr>
        <p:sp>
          <p:nvSpPr>
            <p:cNvPr id="6" name="Rectangle 5"/>
            <p:cNvSpPr/>
            <p:nvPr/>
          </p:nvSpPr>
          <p:spPr>
            <a:xfrm>
              <a:off x="539476" y="1777585"/>
              <a:ext cx="3763690" cy="26115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587" y="1931204"/>
              <a:ext cx="2987778" cy="2335899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151501" y="4976458"/>
            <a:ext cx="862608" cy="40011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(</a:t>
            </a:r>
            <a:r>
              <a:rPr lang="cs-CZ" sz="2000" dirty="0" smtClean="0">
                <a:solidFill>
                  <a:schemeClr val="bg1"/>
                </a:solidFill>
              </a:rPr>
              <a:t>jáma)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60" y="4945680"/>
            <a:ext cx="1085105" cy="40011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</a:rPr>
              <a:t>(bariéra)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60" y="4987707"/>
            <a:ext cx="1085105" cy="40011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</a:rPr>
              <a:t>(bariéra)</a:t>
            </a:r>
            <a:endParaRPr lang="cs-CZ" sz="20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181660" y="2736299"/>
            <a:ext cx="0" cy="269735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810060" y="2761556"/>
            <a:ext cx="0" cy="269735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52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024" y="76200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FFC000"/>
                </a:solidFill>
              </a:rPr>
              <a:t>Aplikace modelu částice v jámě v OrgCh</a:t>
            </a:r>
            <a:endParaRPr lang="cs-CZ" sz="3600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9</a:t>
            </a:fld>
            <a:endParaRPr lang="cs-CZ"/>
          </a:p>
        </p:txBody>
      </p:sp>
      <p:pic>
        <p:nvPicPr>
          <p:cNvPr id="6" name="Picture 5"/>
          <p:cNvPicPr/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4343400" cy="1616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r="4687"/>
          <a:stretch/>
        </p:blipFill>
        <p:spPr bwMode="auto">
          <a:xfrm>
            <a:off x="152400" y="2971800"/>
            <a:ext cx="464820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66274" y="5046111"/>
            <a:ext cx="72491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C000"/>
                </a:solidFill>
              </a:rPr>
              <a:t>Konjugované systémy dvojných vazeb – výpočet vzdálenosti HOMO a LUMO</a:t>
            </a:r>
          </a:p>
          <a:p>
            <a:endParaRPr lang="cs-CZ" dirty="0">
              <a:solidFill>
                <a:srgbClr val="FFC000"/>
              </a:solidFill>
            </a:endParaRPr>
          </a:p>
          <a:p>
            <a:pPr algn="ctr"/>
            <a:r>
              <a:rPr lang="cs-CZ" dirty="0" smtClean="0">
                <a:solidFill>
                  <a:srgbClr val="FFC000"/>
                </a:solidFill>
              </a:rPr>
              <a:t>(jednoduchý příklad ve cvičení)</a:t>
            </a:r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32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29814</TotalTime>
  <Words>458</Words>
  <Application>Microsoft Office PowerPoint</Application>
  <PresentationFormat>Předvádění na obrazovce (4:3)</PresentationFormat>
  <Paragraphs>106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Symbol</vt:lpstr>
      <vt:lpstr>Times New Roman</vt:lpstr>
      <vt:lpstr>Office Theme</vt:lpstr>
      <vt:lpstr> 6. přednáška Kvantová teorie:  Částice v jednoroměrné potenciálové jámě Iont typu vodíku  Atkins: Výběr z kapitol 7-9  </vt:lpstr>
      <vt:lpstr>7.1.2.2 Vlnové vlastnosti částic</vt:lpstr>
      <vt:lpstr>Prezentace aplikace PowerPoint</vt:lpstr>
      <vt:lpstr>3 z 10 nositelů Nobelovy ceny z města Wrocław/ Breslau /Vratislav </vt:lpstr>
      <vt:lpstr>Prezentace aplikace PowerPoint</vt:lpstr>
      <vt:lpstr>7.2.2.1 Normování vlnové funkce </vt:lpstr>
      <vt:lpstr>7.2.1 Schrödingerova rovnice</vt:lpstr>
      <vt:lpstr>Prezentace aplikace PowerPoint</vt:lpstr>
      <vt:lpstr>Aplikace modelu částice v jámě v OrgCh</vt:lpstr>
      <vt:lpstr>Fyzikální přijatelnost Ψ pro částici v jámě</vt:lpstr>
      <vt:lpstr>Prezentace aplikace PowerPoint</vt:lpstr>
      <vt:lpstr>Pojem Atomového Orbitalu (AO)</vt:lpstr>
      <vt:lpstr>Hladiny energie pro jednotlivé AO</vt:lpstr>
      <vt:lpstr>Obr. 9.17 / Atkins Grotrianův diagram: vzhled + analýza spektra atomu 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Marketa</dc:creator>
  <cp:lastModifiedBy>ucitel</cp:lastModifiedBy>
  <cp:revision>379</cp:revision>
  <dcterms:created xsi:type="dcterms:W3CDTF">2016-11-04T13:07:18Z</dcterms:created>
  <dcterms:modified xsi:type="dcterms:W3CDTF">2018-10-24T10:50:34Z</dcterms:modified>
</cp:coreProperties>
</file>