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73" r:id="rId6"/>
    <p:sldId id="271" r:id="rId7"/>
    <p:sldId id="272" r:id="rId8"/>
    <p:sldId id="316" r:id="rId9"/>
    <p:sldId id="274" r:id="rId10"/>
    <p:sldId id="297" r:id="rId11"/>
    <p:sldId id="294" r:id="rId12"/>
    <p:sldId id="295" r:id="rId13"/>
    <p:sldId id="268" r:id="rId14"/>
    <p:sldId id="269" r:id="rId15"/>
    <p:sldId id="275" r:id="rId16"/>
    <p:sldId id="276" r:id="rId17"/>
    <p:sldId id="277" r:id="rId18"/>
    <p:sldId id="278" r:id="rId19"/>
    <p:sldId id="270" r:id="rId20"/>
    <p:sldId id="279" r:id="rId21"/>
    <p:sldId id="29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10/29/2018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051B39-B140-43FE-96DB-472A2B59CE7C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00BB2-27C5-458B-ABCE-839C88CF47CE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EA93-55E7-4DA9-90C2-089A26EEFEC4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CF3C7-6809-4F39-BD67-A75817BDDE0A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AEB24-CE78-465C-A726-91D0868FA48F}" type="datetime1">
              <a:rPr lang="en-US" smtClean="0"/>
              <a:t>10/29/2018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AADF0-1749-4E8B-9691-B44A5F8C0895}" type="datetime1">
              <a:rPr lang="en-US" smtClean="0"/>
              <a:t>10/29/2018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F628A-A867-4937-BBE5-207DB6F9C51A}" type="datetime1">
              <a:rPr lang="en-US" smtClean="0"/>
              <a:t>10/29/2018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BBB94-68E6-4675-A946-F1C5994EDBD7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B8377-21E3-4835-B75D-4E2847E2750F}" type="datetime1">
              <a:rPr lang="en-US" smtClean="0"/>
              <a:t>10/29/2018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0C4986D-6BE9-4264-908F-02DB36FD8D6C}" type="datetime1">
              <a:rPr lang="en-US" smtClean="0"/>
              <a:t>10/29/2018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mtClean="0"/>
              <a:t>Footer Text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A9B540C-44DA-4F69-89C9-7C84606640D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609601"/>
            <a:ext cx="8280920" cy="1955303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C5720 Biochemie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437112"/>
            <a:ext cx="8424936" cy="1296144"/>
          </a:xfrm>
        </p:spPr>
        <p:txBody>
          <a:bodyPr>
            <a:normAutofit/>
          </a:bodyPr>
          <a:lstStyle/>
          <a:p>
            <a:pPr algn="l"/>
            <a:r>
              <a:rPr lang="cs-CZ" sz="3200" dirty="0" smtClean="0">
                <a:solidFill>
                  <a:schemeClr val="tx1"/>
                </a:solidFill>
                <a:latin typeface="+mn-lt"/>
              </a:rPr>
              <a:t>15b-Metabolismus </a:t>
            </a:r>
            <a:r>
              <a:rPr lang="cs-CZ" sz="3200" smtClean="0">
                <a:solidFill>
                  <a:schemeClr val="tx1"/>
                </a:solidFill>
                <a:latin typeface="+mn-lt"/>
              </a:rPr>
              <a:t>aminokyselin obecně</a:t>
            </a:r>
            <a:endParaRPr lang="cs-CZ" sz="3200" dirty="0" smtClean="0">
              <a:solidFill>
                <a:schemeClr val="tx1"/>
              </a:solidFill>
              <a:latin typeface="+mn-lt"/>
            </a:endParaRPr>
          </a:p>
          <a:p>
            <a:pPr algn="r"/>
            <a:endParaRPr lang="cs-CZ" sz="2200" dirty="0" smtClean="0">
              <a:solidFill>
                <a:schemeClr val="tx1"/>
              </a:solidFill>
            </a:endParaRPr>
          </a:p>
          <a:p>
            <a:pPr algn="l"/>
            <a:endParaRPr lang="cs-CZ" sz="320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C5678-EE20-4FA5-88E2-6E0BD67A2E26}" type="datetime1">
              <a:rPr lang="en-US" smtClean="0"/>
              <a:t>10/29/2018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Petr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Zbořil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89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Transaminace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jako sběrnice 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Spolupráce s </a:t>
            </a:r>
            <a:r>
              <a:rPr lang="cs-CZ" dirty="0" err="1" smtClean="0">
                <a:solidFill>
                  <a:schemeClr val="tx1"/>
                </a:solidFill>
              </a:rPr>
              <a:t>GluDH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50813"/>
            <a:ext cx="853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53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PALPO - 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Metabolismus </a:t>
            </a:r>
            <a:r>
              <a:rPr lang="cs-CZ" dirty="0" err="1" smtClean="0">
                <a:solidFill>
                  <a:schemeClr val="tx1"/>
                </a:solidFill>
              </a:rPr>
              <a:t>aminosloučenin</a:t>
            </a:r>
            <a:r>
              <a:rPr lang="cs-CZ" dirty="0" smtClean="0">
                <a:solidFill>
                  <a:schemeClr val="tx1"/>
                </a:solidFill>
              </a:rPr>
              <a:t> – AK </a:t>
            </a:r>
          </a:p>
          <a:p>
            <a:r>
              <a:rPr lang="es-ES" dirty="0" smtClean="0">
                <a:solidFill>
                  <a:schemeClr val="tx1"/>
                </a:solidFill>
              </a:rPr>
              <a:t>Úloha apoenzymů</a:t>
            </a:r>
            <a:r>
              <a:rPr lang="cs-CZ" dirty="0" smtClean="0">
                <a:solidFill>
                  <a:schemeClr val="tx1"/>
                </a:solidFill>
              </a:rPr>
              <a:t> – </a:t>
            </a:r>
            <a:r>
              <a:rPr lang="es-ES" dirty="0" smtClean="0">
                <a:solidFill>
                  <a:schemeClr val="tx1"/>
                </a:solidFill>
              </a:rPr>
              <a:t>labilizace </a:t>
            </a:r>
            <a:r>
              <a:rPr lang="es-ES" dirty="0">
                <a:solidFill>
                  <a:schemeClr val="tx1"/>
                </a:solidFill>
              </a:rPr>
              <a:t>vazeb</a:t>
            </a:r>
          </a:p>
          <a:p>
            <a:pPr lvl="1"/>
            <a:r>
              <a:rPr lang="es-ES" dirty="0" smtClean="0">
                <a:solidFill>
                  <a:schemeClr val="tx1"/>
                </a:solidFill>
              </a:rPr>
              <a:t>a </a:t>
            </a:r>
            <a:r>
              <a:rPr lang="es-ES" dirty="0">
                <a:solidFill>
                  <a:schemeClr val="tx1"/>
                </a:solidFill>
              </a:rPr>
              <a:t>– aminotransferasy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b – dekarboxylasy</a:t>
            </a:r>
          </a:p>
          <a:p>
            <a:pPr lvl="1"/>
            <a:r>
              <a:rPr lang="es-ES" dirty="0">
                <a:solidFill>
                  <a:schemeClr val="tx1"/>
                </a:solidFill>
              </a:rPr>
              <a:t>c – aldolasy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80928"/>
            <a:ext cx="3540953" cy="315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636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PALPO - enzymy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Stereochemické vlivy 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Nejlabilnější </a:t>
            </a:r>
            <a:r>
              <a:rPr lang="cs-CZ" dirty="0">
                <a:solidFill>
                  <a:schemeClr val="tx1"/>
                </a:solidFill>
              </a:rPr>
              <a:t>je vazba kolmá na </a:t>
            </a:r>
            <a:r>
              <a:rPr lang="el-GR" dirty="0" smtClean="0">
                <a:solidFill>
                  <a:schemeClr val="tx1"/>
                </a:solidFill>
              </a:rPr>
              <a:t>π</a:t>
            </a:r>
            <a:r>
              <a:rPr lang="cs-CZ" dirty="0" smtClean="0">
                <a:solidFill>
                  <a:schemeClr val="tx1"/>
                </a:solidFill>
              </a:rPr>
              <a:t>-orbitaly </a:t>
            </a:r>
            <a:r>
              <a:rPr lang="cs-CZ" dirty="0">
                <a:solidFill>
                  <a:schemeClr val="tx1"/>
                </a:solidFill>
              </a:rPr>
              <a:t>PALPO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277379"/>
            <a:ext cx="4114286" cy="220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50774"/>
            <a:ext cx="3322637" cy="366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06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Úloha </a:t>
            </a:r>
            <a:r>
              <a:rPr lang="cs-CZ" dirty="0" smtClean="0">
                <a:solidFill>
                  <a:schemeClr val="tx1"/>
                </a:solidFill>
                <a:effectLst/>
              </a:rPr>
              <a:t>apoenzymů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Transaminace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5974598" cy="2714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6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Dekarboxylace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Vznik biogenních aminů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Mono a diaminy </a:t>
            </a:r>
          </a:p>
          <a:p>
            <a:pPr lvl="1"/>
            <a:r>
              <a:rPr lang="cs-CZ" sz="2000" dirty="0">
                <a:solidFill>
                  <a:schemeClr val="tx1"/>
                </a:solidFill>
              </a:rPr>
              <a:t>Dekarboxylázy (koenzym PALPO)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73016"/>
            <a:ext cx="7490373" cy="10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380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Biogenní </a:t>
            </a:r>
            <a:r>
              <a:rPr lang="cs-CZ" dirty="0">
                <a:solidFill>
                  <a:schemeClr val="tx1"/>
                </a:solidFill>
              </a:rPr>
              <a:t>aminy - nomenklatura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Signální </a:t>
            </a:r>
            <a:r>
              <a:rPr lang="cs-CZ" dirty="0">
                <a:solidFill>
                  <a:schemeClr val="tx1"/>
                </a:solidFill>
              </a:rPr>
              <a:t>a regulační metabolity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Hormony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Neurotransmitery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>
                <a:solidFill>
                  <a:schemeClr val="tx1"/>
                </a:solidFill>
              </a:rPr>
              <a:t>Další signální a regulační </a:t>
            </a:r>
            <a:r>
              <a:rPr lang="cs-CZ" dirty="0" smtClean="0">
                <a:solidFill>
                  <a:schemeClr val="tx1"/>
                </a:solidFill>
              </a:rPr>
              <a:t>funkce</a:t>
            </a: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Odpadní </a:t>
            </a:r>
            <a:r>
              <a:rPr lang="cs-CZ" dirty="0">
                <a:solidFill>
                  <a:schemeClr val="tx1"/>
                </a:solidFill>
              </a:rPr>
              <a:t>produkty posmrtného (mikrobiálního i spontánního) rozkladu</a:t>
            </a:r>
          </a:p>
          <a:p>
            <a:r>
              <a:rPr lang="cs-CZ" dirty="0">
                <a:solidFill>
                  <a:schemeClr val="tx1"/>
                </a:solidFill>
              </a:rPr>
              <a:t> </a:t>
            </a:r>
            <a:r>
              <a:rPr lang="cs-CZ" dirty="0" smtClean="0">
                <a:solidFill>
                  <a:schemeClr val="tx1"/>
                </a:solidFill>
              </a:rPr>
              <a:t>Odbourání </a:t>
            </a:r>
            <a:r>
              <a:rPr lang="cs-CZ" dirty="0">
                <a:solidFill>
                  <a:schemeClr val="tx1"/>
                </a:solidFill>
              </a:rPr>
              <a:t>biogenních aminů oxidační </a:t>
            </a:r>
            <a:r>
              <a:rPr lang="cs-CZ" dirty="0" err="1" smtClean="0">
                <a:solidFill>
                  <a:schemeClr val="tx1"/>
                </a:solidFill>
              </a:rPr>
              <a:t>deminací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MAO </a:t>
            </a:r>
            <a:r>
              <a:rPr lang="cs-CZ" dirty="0">
                <a:solidFill>
                  <a:schemeClr val="tx1"/>
                </a:solidFill>
              </a:rPr>
              <a:t>a </a:t>
            </a:r>
            <a:r>
              <a:rPr lang="cs-CZ" dirty="0" smtClean="0">
                <a:solidFill>
                  <a:schemeClr val="tx1"/>
                </a:solidFill>
              </a:rPr>
              <a:t>DAO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Inhibitory - psychofarmaka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0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Histamin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Stanovení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Parametr kvality surovin, potravin</a:t>
            </a:r>
          </a:p>
          <a:p>
            <a:pPr lvl="1"/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Problematika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Fyziologický účinek – zánět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Patologický – alergické reakce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Antihistaminika 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05050"/>
            <a:ext cx="14668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24" y="2462212"/>
            <a:ext cx="16478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24" y="2690812"/>
            <a:ext cx="81915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201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Dekarboxylace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3650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Serotonin – 5</a:t>
            </a:r>
            <a:r>
              <a:rPr lang="en-US" dirty="0">
                <a:solidFill>
                  <a:schemeClr val="tx1"/>
                </a:solidFill>
              </a:rPr>
              <a:t>’</a:t>
            </a:r>
            <a:r>
              <a:rPr lang="cs-CZ" dirty="0">
                <a:solidFill>
                  <a:schemeClr val="tx1"/>
                </a:solidFill>
              </a:rPr>
              <a:t>-</a:t>
            </a:r>
            <a:r>
              <a:rPr lang="cs-CZ" dirty="0" err="1">
                <a:solidFill>
                  <a:schemeClr val="tx1"/>
                </a:solidFill>
              </a:rPr>
              <a:t>hydroxytryptamin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hormon </a:t>
            </a:r>
            <a:r>
              <a:rPr lang="cs-CZ" dirty="0">
                <a:solidFill>
                  <a:schemeClr val="tx1"/>
                </a:solidFill>
              </a:rPr>
              <a:t>a neurotransmiter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1371600" lvl="3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Nedostatek – deprese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„hormon štěstí“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www.whatis</a:t>
            </a:r>
            <a:r>
              <a:rPr lang="cs-CZ" b="1" dirty="0" smtClean="0">
                <a:solidFill>
                  <a:schemeClr val="tx1"/>
                </a:solidFill>
              </a:rPr>
              <a:t>serotonin</a:t>
            </a:r>
            <a:r>
              <a:rPr lang="cs-CZ" dirty="0" smtClean="0">
                <a:solidFill>
                  <a:schemeClr val="tx1"/>
                </a:solidFill>
              </a:rPr>
              <a:t>.com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048157"/>
            <a:ext cx="21717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31504"/>
            <a:ext cx="26289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79" y="2919569"/>
            <a:ext cx="113347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GABA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Glutamát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Nevhodné pro děti – koření – polévky 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114300" indent="0">
              <a:spcAft>
                <a:spcPts val="0"/>
              </a:spcAft>
              <a:buNone/>
            </a:pP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HOOC-CH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-CH(NH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)-COOH → CO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 + HOOC-CH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-CH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NH</a:t>
            </a:r>
            <a:r>
              <a:rPr lang="cs-CZ" sz="2200" baseline="-25000" dirty="0">
                <a:solidFill>
                  <a:schemeClr val="tx1"/>
                </a:solidFill>
                <a:latin typeface="Times New Roman"/>
                <a:ea typeface="Times New Roman"/>
              </a:rPr>
              <a:t>2</a:t>
            </a:r>
            <a:r>
              <a:rPr lang="cs-CZ" sz="2200" dirty="0">
                <a:solidFill>
                  <a:schemeClr val="tx1"/>
                </a:solidFill>
                <a:latin typeface="Times New Roman"/>
                <a:ea typeface="Times New Roman"/>
              </a:rPr>
              <a:t> 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2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fontScale="92500"/>
          </a:bodyPr>
          <a:lstStyle/>
          <a:p>
            <a:r>
              <a:rPr lang="cs-CZ" dirty="0">
                <a:solidFill>
                  <a:schemeClr val="tx1"/>
                </a:solidFill>
              </a:rPr>
              <a:t>Diaminy</a:t>
            </a:r>
          </a:p>
          <a:p>
            <a:pPr>
              <a:spcAft>
                <a:spcPts val="0"/>
              </a:spcAft>
            </a:pPr>
            <a:endParaRPr lang="cs-CZ" dirty="0" smtClean="0">
              <a:solidFill>
                <a:schemeClr val="tx1"/>
              </a:solidFill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ea typeface="Times New Roman"/>
              </a:rPr>
              <a:t>        H</a:t>
            </a:r>
            <a:r>
              <a:rPr lang="cs-CZ" baseline="-25000" dirty="0" smtClean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dirty="0" smtClean="0">
                <a:solidFill>
                  <a:schemeClr val="tx1"/>
                </a:solidFill>
                <a:ea typeface="Times New Roman"/>
              </a:rPr>
              <a:t>N-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(CH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baseline="-25000" dirty="0" err="1">
                <a:solidFill>
                  <a:schemeClr val="tx1"/>
                </a:solidFill>
                <a:ea typeface="Times New Roman"/>
              </a:rPr>
              <a:t>n</a:t>
            </a:r>
            <a:r>
              <a:rPr lang="cs-CZ" dirty="0" err="1">
                <a:solidFill>
                  <a:schemeClr val="tx1"/>
                </a:solidFill>
                <a:ea typeface="Times New Roman"/>
              </a:rPr>
              <a:t>CH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(NH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)-COOH 	→    H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N-(CH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2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)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n+1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-NH</a:t>
            </a:r>
            <a:r>
              <a:rPr lang="cs-CZ" baseline="-25000" dirty="0">
                <a:solidFill>
                  <a:schemeClr val="tx1"/>
                </a:solidFill>
                <a:ea typeface="Times New Roman"/>
              </a:rPr>
              <a:t>2</a:t>
            </a:r>
            <a:endParaRPr lang="cs-CZ" sz="2000" baseline="-25000" dirty="0">
              <a:solidFill>
                <a:schemeClr val="tx1"/>
              </a:solidFill>
              <a:ea typeface="Times New Roman"/>
            </a:endParaRPr>
          </a:p>
          <a:p>
            <a:pPr>
              <a:spcAft>
                <a:spcPts val="0"/>
              </a:spcAft>
            </a:pPr>
            <a:endParaRPr lang="cs-CZ" sz="2000" dirty="0">
              <a:solidFill>
                <a:schemeClr val="tx1"/>
              </a:solidFill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cs-CZ" dirty="0" smtClean="0">
                <a:solidFill>
                  <a:schemeClr val="tx1"/>
                </a:solidFill>
                <a:ea typeface="Times New Roman"/>
              </a:rPr>
              <a:t>    ornitin </a:t>
            </a:r>
            <a:r>
              <a:rPr lang="cs-CZ" dirty="0">
                <a:solidFill>
                  <a:schemeClr val="tx1"/>
                </a:solidFill>
                <a:ea typeface="Times New Roman"/>
              </a:rPr>
              <a:t>(n = 3)  →	putrescin, lyzin (n = 4)   →   kadaverin</a:t>
            </a:r>
            <a:endParaRPr lang="cs-CZ" sz="2000" dirty="0">
              <a:solidFill>
                <a:schemeClr val="tx1"/>
              </a:solidFill>
              <a:ea typeface="Times New Roman"/>
            </a:endParaRPr>
          </a:p>
          <a:p>
            <a:endParaRPr lang="cs-CZ" dirty="0" smtClean="0">
              <a:solidFill>
                <a:schemeClr val="tx1"/>
              </a:solidFill>
              <a:ea typeface="Times New Roman"/>
            </a:endParaRPr>
          </a:p>
          <a:p>
            <a:r>
              <a:rPr lang="cs-CZ" dirty="0" smtClean="0">
                <a:solidFill>
                  <a:schemeClr val="tx1"/>
                </a:solidFill>
                <a:ea typeface="Times New Roman"/>
              </a:rPr>
              <a:t>Polyaminy</a:t>
            </a:r>
          </a:p>
          <a:p>
            <a:pPr lvl="1"/>
            <a:r>
              <a:rPr lang="cs-CZ" sz="2000" dirty="0" err="1" smtClean="0">
                <a:solidFill>
                  <a:schemeClr val="tx1"/>
                </a:solidFill>
                <a:ea typeface="Times New Roman"/>
              </a:rPr>
              <a:t>Spermin</a:t>
            </a:r>
            <a:r>
              <a:rPr lang="cs-CZ" sz="2000" dirty="0" smtClean="0">
                <a:solidFill>
                  <a:schemeClr val="tx1"/>
                </a:solidFill>
                <a:ea typeface="Times New Roman"/>
              </a:rPr>
              <a:t>, </a:t>
            </a:r>
            <a:r>
              <a:rPr lang="cs-CZ" sz="2000" dirty="0" err="1" smtClean="0">
                <a:solidFill>
                  <a:schemeClr val="tx1"/>
                </a:solidFill>
                <a:ea typeface="Times New Roman"/>
              </a:rPr>
              <a:t>spermidin</a:t>
            </a:r>
            <a:endParaRPr lang="cs-CZ" sz="2000" dirty="0">
              <a:solidFill>
                <a:schemeClr val="tx1"/>
              </a:solidFill>
              <a:ea typeface="Times New Roman"/>
            </a:endParaRPr>
          </a:p>
          <a:p>
            <a:pPr lvl="1"/>
            <a:r>
              <a:rPr lang="cs-CZ" sz="2000" dirty="0" smtClean="0">
                <a:solidFill>
                  <a:schemeClr val="tx1"/>
                </a:solidFill>
                <a:ea typeface="Times New Roman"/>
              </a:rPr>
              <a:t>Regulátory buněčné proliferace</a:t>
            </a:r>
            <a:r>
              <a:rPr lang="cs-CZ" sz="2000" dirty="0">
                <a:solidFill>
                  <a:schemeClr val="tx1"/>
                </a:solidFill>
                <a:ea typeface="Times New Roman"/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3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Obsah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Odbourávání </a:t>
            </a:r>
            <a:r>
              <a:rPr lang="cs-CZ" dirty="0">
                <a:solidFill>
                  <a:schemeClr val="tx1"/>
                </a:solidFill>
              </a:rPr>
              <a:t>aminokyselin</a:t>
            </a:r>
            <a:r>
              <a:rPr lang="cs-CZ" dirty="0" smtClean="0">
                <a:solidFill>
                  <a:schemeClr val="tx1"/>
                </a:solidFill>
              </a:rPr>
              <a:t>, obecné přeměny. Transaminace, deaminace, dekarboxylace               (biogenní aminy</a:t>
            </a:r>
            <a:r>
              <a:rPr lang="cs-CZ" smtClean="0">
                <a:solidFill>
                  <a:schemeClr val="tx1"/>
                </a:solidFill>
              </a:rPr>
              <a:t>). 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03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Odbourání biogenních aminů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oxidační deaminace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MAO </a:t>
            </a:r>
            <a:r>
              <a:rPr lang="cs-CZ" dirty="0">
                <a:solidFill>
                  <a:schemeClr val="tx1"/>
                </a:solidFill>
              </a:rPr>
              <a:t>a DAO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 </a:t>
            </a:r>
            <a:r>
              <a:rPr lang="cs-CZ" dirty="0">
                <a:solidFill>
                  <a:schemeClr val="tx1"/>
                </a:solidFill>
              </a:rPr>
              <a:t>– CH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– NH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 	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cs-CZ" dirty="0" smtClean="0">
                <a:solidFill>
                  <a:schemeClr val="tx1"/>
                </a:solidFill>
              </a:rPr>
              <a:t> 	R </a:t>
            </a:r>
            <a:r>
              <a:rPr lang="cs-CZ" dirty="0">
                <a:solidFill>
                  <a:schemeClr val="tx1"/>
                </a:solidFill>
              </a:rPr>
              <a:t>– CH = NH  +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</a:t>
            </a:r>
            <a:r>
              <a:rPr lang="cs-CZ" dirty="0" smtClean="0">
                <a:solidFill>
                  <a:schemeClr val="tx1"/>
                </a:solidFill>
              </a:rPr>
              <a:t>2H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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>
                <a:solidFill>
                  <a:schemeClr val="tx1"/>
                </a:solidFill>
              </a:rPr>
              <a:t>R – CH = NH  + H</a:t>
            </a:r>
            <a:r>
              <a:rPr lang="cs-CZ" baseline="-25000" dirty="0">
                <a:solidFill>
                  <a:schemeClr val="tx1"/>
                </a:solidFill>
              </a:rPr>
              <a:t>2</a:t>
            </a:r>
            <a:r>
              <a:rPr lang="cs-CZ" dirty="0">
                <a:solidFill>
                  <a:schemeClr val="tx1"/>
                </a:solidFill>
              </a:rPr>
              <a:t>O  </a:t>
            </a:r>
            <a:r>
              <a:rPr lang="cs-CZ" dirty="0" smtClean="0">
                <a:solidFill>
                  <a:schemeClr val="tx1"/>
                </a:solidFill>
                <a:sym typeface="Symbol"/>
              </a:rPr>
              <a:t></a:t>
            </a:r>
            <a:r>
              <a:rPr lang="cs-CZ" dirty="0" smtClean="0">
                <a:solidFill>
                  <a:schemeClr val="tx1"/>
                </a:solidFill>
              </a:rPr>
              <a:t>   </a:t>
            </a:r>
            <a:r>
              <a:rPr lang="cs-CZ" dirty="0">
                <a:solidFill>
                  <a:schemeClr val="tx1"/>
                </a:solidFill>
              </a:rPr>
              <a:t>R – CH = O  +  NH</a:t>
            </a:r>
            <a:r>
              <a:rPr lang="cs-CZ" baseline="-25000" dirty="0">
                <a:solidFill>
                  <a:schemeClr val="tx1"/>
                </a:solidFill>
              </a:rPr>
              <a:t>3</a:t>
            </a:r>
            <a:r>
              <a:rPr 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Hromadění </a:t>
            </a:r>
            <a:r>
              <a:rPr lang="cs-CZ" i="1" dirty="0" smtClean="0">
                <a:solidFill>
                  <a:schemeClr val="tx1"/>
                </a:solidFill>
              </a:rPr>
              <a:t>post </a:t>
            </a:r>
            <a:r>
              <a:rPr lang="cs-CZ" i="1" dirty="0" err="1" smtClean="0">
                <a:solidFill>
                  <a:schemeClr val="tx1"/>
                </a:solidFill>
              </a:rPr>
              <a:t>mortem</a:t>
            </a:r>
            <a:endParaRPr lang="cs-CZ" i="1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Dekarboxylace probíhá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Oxidace nikoli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„mrtvolné jedy“ </a:t>
            </a:r>
          </a:p>
          <a:p>
            <a:pPr lvl="1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5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solidFill>
                  <a:schemeClr val="tx1"/>
                </a:solidFill>
                <a:effectLst/>
              </a:rPr>
              <a:t>Biogenní aminy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Rovnováha tvorby a </a:t>
            </a:r>
            <a:r>
              <a:rPr lang="cs-CZ" dirty="0" smtClean="0">
                <a:solidFill>
                  <a:schemeClr val="tx1"/>
                </a:solidFill>
              </a:rPr>
              <a:t>eliminace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Tvorba anaerobně (dekarboxylace)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Odbourání aerobní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Hromadění </a:t>
            </a:r>
            <a:r>
              <a:rPr lang="cs-CZ" i="1" dirty="0" smtClean="0">
                <a:solidFill>
                  <a:schemeClr val="tx1"/>
                </a:solidFill>
              </a:rPr>
              <a:t>post </a:t>
            </a:r>
            <a:r>
              <a:rPr lang="cs-CZ" i="1" dirty="0" err="1" smtClean="0">
                <a:solidFill>
                  <a:schemeClr val="tx1"/>
                </a:solidFill>
              </a:rPr>
              <a:t>mortem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Význam </a:t>
            </a:r>
            <a:r>
              <a:rPr lang="cs-CZ" dirty="0">
                <a:solidFill>
                  <a:schemeClr val="tx1"/>
                </a:solidFill>
              </a:rPr>
              <a:t>pro praxi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Psychofarmaka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Antihistaminika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Stanovení biogenních aminů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Kvalita potravin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F</a:t>
            </a:r>
            <a:r>
              <a:rPr lang="cs-CZ" dirty="0" smtClean="0">
                <a:solidFill>
                  <a:schemeClr val="tx1"/>
                </a:solidFill>
              </a:rPr>
              <a:t>orenzní vyšetření</a:t>
            </a:r>
            <a:endParaRPr lang="cs-CZ" dirty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Rostliny – alkaloidy (sekundární metabolity)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9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b="1" dirty="0">
                <a:solidFill>
                  <a:schemeClr val="tx1"/>
                </a:solidFill>
                <a:effectLst/>
              </a:rPr>
              <a:t>Metabolismus aminokyselin</a:t>
            </a:r>
            <a:endParaRPr lang="cs-CZ" sz="50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tx1"/>
                </a:solidFill>
              </a:rPr>
              <a:t>Katabolismus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obecné </a:t>
            </a:r>
            <a:r>
              <a:rPr lang="cs-CZ" dirty="0">
                <a:solidFill>
                  <a:schemeClr val="tx1"/>
                </a:solidFill>
              </a:rPr>
              <a:t>a speciální </a:t>
            </a:r>
            <a:r>
              <a:rPr lang="cs-CZ" dirty="0" smtClean="0">
                <a:solidFill>
                  <a:schemeClr val="tx1"/>
                </a:solidFill>
              </a:rPr>
              <a:t>pochody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odstranění </a:t>
            </a:r>
            <a:r>
              <a:rPr lang="cs-CZ" dirty="0">
                <a:solidFill>
                  <a:schemeClr val="tx1"/>
                </a:solidFill>
              </a:rPr>
              <a:t>dusíku – mineralizace (NH</a:t>
            </a:r>
            <a:r>
              <a:rPr lang="cs-CZ" baseline="-25000" dirty="0">
                <a:solidFill>
                  <a:schemeClr val="tx1"/>
                </a:solidFill>
              </a:rPr>
              <a:t>4</a:t>
            </a:r>
            <a:r>
              <a:rPr lang="cs-CZ" baseline="30000" dirty="0" smtClean="0">
                <a:solidFill>
                  <a:schemeClr val="tx1"/>
                </a:solidFill>
              </a:rPr>
              <a:t>+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přeměna </a:t>
            </a:r>
            <a:r>
              <a:rPr lang="cs-CZ" dirty="0">
                <a:solidFill>
                  <a:schemeClr val="tx1"/>
                </a:solidFill>
              </a:rPr>
              <a:t>uhlíkového základu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glukoplastické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(</a:t>
            </a:r>
            <a:r>
              <a:rPr lang="cs-CZ" dirty="0" err="1">
                <a:solidFill>
                  <a:schemeClr val="tx1"/>
                </a:solidFill>
              </a:rPr>
              <a:t>glukogenní</a:t>
            </a:r>
            <a:r>
              <a:rPr lang="cs-CZ" dirty="0">
                <a:solidFill>
                  <a:schemeClr val="tx1"/>
                </a:solidFill>
              </a:rPr>
              <a:t>) a </a:t>
            </a:r>
            <a:r>
              <a:rPr lang="cs-CZ" dirty="0" err="1">
                <a:solidFill>
                  <a:schemeClr val="tx1"/>
                </a:solidFill>
              </a:rPr>
              <a:t>ketoplastické</a:t>
            </a:r>
            <a:r>
              <a:rPr lang="cs-CZ" dirty="0">
                <a:solidFill>
                  <a:schemeClr val="tx1"/>
                </a:solidFill>
              </a:rPr>
              <a:t> (</a:t>
            </a:r>
            <a:r>
              <a:rPr lang="cs-CZ" dirty="0" err="1">
                <a:solidFill>
                  <a:schemeClr val="tx1"/>
                </a:solidFill>
              </a:rPr>
              <a:t>ketogenní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r>
              <a:rPr lang="cs-CZ" dirty="0">
                <a:solidFill>
                  <a:schemeClr val="tx1"/>
                </a:solidFill>
              </a:rPr>
              <a:t>Anabolismus </a:t>
            </a:r>
            <a:endParaRPr lang="cs-CZ" dirty="0" smtClean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syntéza </a:t>
            </a:r>
            <a:r>
              <a:rPr lang="cs-CZ" dirty="0">
                <a:solidFill>
                  <a:schemeClr val="tx1"/>
                </a:solidFill>
              </a:rPr>
              <a:t>uhlíkového </a:t>
            </a:r>
            <a:r>
              <a:rPr lang="cs-CZ" dirty="0" smtClean="0">
                <a:solidFill>
                  <a:schemeClr val="tx1"/>
                </a:solidFill>
              </a:rPr>
              <a:t>základu</a:t>
            </a:r>
          </a:p>
          <a:p>
            <a:pPr lvl="1"/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 smtClean="0">
                <a:solidFill>
                  <a:schemeClr val="tx1"/>
                </a:solidFill>
              </a:rPr>
              <a:t>minace</a:t>
            </a:r>
            <a:endParaRPr lang="cs-CZ" dirty="0">
              <a:solidFill>
                <a:schemeClr val="tx1"/>
              </a:solidFill>
            </a:endParaRP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esenciální </a:t>
            </a:r>
            <a:r>
              <a:rPr lang="cs-CZ" dirty="0">
                <a:solidFill>
                  <a:schemeClr val="tx1"/>
                </a:solidFill>
              </a:rPr>
              <a:t>a neesenciální – otázka schopnosti syntetizovat uhlíkovou </a:t>
            </a:r>
            <a:r>
              <a:rPr lang="cs-CZ" dirty="0" smtClean="0">
                <a:solidFill>
                  <a:schemeClr val="tx1"/>
                </a:solidFill>
              </a:rPr>
              <a:t>kostru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Val</a:t>
            </a:r>
            <a:r>
              <a:rPr lang="cs-CZ" dirty="0">
                <a:solidFill>
                  <a:schemeClr val="tx1"/>
                </a:solidFill>
              </a:rPr>
              <a:t>, Leu, </a:t>
            </a:r>
            <a:r>
              <a:rPr lang="cs-CZ" dirty="0" err="1">
                <a:solidFill>
                  <a:schemeClr val="tx1"/>
                </a:solidFill>
              </a:rPr>
              <a:t>Ile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Lys</a:t>
            </a:r>
            <a:r>
              <a:rPr lang="cs-CZ" dirty="0">
                <a:solidFill>
                  <a:schemeClr val="tx1"/>
                </a:solidFill>
              </a:rPr>
              <a:t>, Met, </a:t>
            </a:r>
            <a:r>
              <a:rPr lang="cs-CZ" dirty="0" err="1" smtClean="0">
                <a:solidFill>
                  <a:schemeClr val="tx1"/>
                </a:solidFill>
              </a:rPr>
              <a:t>Thr</a:t>
            </a:r>
            <a:r>
              <a:rPr lang="cs-CZ" dirty="0" smtClean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Phe</a:t>
            </a:r>
            <a:r>
              <a:rPr lang="cs-CZ" dirty="0">
                <a:solidFill>
                  <a:schemeClr val="tx1"/>
                </a:solidFill>
              </a:rPr>
              <a:t>, </a:t>
            </a:r>
            <a:r>
              <a:rPr lang="cs-CZ" dirty="0" err="1">
                <a:solidFill>
                  <a:schemeClr val="tx1"/>
                </a:solidFill>
              </a:rPr>
              <a:t>Try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 </a:t>
            </a: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3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cs-CZ" sz="5000" b="1" dirty="0">
                <a:solidFill>
                  <a:schemeClr val="tx1"/>
                </a:solidFill>
                <a:effectLst/>
              </a:rPr>
              <a:t>Metabolismus aminokyselin</a:t>
            </a:r>
            <a:endParaRPr lang="cs-CZ" sz="5000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chemeClr val="tx1"/>
                </a:solidFill>
              </a:rPr>
              <a:t>Katabolické hledisko 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992381" cy="3949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6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chemeClr val="tx1"/>
                </a:solidFill>
                <a:effectLst/>
              </a:rPr>
              <a:t>Obecné </a:t>
            </a:r>
            <a:r>
              <a:rPr lang="cs-CZ" b="1" dirty="0" smtClean="0">
                <a:solidFill>
                  <a:schemeClr val="tx1"/>
                </a:solidFill>
                <a:effectLst/>
              </a:rPr>
              <a:t>pochody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/>
          <a:lstStyle/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smtClean="0">
                <a:solidFill>
                  <a:schemeClr val="tx1"/>
                </a:solidFill>
              </a:rPr>
              <a:t>Odstranění N – obecné a speciální způsoby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Oxidační deaminace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Transaminace 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Eliminace přímá (His) a nepřímá (</a:t>
            </a:r>
            <a:r>
              <a:rPr lang="cs-CZ" sz="2000" dirty="0" err="1" smtClean="0">
                <a:solidFill>
                  <a:schemeClr val="tx1"/>
                </a:solidFill>
              </a:rPr>
              <a:t>dehydratasy</a:t>
            </a:r>
            <a:r>
              <a:rPr lang="cs-CZ" sz="2000" dirty="0" smtClean="0">
                <a:solidFill>
                  <a:schemeClr val="tx1"/>
                </a:solidFill>
              </a:rPr>
              <a:t> Ser a </a:t>
            </a:r>
            <a:r>
              <a:rPr lang="cs-CZ" sz="2000" dirty="0" err="1" smtClean="0">
                <a:solidFill>
                  <a:schemeClr val="tx1"/>
                </a:solidFill>
              </a:rPr>
              <a:t>Thr</a:t>
            </a:r>
            <a:r>
              <a:rPr lang="cs-CZ" sz="2000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Speciální způsoby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Dekarboxylace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Vznik aminů, speciální metabolity</a:t>
            </a:r>
          </a:p>
          <a:p>
            <a:endParaRPr lang="cs-CZ" sz="2000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7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Oxidační deaminace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700808"/>
            <a:ext cx="8856984" cy="4752528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solidFill>
                  <a:schemeClr val="tx1"/>
                </a:solidFill>
              </a:rPr>
              <a:t>Různá specificita, </a:t>
            </a:r>
            <a:r>
              <a:rPr lang="cs-CZ" dirty="0" err="1" smtClean="0">
                <a:solidFill>
                  <a:schemeClr val="tx1"/>
                </a:solidFill>
              </a:rPr>
              <a:t>kofaktory</a:t>
            </a:r>
            <a:r>
              <a:rPr lang="cs-CZ" dirty="0" smtClean="0">
                <a:solidFill>
                  <a:schemeClr val="tx1"/>
                </a:solidFill>
              </a:rPr>
              <a:t>, aktivita</a:t>
            </a:r>
          </a:p>
          <a:p>
            <a:pPr lvl="1"/>
            <a:r>
              <a:rPr lang="cs-CZ" dirty="0" err="1" smtClean="0">
                <a:solidFill>
                  <a:schemeClr val="tx1"/>
                </a:solidFill>
              </a:rPr>
              <a:t>Oxidasy</a:t>
            </a:r>
            <a:r>
              <a:rPr lang="cs-CZ" dirty="0" smtClean="0">
                <a:solidFill>
                  <a:schemeClr val="tx1"/>
                </a:solidFill>
              </a:rPr>
              <a:t> – 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O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FAD </a:t>
            </a:r>
            <a:r>
              <a:rPr lang="cs-CZ" dirty="0">
                <a:solidFill>
                  <a:schemeClr val="tx1"/>
                </a:solidFill>
              </a:rPr>
              <a:t>(D-AK + </a:t>
            </a:r>
            <a:r>
              <a:rPr lang="cs-CZ" dirty="0" err="1">
                <a:solidFill>
                  <a:schemeClr val="tx1"/>
                </a:solidFill>
              </a:rPr>
              <a:t>Gly</a:t>
            </a:r>
            <a:r>
              <a:rPr lang="cs-CZ" dirty="0" smtClean="0">
                <a:solidFill>
                  <a:schemeClr val="tx1"/>
                </a:solidFill>
              </a:rPr>
              <a:t>) </a:t>
            </a:r>
          </a:p>
          <a:p>
            <a:pPr lvl="1"/>
            <a:r>
              <a:rPr lang="cs-CZ" dirty="0" smtClean="0">
                <a:solidFill>
                  <a:schemeClr val="tx1"/>
                </a:solidFill>
              </a:rPr>
              <a:t>FMN </a:t>
            </a:r>
            <a:r>
              <a:rPr lang="cs-CZ" dirty="0">
                <a:solidFill>
                  <a:schemeClr val="tx1"/>
                </a:solidFill>
              </a:rPr>
              <a:t>(L-AK, zanedbatelné aktivity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</a:p>
          <a:p>
            <a:r>
              <a:rPr lang="cs-CZ" b="1" dirty="0" err="1" smtClean="0">
                <a:solidFill>
                  <a:schemeClr val="tx1"/>
                </a:solidFill>
              </a:rPr>
              <a:t>Glu:NAD-oxidoreduktasa</a:t>
            </a:r>
            <a:r>
              <a:rPr lang="cs-CZ" b="1" dirty="0" smtClean="0">
                <a:solidFill>
                  <a:schemeClr val="tx1"/>
                </a:solidFill>
              </a:rPr>
              <a:t> </a:t>
            </a:r>
            <a:r>
              <a:rPr lang="cs-CZ" b="1" dirty="0">
                <a:solidFill>
                  <a:schemeClr val="tx1"/>
                </a:solidFill>
              </a:rPr>
              <a:t>(deaminující</a:t>
            </a:r>
            <a:r>
              <a:rPr lang="cs-CZ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</a:t>
            </a:r>
            <a:r>
              <a:rPr lang="cs-CZ" sz="2100" dirty="0" smtClean="0">
                <a:solidFill>
                  <a:schemeClr val="tx1"/>
                </a:solidFill>
              </a:rPr>
              <a:t>   R </a:t>
            </a:r>
            <a:r>
              <a:rPr lang="cs-CZ" sz="2100" dirty="0">
                <a:solidFill>
                  <a:schemeClr val="tx1"/>
                </a:solidFill>
              </a:rPr>
              <a:t>– CH – COOH + NAD</a:t>
            </a:r>
            <a:r>
              <a:rPr lang="cs-CZ" sz="2100" baseline="30000" dirty="0">
                <a:solidFill>
                  <a:schemeClr val="tx1"/>
                </a:solidFill>
              </a:rPr>
              <a:t>+</a:t>
            </a:r>
            <a:r>
              <a:rPr lang="cs-CZ" sz="2100" dirty="0">
                <a:solidFill>
                  <a:schemeClr val="tx1"/>
                </a:solidFill>
              </a:rPr>
              <a:t>	 = </a:t>
            </a:r>
            <a:r>
              <a:rPr lang="cs-CZ" sz="2100" dirty="0" smtClean="0">
                <a:solidFill>
                  <a:schemeClr val="tx1"/>
                </a:solidFill>
              </a:rPr>
              <a:t>   R </a:t>
            </a:r>
            <a:r>
              <a:rPr lang="cs-CZ" sz="2100" dirty="0">
                <a:solidFill>
                  <a:schemeClr val="tx1"/>
                </a:solidFill>
              </a:rPr>
              <a:t>– </a:t>
            </a:r>
            <a:r>
              <a:rPr lang="cs-CZ" sz="2100" dirty="0" smtClean="0">
                <a:solidFill>
                  <a:schemeClr val="tx1"/>
                </a:solidFill>
              </a:rPr>
              <a:t>C </a:t>
            </a:r>
            <a:r>
              <a:rPr lang="cs-CZ" sz="2100" dirty="0">
                <a:solidFill>
                  <a:schemeClr val="tx1"/>
                </a:solidFill>
              </a:rPr>
              <a:t>– COOH + NADH + H</a:t>
            </a:r>
            <a:r>
              <a:rPr lang="cs-CZ" sz="2100" baseline="30000" dirty="0">
                <a:solidFill>
                  <a:schemeClr val="tx1"/>
                </a:solidFill>
              </a:rPr>
              <a:t>+</a:t>
            </a: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  </a:t>
            </a:r>
            <a:r>
              <a:rPr lang="cs-CZ" sz="2100" dirty="0" smtClean="0">
                <a:solidFill>
                  <a:schemeClr val="tx1"/>
                </a:solidFill>
              </a:rPr>
              <a:t>     |</a:t>
            </a:r>
            <a:r>
              <a:rPr lang="cs-CZ" sz="2100" dirty="0">
                <a:solidFill>
                  <a:schemeClr val="tx1"/>
                </a:solidFill>
              </a:rPr>
              <a:t>		</a:t>
            </a:r>
            <a:r>
              <a:rPr lang="cs-CZ" sz="2100" dirty="0" smtClean="0">
                <a:solidFill>
                  <a:schemeClr val="tx1"/>
                </a:solidFill>
              </a:rPr>
              <a:t>                         ||</a:t>
            </a:r>
            <a:endParaRPr lang="cs-CZ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   </a:t>
            </a:r>
            <a:r>
              <a:rPr lang="cs-CZ" sz="2100" dirty="0" smtClean="0">
                <a:solidFill>
                  <a:schemeClr val="tx1"/>
                </a:solidFill>
              </a:rPr>
              <a:t>    </a:t>
            </a:r>
            <a:r>
              <a:rPr lang="cs-CZ" sz="2100" dirty="0">
                <a:solidFill>
                  <a:schemeClr val="tx1"/>
                </a:solidFill>
              </a:rPr>
              <a:t>NH2				</a:t>
            </a:r>
            <a:r>
              <a:rPr lang="cs-CZ" sz="2100" dirty="0" smtClean="0">
                <a:solidFill>
                  <a:schemeClr val="tx1"/>
                </a:solidFill>
              </a:rPr>
              <a:t> </a:t>
            </a:r>
            <a:r>
              <a:rPr lang="cs-CZ" sz="2100" dirty="0">
                <a:solidFill>
                  <a:schemeClr val="tx1"/>
                </a:solidFill>
              </a:rPr>
              <a:t>NH	       </a:t>
            </a:r>
          </a:p>
          <a:p>
            <a:endParaRPr lang="cs-CZ" sz="2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chemeClr val="tx1"/>
                </a:solidFill>
              </a:rPr>
              <a:t>    R </a:t>
            </a:r>
            <a:r>
              <a:rPr lang="cs-CZ" sz="2100" dirty="0">
                <a:solidFill>
                  <a:schemeClr val="tx1"/>
                </a:solidFill>
              </a:rPr>
              <a:t>– </a:t>
            </a:r>
            <a:r>
              <a:rPr lang="cs-CZ" sz="2100" dirty="0" smtClean="0">
                <a:solidFill>
                  <a:schemeClr val="tx1"/>
                </a:solidFill>
              </a:rPr>
              <a:t>C </a:t>
            </a:r>
            <a:r>
              <a:rPr lang="cs-CZ" sz="2100" dirty="0">
                <a:solidFill>
                  <a:schemeClr val="tx1"/>
                </a:solidFill>
              </a:rPr>
              <a:t>– COOH + H</a:t>
            </a:r>
            <a:r>
              <a:rPr lang="cs-CZ" sz="2100" baseline="-25000" dirty="0">
                <a:solidFill>
                  <a:schemeClr val="tx1"/>
                </a:solidFill>
              </a:rPr>
              <a:t>2</a:t>
            </a:r>
            <a:r>
              <a:rPr lang="cs-CZ" sz="2100" dirty="0">
                <a:solidFill>
                  <a:schemeClr val="tx1"/>
                </a:solidFill>
              </a:rPr>
              <a:t>O       =        R – </a:t>
            </a:r>
            <a:r>
              <a:rPr lang="cs-CZ" sz="2100" dirty="0" smtClean="0">
                <a:solidFill>
                  <a:schemeClr val="tx1"/>
                </a:solidFill>
              </a:rPr>
              <a:t>C </a:t>
            </a:r>
            <a:r>
              <a:rPr lang="cs-CZ" sz="2100" dirty="0">
                <a:solidFill>
                  <a:schemeClr val="tx1"/>
                </a:solidFill>
              </a:rPr>
              <a:t>– COOH  +  NH</a:t>
            </a:r>
            <a:r>
              <a:rPr lang="cs-CZ" sz="2100" baseline="-25000" dirty="0">
                <a:solidFill>
                  <a:schemeClr val="tx1"/>
                </a:solidFill>
              </a:rPr>
              <a:t>3</a:t>
            </a:r>
            <a:r>
              <a:rPr lang="cs-CZ" sz="21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  </a:t>
            </a:r>
            <a:r>
              <a:rPr lang="cs-CZ" sz="2100" dirty="0" smtClean="0">
                <a:solidFill>
                  <a:schemeClr val="tx1"/>
                </a:solidFill>
              </a:rPr>
              <a:t>    </a:t>
            </a:r>
            <a:r>
              <a:rPr lang="cs-CZ" sz="2100" dirty="0">
                <a:solidFill>
                  <a:schemeClr val="tx1"/>
                </a:solidFill>
              </a:rPr>
              <a:t>||			</a:t>
            </a:r>
            <a:r>
              <a:rPr lang="cs-CZ" sz="2100" dirty="0" smtClean="0">
                <a:solidFill>
                  <a:schemeClr val="tx1"/>
                </a:solidFill>
              </a:rPr>
              <a:t>             </a:t>
            </a:r>
            <a:r>
              <a:rPr lang="cs-CZ" sz="2100" dirty="0">
                <a:solidFill>
                  <a:schemeClr val="tx1"/>
                </a:solidFill>
              </a:rPr>
              <a:t>||</a:t>
            </a:r>
          </a:p>
          <a:p>
            <a:pPr marL="0" indent="0">
              <a:buNone/>
            </a:pPr>
            <a:r>
              <a:rPr lang="cs-CZ" sz="2100" dirty="0">
                <a:solidFill>
                  <a:schemeClr val="tx1"/>
                </a:solidFill>
              </a:rPr>
              <a:t>   </a:t>
            </a:r>
            <a:r>
              <a:rPr lang="cs-CZ" sz="2100" dirty="0" smtClean="0">
                <a:solidFill>
                  <a:schemeClr val="tx1"/>
                </a:solidFill>
              </a:rPr>
              <a:t>       </a:t>
            </a:r>
            <a:r>
              <a:rPr lang="cs-CZ" sz="2100" dirty="0">
                <a:solidFill>
                  <a:schemeClr val="tx1"/>
                </a:solidFill>
              </a:rPr>
              <a:t>NH		</a:t>
            </a:r>
            <a:r>
              <a:rPr lang="cs-CZ" sz="2100" dirty="0" smtClean="0">
                <a:solidFill>
                  <a:schemeClr val="tx1"/>
                </a:solidFill>
              </a:rPr>
              <a:t>                          </a:t>
            </a:r>
            <a:r>
              <a:rPr lang="cs-CZ" sz="2100" dirty="0">
                <a:solidFill>
                  <a:schemeClr val="tx1"/>
                </a:solidFill>
              </a:rPr>
              <a:t>O</a:t>
            </a:r>
          </a:p>
          <a:p>
            <a:endParaRPr lang="cs-CZ" sz="2100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1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Transaminace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Přenos –NH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– výměna za =O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PALPO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0" y="2348880"/>
            <a:ext cx="7490373" cy="10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05107"/>
            <a:ext cx="4133446" cy="305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114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Transaminace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Přenos –NH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– výměna za =O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PALPO – R</a:t>
            </a:r>
            <a:r>
              <a:rPr lang="cs-CZ" baseline="-25000" dirty="0" smtClean="0">
                <a:solidFill>
                  <a:schemeClr val="tx1"/>
                </a:solidFill>
              </a:rPr>
              <a:t>1</a:t>
            </a:r>
            <a:r>
              <a:rPr lang="cs-CZ" dirty="0" smtClean="0">
                <a:solidFill>
                  <a:schemeClr val="tx1"/>
                </a:solidFill>
              </a:rPr>
              <a:t> a R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  <a:r>
              <a:rPr lang="cs-CZ" dirty="0" smtClean="0">
                <a:solidFill>
                  <a:schemeClr val="tx1"/>
                </a:solidFill>
              </a:rPr>
              <a:t> - obráceně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0" y="2348880"/>
            <a:ext cx="7490373" cy="106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84" y="4077072"/>
            <a:ext cx="8534400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84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  <a:effectLst/>
              </a:rPr>
              <a:t>Transaminace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cs-CZ" dirty="0" err="1" smtClean="0">
                <a:solidFill>
                  <a:schemeClr val="tx1"/>
                </a:solidFill>
              </a:rPr>
              <a:t>Glu</a:t>
            </a:r>
            <a:r>
              <a:rPr lang="cs-CZ" dirty="0" smtClean="0">
                <a:solidFill>
                  <a:schemeClr val="tx1"/>
                </a:solidFill>
              </a:rPr>
              <a:t> jako sběrnice NH</a:t>
            </a:r>
            <a:r>
              <a:rPr lang="cs-CZ" baseline="-25000" dirty="0" smtClean="0">
                <a:solidFill>
                  <a:schemeClr val="tx1"/>
                </a:solidFill>
              </a:rPr>
              <a:t>2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Spolupráce s </a:t>
            </a:r>
          </a:p>
          <a:p>
            <a:pPr marL="0" indent="0">
              <a:buNone/>
            </a:pPr>
            <a:r>
              <a:rPr lang="cs-CZ" dirty="0" err="1" smtClean="0">
                <a:solidFill>
                  <a:schemeClr val="tx1"/>
                </a:solidFill>
              </a:rPr>
              <a:t>GluDH</a:t>
            </a:r>
            <a:endParaRPr lang="cs-CZ" dirty="0">
              <a:solidFill>
                <a:schemeClr val="tx1"/>
              </a:solidFill>
            </a:endParaRPr>
          </a:p>
          <a:p>
            <a:endParaRPr lang="cs-CZ" dirty="0" smtClean="0">
              <a:solidFill>
                <a:schemeClr val="tx1"/>
              </a:solidFill>
            </a:endParaRPr>
          </a:p>
          <a:p>
            <a:r>
              <a:rPr lang="cs-CZ" dirty="0" err="1" smtClean="0">
                <a:solidFill>
                  <a:schemeClr val="tx1"/>
                </a:solidFill>
              </a:rPr>
              <a:t>Kofaktor</a:t>
            </a:r>
            <a:r>
              <a:rPr lang="cs-CZ" dirty="0" smtClean="0">
                <a:solidFill>
                  <a:schemeClr val="tx1"/>
                </a:solidFill>
              </a:rPr>
              <a:t> PAPLO</a:t>
            </a:r>
          </a:p>
          <a:p>
            <a:pPr lvl="1"/>
            <a:r>
              <a:rPr lang="cs-CZ" sz="2000" dirty="0" smtClean="0">
                <a:solidFill>
                  <a:schemeClr val="tx1"/>
                </a:solidFill>
              </a:rPr>
              <a:t>Vratně na PAMPO</a:t>
            </a:r>
          </a:p>
          <a:p>
            <a:endParaRPr lang="cs-CZ" dirty="0" smtClean="0">
              <a:solidFill>
                <a:schemeClr val="tx1"/>
              </a:solidFill>
            </a:endParaRPr>
          </a:p>
          <a:p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D738E-8962-435F-8C43-147B8DD7E819}" type="datetime1">
              <a:rPr lang="en-US" smtClean="0"/>
              <a:t>10/29/2018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Petr Zbořil</a:t>
            </a:r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B540C-44DA-4F69-89C9-7C84606640D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276872"/>
            <a:ext cx="47244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0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kutivní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500</TotalTime>
  <Words>463</Words>
  <Application>Microsoft Office PowerPoint</Application>
  <PresentationFormat>Předvádění na obrazovce (4:3)</PresentationFormat>
  <Paragraphs>224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Exekutivní</vt:lpstr>
      <vt:lpstr>C5720 Biochemie</vt:lpstr>
      <vt:lpstr>Obsah</vt:lpstr>
      <vt:lpstr>Metabolismus aminokyselin</vt:lpstr>
      <vt:lpstr>Metabolismus aminokyselin</vt:lpstr>
      <vt:lpstr>Obecné pochody</vt:lpstr>
      <vt:lpstr>Oxidační deaminace</vt:lpstr>
      <vt:lpstr>Transaminace</vt:lpstr>
      <vt:lpstr>Transaminace</vt:lpstr>
      <vt:lpstr>Transaminace</vt:lpstr>
      <vt:lpstr>Transaminace</vt:lpstr>
      <vt:lpstr>PALPO - enzymy</vt:lpstr>
      <vt:lpstr>PALPO - enzymy</vt:lpstr>
      <vt:lpstr>Úloha apoenzymů</vt:lpstr>
      <vt:lpstr>Dekarboxylace</vt:lpstr>
      <vt:lpstr>Biogenní aminy</vt:lpstr>
      <vt:lpstr>Biogenní aminy</vt:lpstr>
      <vt:lpstr>Dekarboxylace</vt:lpstr>
      <vt:lpstr>Biogenní aminy</vt:lpstr>
      <vt:lpstr>Biogenní aminy</vt:lpstr>
      <vt:lpstr>Biogenní aminy</vt:lpstr>
      <vt:lpstr>Biogenní aminy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Zbořil</dc:creator>
  <cp:lastModifiedBy>Zboril</cp:lastModifiedBy>
  <cp:revision>76</cp:revision>
  <dcterms:created xsi:type="dcterms:W3CDTF">2012-05-21T09:08:24Z</dcterms:created>
  <dcterms:modified xsi:type="dcterms:W3CDTF">2018-10-29T07:34:34Z</dcterms:modified>
</cp:coreProperties>
</file>