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sldIdLst>
    <p:sldId id="256" r:id="rId3"/>
    <p:sldId id="257" r:id="rId4"/>
    <p:sldId id="262" r:id="rId5"/>
    <p:sldId id="261" r:id="rId6"/>
    <p:sldId id="292" r:id="rId7"/>
    <p:sldId id="320" r:id="rId8"/>
    <p:sldId id="319" r:id="rId9"/>
    <p:sldId id="315" r:id="rId10"/>
    <p:sldId id="314" r:id="rId11"/>
    <p:sldId id="293" r:id="rId12"/>
    <p:sldId id="280" r:id="rId13"/>
    <p:sldId id="281" r:id="rId14"/>
    <p:sldId id="282" r:id="rId15"/>
    <p:sldId id="300" r:id="rId16"/>
    <p:sldId id="283" r:id="rId17"/>
    <p:sldId id="286" r:id="rId18"/>
    <p:sldId id="291" r:id="rId19"/>
    <p:sldId id="290" r:id="rId20"/>
    <p:sldId id="313" r:id="rId21"/>
    <p:sldId id="317" r:id="rId22"/>
    <p:sldId id="284" r:id="rId23"/>
    <p:sldId id="287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8-10-30T07:58:36.5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02AE5F-2559-4A24-8DA7-95DDBBDAF76D}" emma:medium="tactile" emma:mode="ink">
          <msink:context xmlns:msink="http://schemas.microsoft.com/ink/2010/main" type="writingRegion" rotatedBoundingBox="7985,7717 8000,7717 8000,7732 7985,7732"/>
        </emma:interpretation>
      </emma:emma>
    </inkml:annotationXML>
    <inkml:traceGroup>
      <inkml:annotationXML>
        <emma:emma xmlns:emma="http://www.w3.org/2003/04/emma" version="1.0">
          <emma:interpretation id="{D1524999-C24C-4334-8622-AEF2BB890233}" emma:medium="tactile" emma:mode="ink">
            <msink:context xmlns:msink="http://schemas.microsoft.com/ink/2010/main" type="paragraph" rotatedBoundingBox="7985,7717 8000,7717 8000,7732 7985,7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C33605-CC81-4F26-B80C-4FB26460F957}" emma:medium="tactile" emma:mode="ink">
              <msink:context xmlns:msink="http://schemas.microsoft.com/ink/2010/main" type="line" rotatedBoundingBox="7985,7717 8000,7717 8000,7732 7985,7732"/>
            </emma:interpretation>
          </emma:emma>
        </inkml:annotationXML>
        <inkml:traceGroup>
          <inkml:annotationXML>
            <emma:emma xmlns:emma="http://www.w3.org/2003/04/emma" version="1.0">
              <emma:interpretation id="{474C1907-2D8E-4540-B263-C109E2F39FAC}" emma:medium="tactile" emma:mode="ink">
                <msink:context xmlns:msink="http://schemas.microsoft.com/ink/2010/main" type="inkWord" rotatedBoundingBox="7985,7717 8000,7717 8000,7732 7985,7732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?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7522C-5B86-45BF-8E2D-2C52D87AC4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2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794C-6B31-4AF0-A5E5-0E73D6E6F8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4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744FD-A985-46B9-8041-B427598890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1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35999-D7D8-4EEC-9281-3FE3FBA791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28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3C315-141E-4553-9180-F38B05C323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7A2DB-B7D9-491D-8A82-72DEB03A9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7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4B265-C7C4-4881-A5E5-35ADDEB1B0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94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89C1-0564-4EA8-B99D-1FEAE9FB8A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2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D26A-FAF3-4F6B-A93F-0569CA7C8D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6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6075D-CC79-461A-BFAC-4CBF5C7B33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5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36893-D5A3-4652-BD5D-8D4E04D2FD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68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F9B06A-5DE8-43BD-A1D9-4B218F9B18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0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0E8A48E-7ECF-45B5-AB42-709FB109CE26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9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09601"/>
            <a:ext cx="8280920" cy="195530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 Biochemie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8424936" cy="129614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16-Metabolismus aminokyselin speciální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B050"/>
                </a:solidFill>
              </a:rPr>
              <a:t>Tyr</a:t>
            </a:r>
            <a:r>
              <a:rPr lang="cs-CZ" dirty="0" smtClean="0">
                <a:solidFill>
                  <a:srgbClr val="00B050"/>
                </a:solidFill>
              </a:rPr>
              <a:t> a melaniny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22874"/>
            <a:ext cx="6333334" cy="4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5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Tryptofan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Tryptofan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7724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4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Tryptofan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334327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25" y="1683296"/>
            <a:ext cx="34385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Methionin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Aktivní metyl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Využití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Regenerace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Cyklus THF + B</a:t>
            </a:r>
            <a:r>
              <a:rPr lang="cs-CZ" baseline="-25000" dirty="0" smtClean="0">
                <a:solidFill>
                  <a:schemeClr val="tx1"/>
                </a:solidFill>
              </a:rPr>
              <a:t>12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5187950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Rukopis 7"/>
              <p14:cNvContentPartPr/>
              <p14:nvPr/>
            </p14:nvContentPartPr>
            <p14:xfrm>
              <a:off x="2874946" y="2778411"/>
              <a:ext cx="360" cy="360"/>
            </p14:xfrm>
          </p:contentPart>
        </mc:Choice>
        <mc:Fallback>
          <p:pic>
            <p:nvPicPr>
              <p:cNvPr id="8" name="Rukopis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3066" y="2766531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1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1" y="1563688"/>
            <a:ext cx="8535987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Serin a treonin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Návaznost na 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Dehydratace – 1. krok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776191" cy="159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5596191" cy="219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36704"/>
            <a:ext cx="1404640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1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Treonin a glycin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3624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33" y="1844824"/>
            <a:ext cx="3942858" cy="1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286029" cy="221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2" y="5155332"/>
            <a:ext cx="40243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7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Glutamát a související AK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           Ornitin                 Ornitin-δ-</a:t>
            </a:r>
            <a:r>
              <a:rPr lang="cs-CZ" sz="1800" dirty="0" err="1" smtClean="0">
                <a:solidFill>
                  <a:schemeClr val="tx1"/>
                </a:solidFill>
              </a:rPr>
              <a:t>aminotransferasa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007620" cy="262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8642738" cy="2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Histidin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Přímá eliminace aminoskupiny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Jiná cesta přes histamin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48" y="3022921"/>
            <a:ext cx="7787620" cy="14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Glutamát a související AK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Pro a Arg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        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82888"/>
            <a:ext cx="7772400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6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Odbourávání </a:t>
            </a:r>
            <a:r>
              <a:rPr lang="cs-CZ" dirty="0">
                <a:solidFill>
                  <a:schemeClr val="tx1"/>
                </a:solidFill>
              </a:rPr>
              <a:t>jednotlivých aminokyselin (zvl. aromatické a esenciální).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Dědičné </a:t>
            </a:r>
            <a:r>
              <a:rPr lang="cs-CZ" dirty="0">
                <a:solidFill>
                  <a:schemeClr val="tx1"/>
                </a:solidFill>
              </a:rPr>
              <a:t>poruchy metabolismu aminokyselin.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Glutamát a související AK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       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-KG        TCA	Glukosa</a:t>
            </a:r>
          </a:p>
          <a:p>
            <a:endParaRPr lang="cs-CZ" dirty="0">
              <a:solidFill>
                <a:schemeClr val="tx1"/>
              </a:solidFill>
              <a:sym typeface="Symbol"/>
            </a:endParaRPr>
          </a:p>
          <a:p>
            <a:r>
              <a:rPr lang="cs-CZ" dirty="0" err="1" smtClean="0">
                <a:solidFill>
                  <a:schemeClr val="tx1"/>
                </a:solidFill>
                <a:sym typeface="Symbol"/>
              </a:rPr>
              <a:t>Asp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(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Asn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)      </a:t>
            </a:r>
            <a:r>
              <a:rPr lang="cs-CZ" dirty="0" err="1">
                <a:solidFill>
                  <a:schemeClr val="tx1"/>
                </a:solidFill>
                <a:sym typeface="Symbol"/>
              </a:rPr>
              <a:t>O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xalacetát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	TCA	Glukosa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        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475656" y="2348880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1979712" y="2924944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810397" y="2924944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716016" y="2924944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627784" y="2348879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3666381" y="2348879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1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Lyzin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1820953" cy="535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1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Vztah metabolismu aminokyselin k dalším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925715" cy="47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1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  <a:effectLst/>
              </a:rPr>
              <a:t>Přehled toku materiálu z bílkovin</a:t>
            </a:r>
            <a:endParaRPr lang="cs-CZ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033333" cy="574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0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Speciální přeměny postranního řetězce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Pochody lišících se mezi skupinami 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Uvnitř skupin analogické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Degradace do stupně navazujícího na jiný metabolismus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Alifatické aminokyseliny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Produkce </a:t>
            </a:r>
            <a:r>
              <a:rPr lang="el-GR" dirty="0" smtClean="0">
                <a:solidFill>
                  <a:schemeClr val="tx1"/>
                </a:solidFill>
              </a:rPr>
              <a:t>α</a:t>
            </a:r>
            <a:r>
              <a:rPr lang="cs-CZ" dirty="0" smtClean="0">
                <a:solidFill>
                  <a:schemeClr val="tx1"/>
                </a:solidFill>
              </a:rPr>
              <a:t>-oxokyselin – aktivních acylů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Větvené </a:t>
            </a:r>
            <a:r>
              <a:rPr lang="cs-CZ" dirty="0" err="1" smtClean="0">
                <a:solidFill>
                  <a:schemeClr val="tx1"/>
                </a:solidFill>
              </a:rPr>
              <a:t>katabolizovány</a:t>
            </a:r>
            <a:r>
              <a:rPr lang="cs-CZ" dirty="0" smtClean="0">
                <a:solidFill>
                  <a:schemeClr val="tx1"/>
                </a:solidFill>
              </a:rPr>
              <a:t> netypicky v mimo játra (mozek, sval …)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44" y="2204864"/>
            <a:ext cx="576262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364088" y="2973670"/>
            <a:ext cx="18934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Speciální AT, není v játrech</a:t>
            </a:r>
            <a:endParaRPr lang="cs-CZ" sz="11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80112" y="3717032"/>
            <a:ext cx="2414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Speciální komplex, odlišný od PDH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Aromatické aminokyseliny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Phe</a:t>
            </a:r>
            <a:r>
              <a:rPr lang="cs-CZ" dirty="0" smtClean="0">
                <a:solidFill>
                  <a:schemeClr val="tx1"/>
                </a:solidFill>
              </a:rPr>
              <a:t>  a </a:t>
            </a:r>
            <a:r>
              <a:rPr lang="cs-CZ" dirty="0" err="1" smtClean="0">
                <a:solidFill>
                  <a:schemeClr val="tx1"/>
                </a:solidFill>
              </a:rPr>
              <a:t>Tyr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Hlavní katabolická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dráha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Gluko</a:t>
            </a:r>
            <a:r>
              <a:rPr lang="cs-CZ" dirty="0" smtClean="0">
                <a:solidFill>
                  <a:schemeClr val="tx1"/>
                </a:solidFill>
              </a:rPr>
              <a:t> i </a:t>
            </a:r>
            <a:r>
              <a:rPr lang="cs-CZ" dirty="0" err="1" smtClean="0">
                <a:solidFill>
                  <a:schemeClr val="tx1"/>
                </a:solidFill>
              </a:rPr>
              <a:t>ketoplastické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1"/>
            <a:ext cx="5440001" cy="47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308304" y="4751566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 smtClean="0"/>
              <a:t>fumarylAA</a:t>
            </a:r>
            <a:endParaRPr lang="cs-CZ" sz="11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83403" y="2226459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err="1" smtClean="0"/>
              <a:t>monooxygenasa</a:t>
            </a:r>
            <a:endParaRPr lang="cs-CZ" sz="9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427984" y="2249085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err="1" smtClean="0"/>
              <a:t>monooxygenasa</a:t>
            </a:r>
            <a:endParaRPr lang="cs-CZ" sz="9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076056" y="4523696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err="1" smtClean="0"/>
              <a:t>dinooxygenasa</a:t>
            </a:r>
            <a:endParaRPr lang="cs-CZ" sz="9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70166" y="4365104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err="1" smtClean="0"/>
              <a:t>dinooxygenasa</a:t>
            </a:r>
            <a:endParaRPr lang="cs-CZ" sz="9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714454" y="4480520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err="1" smtClean="0"/>
              <a:t>izomerasa</a:t>
            </a:r>
            <a:endParaRPr lang="cs-CZ" sz="9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862301" y="5157192"/>
            <a:ext cx="7040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err="1" smtClean="0"/>
              <a:t>hydrolasa</a:t>
            </a:r>
            <a:endParaRPr lang="cs-CZ" sz="900" b="1" dirty="0"/>
          </a:p>
        </p:txBody>
      </p:sp>
    </p:spTree>
    <p:extLst>
      <p:ext uri="{BB962C8B-B14F-4D97-AF65-F5344CB8AC3E}">
        <p14:creationId xmlns:p14="http://schemas.microsoft.com/office/powerpoint/2010/main" val="19946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Aromatické aminokyseliny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Tyr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18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13" y="4509120"/>
            <a:ext cx="518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2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Poruchy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921299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Deficience enzymů – přímo ev. </a:t>
            </a:r>
            <a:r>
              <a:rPr lang="cs-CZ" sz="2000" dirty="0" err="1" smtClean="0">
                <a:solidFill>
                  <a:schemeClr val="tx1"/>
                </a:solidFill>
              </a:rPr>
              <a:t>kofaktory</a:t>
            </a:r>
            <a:r>
              <a:rPr lang="cs-CZ" sz="2000" dirty="0" smtClean="0">
                <a:solidFill>
                  <a:schemeClr val="tx1"/>
                </a:solidFill>
              </a:rPr>
              <a:t> (regenerace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C:\Users\Zboril\Pictures\=Výuka\=TyrMetab\Pathophysiology_of_metabolic_disorders_of_phenylalanine_and_tyros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836212"/>
            <a:ext cx="4392546" cy="2053023"/>
          </a:xfrm>
          <a:prstGeom prst="rect">
            <a:avLst/>
          </a:prstGeom>
          <a:noFill/>
        </p:spPr>
      </p:pic>
      <p:pic>
        <p:nvPicPr>
          <p:cNvPr id="7" name="Picture 2" descr="http://www.bioinfo.org.cn/book/biochemistry/chapt17/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" y="2400133"/>
            <a:ext cx="4646981" cy="36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monooxygenasa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Fenylketonurie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Phe</a:t>
            </a:r>
            <a:r>
              <a:rPr lang="cs-CZ" dirty="0" smtClean="0">
                <a:solidFill>
                  <a:schemeClr val="tx1"/>
                </a:solidFill>
              </a:rPr>
              <a:t> se </a:t>
            </a:r>
            <a:r>
              <a:rPr lang="cs-CZ" dirty="0" err="1" smtClean="0">
                <a:solidFill>
                  <a:schemeClr val="tx1"/>
                </a:solidFill>
              </a:rPr>
              <a:t>transaminuje</a:t>
            </a:r>
            <a:r>
              <a:rPr lang="cs-CZ" dirty="0" smtClean="0">
                <a:solidFill>
                  <a:schemeClr val="tx1"/>
                </a:solidFill>
              </a:rPr>
              <a:t> na </a:t>
            </a:r>
            <a:r>
              <a:rPr lang="cs-CZ" dirty="0" err="1" smtClean="0">
                <a:solidFill>
                  <a:schemeClr val="tx1"/>
                </a:solidFill>
              </a:rPr>
              <a:t>fenylpyruvát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Poruchy vývoje mozku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Dieta bez </a:t>
            </a:r>
            <a:r>
              <a:rPr lang="cs-CZ" dirty="0" err="1" smtClean="0">
                <a:solidFill>
                  <a:schemeClr val="tx1"/>
                </a:solidFill>
              </a:rPr>
              <a:t>Phe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Screening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4" descr="http://www.bioinfo.org.cn/book/biochemistry/chapt17/53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6986016" cy="30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6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Aromatické aminokyseliny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Phe</a:t>
            </a:r>
            <a:r>
              <a:rPr lang="cs-CZ" dirty="0" smtClean="0">
                <a:solidFill>
                  <a:schemeClr val="tx1"/>
                </a:solidFill>
              </a:rPr>
              <a:t>  a </a:t>
            </a:r>
            <a:r>
              <a:rPr lang="cs-CZ" dirty="0" err="1" smtClean="0">
                <a:solidFill>
                  <a:schemeClr val="tx1"/>
                </a:solidFill>
              </a:rPr>
              <a:t>Tyr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aminů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Fyziologicky významná dráha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12" y="1547555"/>
            <a:ext cx="223837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692</TotalTime>
  <Words>295</Words>
  <Application>Microsoft Office PowerPoint</Application>
  <PresentationFormat>Předvádění na obrazovce (4:3)</PresentationFormat>
  <Paragraphs>177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Century Gothic</vt:lpstr>
      <vt:lpstr>Courier New</vt:lpstr>
      <vt:lpstr>Palatino Linotype</vt:lpstr>
      <vt:lpstr>Symbol</vt:lpstr>
      <vt:lpstr>Times</vt:lpstr>
      <vt:lpstr>Exekutivní</vt:lpstr>
      <vt:lpstr>2_Blank Presentation</vt:lpstr>
      <vt:lpstr>C5720 Biochemie</vt:lpstr>
      <vt:lpstr>Obsah</vt:lpstr>
      <vt:lpstr>Speciální přeměny postranního řetězce</vt:lpstr>
      <vt:lpstr>Alifatické aminokyseliny</vt:lpstr>
      <vt:lpstr>Aromatické aminokyseliny</vt:lpstr>
      <vt:lpstr>Aromatické aminokyseliny</vt:lpstr>
      <vt:lpstr>Poruchy</vt:lpstr>
      <vt:lpstr>PKU</vt:lpstr>
      <vt:lpstr>Aromatické aminokyseliny</vt:lpstr>
      <vt:lpstr>Tyr a melaniny</vt:lpstr>
      <vt:lpstr>Tryptofan</vt:lpstr>
      <vt:lpstr>Tryptofan</vt:lpstr>
      <vt:lpstr>Methionin</vt:lpstr>
      <vt:lpstr>Prezentace aplikace PowerPoint</vt:lpstr>
      <vt:lpstr>Serin a treonin</vt:lpstr>
      <vt:lpstr>Treonin a glycin</vt:lpstr>
      <vt:lpstr>Glutamát a související AK</vt:lpstr>
      <vt:lpstr>Histidin</vt:lpstr>
      <vt:lpstr>Glutamát a související AK</vt:lpstr>
      <vt:lpstr>Glutamát a související AK</vt:lpstr>
      <vt:lpstr>Lyzin</vt:lpstr>
      <vt:lpstr>Vztah metabolismu aminokyselin k dalším</vt:lpstr>
      <vt:lpstr>Přehled toku materiálu z bílkovin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ucitel</cp:lastModifiedBy>
  <cp:revision>86</cp:revision>
  <dcterms:created xsi:type="dcterms:W3CDTF">2012-05-21T09:08:24Z</dcterms:created>
  <dcterms:modified xsi:type="dcterms:W3CDTF">2018-10-30T07:59:11Z</dcterms:modified>
</cp:coreProperties>
</file>