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5" r:id="rId2"/>
    <p:sldId id="266" r:id="rId3"/>
    <p:sldId id="256" r:id="rId4"/>
    <p:sldId id="257" r:id="rId5"/>
    <p:sldId id="258" r:id="rId6"/>
    <p:sldId id="259" r:id="rId7"/>
    <p:sldId id="263" r:id="rId8"/>
    <p:sldId id="264" r:id="rId9"/>
    <p:sldId id="260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9" r:id="rId23"/>
    <p:sldId id="28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3"/>
    <p:restoredTop sz="94592"/>
  </p:normalViewPr>
  <p:slideViewPr>
    <p:cSldViewPr snapToGrid="0" snapToObjects="1">
      <p:cViewPr>
        <p:scale>
          <a:sx n="78" d="100"/>
          <a:sy n="78" d="100"/>
        </p:scale>
        <p:origin x="-145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A911-282F-0D4F-89BD-8C2BCEED932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DFD5-59CF-1B48-B6B9-E79DDDA1F9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95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DFD5-59CF-1B48-B6B9-E79DDDA1F92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43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DC2A2-BED7-5141-AE81-EE039F68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1F70AD-D50D-4044-A48A-A9A6EBB43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2BA24C-A294-2D46-B114-B8C48830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18A34F-67AC-AA4D-8CC1-9EA85274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D64529-064D-0648-985A-620FE2E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84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A507B-1FC1-C54E-A9D1-52B9C137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E69B23-5A5D-134D-8BB3-2E0B4F9B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F4F979-3D48-CA40-84B8-77798ECF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BCAA3-BA3F-7549-8D3D-815B58F9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907397-B8EF-4044-A3FA-CE044197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7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00FA9A-F70D-3646-B960-12D9CBBA1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B580D4-44B1-8948-9A60-F2C9DB70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52EE24-A367-794B-AA59-D6648F0F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D152FF-DCEA-A64A-9C0E-21F3F2BB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3CC0BA-8640-F14F-AD39-80F1B5AC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0266C-B5B0-F143-8338-672AFD59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D7B32-4F31-2645-A9CA-07A566B8C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1456D9-78D8-F149-95CE-7387D386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81FA40-8BDB-B74C-A4E9-467DB6BE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3AF2E4-D7DC-8E4B-9B9C-5968F06E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76BE4-0E01-E140-B8A8-45B29D09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D30481-7F7B-9541-81B5-95E26126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3F5D02-7D48-EB44-81E0-1F2AB082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9017FB-8A56-8B4B-A3AE-90365E8E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1D0D01-1DB4-3B4B-823F-5F95EF31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7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6D38F-5152-AF4D-A9ED-F639B6C6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1310EB-02C2-CB44-BC2C-019A6DE7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621F79-FA5D-0542-8B83-46253DD7A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C92575-A735-BC4D-9453-F8D6579E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C1DD2E-A613-F140-8439-955ECBB5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56303A-AD8D-6842-AC87-87BE433D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6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A1117-3396-CD4E-8FF1-FCB7E4F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D176AE-F241-0540-A8EC-4D93899E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5EBA08-0990-734C-BED6-44C71FD1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8101F12-0400-2140-A633-F87CD7C9D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C120D96-4160-FA4E-AA07-E138AD4F1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B2BD75-0BA7-B04E-903A-238ED0D1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F698A5-D0DF-7246-B03C-0C932DCF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BFE291-C648-8D4B-916E-F82FAC5B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2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A7622-EB10-C146-B7A1-8E9540E0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6072F3-B6D8-0748-BF88-D713631F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AD24FD-AF7A-4149-853E-F25EAE6F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47C84B-C6BF-F146-97CC-9F8FC24D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3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7B99E9-C3BB-7A4B-B6EA-F0DFEBBB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D58940-8C79-0D4B-A35A-B950B5F7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C1F213-E511-0D47-83F7-BD2B925D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08CEF-2D30-CC42-B51B-96373439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441E45-CE05-994B-9DDE-75987AC6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572922A-26A3-A149-B363-E530022F8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493F8F-6236-5B4A-9E5C-976DBD8C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598564-BFF1-E644-AB55-A0C4027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42CC2D-AC29-5D43-808F-BF97C27C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7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34D36-954E-334B-A8E7-C9DD6E2D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540C1E-15A5-3346-AC60-2E706D73D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39D77EA-D872-0D44-BD08-D2096B1B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CF8713-E9A5-894E-B233-0B795EC0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441CEB-16BF-5F43-A2BD-30E84C80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0E47E-1D59-9148-A3E7-E32250C0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7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5C0B0F-35C5-6241-995D-5DC5A307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4C69C0C-6DCA-3B42-9195-3AEDE14D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B248D-E912-DE48-A1A8-4602B416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0BB4-AC8D-7B4B-8130-D27F0EE28E62}" type="datetimeFigureOut">
              <a:rPr lang="cs-CZ" smtClean="0"/>
              <a:t>29.11.18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F3C49A-CEBC-1448-9829-8EFEC394A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1197F0-1DDA-2A4C-9EBB-A429A74A7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0771-F194-CE4B-8E0B-A9E404E5A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77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CCEB22-5607-9940-992B-98796A54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Protein-protein interakce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E16C9D0-311B-D74C-BA6B-6FB94537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196330"/>
            <a:ext cx="7242681" cy="661670"/>
          </a:xfrm>
        </p:spPr>
        <p:txBody>
          <a:bodyPr anchor="ctr">
            <a:normAutofit fontScale="85000" lnSpcReduction="20000"/>
          </a:bodyPr>
          <a:lstStyle/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Dobrovolná, </a:t>
            </a:r>
            <a:r>
              <a:rPr lang="cs-CZ" sz="2400" dirty="0" err="1">
                <a:solidFill>
                  <a:srgbClr val="000000"/>
                </a:solidFill>
              </a:rPr>
              <a:t>Goišová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Siládiová</a:t>
            </a:r>
            <a:r>
              <a:rPr lang="cs-CZ" sz="2400" dirty="0">
                <a:solidFill>
                  <a:srgbClr val="000000"/>
                </a:solidFill>
              </a:rPr>
              <a:t>, Svobodová, Kudláčková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DD99CA9-9F69-AC46-916A-DAF63E4DBB53}"/>
              </a:ext>
            </a:extLst>
          </p:cNvPr>
          <p:cNvSpPr txBox="1">
            <a:spLocks/>
          </p:cNvSpPr>
          <p:nvPr/>
        </p:nvSpPr>
        <p:spPr>
          <a:xfrm>
            <a:off x="4309240" y="5899150"/>
            <a:ext cx="7242681" cy="191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5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EFAA11-999E-FF4A-83E0-A6984ADD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Imobilizace ligandů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symbol pro obsah 13">
            <a:extLst>
              <a:ext uri="{FF2B5EF4-FFF2-40B4-BE49-F238E27FC236}">
                <a16:creationId xmlns:a16="http://schemas.microsoft.com/office/drawing/2014/main" id="{41748C76-7B45-5E4C-8E60-77533F52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1184"/>
            <a:ext cx="4966728" cy="1997352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733E5-AF39-8C42-BA76-81655936B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Kovalentní vazba – nejjednodušší – navážeme protein, NK,.. ligandem může být cokoliv</a:t>
            </a:r>
          </a:p>
          <a:p>
            <a:r>
              <a:rPr lang="cs-CZ" sz="2000" dirty="0">
                <a:solidFill>
                  <a:srgbClr val="000000"/>
                </a:solidFill>
              </a:rPr>
              <a:t>Afinitní vazba – př. avidin-biotin. Vazba je velmi silná.</a:t>
            </a:r>
          </a:p>
          <a:p>
            <a:r>
              <a:rPr lang="cs-CZ" sz="2000" dirty="0">
                <a:solidFill>
                  <a:srgbClr val="000000"/>
                </a:solidFill>
              </a:rPr>
              <a:t>Hydrofobní interakce – můžeme vytvořit lipidovou dvojvrstvu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3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EAB3FC-F901-6643-A62C-B7110E01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Dextranová matrice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1AFE9D-5F1E-6745-B22A-E32FA335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1" y="1342097"/>
            <a:ext cx="4726583" cy="4173805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díky </a:t>
            </a:r>
            <a:r>
              <a:rPr lang="cs-CZ" sz="2000" dirty="0" err="1">
                <a:solidFill>
                  <a:srgbClr val="000000"/>
                </a:solidFill>
              </a:rPr>
              <a:t>karboxyskupinám</a:t>
            </a:r>
            <a:r>
              <a:rPr lang="cs-CZ" sz="2000" dirty="0">
                <a:solidFill>
                  <a:srgbClr val="000000"/>
                </a:solidFill>
              </a:rPr>
              <a:t> má záporný náboj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při správném pH do sebe natáhne bílkoviny s opačným nábojem</a:t>
            </a:r>
          </a:p>
          <a:p>
            <a:r>
              <a:rPr lang="cs-CZ" sz="2000" dirty="0">
                <a:solidFill>
                  <a:srgbClr val="000000"/>
                </a:solidFill>
              </a:rPr>
              <a:t>jde to použít i u nízkých koncentrací biomolekul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A5460F-480E-4922-A0F2-937A539C4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27" y="2383062"/>
            <a:ext cx="4942857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AC8E308-C948-7140-9172-D71036F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000000"/>
                </a:solidFill>
              </a:rPr>
              <a:t>Ph při imobilizaci – NH2 skupina přes EDC/NHS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8C58D0-BC45-094C-B0F8-33182F06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pro bílkoviny jako ligandy obvykle pH 5 funguje dobře</a:t>
            </a:r>
          </a:p>
          <a:p>
            <a:r>
              <a:rPr lang="cs-CZ" sz="2000">
                <a:solidFill>
                  <a:srgbClr val="000000"/>
                </a:solidFill>
              </a:rPr>
              <a:t>používá se 10 mM acetátový pufr, prekoncentrace se vyzkouší 2 min při různých hodnotách</a:t>
            </a:r>
            <a:r>
              <a:rPr lang="en-US" sz="2000">
                <a:solidFill>
                  <a:srgbClr val="000000"/>
                </a:solidFill>
              </a:rPr>
              <a:t>pH (5.5, 5.0, 4.5, 4.0</a:t>
            </a:r>
            <a:r>
              <a:rPr lang="cs-CZ" sz="2000">
                <a:solidFill>
                  <a:srgbClr val="000000"/>
                </a:solidFill>
              </a:rPr>
              <a:t>)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cs-CZ" sz="2000">
                <a:solidFill>
                  <a:srgbClr val="000000"/>
                </a:solidFill>
              </a:rPr>
              <a:t>prekoncentrace obecně lepší při nižším pH, ale kovalentní vazba probíhá lépe při vyšších pH</a:t>
            </a:r>
          </a:p>
          <a:p>
            <a:r>
              <a:rPr lang="cs-CZ" sz="2000">
                <a:solidFill>
                  <a:srgbClr val="000000"/>
                </a:solidFill>
              </a:rPr>
              <a:t>při nízkém pH také může nastat agregace bílkovin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3B90C4-1A26-4A88-9754-0578CBDF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74" y="1759333"/>
            <a:ext cx="4837122" cy="33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AA96D9-EDB9-2841-BAC1-1242AF02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000000"/>
                </a:solidFill>
              </a:rPr>
              <a:t>Vazba přes aminoskupinu ligandu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DC27E1-7156-4945-A4DB-A126EC4B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1664208"/>
            <a:ext cx="4977578" cy="4195595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 80% se využívá tato metoda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Na dextranovou matrici naneseme směs EDC a NAS 1:1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 imobilizaci zbyde pár aktivních skupin. Přidáme 1M </a:t>
            </a:r>
            <a:r>
              <a:rPr lang="cs-CZ" sz="2000" dirty="0" err="1">
                <a:solidFill>
                  <a:srgbClr val="000000"/>
                </a:solidFill>
              </a:rPr>
              <a:t>ethanolamin</a:t>
            </a:r>
            <a:r>
              <a:rPr lang="cs-CZ" sz="2000" dirty="0">
                <a:solidFill>
                  <a:srgbClr val="000000"/>
                </a:solidFill>
              </a:rPr>
              <a:t> pH 8,5.</a:t>
            </a:r>
          </a:p>
          <a:p>
            <a:r>
              <a:rPr lang="cs-CZ" sz="2000" dirty="0">
                <a:solidFill>
                  <a:srgbClr val="000000"/>
                </a:solidFill>
              </a:rPr>
              <a:t>Ten </a:t>
            </a:r>
            <a:r>
              <a:rPr lang="cs-CZ" sz="2000" dirty="0" err="1">
                <a:solidFill>
                  <a:srgbClr val="000000"/>
                </a:solidFill>
              </a:rPr>
              <a:t>vysytí</a:t>
            </a:r>
            <a:r>
              <a:rPr lang="cs-CZ" sz="2000" dirty="0">
                <a:solidFill>
                  <a:srgbClr val="000000"/>
                </a:solidFill>
              </a:rPr>
              <a:t> zbytek NHS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FB761F-99B3-4CAA-9044-8A40DA324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" y="2001833"/>
            <a:ext cx="4530196" cy="28849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7A0EFCB-50F7-43EC-8879-FC35D82CA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93" y="4625168"/>
            <a:ext cx="5427414" cy="20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7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C726F9-65D1-6544-9C92-5E7AC1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Vazba přes thiol</a:t>
            </a:r>
          </a:p>
        </p:txBody>
      </p:sp>
      <p:sp>
        <p:nvSpPr>
          <p:cNvPr id="3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1C1863-B3FB-4B1E-AE42-8772E9043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7220"/>
            <a:ext cx="4641664" cy="3007714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D17C14-82AF-3C45-97F3-20BDF980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3"/>
            <a:ext cx="4977578" cy="1798626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2-(2-pyridinyldithio)</a:t>
            </a:r>
            <a:r>
              <a:rPr lang="cs-CZ" sz="2000" dirty="0" err="1">
                <a:solidFill>
                  <a:srgbClr val="000000"/>
                </a:solidFill>
              </a:rPr>
              <a:t>ethanamin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hydrochlorid</a:t>
            </a:r>
            <a:r>
              <a:rPr lang="cs-CZ" sz="2000" dirty="0">
                <a:solidFill>
                  <a:srgbClr val="000000"/>
                </a:solidFill>
              </a:rPr>
              <a:t> - </a:t>
            </a:r>
            <a:r>
              <a:rPr lang="es-ES" sz="2000" dirty="0">
                <a:solidFill>
                  <a:srgbClr val="000000"/>
                </a:solidFill>
              </a:rPr>
              <a:t>80 mM ve 100 mM borátu pH 8.5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1307A0-CC30-4F0B-A837-51C3A8B88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62" y="4060089"/>
            <a:ext cx="6560359" cy="21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58799F-33E0-B845-A80A-55ACD1E2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Maleimidová metoda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A85E70-EC8A-4F43-991A-F65B304E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3"/>
            <a:ext cx="4977578" cy="1700152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vzniká stálá </a:t>
            </a:r>
            <a:r>
              <a:rPr lang="cs-CZ" sz="2000" dirty="0" err="1">
                <a:solidFill>
                  <a:srgbClr val="000000"/>
                </a:solidFill>
              </a:rPr>
              <a:t>thioetherová</a:t>
            </a:r>
            <a:r>
              <a:rPr lang="cs-CZ" sz="2000" dirty="0">
                <a:solidFill>
                  <a:srgbClr val="000000"/>
                </a:solidFill>
              </a:rPr>
              <a:t> vazba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BA0267-8460-4E74-89E3-63D2675A1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5" y="2009273"/>
            <a:ext cx="4628272" cy="28596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EC4DF0-2A62-417D-B3B5-FE0F8BA88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11" y="3645036"/>
            <a:ext cx="6992688" cy="29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8AD35-0B91-0E41-AE5E-DBF88BE0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Vazba přes aldehyd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0EAA3B-4870-D143-9513-FF2554F3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050271"/>
            <a:ext cx="4977578" cy="2909973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aldehydová skupina se získá oxidací diolového uskupení pomocí </a:t>
            </a:r>
            <a:r>
              <a:rPr lang="cs-CZ" sz="2000" dirty="0" err="1">
                <a:solidFill>
                  <a:srgbClr val="000000"/>
                </a:solidFill>
              </a:rPr>
              <a:t>jodistanum</a:t>
            </a:r>
            <a:r>
              <a:rPr lang="cs-CZ" sz="2000" dirty="0">
                <a:solidFill>
                  <a:srgbClr val="000000"/>
                </a:solidFill>
              </a:rPr>
              <a:t> (1 </a:t>
            </a:r>
            <a:r>
              <a:rPr lang="cs-CZ" sz="2000" dirty="0" err="1">
                <a:solidFill>
                  <a:srgbClr val="000000"/>
                </a:solidFill>
              </a:rPr>
              <a:t>mM</a:t>
            </a:r>
            <a:r>
              <a:rPr lang="cs-CZ" sz="2000" dirty="0">
                <a:solidFill>
                  <a:srgbClr val="000000"/>
                </a:solidFill>
              </a:rPr>
              <a:t>, mírné podmínky)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alternativně lze koncový </a:t>
            </a:r>
            <a:r>
              <a:rPr lang="cs-CZ" sz="2000" dirty="0" err="1">
                <a:solidFill>
                  <a:srgbClr val="000000"/>
                </a:solidFill>
              </a:rPr>
              <a:t>galaktosylový</a:t>
            </a:r>
            <a:r>
              <a:rPr lang="cs-CZ" sz="2000" dirty="0">
                <a:solidFill>
                  <a:srgbClr val="000000"/>
                </a:solidFill>
              </a:rPr>
              <a:t> zbytek zkusit oxidovat pomocí </a:t>
            </a:r>
            <a:r>
              <a:rPr lang="cs-CZ" sz="2000" dirty="0" err="1">
                <a:solidFill>
                  <a:srgbClr val="000000"/>
                </a:solidFill>
              </a:rPr>
              <a:t>galaktosaoxidasy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pro glykoprotein, oligosacharidy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BE8151-DE83-47AF-BDD9-368BE175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44" y="2145687"/>
            <a:ext cx="4628273" cy="26978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1FED3E-B628-413B-AEB0-A9F5EBA5C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201" y="4726745"/>
            <a:ext cx="7000382" cy="20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8E2B0B-2826-794A-9BF0-67E03782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Vazba přes thiol na ligandu</a:t>
            </a:r>
          </a:p>
        </p:txBody>
      </p:sp>
      <p:sp>
        <p:nvSpPr>
          <p:cNvPr id="2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F6CEC4-2212-684F-8135-AC267067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1573543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na povrch se vnese SH skupina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ligand </a:t>
            </a:r>
            <a:r>
              <a:rPr lang="cs-CZ" sz="2000">
                <a:solidFill>
                  <a:srgbClr val="000000"/>
                </a:solidFill>
              </a:rPr>
              <a:t>derivatizován</a:t>
            </a:r>
            <a:r>
              <a:rPr lang="cs-CZ" sz="2000" dirty="0">
                <a:solidFill>
                  <a:srgbClr val="000000"/>
                </a:solidFill>
              </a:rPr>
              <a:t> PDEA, vznikne SS vazba (reverz.!)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95C134-17AB-487D-A1BD-0C973994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069812"/>
            <a:ext cx="4557933" cy="27960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8CAF55-DA79-42F1-9DFA-7EE8A8D35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287" y="3545058"/>
            <a:ext cx="6618432" cy="33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1CE67-1798-4B36-825C-0E490CB4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15" y="2246713"/>
            <a:ext cx="7038902" cy="434652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493CF3-E9CC-5845-8F5C-F9B643EA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3698590"/>
            <a:ext cx="4977578" cy="1601678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průběh typického vazebného experimentu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signál v čase při vazbě biomolekuly na imobilizovaný ligand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B1B85E-DD4A-9740-AFB8-83DAC588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93" y="1586964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Sensogram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88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CBD31E-8B9B-1E47-B145-D8FF55F7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Stanovení koncentrace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641ACA-3BE4-4A48-9727-35E2631F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16152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1) přímé měření se zesílením odezvy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nejčastější způsob stanovení koncentrace analytu ve vzorku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vyhodnocovat lze buď rychlost </a:t>
            </a:r>
            <a:r>
              <a:rPr lang="pl-PL" sz="2000" dirty="0" err="1">
                <a:solidFill>
                  <a:srgbClr val="000000"/>
                </a:solidFill>
              </a:rPr>
              <a:t>vazby</a:t>
            </a:r>
            <a:r>
              <a:rPr lang="pl-PL" sz="2000" dirty="0">
                <a:solidFill>
                  <a:srgbClr val="000000"/>
                </a:solidFill>
              </a:rPr>
              <a:t> v </a:t>
            </a:r>
            <a:r>
              <a:rPr lang="pl-PL" sz="2000" dirty="0" err="1">
                <a:solidFill>
                  <a:srgbClr val="000000"/>
                </a:solidFill>
              </a:rPr>
              <a:t>počátku</a:t>
            </a:r>
            <a:r>
              <a:rPr lang="pl-PL" sz="2000" dirty="0">
                <a:solidFill>
                  <a:srgbClr val="000000"/>
                </a:solidFill>
              </a:rPr>
              <a:t>, </a:t>
            </a:r>
            <a:r>
              <a:rPr lang="pl-PL" sz="2000" dirty="0" err="1">
                <a:solidFill>
                  <a:srgbClr val="000000"/>
                </a:solidFill>
              </a:rPr>
              <a:t>nebo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změnu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signálu po ustálení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zvolený způsob měření ovlivní analytické parametry stanovení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rychlost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citlivost</a:t>
            </a:r>
            <a:r>
              <a:rPr lang="en-US" sz="2000" dirty="0">
                <a:solidFill>
                  <a:srgbClr val="000000"/>
                </a:solidFill>
              </a:rPr>
              <a:t>, limit </a:t>
            </a:r>
            <a:r>
              <a:rPr lang="en-US" sz="2000" dirty="0" err="1">
                <a:solidFill>
                  <a:srgbClr val="000000"/>
                </a:solidFill>
              </a:rPr>
              <a:t>detekce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vícevrstevný (sendvičový) komplex zlepší citlivost (např. nanočástice)</a:t>
            </a:r>
          </a:p>
          <a:p>
            <a:endParaRPr lang="cs-CZ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7D903C-6B0C-8A44-85F6-939DDBC5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Protein-protein interakce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264592-4F42-BD49-975A-38BDEEF1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interakce mezi různými proteiny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funkci proteinu lze dobře zjistit, pokud se nám podaří odhalit jeho interakční partnery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Metody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</a:rPr>
              <a:t>metody, které umožňují interakci objevit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</a:rPr>
              <a:t>metody, které umožňují zjištěnou interakci ověřit/potvrdit a lépe charakterizovat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detekovat nové PPI umožňují zejména metody afinitní </a:t>
            </a:r>
            <a:r>
              <a:rPr lang="cs-CZ" sz="2000" dirty="0" err="1">
                <a:solidFill>
                  <a:srgbClr val="000000"/>
                </a:solidFill>
              </a:rPr>
              <a:t>purifikace,imunoprecipitace</a:t>
            </a:r>
            <a:r>
              <a:rPr lang="cs-CZ" sz="2000" dirty="0">
                <a:solidFill>
                  <a:srgbClr val="000000"/>
                </a:solidFill>
              </a:rPr>
              <a:t>, kvasinkový </a:t>
            </a:r>
            <a:r>
              <a:rPr lang="cs-CZ" sz="2000" dirty="0" err="1">
                <a:solidFill>
                  <a:srgbClr val="000000"/>
                </a:solidFill>
              </a:rPr>
              <a:t>dvouhybridový</a:t>
            </a:r>
            <a:r>
              <a:rPr lang="cs-CZ" sz="2000" dirty="0">
                <a:solidFill>
                  <a:srgbClr val="000000"/>
                </a:solidFill>
              </a:rPr>
              <a:t> systém, proteinové čipy a další</a:t>
            </a:r>
          </a:p>
        </p:txBody>
      </p:sp>
    </p:spTree>
    <p:extLst>
      <p:ext uri="{BB962C8B-B14F-4D97-AF65-F5344CB8AC3E}">
        <p14:creationId xmlns:p14="http://schemas.microsoft.com/office/powerpoint/2010/main" val="293827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6D71588-F4E1-9148-9432-5E23E26A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/>
          </a:bodyPr>
          <a:lstStyle/>
          <a:p>
            <a:r>
              <a:rPr lang="cs-CZ" sz="2200" dirty="0"/>
              <a:t>2) inhibiční (kompetiční) stanovení</a:t>
            </a:r>
          </a:p>
          <a:p>
            <a:r>
              <a:rPr lang="cs-CZ" sz="2200" dirty="0"/>
              <a:t>pro malé molekuly, jejichž přímá vazba by poskytla nízký signál</a:t>
            </a:r>
          </a:p>
          <a:p>
            <a:r>
              <a:rPr lang="cs-CZ" sz="2200" dirty="0"/>
              <a:t>kalibrační závislosti v log závislosti pro osu </a:t>
            </a:r>
            <a:r>
              <a:rPr lang="cs-CZ" sz="2200" dirty="0" err="1"/>
              <a:t>x</a:t>
            </a:r>
            <a:endParaRPr lang="cs-CZ" sz="2200" dirty="0"/>
          </a:p>
          <a:p>
            <a:r>
              <a:rPr lang="cs-CZ" sz="2200" dirty="0"/>
              <a:t>signál vyvolá vazba pomocné detekční molekuly; její afinita a koncentrace ovlivní výrazně průběh stanovení</a:t>
            </a:r>
          </a:p>
          <a:p>
            <a:endParaRPr lang="cs-CZ" sz="2200" dirty="0"/>
          </a:p>
          <a:p>
            <a:r>
              <a:rPr lang="cs-CZ" sz="2200" dirty="0"/>
              <a:t>3) přímé měření – bez kalibrace</a:t>
            </a:r>
          </a:p>
          <a:p>
            <a:r>
              <a:rPr lang="cs-CZ" sz="2200" dirty="0"/>
              <a:t>pokud není k dispozici standard, lze za podmínek difúzní limitace určit koncentraci analytu z rychlosti vazby (lineární oblast) se znalostí (přibližnou) difúzního koeficientu analytu</a:t>
            </a:r>
          </a:p>
          <a:p>
            <a:r>
              <a:rPr lang="cs-CZ" sz="2200" dirty="0"/>
              <a:t>je potřeba vysoká hustota ligandu, dostatečná velikost analytu (přes </a:t>
            </a:r>
            <a:r>
              <a:rPr lang="pt-BR" sz="2200" dirty="0"/>
              <a:t>5 </a:t>
            </a:r>
            <a:r>
              <a:rPr lang="pt-BR" sz="2200" dirty="0" err="1"/>
              <a:t>kDa</a:t>
            </a:r>
            <a:r>
              <a:rPr lang="pt-BR" sz="2200" dirty="0"/>
              <a:t>) a </a:t>
            </a:r>
            <a:r>
              <a:rPr lang="pt-BR" sz="2200" dirty="0" err="1"/>
              <a:t>přiměřená</a:t>
            </a:r>
            <a:r>
              <a:rPr lang="pt-BR" sz="2200" dirty="0"/>
              <a:t> </a:t>
            </a:r>
            <a:r>
              <a:rPr lang="pt-BR" sz="2200" dirty="0" err="1"/>
              <a:t>afinita</a:t>
            </a:r>
            <a:r>
              <a:rPr lang="pt-BR" sz="2200" dirty="0"/>
              <a:t> </a:t>
            </a:r>
            <a:r>
              <a:rPr lang="pt-BR" sz="2200" dirty="0" err="1"/>
              <a:t>interakce</a:t>
            </a:r>
            <a:endParaRPr lang="pt-BR" sz="2200" dirty="0"/>
          </a:p>
          <a:p>
            <a:r>
              <a:rPr lang="cs-CZ" sz="2200" dirty="0"/>
              <a:t>optimální je odezva 0.3–15 RU/s při 5 </a:t>
            </a:r>
            <a:r>
              <a:rPr lang="el-GR" sz="2200" dirty="0"/>
              <a:t>μ</a:t>
            </a:r>
            <a:r>
              <a:rPr lang="cs-CZ" sz="2200" dirty="0"/>
              <a:t>l/min aspoň 30 s, to odpovídá asi 0.05–5 </a:t>
            </a:r>
            <a:r>
              <a:rPr lang="el-GR" sz="2200" dirty="0"/>
              <a:t>μ</a:t>
            </a:r>
            <a:r>
              <a:rPr lang="cs-CZ" sz="2200" dirty="0"/>
              <a:t>g/ml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56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BD7135-99DC-C84D-A820-42CB75DD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64" y="1278410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BiaControl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F7ECF-79AC-4B13-9826-4432A618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21" y="0"/>
            <a:ext cx="919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D042A-1BC8-CF4B-BF50-97F14E1B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</a:t>
            </a:r>
            <a:r>
              <a:rPr lang="cs-CZ" dirty="0" err="1"/>
              <a:t>Biacore</a:t>
            </a:r>
            <a:r>
              <a:rPr lang="cs-CZ" dirty="0"/>
              <a:t> systému lze získat:</a:t>
            </a:r>
          </a:p>
          <a:p>
            <a:pPr lvl="1"/>
            <a:r>
              <a:rPr lang="cs-CZ" dirty="0"/>
              <a:t> informace o kinetice, </a:t>
            </a:r>
            <a:r>
              <a:rPr lang="cs-CZ" dirty="0" err="1"/>
              <a:t>affinitě</a:t>
            </a:r>
            <a:r>
              <a:rPr lang="cs-CZ" dirty="0"/>
              <a:t>, koncentraci, specifitě, selektivitě a termodynamice biomolekulárních interakcích </a:t>
            </a:r>
          </a:p>
          <a:p>
            <a:pPr lvl="1"/>
            <a:r>
              <a:rPr lang="cs-CZ" dirty="0"/>
              <a:t>může být použita v různých oblastech od základního výzkumu po výzkum </a:t>
            </a:r>
            <a:r>
              <a:rPr lang="cs-CZ" dirty="0" err="1"/>
              <a:t>bioterapeutik</a:t>
            </a:r>
            <a:r>
              <a:rPr lang="cs-CZ" dirty="0"/>
              <a:t> a léčiv</a:t>
            </a:r>
          </a:p>
        </p:txBody>
      </p:sp>
    </p:spTree>
    <p:extLst>
      <p:ext uri="{BB962C8B-B14F-4D97-AF65-F5344CB8AC3E}">
        <p14:creationId xmlns:p14="http://schemas.microsoft.com/office/powerpoint/2010/main" val="96606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5D808D-AB4F-4848-A55D-5B922361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571750"/>
            <a:ext cx="6105194" cy="1083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Imunoprecipitace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2436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7A1DCC-4FE9-5F48-A4CD-EBA735B6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Základné termíny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DD7417-2F15-5B49-8D25-BD66680E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943" y="393652"/>
            <a:ext cx="5286767" cy="3978859"/>
          </a:xfrm>
        </p:spPr>
        <p:txBody>
          <a:bodyPr anchor="ctr">
            <a:normAutofit/>
          </a:bodyPr>
          <a:lstStyle/>
          <a:p>
            <a:r>
              <a:rPr lang="sk-SK" sz="2400" b="1" dirty="0" err="1">
                <a:solidFill>
                  <a:srgbClr val="000000"/>
                </a:solidFill>
              </a:rPr>
              <a:t>Antigen</a:t>
            </a:r>
            <a:r>
              <a:rPr lang="sk-SK" sz="2400" b="1" dirty="0">
                <a:solidFill>
                  <a:srgbClr val="000000"/>
                </a:solidFill>
              </a:rPr>
              <a:t> </a:t>
            </a:r>
            <a:r>
              <a:rPr lang="sk-SK" sz="2400" dirty="0">
                <a:solidFill>
                  <a:srgbClr val="000000"/>
                </a:solidFill>
              </a:rPr>
              <a:t>– látka s ktorou špecificky reaguje protilátka a dokáže vyvolať imunitnú odpoveď</a:t>
            </a:r>
          </a:p>
          <a:p>
            <a:r>
              <a:rPr lang="sk-SK" sz="2400" b="1" dirty="0">
                <a:solidFill>
                  <a:srgbClr val="000000"/>
                </a:solidFill>
              </a:rPr>
              <a:t>Protilátka (imunoglobulín)</a:t>
            </a:r>
            <a:r>
              <a:rPr lang="sk-SK" sz="2400" dirty="0">
                <a:solidFill>
                  <a:srgbClr val="000000"/>
                </a:solidFill>
              </a:rPr>
              <a:t> – proteín, ktorý je súčasťou imunitného systému a je schopný identifikovať a zneškodniť cudzie objekty. Špecificky sa viažu na antigén.</a:t>
            </a:r>
            <a:endParaRPr lang="sk-SK" sz="2400" b="1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21FF56-6DBD-43B7-AEF3-8BBED8AF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732" y="3247878"/>
            <a:ext cx="2428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8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EC3E0FD-A0FB-AE4C-B165-42516230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k-SK" sz="3700">
                <a:solidFill>
                  <a:srgbClr val="FFFFFF"/>
                </a:solidFill>
              </a:rPr>
              <a:t>Imunoprecipitace</a:t>
            </a:r>
            <a:endParaRPr lang="cs-CZ" sz="37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4747CC-CD28-A743-B224-5987E4EE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sk-SK" sz="2400">
                <a:solidFill>
                  <a:srgbClr val="000000"/>
                </a:solidFill>
              </a:rPr>
              <a:t> je technika precipitácie proteínového antigénu z roztoku s použitím protilátky, ktorá sa špecificky viaže na tento konkrétny proteín.</a:t>
            </a:r>
          </a:p>
          <a:p>
            <a:r>
              <a:rPr lang="sk-SK" sz="2400">
                <a:solidFill>
                  <a:srgbClr val="000000"/>
                </a:solidFill>
              </a:rPr>
              <a:t>Zdroje antigénu môžu byť neznačené bunky alebo tkanivá, metabolicky alebo vnútorne označené bunky, translatované proteíny in vitro.</a:t>
            </a:r>
          </a:p>
          <a:p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2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6552C3-C439-2045-8C93-C1B362F1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Priebeh imunoprecipitácie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20B9C-E2BA-C04B-8971-C6CEF950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sk-SK" sz="2000">
                <a:solidFill>
                  <a:srgbClr val="000000"/>
                </a:solidFill>
              </a:rPr>
              <a:t>Cieľové antigény sú zvyčajne imunoprecipitované z komplexných roztokov, ako sú bunkové lyzáty s cieľom izolovať a nakoniec detegovať a merať špecifický proteín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35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7EBCE2D-8D73-894D-B40F-11BB4A04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Predimobilizovaná protilátka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12B90-378C-D24C-A268-E8DF4E6C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000">
                <a:solidFill>
                  <a:srgbClr val="000000"/>
                </a:solidFill>
              </a:rPr>
              <a:t>Predimobilizácia protilátky proti špecifickému proteínu na nerozspustný nosič (agaróza, magnetické perličky).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>
                <a:solidFill>
                  <a:srgbClr val="000000"/>
                </a:solidFill>
              </a:rPr>
              <a:t>Inkubácia s bunkovým lyzátom obsahujúcim cieľový proteín. Popri inkubácii sa lyzát mieša a to umožňuje naviazanie antigénu na imobilizovanú látku.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>
                <a:solidFill>
                  <a:srgbClr val="000000"/>
                </a:solidFill>
              </a:rPr>
              <a:t>Imobilizované imunitné komplexy sa z lyzátu zozbierajú, elujú sa z nosiča a analyzujú sa.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11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A87348-B4D3-2A4F-91A5-E7899B6A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Voľná protilátka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8FBC9B-12DD-6C42-B778-F1ED6897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000">
                <a:solidFill>
                  <a:srgbClr val="000000"/>
                </a:solidFill>
              </a:rPr>
              <a:t>Voľná neviazaná protilátka sa nechá v lyzáte tvoriť komplexy s proteínom prítomným v lyzáte.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>
                <a:solidFill>
                  <a:srgbClr val="000000"/>
                </a:solidFill>
              </a:rPr>
              <a:t>Oddelenie pomocou nerozpustného afinitného nosiča</a:t>
            </a:r>
          </a:p>
          <a:p>
            <a:pPr marL="514350" indent="-514350">
              <a:buFont typeface="+mj-lt"/>
              <a:buAutoNum type="arabicPeriod"/>
            </a:pPr>
            <a:endParaRPr lang="sk-SK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k-SK" sz="2000">
                <a:solidFill>
                  <a:srgbClr val="000000"/>
                </a:solidFill>
              </a:rPr>
              <a:t>Použitie pri nízkej koncentrácii cieľového proteínu, pri nízkej vazebnej afinite k antigénu, alebo pomalej väzbe protilátky na antigén.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1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E3316A-2715-8641-8B6B-B4E223CE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Použitie imunoprecipitácie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C93745-AC0C-0149-BD7E-32C5B0F8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sk-SK" sz="2000">
                <a:solidFill>
                  <a:srgbClr val="000000"/>
                </a:solidFill>
              </a:rPr>
              <a:t>Identifikácia stavu aktivácie proteínov</a:t>
            </a:r>
          </a:p>
          <a:p>
            <a:r>
              <a:rPr lang="sk-SK" sz="2000">
                <a:solidFill>
                  <a:srgbClr val="000000"/>
                </a:solidFill>
              </a:rPr>
              <a:t>Určenie posttranslačných modifikácii proteínov</a:t>
            </a:r>
          </a:p>
          <a:p>
            <a:r>
              <a:rPr lang="sk-SK" sz="2000">
                <a:solidFill>
                  <a:srgbClr val="000000"/>
                </a:solidFill>
              </a:rPr>
              <a:t>Meranie molekulovej hmotnosti molekúl viažucich sa na proteín pri interakcii proteín-proteín</a:t>
            </a:r>
          </a:p>
          <a:p>
            <a:r>
              <a:rPr lang="sk-SK" sz="2000">
                <a:solidFill>
                  <a:srgbClr val="000000"/>
                </a:solidFill>
              </a:rPr>
              <a:t>Purifikácia a detekcia antigénu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9E2181-8F3B-744E-85F6-51313F99B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88368"/>
            <a:ext cx="6105194" cy="1181616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Biacore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system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6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FEE0B7-B563-DA4A-BBC2-DE259AFC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Imunoprecipitačné metódy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48BF1-6294-E245-8194-7F58373B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sk-SK" sz="2000" dirty="0" err="1">
                <a:solidFill>
                  <a:srgbClr val="000000"/>
                </a:solidFill>
              </a:rPr>
              <a:t>Imunoprecipitácia</a:t>
            </a:r>
            <a:r>
              <a:rPr lang="sk-SK" sz="2000" dirty="0">
                <a:solidFill>
                  <a:srgbClr val="000000"/>
                </a:solidFill>
              </a:rPr>
              <a:t> a aglutinácia v roztoku</a:t>
            </a:r>
          </a:p>
          <a:p>
            <a:r>
              <a:rPr lang="sk-SK" sz="2000" dirty="0" err="1">
                <a:solidFill>
                  <a:srgbClr val="000000"/>
                </a:solidFill>
              </a:rPr>
              <a:t>Imunoprecipitácia</a:t>
            </a:r>
            <a:r>
              <a:rPr lang="sk-SK" sz="2000" dirty="0">
                <a:solidFill>
                  <a:srgbClr val="000000"/>
                </a:solidFill>
              </a:rPr>
              <a:t> v géle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</a:rPr>
              <a:t>Dvojitá </a:t>
            </a:r>
            <a:r>
              <a:rPr lang="sk-SK" sz="2000" dirty="0" err="1">
                <a:solidFill>
                  <a:srgbClr val="000000"/>
                </a:solidFill>
              </a:rPr>
              <a:t>imunodifúzia</a:t>
            </a:r>
            <a:endParaRPr lang="sk-SK" sz="2000" dirty="0">
              <a:solidFill>
                <a:srgbClr val="000000"/>
              </a:solidFill>
            </a:endParaRPr>
          </a:p>
          <a:p>
            <a:pPr lvl="1"/>
            <a:r>
              <a:rPr lang="sk-SK" sz="2000" dirty="0">
                <a:solidFill>
                  <a:srgbClr val="000000"/>
                </a:solidFill>
              </a:rPr>
              <a:t>Jednoduchá </a:t>
            </a:r>
            <a:r>
              <a:rPr lang="sk-SK" sz="2000" dirty="0" err="1">
                <a:solidFill>
                  <a:srgbClr val="000000"/>
                </a:solidFill>
              </a:rPr>
              <a:t>imunodifúzia</a:t>
            </a:r>
            <a:endParaRPr lang="sk-SK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32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9EA3FF-D2F5-1348-B0F4-60302B69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576763"/>
            <a:ext cx="4974047" cy="1454051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Imunoprecipitační</a:t>
            </a:r>
            <a:r>
              <a:rPr lang="cs-CZ" dirty="0">
                <a:solidFill>
                  <a:srgbClr val="000000"/>
                </a:solidFill>
              </a:rPr>
              <a:t> metody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 descr="ImunoprecipitaÄnÃ­ kÅivka.png">
            <a:extLst>
              <a:ext uri="{FF2B5EF4-FFF2-40B4-BE49-F238E27FC236}">
                <a16:creationId xmlns:a16="http://schemas.microsoft.com/office/drawing/2014/main" id="{6E075F32-C07B-3541-AC4E-AB4C65F6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4540"/>
            <a:ext cx="4549141" cy="2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57D4C-46C2-7040-BCBB-88B7EE7A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034540"/>
            <a:ext cx="4977578" cy="482346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IMUNOPRECIPITAČNÍ KŘIVKA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základní kvantitativní ukazatel stanovení analytů v tělesných </a:t>
            </a:r>
            <a:r>
              <a:rPr lang="cs-CZ" sz="2600" dirty="0">
                <a:solidFill>
                  <a:srgbClr val="000000"/>
                </a:solidFill>
              </a:rPr>
              <a:t>tekutinách</a:t>
            </a:r>
          </a:p>
          <a:p>
            <a:r>
              <a:rPr lang="cs-CZ" sz="2000" dirty="0">
                <a:solidFill>
                  <a:srgbClr val="000000"/>
                </a:solidFill>
              </a:rPr>
              <a:t>1935 </a:t>
            </a:r>
            <a:r>
              <a:rPr lang="cs-CZ" sz="2000" dirty="0" err="1">
                <a:solidFill>
                  <a:srgbClr val="000000"/>
                </a:solidFill>
              </a:rPr>
              <a:t>Heidelberger</a:t>
            </a:r>
            <a:r>
              <a:rPr lang="cs-CZ" sz="2000" dirty="0">
                <a:solidFill>
                  <a:srgbClr val="000000"/>
                </a:solidFill>
              </a:rPr>
              <a:t> a </a:t>
            </a:r>
            <a:r>
              <a:rPr lang="cs-CZ" sz="2000" dirty="0" err="1">
                <a:solidFill>
                  <a:srgbClr val="000000"/>
                </a:solidFill>
              </a:rPr>
              <a:t>Kendall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1) Oblast nadbytku protilátky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se zvyšujícím se množstvím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vzrůstá precipitát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na všechna vazebná místa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jsou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navázány Ab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malé rozpustné komplexy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množství komplexu antigen-protilátka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úměrné koncentraci přítomného antigenu</a:t>
            </a:r>
          </a:p>
          <a:p>
            <a:r>
              <a:rPr lang="cs-CZ" sz="2000" i="1" dirty="0" err="1">
                <a:solidFill>
                  <a:srgbClr val="000000"/>
                </a:solidFill>
              </a:rPr>
              <a:t>imunoturbidimetrie</a:t>
            </a:r>
            <a:r>
              <a:rPr lang="cs-CZ" sz="2000" i="1" dirty="0">
                <a:solidFill>
                  <a:srgbClr val="000000"/>
                </a:solidFill>
              </a:rPr>
              <a:t> a </a:t>
            </a:r>
            <a:r>
              <a:rPr lang="cs-CZ" sz="2000" i="1" dirty="0" err="1">
                <a:solidFill>
                  <a:srgbClr val="000000"/>
                </a:solidFill>
              </a:rPr>
              <a:t>imunonefelometrie</a:t>
            </a:r>
            <a:endParaRPr lang="cs-CZ" sz="2000" i="1" dirty="0">
              <a:solidFill>
                <a:srgbClr val="000000"/>
              </a:solidFill>
            </a:endParaRPr>
          </a:p>
          <a:p>
            <a:endParaRPr lang="cs-CZ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4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2DBFF3-9BCF-6D49-B0C1-4D391B93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0" y="-76347"/>
            <a:ext cx="3040380" cy="1532697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 descr="ImunoprecipitaÄnÃ­ kÅivka.png">
            <a:extLst>
              <a:ext uri="{FF2B5EF4-FFF2-40B4-BE49-F238E27FC236}">
                <a16:creationId xmlns:a16="http://schemas.microsoft.com/office/drawing/2014/main" id="{29D88537-1E38-EB4C-BC9A-27885F4D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4026982"/>
            <a:ext cx="4091242" cy="25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A69EF9-B310-D04D-BE9B-76F076C9A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934278"/>
            <a:ext cx="4977578" cy="51266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2) Zóna ekvivalence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propojování molekul Aga Ab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velké nerozpustné </a:t>
            </a:r>
            <a:r>
              <a:rPr lang="cs-CZ" sz="2000" dirty="0" err="1">
                <a:solidFill>
                  <a:srgbClr val="000000"/>
                </a:solidFill>
              </a:rPr>
              <a:t>imunokomplexy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s mřížkovitou strukturou, </a:t>
            </a:r>
            <a:r>
              <a:rPr lang="pt-BR" sz="2000" dirty="0" err="1">
                <a:solidFill>
                  <a:srgbClr val="000000"/>
                </a:solidFill>
              </a:rPr>
              <a:t>které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agregují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a </a:t>
            </a:r>
            <a:r>
              <a:rPr lang="pt-BR" sz="2000" dirty="0" err="1">
                <a:solidFill>
                  <a:srgbClr val="000000"/>
                </a:solidFill>
              </a:rPr>
              <a:t>vytvářejí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imunoprecipitát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i="1" dirty="0" err="1">
                <a:solidFill>
                  <a:srgbClr val="000000"/>
                </a:solidFill>
              </a:rPr>
              <a:t>imunodifúzní</a:t>
            </a:r>
            <a:r>
              <a:rPr lang="cs-CZ" sz="2000" i="1" dirty="0">
                <a:solidFill>
                  <a:srgbClr val="000000"/>
                </a:solidFill>
              </a:rPr>
              <a:t> metody</a:t>
            </a:r>
          </a:p>
          <a:p>
            <a:pPr marL="0" indent="0">
              <a:buNone/>
            </a:pPr>
            <a:endParaRPr lang="cs-CZ" sz="20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3) Oblast nadbytku </a:t>
            </a:r>
            <a:r>
              <a:rPr lang="cs-CZ" sz="2000" b="1" dirty="0" err="1">
                <a:solidFill>
                  <a:srgbClr val="000000"/>
                </a:solidFill>
              </a:rPr>
              <a:t>Ag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množství precipitátu klesá v důsledku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vysoké koncentrace antigenu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imunokomplexy</a:t>
            </a:r>
            <a:r>
              <a:rPr lang="cs-CZ" sz="2000" dirty="0">
                <a:solidFill>
                  <a:srgbClr val="000000"/>
                </a:solidFill>
              </a:rPr>
              <a:t> se rozpadají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malé rozpustné </a:t>
            </a:r>
            <a:r>
              <a:rPr lang="cs-CZ" sz="2000" dirty="0" err="1">
                <a:solidFill>
                  <a:srgbClr val="000000"/>
                </a:solidFill>
              </a:rPr>
              <a:t>imunokomplexy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i="1" dirty="0">
                <a:solidFill>
                  <a:srgbClr val="000000"/>
                </a:solidFill>
              </a:rPr>
              <a:t>kompetitivní </a:t>
            </a:r>
            <a:r>
              <a:rPr lang="cs-CZ" sz="2000" i="1" dirty="0" err="1">
                <a:solidFill>
                  <a:srgbClr val="000000"/>
                </a:solidFill>
              </a:rPr>
              <a:t>imunoanalýzy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96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6C94DD-6ED5-704E-B288-7871C30B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Imunoprecipitační metody v gelu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88689E-7C5E-2A40-A440-D72FC650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agar nebo agaróza</a:t>
            </a:r>
          </a:p>
          <a:p>
            <a:r>
              <a:rPr lang="cs-CZ" sz="2000">
                <a:solidFill>
                  <a:srgbClr val="000000"/>
                </a:solidFill>
              </a:rPr>
              <a:t>nanášení protilátky a antigenu v různém uspořádání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>
                <a:solidFill>
                  <a:srgbClr val="000000"/>
                </a:solidFill>
              </a:rPr>
              <a:t> Jednoduchá difúze </a:t>
            </a:r>
            <a:br>
              <a:rPr lang="cs-CZ" sz="2000">
                <a:solidFill>
                  <a:srgbClr val="000000"/>
                </a:solidFill>
              </a:rPr>
            </a:br>
            <a:r>
              <a:rPr lang="cs-CZ" sz="2000">
                <a:solidFill>
                  <a:srgbClr val="000000"/>
                </a:solidFill>
              </a:rPr>
              <a:t>  – v agaróze se pohybuje pouze jedna složka (Ab nebo Ag), zatímco druhá je rovnoměrně rozptýlena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>
                <a:solidFill>
                  <a:srgbClr val="000000"/>
                </a:solidFill>
              </a:rPr>
              <a:t> Dvojitá difúze</a:t>
            </a:r>
            <a:br>
              <a:rPr lang="cs-CZ" sz="2000">
                <a:solidFill>
                  <a:srgbClr val="000000"/>
                </a:solidFill>
              </a:rPr>
            </a:br>
            <a:r>
              <a:rPr lang="cs-CZ" sz="2000">
                <a:solidFill>
                  <a:srgbClr val="000000"/>
                </a:solidFill>
              </a:rPr>
              <a:t>  – mohou se pohybovat obě složky volně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74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ED3305-D529-794A-BB77-096C57FE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483816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Jednoduchá radiální </a:t>
            </a:r>
            <a:r>
              <a:rPr lang="cs-CZ" dirty="0" err="1">
                <a:solidFill>
                  <a:srgbClr val="000000"/>
                </a:solidFill>
              </a:rPr>
              <a:t>imunodifúze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http://www.sbs.utexas.edu/sanders/Bio347/Images/Lectur41.jpg">
            <a:extLst>
              <a:ext uri="{FF2B5EF4-FFF2-40B4-BE49-F238E27FC236}">
                <a16:creationId xmlns:a16="http://schemas.microsoft.com/office/drawing/2014/main" id="{95061ABF-23E9-744D-949B-44A031440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/>
          <a:stretch/>
        </p:blipFill>
        <p:spPr bwMode="auto">
          <a:xfrm>
            <a:off x="159026" y="2077279"/>
            <a:ext cx="4353339" cy="27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BCAC72-B005-F84F-BC55-8C98FE28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37867"/>
            <a:ext cx="4977578" cy="4786783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kvantitativní, nenáročná na přístrojové vybavení</a:t>
            </a:r>
          </a:p>
          <a:p>
            <a:pPr marL="514350" indent="-514350"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vzorek (</a:t>
            </a:r>
            <a:r>
              <a:rPr lang="cs-CZ" sz="2000" dirty="0" err="1">
                <a:solidFill>
                  <a:srgbClr val="000000"/>
                </a:solidFill>
              </a:rPr>
              <a:t>obs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) na jamku s </a:t>
            </a:r>
            <a:r>
              <a:rPr lang="cs-CZ" sz="2000" dirty="0" err="1">
                <a:solidFill>
                  <a:srgbClr val="000000"/>
                </a:solidFill>
              </a:rPr>
              <a:t>monosp</a:t>
            </a:r>
            <a:r>
              <a:rPr lang="cs-CZ" sz="2000" dirty="0">
                <a:solidFill>
                  <a:srgbClr val="000000"/>
                </a:solidFill>
              </a:rPr>
              <a:t>. Ab</a:t>
            </a:r>
          </a:p>
          <a:p>
            <a:pPr marL="514350" indent="-514350"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inkubace desky při pokojové teplotě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48 – 72 hodin</a:t>
            </a:r>
          </a:p>
          <a:p>
            <a:pPr marL="514350" indent="-514350">
              <a:buAutoNum type="arabicParenR"/>
            </a:pP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difunduje z jamek radiálně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do </a:t>
            </a:r>
            <a:r>
              <a:rPr lang="cs-CZ" sz="2000" dirty="0" err="1">
                <a:solidFill>
                  <a:srgbClr val="000000"/>
                </a:solidFill>
              </a:rPr>
              <a:t>agarosy</a:t>
            </a:r>
            <a:r>
              <a:rPr lang="cs-CZ" sz="2000" dirty="0">
                <a:solidFill>
                  <a:srgbClr val="000000"/>
                </a:solidFill>
              </a:rPr>
              <a:t>; koncentrace protilátky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konstantní; až do dosažení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ekvivalence </a:t>
            </a:r>
          </a:p>
          <a:p>
            <a:pPr marL="514350" indent="-514350"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komplexy – </a:t>
            </a:r>
            <a:r>
              <a:rPr lang="cs-CZ" sz="2000" dirty="0" err="1">
                <a:solidFill>
                  <a:srgbClr val="000000"/>
                </a:solidFill>
              </a:rPr>
              <a:t>imunoprecipitát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= ostrý bílý prstenec </a:t>
            </a:r>
          </a:p>
          <a:p>
            <a:pPr marL="514350" indent="-514350"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Plocha precipitačního prstence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nebo druhá mocnina průměru prstence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je přímo úměrná koncentraci antigenu.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stanovení imunoglobulinů </a:t>
            </a: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12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64D38E-F25B-6F47-9F0C-7BC0B12A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3" y="2780442"/>
            <a:ext cx="5145852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Jednoduchá radiální imunodifúze</a:t>
            </a: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Zástupný symbol pro obsah 5">
            <a:extLst>
              <a:ext uri="{FF2B5EF4-FFF2-40B4-BE49-F238E27FC236}">
                <a16:creationId xmlns:a16="http://schemas.microsoft.com/office/drawing/2014/main" id="{5F4CF4C7-7175-7E41-B832-6335CADE0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8" y="2780442"/>
            <a:ext cx="5194852" cy="22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7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948496-9AB1-584B-B3B0-DFE1C4CF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820031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Dvojitá </a:t>
            </a:r>
            <a:r>
              <a:rPr lang="cs-CZ" dirty="0" err="1">
                <a:solidFill>
                  <a:srgbClr val="000000"/>
                </a:solidFill>
              </a:rPr>
              <a:t>imunodifúze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VÃ½sledek obrÃ¡zku pro immunodiffusion types">
            <a:extLst>
              <a:ext uri="{FF2B5EF4-FFF2-40B4-BE49-F238E27FC236}">
                <a16:creationId xmlns:a16="http://schemas.microsoft.com/office/drawing/2014/main" id="{A70B5BFD-1B6D-4945-8005-5D0F1022C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/>
          <a:stretch/>
        </p:blipFill>
        <p:spPr bwMode="auto">
          <a:xfrm>
            <a:off x="224158" y="2312352"/>
            <a:ext cx="4228573" cy="25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AEE9D-389B-8F41-923F-D265694D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033" y="2398680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 err="1">
                <a:solidFill>
                  <a:srgbClr val="000000"/>
                </a:solidFill>
              </a:rPr>
              <a:t>č</a:t>
            </a:r>
            <a:r>
              <a:rPr lang="pt-BR" sz="2000" dirty="0" err="1">
                <a:solidFill>
                  <a:srgbClr val="000000"/>
                </a:solidFill>
              </a:rPr>
              <a:t>asto</a:t>
            </a:r>
            <a:r>
              <a:rPr lang="pt-BR" sz="2000" dirty="0">
                <a:solidFill>
                  <a:srgbClr val="000000"/>
                </a:solidFill>
              </a:rPr>
              <a:t> se </a:t>
            </a:r>
            <a:r>
              <a:rPr lang="pt-BR" sz="2000" dirty="0" err="1">
                <a:solidFill>
                  <a:srgbClr val="000000"/>
                </a:solidFill>
              </a:rPr>
              <a:t>používá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úprava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podle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Ouchterlonyho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do gelu ve tvaru růžice jamky s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nebo Ab</a:t>
            </a:r>
          </a:p>
          <a:p>
            <a:r>
              <a:rPr lang="pl-PL" sz="2000" dirty="0" err="1">
                <a:solidFill>
                  <a:srgbClr val="000000"/>
                </a:solidFill>
              </a:rPr>
              <a:t>difundují</a:t>
            </a:r>
            <a:r>
              <a:rPr lang="pl-PL" sz="2000" dirty="0">
                <a:solidFill>
                  <a:srgbClr val="000000"/>
                </a:solidFill>
              </a:rPr>
              <a:t> do </a:t>
            </a:r>
            <a:r>
              <a:rPr lang="pl-PL" sz="2000" dirty="0" err="1">
                <a:solidFill>
                  <a:srgbClr val="000000"/>
                </a:solidFill>
              </a:rPr>
              <a:t>okolí</a:t>
            </a:r>
            <a:r>
              <a:rPr lang="pl-PL" sz="2000" dirty="0">
                <a:solidFill>
                  <a:srgbClr val="000000"/>
                </a:solidFill>
              </a:rPr>
              <a:t> jamek </a:t>
            </a:r>
            <a:r>
              <a:rPr lang="pl-PL" sz="2000" dirty="0" err="1">
                <a:solidFill>
                  <a:srgbClr val="000000"/>
                </a:solidFill>
              </a:rPr>
              <a:t>radiálně</a:t>
            </a:r>
            <a:endParaRPr lang="pl-PL" sz="2000" dirty="0">
              <a:solidFill>
                <a:srgbClr val="000000"/>
              </a:solidFill>
            </a:endParaRPr>
          </a:p>
          <a:p>
            <a:r>
              <a:rPr lang="pl-PL" sz="2000" dirty="0" err="1">
                <a:solidFill>
                  <a:srgbClr val="000000"/>
                </a:solidFill>
              </a:rPr>
              <a:t>při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setkání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odpovídajících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 err="1">
                <a:solidFill>
                  <a:srgbClr val="000000"/>
                </a:solidFill>
              </a:rPr>
              <a:t>poměrech</a:t>
            </a:r>
            <a:r>
              <a:rPr lang="pl-PL" sz="2000" dirty="0">
                <a:solidFill>
                  <a:srgbClr val="000000"/>
                </a:solidFill>
              </a:rPr>
              <a:t> = </a:t>
            </a:r>
            <a:r>
              <a:rPr lang="pl-PL" sz="2000" dirty="0" err="1">
                <a:solidFill>
                  <a:srgbClr val="000000"/>
                </a:solidFill>
              </a:rPr>
              <a:t>precipitát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>
                <a:solidFill>
                  <a:srgbClr val="000000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</a:rPr>
              <a:t>okolo Ab naneseme různé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-&gt; precipitáty různých tvarů nebo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více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ve vzorku -&gt; více linií)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Podle tvaru linie usuzujeme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identitu antigenů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9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0297E0-152A-D14C-AA53-C67C9302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715" y="967631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Dvojitá </a:t>
            </a:r>
            <a:r>
              <a:rPr lang="cs-CZ" dirty="0" err="1">
                <a:solidFill>
                  <a:srgbClr val="000000"/>
                </a:solidFill>
              </a:rPr>
              <a:t>imunodifúze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5633C2EE-B8A9-8A45-90EF-586E25789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2703443"/>
            <a:ext cx="4631635" cy="1570383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27600D-0CBD-B749-9234-180DE273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15" y="2703443"/>
            <a:ext cx="5614875" cy="2349101"/>
          </a:xfrm>
        </p:spPr>
        <p:txBody>
          <a:bodyPr anchor="ctr">
            <a:normAutofit/>
          </a:bodyPr>
          <a:lstStyle/>
          <a:p>
            <a:r>
              <a:rPr lang="cs-CZ" sz="2000" dirty="0" err="1">
                <a:solidFill>
                  <a:srgbClr val="000000"/>
                </a:solidFill>
              </a:rPr>
              <a:t>Ouchterlonyho</a:t>
            </a:r>
            <a:r>
              <a:rPr lang="cs-CZ" sz="2000" dirty="0">
                <a:solidFill>
                  <a:srgbClr val="000000"/>
                </a:solidFill>
              </a:rPr>
              <a:t> dvojitá difúze je kvalitativní metoda vhodná k identifikaci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a určení jejich imunochemické příbuznosti, pokud jsou k dispozici příslušná antiséra, nebo opačně na důkaz přítomnosti protilátek pomocí čistých antigenů.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72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DAE261-D8D9-4149-867D-9828577B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Imunoprecipitační metody v roztoku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901F2C-E17C-B84E-B1D1-C06C15C3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9" y="2753937"/>
            <a:ext cx="10873408" cy="3766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Precipitát se může tvořit i v roztoku. Jeho množství se stanovuje kvantitativními metodami: </a:t>
            </a:r>
            <a:r>
              <a:rPr lang="cs-CZ" sz="2000" b="1" dirty="0" err="1">
                <a:solidFill>
                  <a:srgbClr val="000000"/>
                </a:solidFill>
              </a:rPr>
              <a:t>imunoturbidimetrie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a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b="1" dirty="0" err="1">
                <a:solidFill>
                  <a:srgbClr val="000000"/>
                </a:solidFill>
              </a:rPr>
              <a:t>imunonefelometrie</a:t>
            </a:r>
            <a:r>
              <a:rPr lang="cs-CZ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Metody </a:t>
            </a:r>
            <a:r>
              <a:rPr lang="cs-CZ" sz="2000" dirty="0" err="1">
                <a:solidFill>
                  <a:srgbClr val="000000"/>
                </a:solidFill>
              </a:rPr>
              <a:t>imunoprecipitace</a:t>
            </a:r>
            <a:r>
              <a:rPr lang="cs-CZ" sz="2000" dirty="0">
                <a:solidFill>
                  <a:srgbClr val="000000"/>
                </a:solidFill>
              </a:rPr>
              <a:t> v roztoku jsou rychlejší, ale dražší než radiální </a:t>
            </a:r>
            <a:r>
              <a:rPr lang="cs-CZ" sz="2000" dirty="0" err="1">
                <a:solidFill>
                  <a:srgbClr val="000000"/>
                </a:solidFill>
              </a:rPr>
              <a:t>imunodifúze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smícháme roztok s </a:t>
            </a:r>
            <a:r>
              <a:rPr lang="cs-CZ" sz="2000" dirty="0" err="1">
                <a:solidFill>
                  <a:srgbClr val="000000"/>
                </a:solidFill>
              </a:rPr>
              <a:t>Ag</a:t>
            </a:r>
            <a:r>
              <a:rPr lang="cs-CZ" sz="2000" dirty="0">
                <a:solidFill>
                  <a:srgbClr val="000000"/>
                </a:solidFill>
              </a:rPr>
              <a:t> a roztok s Ab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vznikají malé agregáty a roztok se zakaluje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agregáty v roztoku rozptylují průchozí světlo a stupeň zákalu je v oblasti nadbytku protilátky úměrný koncentraci antigenu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a vzniklý zákal se měří turbidimetricky nebo </a:t>
            </a:r>
            <a:r>
              <a:rPr lang="cs-CZ" sz="2000" dirty="0" err="1">
                <a:solidFill>
                  <a:srgbClr val="000000"/>
                </a:solidFill>
              </a:rPr>
              <a:t>nefelometricky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39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72C6A6-76E3-384F-BB5B-D72B84D3C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b="1"/>
          <a:stretch/>
        </p:blipFill>
        <p:spPr>
          <a:xfrm>
            <a:off x="-2" y="2217420"/>
            <a:ext cx="4686301" cy="242315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42BDF6-A013-AF4E-BF85-6C73527B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005840"/>
            <a:ext cx="4977578" cy="50551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Turbidimetrie</a:t>
            </a:r>
            <a:r>
              <a:rPr lang="cs-CZ" sz="2000" dirty="0">
                <a:solidFill>
                  <a:srgbClr val="000000"/>
                </a:solidFill>
              </a:rPr>
              <a:t> využívá optických detekčních systémů, které měří intenzitu světla prošlého v přímém směru jako u klasické fotometrie. Proto je možno k detekci použít běžné spektrofotometry.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Nefelometrie</a:t>
            </a:r>
            <a:r>
              <a:rPr lang="cs-CZ" sz="2000" dirty="0">
                <a:solidFill>
                  <a:srgbClr val="000000"/>
                </a:solidFill>
              </a:rPr>
              <a:t> je založena na měření intenzity rozptýleného světla, které vychází z roztoku všemi směry. Měří se pod úhlem, který je odlišný od směru dopadajícího záření, obvykle 45° nebo 90°. Vyžaduje speciální přístroj – nefelometr, využívající jako světelný zdroj obvykle laser. 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5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B5405C-8F26-FE4D-9670-36BBFFCB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Biacore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49A97D-56EA-DC4C-9A86-F222A374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>
                <a:solidFill>
                  <a:srgbClr val="000000"/>
                </a:solidFill>
              </a:rPr>
              <a:t>Zařízení pro sledování biomolekulárních interakcí v reálném čase</a:t>
            </a:r>
          </a:p>
          <a:p>
            <a:r>
              <a:rPr lang="cs-CZ" sz="1900" dirty="0">
                <a:solidFill>
                  <a:srgbClr val="000000"/>
                </a:solidFill>
              </a:rPr>
              <a:t>Rezonance povrchových </a:t>
            </a:r>
            <a:r>
              <a:rPr lang="cs-CZ" sz="1900" dirty="0" err="1">
                <a:solidFill>
                  <a:srgbClr val="000000"/>
                </a:solidFill>
              </a:rPr>
              <a:t>plazmonů</a:t>
            </a:r>
            <a:r>
              <a:rPr lang="cs-CZ" sz="1900" dirty="0">
                <a:solidFill>
                  <a:srgbClr val="000000"/>
                </a:solidFill>
              </a:rPr>
              <a:t> umožňuje monitorovat vznik komplexu bez značení interagujících molekul</a:t>
            </a:r>
          </a:p>
          <a:p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Jedna část komplexu imobilizována na povrchu senzoru</a:t>
            </a:r>
          </a:p>
          <a:p>
            <a:r>
              <a:rPr lang="cs-CZ" sz="1900" dirty="0">
                <a:solidFill>
                  <a:srgbClr val="000000"/>
                </a:solidFill>
              </a:rPr>
              <a:t>Druhá interagující molekula je volně v roztoku pufru</a:t>
            </a:r>
          </a:p>
          <a:p>
            <a:pPr marL="0" indent="0">
              <a:buNone/>
            </a:pP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Použití: interakce proteinů, proteinových konjugátů, nukleových kyselin i celých buněk</a:t>
            </a:r>
          </a:p>
          <a:p>
            <a:endParaRPr lang="cs-CZ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31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99C659-E3B8-174E-9514-F772005C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Imunoelektroforéza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3FDF4A71-1011-1949-AA4A-E57C3C20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257005"/>
            <a:ext cx="4512365" cy="2595531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08389-89CF-554B-8FB0-A6F1E527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257005"/>
            <a:ext cx="4977578" cy="404854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= kombinací elektroforézy a difúze</a:t>
            </a:r>
          </a:p>
          <a:p>
            <a:pPr marL="514350" indent="-514350">
              <a:buAutoNum type="arabicParenR"/>
            </a:pPr>
            <a:r>
              <a:rPr lang="cs-CZ" sz="2200" dirty="0">
                <a:solidFill>
                  <a:srgbClr val="000000"/>
                </a:solidFill>
              </a:rPr>
              <a:t>směs antigenů se rozdělí podle své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elektroforetické pohyblivosti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na jednotlivé složky</a:t>
            </a:r>
          </a:p>
          <a:p>
            <a:pPr marL="514350" indent="-514350">
              <a:buAutoNum type="arabicParenR"/>
            </a:pPr>
            <a:r>
              <a:rPr lang="cs-CZ" sz="2200" dirty="0">
                <a:solidFill>
                  <a:srgbClr val="000000"/>
                </a:solidFill>
              </a:rPr>
              <a:t>kanálek podél </a:t>
            </a:r>
            <a:r>
              <a:rPr lang="cs-CZ" sz="2200" dirty="0" err="1">
                <a:solidFill>
                  <a:srgbClr val="000000"/>
                </a:solidFill>
              </a:rPr>
              <a:t>elektroforeogramu</a:t>
            </a:r>
            <a:r>
              <a:rPr lang="cs-CZ" sz="2200" dirty="0">
                <a:solidFill>
                  <a:srgbClr val="000000"/>
                </a:solidFill>
              </a:rPr>
              <a:t> se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naplní požadovaným antisérem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– </a:t>
            </a:r>
            <a:r>
              <a:rPr lang="cs-CZ" sz="2200" dirty="0" err="1">
                <a:solidFill>
                  <a:srgbClr val="000000"/>
                </a:solidFill>
              </a:rPr>
              <a:t>monospecifickým</a:t>
            </a:r>
            <a:r>
              <a:rPr lang="cs-CZ" sz="2200" dirty="0">
                <a:solidFill>
                  <a:srgbClr val="000000"/>
                </a:solidFill>
              </a:rPr>
              <a:t> nebo </a:t>
            </a:r>
            <a:r>
              <a:rPr lang="cs-CZ" sz="2200" dirty="0" err="1">
                <a:solidFill>
                  <a:srgbClr val="000000"/>
                </a:solidFill>
              </a:rPr>
              <a:t>polyspecifickým</a:t>
            </a:r>
            <a:endParaRPr lang="cs-CZ" sz="2200" dirty="0">
              <a:solidFill>
                <a:srgbClr val="000000"/>
              </a:solidFill>
            </a:endParaRPr>
          </a:p>
          <a:p>
            <a:pPr marL="514350" indent="-514350">
              <a:buAutoNum type="arabicParenR"/>
            </a:pPr>
            <a:r>
              <a:rPr lang="cs-CZ" sz="2200" dirty="0">
                <a:solidFill>
                  <a:srgbClr val="000000"/>
                </a:solidFill>
              </a:rPr>
              <a:t>rozdělené antigeny a protilátky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proti sobě difundují a v místě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reakce antigenu a odpovídající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protilátky se vytvoří precipitační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oblouček </a:t>
            </a:r>
          </a:p>
          <a:p>
            <a:r>
              <a:rPr lang="cs-CZ" sz="2200" dirty="0">
                <a:solidFill>
                  <a:srgbClr val="000000"/>
                </a:solidFill>
              </a:rPr>
              <a:t>časově náročná technika, ale 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umožňuje současnou detekci více antigenů</a:t>
            </a: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49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CA4695-E782-124F-823E-506EEA9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Imunofixace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1E53D4-FCD4-4640-830B-B9E27A1E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6"/>
            <a:ext cx="9833548" cy="3665914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identifikace a typizace monoklonálních imunoglobulinů v séru, moči nebo mozkomíšním moku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 gelu</a:t>
            </a:r>
          </a:p>
          <a:p>
            <a:pPr marL="514350" indent="-514350"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směs antigenů se rozdělí podle své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elektroforetické pohyblivosti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na jednotlivé složky</a:t>
            </a:r>
          </a:p>
          <a:p>
            <a:pPr marL="514350" indent="-514350">
              <a:buAutoNum type="arabicParenR"/>
            </a:pPr>
            <a:r>
              <a:rPr lang="cs-CZ" sz="2000" dirty="0">
                <a:solidFill>
                  <a:srgbClr val="000000"/>
                </a:solidFill>
              </a:rPr>
              <a:t>identifikace specifické bílkovině pomocí </a:t>
            </a:r>
            <a:r>
              <a:rPr lang="cs-CZ" sz="2000" dirty="0" err="1">
                <a:solidFill>
                  <a:srgbClr val="000000"/>
                </a:solidFill>
              </a:rPr>
              <a:t>imunoprecipitační</a:t>
            </a:r>
            <a:r>
              <a:rPr lang="cs-CZ" sz="2000" dirty="0">
                <a:solidFill>
                  <a:srgbClr val="000000"/>
                </a:solidFill>
              </a:rPr>
              <a:t> reakce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použití vhodného ředění vzorku; k rozpadu </a:t>
            </a:r>
            <a:r>
              <a:rPr lang="cs-CZ" sz="2000" dirty="0" err="1">
                <a:solidFill>
                  <a:srgbClr val="000000"/>
                </a:solidFill>
              </a:rPr>
              <a:t>imunokomplexu</a:t>
            </a:r>
            <a:r>
              <a:rPr lang="cs-CZ" sz="2000" dirty="0">
                <a:solidFill>
                  <a:srgbClr val="000000"/>
                </a:solidFill>
              </a:rPr>
              <a:t>  dochází při nadbytku jedné ze složek antigenu nebo protilátky; nízké koncentrace antigenu se nemusí prokázat, pokud vzorek příliš naředíme, a naopak při vysoké koncentraci se </a:t>
            </a:r>
            <a:r>
              <a:rPr lang="cs-CZ" sz="2000" dirty="0" err="1">
                <a:solidFill>
                  <a:srgbClr val="000000"/>
                </a:solidFill>
              </a:rPr>
              <a:t>imunokomplexy</a:t>
            </a:r>
            <a:r>
              <a:rPr lang="cs-CZ" sz="2000" dirty="0">
                <a:solidFill>
                  <a:srgbClr val="000000"/>
                </a:solidFill>
              </a:rPr>
              <a:t> rozpustí a nadbytek je vymyt</a:t>
            </a:r>
          </a:p>
          <a:p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59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B8113C-8179-0C45-9D45-54209CE4F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1191"/>
            <a:ext cx="4611758" cy="253581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58B512-507A-7648-887A-785BACFB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86909"/>
            <a:ext cx="4977578" cy="5504380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 gelu 6 startů - vzorek téhož pacienta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 skončení elektroforézy se na povrch gelu přiloží šablona s vyříznutými proužky v zónách elektroforetických drah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do prvního proužku, který je určen pouze pro elektroforézu, se aplikuje fixační roztok, do ostatních vyříznutých proužků se nanášejí specifické protilátky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které difundují do gelu a v místě, kde reagují s příslušným antigenem vytvářejí </a:t>
            </a:r>
            <a:r>
              <a:rPr lang="cs-CZ" sz="2000" dirty="0" err="1">
                <a:solidFill>
                  <a:srgbClr val="000000"/>
                </a:solidFill>
              </a:rPr>
              <a:t>imunokomplexy</a:t>
            </a:r>
            <a:r>
              <a:rPr lang="cs-CZ" sz="2000" dirty="0">
                <a:solidFill>
                  <a:srgbClr val="000000"/>
                </a:solidFill>
              </a:rPr>
              <a:t> ve formě precipitátu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promytím vhodným pufrem se odstraní jak antigeny nereagující s aplikovanou protilátkou, tak i nadbytek protilátky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 promytí v gelu zůstanou pouze nerozpuštěné </a:t>
            </a:r>
            <a:r>
              <a:rPr lang="cs-CZ" sz="2000" dirty="0" err="1">
                <a:solidFill>
                  <a:srgbClr val="000000"/>
                </a:solidFill>
              </a:rPr>
              <a:t>imunokomplexy</a:t>
            </a:r>
            <a:r>
              <a:rPr lang="cs-CZ" sz="2000" dirty="0">
                <a:solidFill>
                  <a:srgbClr val="000000"/>
                </a:solidFill>
              </a:rPr>
              <a:t>, vytvářející </a:t>
            </a:r>
            <a:r>
              <a:rPr lang="cs-CZ" sz="2000" dirty="0" err="1">
                <a:solidFill>
                  <a:srgbClr val="000000"/>
                </a:solidFill>
              </a:rPr>
              <a:t>ohraničný</a:t>
            </a:r>
            <a:r>
              <a:rPr lang="cs-CZ" sz="2000" dirty="0">
                <a:solidFill>
                  <a:srgbClr val="000000"/>
                </a:solidFill>
              </a:rPr>
              <a:t> pruh, který se zvýrazňuje obarvením </a:t>
            </a: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24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C3EDCD-C139-EF4B-BF55-E70F11A5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Dvouhybridní kvasinkový systém</a:t>
            </a:r>
            <a:b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(Yeast two-hybrid system, Y2H)</a:t>
            </a:r>
          </a:p>
        </p:txBody>
      </p:sp>
    </p:spTree>
    <p:extLst>
      <p:ext uri="{BB962C8B-B14F-4D97-AF65-F5344CB8AC3E}">
        <p14:creationId xmlns:p14="http://schemas.microsoft.com/office/powerpoint/2010/main" val="3769124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EF3286-C9E0-214D-8A18-5BFEA15A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Dvouhybridní kvasinkový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68D2D2-58EF-1147-8305-263DAFD3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Použití in </a:t>
            </a:r>
            <a:r>
              <a:rPr lang="cs-CZ" sz="2400" dirty="0" err="1">
                <a:solidFill>
                  <a:srgbClr val="000000"/>
                </a:solidFill>
              </a:rPr>
              <a:t>vivo</a:t>
            </a:r>
            <a:r>
              <a:rPr lang="cs-CZ" sz="2400" dirty="0">
                <a:solidFill>
                  <a:srgbClr val="000000"/>
                </a:solidFill>
              </a:rPr>
              <a:t> – nedochází k ovlivnění umělými podmínkami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Možnost testovat velké množství proteinů pomocí relativně jednoduchého experimentu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Nemusíme znát přesný princip chování nebo umístění cílových proteinů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44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4452FE-FF18-1240-A75F-72EE4DF9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Transkripční faktor Ga14p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8C6A87-35C9-9540-A876-7942D9A3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lvl="1"/>
            <a:r>
              <a:rPr lang="cs-CZ" sz="2000">
                <a:solidFill>
                  <a:srgbClr val="000000"/>
                </a:solidFill>
              </a:rPr>
              <a:t>Obsahuje dvě části AD-schopná aktivovat expresi a DBD- DNA vazebná</a:t>
            </a:r>
          </a:p>
          <a:p>
            <a:pPr lvl="1"/>
            <a:endParaRPr lang="cs-CZ" sz="2000">
              <a:solidFill>
                <a:srgbClr val="000000"/>
              </a:solidFill>
            </a:endParaRPr>
          </a:p>
          <a:p>
            <a:pPr lvl="1"/>
            <a:r>
              <a:rPr lang="cs-CZ" sz="2000">
                <a:solidFill>
                  <a:srgbClr val="000000"/>
                </a:solidFill>
              </a:rPr>
              <a:t>Zkoumaný protein fúzuje s DBD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Komplex DBDX- návnada (bait)</a:t>
            </a:r>
          </a:p>
          <a:p>
            <a:pPr lvl="1"/>
            <a:endParaRPr lang="cs-CZ" sz="2000">
              <a:solidFill>
                <a:srgbClr val="000000"/>
              </a:solidFill>
            </a:endParaRPr>
          </a:p>
          <a:p>
            <a:pPr lvl="1"/>
            <a:r>
              <a:rPr lang="cs-CZ" sz="2000">
                <a:solidFill>
                  <a:srgbClr val="000000"/>
                </a:solidFill>
              </a:rPr>
              <a:t>Na doménu AD navážeme náhodné proteiny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Komplex  ADY – kořist (prey)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86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Obrázek YH2.jpeg">
            <a:extLst>
              <a:ext uri="{FF2B5EF4-FFF2-40B4-BE49-F238E27FC236}">
                <a16:creationId xmlns:a16="http://schemas.microsoft.com/office/drawing/2014/main" id="{A1EBE458-5B03-BF43-89BB-0A9B6E595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9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3CE22-28C1-284C-8E82-CBEC3F53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s-CZ" dirty="0" err="1"/>
              <a:t>Reportérové</a:t>
            </a:r>
            <a:r>
              <a:rPr lang="cs-CZ" dirty="0"/>
              <a:t> geny- exprese může být vizualizovaná a kvantitativně hodnocena</a:t>
            </a:r>
          </a:p>
          <a:p>
            <a:endParaRPr lang="cs-CZ" dirty="0"/>
          </a:p>
          <a:p>
            <a:pPr lvl="1"/>
            <a:r>
              <a:rPr lang="cs-CZ" dirty="0"/>
              <a:t> např. GFP, </a:t>
            </a:r>
            <a:r>
              <a:rPr lang="cs-CZ" dirty="0" err="1"/>
              <a:t>luciferézy</a:t>
            </a:r>
            <a:r>
              <a:rPr lang="cs-CZ" dirty="0"/>
              <a:t>, chloramfenikol acetyl </a:t>
            </a:r>
            <a:r>
              <a:rPr lang="cs-CZ" dirty="0" err="1"/>
              <a:t>transferéza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44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C5BF1D-FD3E-C94F-9792-6B74ABC2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Nevýhody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933E4C-DDC2-9649-91FB-261C1C34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Poskytovala falešné pozitivní či negativní výsledky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Interakce pouze solubilních proteinů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Nutné ověření dalšími nezávislými metodami</a:t>
            </a:r>
          </a:p>
          <a:p>
            <a:pPr>
              <a:buNone/>
            </a:pPr>
            <a:r>
              <a:rPr lang="cs-CZ" sz="2000" dirty="0">
                <a:solidFill>
                  <a:srgbClr val="000000"/>
                </a:solidFill>
              </a:rPr>
              <a:t>	např. bimolekulární fluorescenční komplementace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3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54E358-3C68-AD41-B032-0A110B82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Eliminace falešných výsledků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386C6-3CE0-314E-B92A-C246642E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Snížení úrovně exprese cílových proteinů použitím kvasinkových centromerických vektorů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Využíváno většího počtu reportérských genů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8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84545-D6C9-1942-BD38-C36BB595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Biacore - popis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BE6968-DA1B-8C44-BF7A-254C046D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Průtočný a optický systém</a:t>
            </a:r>
          </a:p>
          <a:p>
            <a:r>
              <a:rPr lang="cs-CZ" sz="2000">
                <a:solidFill>
                  <a:srgbClr val="000000"/>
                </a:solidFill>
              </a:rPr>
              <a:t>Ovládací software</a:t>
            </a:r>
          </a:p>
          <a:p>
            <a:r>
              <a:rPr lang="cs-CZ" sz="2000">
                <a:solidFill>
                  <a:srgbClr val="000000"/>
                </a:solidFill>
              </a:rPr>
              <a:t>Průtočné cely</a:t>
            </a:r>
          </a:p>
          <a:p>
            <a:r>
              <a:rPr lang="cs-CZ" sz="2000">
                <a:solidFill>
                  <a:srgbClr val="000000"/>
                </a:solidFill>
              </a:rPr>
              <a:t>Senzorový čip</a:t>
            </a:r>
          </a:p>
          <a:p>
            <a:r>
              <a:rPr lang="cs-CZ" sz="2000">
                <a:solidFill>
                  <a:srgbClr val="000000"/>
                </a:solidFill>
              </a:rPr>
              <a:t>Sada chemikálií navržených pro výzkum biomolekulárních interakcí 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33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A395FE-00BC-9B45-8866-54B67E13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53580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C8E479-2F99-B044-8FD0-B23C79D8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Průtočný systém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3771E4-78C3-7745-B498-E0BACF352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3" t="3254" r="10578" b="8866"/>
          <a:stretch/>
        </p:blipFill>
        <p:spPr>
          <a:xfrm>
            <a:off x="-1" y="1987626"/>
            <a:ext cx="4593554" cy="2769212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55A147-C502-7B42-B8B9-A918F032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1619455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Dvě pumpy </a:t>
            </a:r>
          </a:p>
          <a:p>
            <a:pPr lvl="1"/>
            <a:r>
              <a:rPr lang="cs-CZ" sz="1600" dirty="0">
                <a:solidFill>
                  <a:srgbClr val="000000"/>
                </a:solidFill>
              </a:rPr>
              <a:t>nasávají pufr ze zásobní nádoby a pohánějí kapalinu systémem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Dvě nádoby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Automatický dávkovač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0E4341-2CEC-FB4A-B4AF-45EC0271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00000"/>
                </a:solidFill>
              </a:rPr>
              <a:t>Průtočné cely</a:t>
            </a:r>
          </a:p>
        </p:txBody>
      </p:sp>
      <p:sp>
        <p:nvSpPr>
          <p:cNvPr id="79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F5BAAC6-73DF-394B-82ED-8089A6FB4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8" y="591217"/>
            <a:ext cx="3298594" cy="16657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A478016-6DF3-FC42-9631-ADE328DB1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4835"/>
            <a:ext cx="2932771" cy="144553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A3A9B65-78A1-884D-B6C8-AE0377FF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102" y="3508238"/>
            <a:ext cx="2349278" cy="156674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B96518-8389-B745-B615-790E4FAE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038" y="2046438"/>
            <a:ext cx="433346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Vzorky jsou ze zásobních nádobek přenášeny do </a:t>
            </a:r>
            <a:r>
              <a:rPr lang="cs-CZ" sz="2000" dirty="0" err="1">
                <a:solidFill>
                  <a:srgbClr val="000000"/>
                </a:solidFill>
              </a:rPr>
              <a:t>katridže</a:t>
            </a:r>
            <a:r>
              <a:rPr lang="cs-CZ" sz="2000" dirty="0">
                <a:solidFill>
                  <a:srgbClr val="000000"/>
                </a:solidFill>
              </a:rPr>
              <a:t> (dva módy)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Katridž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Důležité nízké rozmytí nanášeného vzorku (snížení mrtvých objemů a použití pneumatických ventilů)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Měřící cely (přitisknutím čipu na povrch </a:t>
            </a:r>
            <a:r>
              <a:rPr lang="cs-CZ" sz="2000" dirty="0" err="1">
                <a:solidFill>
                  <a:srgbClr val="000000"/>
                </a:solidFill>
              </a:rPr>
              <a:t>kartidže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Čtyři cely  (jedna stěna cel je tvořena povrchem senzoru)</a:t>
            </a:r>
          </a:p>
        </p:txBody>
      </p:sp>
    </p:spTree>
    <p:extLst>
      <p:ext uri="{BB962C8B-B14F-4D97-AF65-F5344CB8AC3E}">
        <p14:creationId xmlns:p14="http://schemas.microsoft.com/office/powerpoint/2010/main" val="383797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A2569-16A2-B749-8B19-068C5DA4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Senzorový čip</a:t>
            </a:r>
          </a:p>
        </p:txBody>
      </p:sp>
      <p:sp>
        <p:nvSpPr>
          <p:cNvPr id="7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5" name="Picture 1" descr="page23image3054441328">
            <a:extLst>
              <a:ext uri="{FF2B5EF4-FFF2-40B4-BE49-F238E27FC236}">
                <a16:creationId xmlns:a16="http://schemas.microsoft.com/office/drawing/2014/main" id="{E526BE37-6FE0-FA45-8BAF-963DB2A1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1748162"/>
            <a:ext cx="3661831" cy="33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60F6B6-F092-E84A-A1F8-961CC033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21879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Čip CM5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CM4, CM3, C1, SA, NTA, HPA, L1, Au, SIA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Připevněn na plastovém nosiči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Plastový nosič je po vložení do přístroje oddělen vnitřním mechanismem a senzor je usazen na svoje místo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Proces usazení – indikován prostřednictvím zelené LED</a:t>
            </a:r>
          </a:p>
          <a:p>
            <a:r>
              <a:rPr lang="cs-CZ" sz="2000" dirty="0">
                <a:solidFill>
                  <a:srgbClr val="000000"/>
                </a:solidFill>
              </a:rPr>
              <a:t>50-100 opakovaných měření (v přístroji jeden týden)</a:t>
            </a:r>
          </a:p>
        </p:txBody>
      </p:sp>
    </p:spTree>
    <p:extLst>
      <p:ext uri="{BB962C8B-B14F-4D97-AF65-F5344CB8AC3E}">
        <p14:creationId xmlns:p14="http://schemas.microsoft.com/office/powerpoint/2010/main" val="288501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C0D320-8E47-2440-8FED-76CF02DE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Optický systém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82E291-0360-BC4D-ACF5-49E2D75A2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9933"/>
          <a:stretch/>
        </p:blipFill>
        <p:spPr>
          <a:xfrm>
            <a:off x="471897" y="1987117"/>
            <a:ext cx="4056644" cy="288376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557818-CBF1-1346-BE70-B38E94B5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45" y="2284694"/>
            <a:ext cx="4977578" cy="4073854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Skleněná strana čipu je v kontaktu se skleněným hranolem optické jednotky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Kontakt mezi hranolem a čipem zajišťuje silikonové optické rozhraní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Přes hranol dopadá na povrch čipu infračervené záření emitované LED</a:t>
            </a:r>
          </a:p>
          <a:p>
            <a:r>
              <a:rPr lang="cs-CZ" sz="2000" dirty="0">
                <a:solidFill>
                  <a:srgbClr val="000000"/>
                </a:solidFill>
              </a:rPr>
              <a:t>Odraz záření od povrchu čipu je monitorován pomocí pole fotodiod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Detekční jednotka – optická jednotka obsahující světelný zdroj, detektor a optické rozhraní s čipem </a:t>
            </a:r>
          </a:p>
          <a:p>
            <a:endParaRPr lang="cs-CZ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86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1524</Words>
  <Application>Microsoft Macintosh PowerPoint</Application>
  <PresentationFormat>Širokoúhlá obrazovka</PresentationFormat>
  <Paragraphs>232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Motiv Office</vt:lpstr>
      <vt:lpstr>Protein-protein interakce</vt:lpstr>
      <vt:lpstr>Protein-protein interakce </vt:lpstr>
      <vt:lpstr>Biacore system</vt:lpstr>
      <vt:lpstr>Biacore</vt:lpstr>
      <vt:lpstr>Biacore - popis</vt:lpstr>
      <vt:lpstr>Průtočný systém</vt:lpstr>
      <vt:lpstr>Průtočné cely</vt:lpstr>
      <vt:lpstr>Senzorový čip</vt:lpstr>
      <vt:lpstr>Optický systém</vt:lpstr>
      <vt:lpstr>Imobilizace ligandů</vt:lpstr>
      <vt:lpstr>Dextranová matrice</vt:lpstr>
      <vt:lpstr>Ph při imobilizaci – NH2 skupina přes EDC/NHS</vt:lpstr>
      <vt:lpstr>Vazba přes aminoskupinu ligandu</vt:lpstr>
      <vt:lpstr>Vazba přes thiol</vt:lpstr>
      <vt:lpstr>Maleimidová metoda</vt:lpstr>
      <vt:lpstr>Vazba přes aldehyd</vt:lpstr>
      <vt:lpstr>Vazba přes thiol na ligandu</vt:lpstr>
      <vt:lpstr>Sensogram </vt:lpstr>
      <vt:lpstr>Stanovení koncentrace</vt:lpstr>
      <vt:lpstr>Prezentace aplikace PowerPoint</vt:lpstr>
      <vt:lpstr>BiaControl</vt:lpstr>
      <vt:lpstr>Prezentace aplikace PowerPoint</vt:lpstr>
      <vt:lpstr>Imunoprecipitace</vt:lpstr>
      <vt:lpstr>Základné termíny</vt:lpstr>
      <vt:lpstr>Imunoprecipitace</vt:lpstr>
      <vt:lpstr>Priebeh imunoprecipitácie</vt:lpstr>
      <vt:lpstr>Predimobilizovaná protilátka</vt:lpstr>
      <vt:lpstr>Voľná protilátka</vt:lpstr>
      <vt:lpstr>Použitie imunoprecipitácie</vt:lpstr>
      <vt:lpstr>Imunoprecipitačné metódy</vt:lpstr>
      <vt:lpstr>Imunoprecipitační metody</vt:lpstr>
      <vt:lpstr>Prezentace aplikace PowerPoint</vt:lpstr>
      <vt:lpstr>Imunoprecipitační metody v gelu </vt:lpstr>
      <vt:lpstr>Jednoduchá radiální imunodifúze</vt:lpstr>
      <vt:lpstr>Jednoduchá radiální imunodifúze</vt:lpstr>
      <vt:lpstr>Dvojitá imunodifúze</vt:lpstr>
      <vt:lpstr>Dvojitá imunodifúze</vt:lpstr>
      <vt:lpstr>Imunoprecipitační metody v roztoku</vt:lpstr>
      <vt:lpstr>Prezentace aplikace PowerPoint</vt:lpstr>
      <vt:lpstr>Imunoelektroforéza</vt:lpstr>
      <vt:lpstr>Imunofixace</vt:lpstr>
      <vt:lpstr>Prezentace aplikace PowerPoint</vt:lpstr>
      <vt:lpstr>Dvouhybridní kvasinkový systém  (Yeast two-hybrid system, Y2H)</vt:lpstr>
      <vt:lpstr>Dvouhybridní kvasinkový systém</vt:lpstr>
      <vt:lpstr>Transkripční faktor Ga14p</vt:lpstr>
      <vt:lpstr>Prezentace aplikace PowerPoint</vt:lpstr>
      <vt:lpstr>Prezentace aplikace PowerPoint</vt:lpstr>
      <vt:lpstr>Nevýhody</vt:lpstr>
      <vt:lpstr>Eliminace falešných výsledků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Protein-protein interakce</dc:title>
  <dc:creator>Pavlína Dobrovolná</dc:creator>
  <cp:lastModifiedBy>Pavlína Dobrovolná</cp:lastModifiedBy>
  <cp:revision>3</cp:revision>
  <dcterms:created xsi:type="dcterms:W3CDTF">2018-11-29T12:45:51Z</dcterms:created>
  <dcterms:modified xsi:type="dcterms:W3CDTF">2018-11-29T13:02:03Z</dcterms:modified>
</cp:coreProperties>
</file>