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80" r:id="rId4"/>
    <p:sldMasterId id="214748368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</p:sldIdLst>
  <p:sldSz cy="6858000" cx="12192000"/>
  <p:notesSz cx="6858000" cy="9144000"/>
  <p:embeddedFontLst>
    <p:embeddedFont>
      <p:font typeface="Libre Baskerville"/>
      <p:regular r:id="rId54"/>
      <p:bold r:id="rId55"/>
      <p:italic r:id="rId56"/>
    </p:embeddedFont>
    <p:embeddedFont>
      <p:font typeface="Century Gothic"/>
      <p:regular r:id="rId57"/>
      <p:bold r:id="rId58"/>
      <p:italic r:id="rId59"/>
      <p:boldItalic r:id="rId6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font" Target="fonts/CenturyGothic-boldItalic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font" Target="fonts/LibreBaskerville-bold.fntdata"/><Relationship Id="rId10" Type="http://schemas.openxmlformats.org/officeDocument/2006/relationships/slide" Target="slides/slide4.xml"/><Relationship Id="rId54" Type="http://schemas.openxmlformats.org/officeDocument/2006/relationships/font" Target="fonts/LibreBaskerville-regular.fntdata"/><Relationship Id="rId13" Type="http://schemas.openxmlformats.org/officeDocument/2006/relationships/slide" Target="slides/slide7.xml"/><Relationship Id="rId57" Type="http://schemas.openxmlformats.org/officeDocument/2006/relationships/font" Target="fonts/CenturyGothic-regular.fntdata"/><Relationship Id="rId12" Type="http://schemas.openxmlformats.org/officeDocument/2006/relationships/slide" Target="slides/slide6.xml"/><Relationship Id="rId56" Type="http://schemas.openxmlformats.org/officeDocument/2006/relationships/font" Target="fonts/LibreBaskerville-italic.fntdata"/><Relationship Id="rId15" Type="http://schemas.openxmlformats.org/officeDocument/2006/relationships/slide" Target="slides/slide9.xml"/><Relationship Id="rId59" Type="http://schemas.openxmlformats.org/officeDocument/2006/relationships/font" Target="fonts/CenturyGothic-italic.fntdata"/><Relationship Id="rId14" Type="http://schemas.openxmlformats.org/officeDocument/2006/relationships/slide" Target="slides/slide8.xml"/><Relationship Id="rId58" Type="http://schemas.openxmlformats.org/officeDocument/2006/relationships/font" Target="fonts/CenturyGothic-bold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482ec177d1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482ec177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4746865f8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g4746865f80_1_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4746865f80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g4746865f80_1_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4746865f80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g4746865f80_1_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4746865f80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g4746865f80_1_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4746865f80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g4746865f80_1_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47471344ec_1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g47471344ec_10_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47471344ec_1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g47471344ec_10_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47471344ec_1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g47471344ec_10_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47471344ec_1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g47471344ec_10_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47471344ec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g47471344ec_5_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47471344ec_1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g47471344ec_10_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47471344ec_1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g47471344ec_10_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47471344ec_1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g47471344ec_10_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47471344ec_1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g47471344ec_10_4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4746811bb1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g4746811bb1_3_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4746811bb1_3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g4746811bb1_3_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4746811bb1_3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g4746811bb1_3_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4746811bb1_3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g4746811bb1_3_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4746811bb1_3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g4746811bb1_3_4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4746811bb1_3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g4746811bb1_3_5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4746811bb1_3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g4746811bb1_3_9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4746811bb1_3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g4746811bb1_3_10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4746811bb1_3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g4746811bb1_3_1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482ec177d1_2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g482ec177d1_2_15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482ec177d1_2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" name="Google Shape;717;g482ec177d1_2_19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482ec177d1_2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Google Shape;723;g482ec177d1_2_19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482ec177d1_2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9" name="Google Shape;729;g482ec177d1_2_20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45fa5f4101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" name="Google Shape;735;g45fa5f410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482ec177d1_5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482ec177d1_5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482ec177d1_2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1" name="Google Shape;751;g482ec177d1_2_20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482ec177d1_5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482ec177d1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47471344ec_13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47471344ec_1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4746865f80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g4746865f80_1_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Úvodná snímka" type="title">
  <p:cSld name="TITL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"/>
          <p:cNvSpPr txBox="1"/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"/>
          <p:cNvSpPr txBox="1"/>
          <p:nvPr>
            <p:ph idx="1" type="subTitle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p2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"/>
          <p:cNvSpPr/>
          <p:nvPr/>
        </p:nvSpPr>
        <p:spPr>
          <a:xfrm>
            <a:off x="0" y="4323810"/>
            <a:ext cx="1744652" cy="778589"/>
          </a:xfrm>
          <a:custGeom>
            <a:rect b="b" l="l" r="r" t="t"/>
            <a:pathLst>
              <a:path extrusionOk="0" h="166" w="372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2"/>
          <p:cNvSpPr txBox="1"/>
          <p:nvPr>
            <p:ph idx="12" type="sldNum"/>
          </p:nvPr>
        </p:nvSpPr>
        <p:spPr>
          <a:xfrm>
            <a:off x="531812" y="4529540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ázov a popis">
  <p:cSld name="Názov a popi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1"/>
          <p:cNvSpPr txBox="1"/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1"/>
          <p:cNvSpPr txBox="1"/>
          <p:nvPr>
            <p:ph idx="1" type="body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7" name="Google Shape;107;p11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1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1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1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nuka s popisom">
  <p:cSld name="Ponuka s popisom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2"/>
          <p:cNvSpPr txBox="1"/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2"/>
          <p:cNvSpPr txBox="1"/>
          <p:nvPr>
            <p:ph idx="1" type="body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12"/>
          <p:cNvSpPr txBox="1"/>
          <p:nvPr>
            <p:ph idx="2" type="body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12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2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2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2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sp>
        <p:nvSpPr>
          <p:cNvPr id="119" name="Google Shape;119;p12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sk-SK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0" name="Google Shape;120;p12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sk-SK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Karta s názvom">
  <p:cSld name="Karta s názvom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3"/>
          <p:cNvSpPr txBox="1"/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3"/>
          <p:cNvSpPr txBox="1"/>
          <p:nvPr>
            <p:ph idx="1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13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3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3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3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Karta s názvom ponuky">
  <p:cSld name="Karta s názvom ponuky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4"/>
          <p:cNvSpPr txBox="1"/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4"/>
          <p:cNvSpPr txBox="1"/>
          <p:nvPr>
            <p:ph idx="1" type="body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14"/>
          <p:cNvSpPr txBox="1"/>
          <p:nvPr>
            <p:ph idx="2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p14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4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4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4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sp>
        <p:nvSpPr>
          <p:cNvPr id="136" name="Google Shape;136;p14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sk-SK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37" name="Google Shape;137;p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sk-SK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rue alebo False">
  <p:cSld name="True alebo False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5"/>
          <p:cNvSpPr txBox="1"/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15"/>
          <p:cNvSpPr txBox="1"/>
          <p:nvPr>
            <p:ph idx="1" type="body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15"/>
          <p:cNvSpPr txBox="1"/>
          <p:nvPr>
            <p:ph idx="2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15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15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15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5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 a zvislý text" type="vertTx">
  <p:cSld name="VERTICAL_TEX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16"/>
          <p:cNvSpPr txBox="1"/>
          <p:nvPr>
            <p:ph idx="1" type="body"/>
          </p:nvPr>
        </p:nvSpPr>
        <p:spPr>
          <a:xfrm rot="5400000">
            <a:off x="5103812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49" name="Google Shape;149;p16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16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16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6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vislý nadpis a text" type="vertTitleAndTx">
  <p:cSld name="VERTICAL_TITLE_AND_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/>
          <p:nvPr>
            <p:ph type="title"/>
          </p:nvPr>
        </p:nvSpPr>
        <p:spPr>
          <a:xfrm rot="5400000">
            <a:off x="7756704" y="2165513"/>
            <a:ext cx="5283817" cy="2207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17"/>
          <p:cNvSpPr txBox="1"/>
          <p:nvPr>
            <p:ph idx="1" type="body"/>
          </p:nvPr>
        </p:nvSpPr>
        <p:spPr>
          <a:xfrm rot="5400000">
            <a:off x="3185803" y="30814"/>
            <a:ext cx="5283817" cy="6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17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17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17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7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Úvodná snímka" type="title">
  <p:cSld name="TITLE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9"/>
          <p:cNvSpPr txBox="1"/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19"/>
          <p:cNvSpPr txBox="1"/>
          <p:nvPr>
            <p:ph idx="1" type="subTitle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96" name="Google Shape;196;p19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19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19"/>
          <p:cNvSpPr/>
          <p:nvPr/>
        </p:nvSpPr>
        <p:spPr>
          <a:xfrm>
            <a:off x="0" y="4323810"/>
            <a:ext cx="1744652" cy="778589"/>
          </a:xfrm>
          <a:custGeom>
            <a:rect b="b" l="l" r="r" t="t"/>
            <a:pathLst>
              <a:path extrusionOk="0" h="166" w="372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9"/>
          <p:cNvSpPr txBox="1"/>
          <p:nvPr>
            <p:ph idx="12" type="sldNum"/>
          </p:nvPr>
        </p:nvSpPr>
        <p:spPr>
          <a:xfrm>
            <a:off x="531812" y="4529540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0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20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03" name="Google Shape;203;p20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20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20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0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lavička sekcie" type="secHead">
  <p:cSld name="SECTION_HEADER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1"/>
          <p:cNvSpPr txBox="1"/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21"/>
          <p:cNvSpPr txBox="1"/>
          <p:nvPr>
            <p:ph idx="1" type="body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10" name="Google Shape;210;p21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21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21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1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3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3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va obsahy" type="twoObj">
  <p:cSld name="TWO_OBJECTS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2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22"/>
          <p:cNvSpPr txBox="1"/>
          <p:nvPr>
            <p:ph idx="1" type="body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17" name="Google Shape;217;p22"/>
          <p:cNvSpPr txBox="1"/>
          <p:nvPr>
            <p:ph idx="2" type="body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18" name="Google Shape;218;p22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22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22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2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rovnanie" type="twoTxTwoObj">
  <p:cSld name="TWO_OBJECTS_WITH_TEXT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3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23"/>
          <p:cNvSpPr txBox="1"/>
          <p:nvPr>
            <p:ph idx="1" type="body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225" name="Google Shape;225;p23"/>
          <p:cNvSpPr txBox="1"/>
          <p:nvPr>
            <p:ph idx="2" type="body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26" name="Google Shape;226;p23"/>
          <p:cNvSpPr txBox="1"/>
          <p:nvPr>
            <p:ph idx="3" type="body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227" name="Google Shape;227;p23"/>
          <p:cNvSpPr txBox="1"/>
          <p:nvPr>
            <p:ph idx="4" type="body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28" name="Google Shape;228;p23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23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23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3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en nadpis" type="titleOnly">
  <p:cSld name="TITLE_ONLY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4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24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24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24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4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ázdna" type="blank">
  <p:cSld name="BLANK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5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25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25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5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sah s popisom" type="objTx">
  <p:cSld name="OBJECT_WITH_CAPTION_TEXT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6"/>
          <p:cNvSpPr txBox="1"/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b="0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26"/>
          <p:cNvSpPr txBox="1"/>
          <p:nvPr>
            <p:ph idx="1" type="body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46" name="Google Shape;246;p26"/>
          <p:cNvSpPr txBox="1"/>
          <p:nvPr>
            <p:ph idx="2" type="body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247" name="Google Shape;247;p26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26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26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6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rázok s popisom" type="picTx">
  <p:cSld name="PICTURE_WITH_CAPTION_TEXT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7"/>
          <p:cNvSpPr txBox="1"/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27"/>
          <p:cNvSpPr/>
          <p:nvPr>
            <p:ph idx="2" type="pic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54" name="Google Shape;254;p27"/>
          <p:cNvSpPr txBox="1"/>
          <p:nvPr>
            <p:ph idx="1" type="body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255" name="Google Shape;255;p27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27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27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7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ázov a popis">
  <p:cSld name="Názov a popis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8"/>
          <p:cNvSpPr txBox="1"/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28"/>
          <p:cNvSpPr txBox="1"/>
          <p:nvPr>
            <p:ph idx="1" type="body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2" name="Google Shape;262;p28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28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28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8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nuka s popisom">
  <p:cSld name="Ponuka s popisom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9"/>
          <p:cNvSpPr txBox="1"/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29"/>
          <p:cNvSpPr txBox="1"/>
          <p:nvPr>
            <p:ph idx="1" type="body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69" name="Google Shape;269;p29"/>
          <p:cNvSpPr txBox="1"/>
          <p:nvPr>
            <p:ph idx="2" type="body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70" name="Google Shape;270;p29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29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29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9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sp>
        <p:nvSpPr>
          <p:cNvPr id="274" name="Google Shape;274;p29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275" name="Google Shape;275;p29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Karta s názvom">
  <p:cSld name="Karta s názvom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0"/>
          <p:cNvSpPr txBox="1"/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p30"/>
          <p:cNvSpPr txBox="1"/>
          <p:nvPr>
            <p:ph idx="1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79" name="Google Shape;279;p30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p30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30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0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Karta s názvom ponuky">
  <p:cSld name="Karta s názvom ponuky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1"/>
          <p:cNvSpPr txBox="1"/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31"/>
          <p:cNvSpPr txBox="1"/>
          <p:nvPr>
            <p:ph idx="1" type="body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86" name="Google Shape;286;p31"/>
          <p:cNvSpPr txBox="1"/>
          <p:nvPr>
            <p:ph idx="2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87" name="Google Shape;287;p31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31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" name="Google Shape;289;p31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1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sp>
        <p:nvSpPr>
          <p:cNvPr id="291" name="Google Shape;291;p31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292" name="Google Shape;292;p31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sah s popisom" type="objTx">
  <p:cSld name="OBJECT_WITH_CAPTIO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"/>
          <p:cNvSpPr txBox="1"/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b="0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2" type="body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56" name="Google Shape;56;p4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4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4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rue alebo False">
  <p:cSld name="True alebo False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2"/>
          <p:cNvSpPr txBox="1"/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32"/>
          <p:cNvSpPr txBox="1"/>
          <p:nvPr>
            <p:ph idx="1" type="body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96" name="Google Shape;296;p32"/>
          <p:cNvSpPr txBox="1"/>
          <p:nvPr>
            <p:ph idx="2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97" name="Google Shape;297;p32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8" name="Google Shape;298;p32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9" name="Google Shape;299;p32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2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 a zvislý text" type="vertTx">
  <p:cSld name="VERTICAL_TEXT"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3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3" name="Google Shape;303;p33"/>
          <p:cNvSpPr txBox="1"/>
          <p:nvPr>
            <p:ph idx="1" type="body"/>
          </p:nvPr>
        </p:nvSpPr>
        <p:spPr>
          <a:xfrm rot="5400000">
            <a:off x="5103812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04" name="Google Shape;304;p33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5" name="Google Shape;305;p33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6" name="Google Shape;306;p33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33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vislý nadpis a text" type="vertTitleAndTx">
  <p:cSld name="VERTICAL_TITLE_AND_VERTICAL_TEXT"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4"/>
          <p:cNvSpPr txBox="1"/>
          <p:nvPr>
            <p:ph type="title"/>
          </p:nvPr>
        </p:nvSpPr>
        <p:spPr>
          <a:xfrm rot="5400000">
            <a:off x="7756704" y="2165513"/>
            <a:ext cx="5283817" cy="2207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0" name="Google Shape;310;p34"/>
          <p:cNvSpPr txBox="1"/>
          <p:nvPr>
            <p:ph idx="1" type="body"/>
          </p:nvPr>
        </p:nvSpPr>
        <p:spPr>
          <a:xfrm rot="5400000">
            <a:off x="3185803" y="30814"/>
            <a:ext cx="5283817" cy="6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11" name="Google Shape;311;p34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2" name="Google Shape;312;p34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3" name="Google Shape;313;p34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34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lavička sekcie" type="secHead">
  <p:cSld name="SECTION_HEAD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/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1" type="body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3" name="Google Shape;63;p5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5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5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va obsahy" type="twoObj">
  <p:cSld name="TWO_OBJECT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6"/>
          <p:cNvSpPr txBox="1"/>
          <p:nvPr>
            <p:ph idx="1" type="body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6"/>
          <p:cNvSpPr txBox="1"/>
          <p:nvPr>
            <p:ph idx="2" type="body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6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6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6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6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rovnanie" type="twoTxTwoObj">
  <p:cSld name="TWO_OBJECTS_WITH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7"/>
          <p:cNvSpPr txBox="1"/>
          <p:nvPr>
            <p:ph idx="1" type="body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8" name="Google Shape;78;p7"/>
          <p:cNvSpPr txBox="1"/>
          <p:nvPr>
            <p:ph idx="2" type="body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7"/>
          <p:cNvSpPr txBox="1"/>
          <p:nvPr>
            <p:ph idx="3" type="body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80" name="Google Shape;80;p7"/>
          <p:cNvSpPr txBox="1"/>
          <p:nvPr>
            <p:ph idx="4" type="body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7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7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7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7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en nadpis" type="titleOnly">
  <p:cSld name="TITLE_ONL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8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8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8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8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ázdna" type="blank">
  <p:cSld name="BLANK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9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9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9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9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rázok s popisom" type="picTx">
  <p:cSld name="PICTURE_WITH_CAPTION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0"/>
          <p:cNvSpPr txBox="1"/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0"/>
          <p:cNvSpPr/>
          <p:nvPr>
            <p:ph idx="2" type="pic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9" name="Google Shape;99;p10"/>
          <p:cNvSpPr txBox="1"/>
          <p:nvPr>
            <p:ph idx="1" type="body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00" name="Google Shape;100;p10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0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0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0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3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0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7" name="Google Shape;7;p1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573338" y="2817813"/>
              <a:ext cx="700088" cy="2835275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3148013" y="1282700"/>
              <a:ext cx="1768475" cy="3448050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" name="Google Shape;19;p1"/>
          <p:cNvGrpSpPr/>
          <p:nvPr/>
        </p:nvGrpSpPr>
        <p:grpSpPr>
          <a:xfrm>
            <a:off x="27222" y="-786"/>
            <a:ext cx="2356674" cy="6854039"/>
            <a:chOff x="6627813" y="194833"/>
            <a:chExt cx="1952625" cy="5678918"/>
          </a:xfrm>
        </p:grpSpPr>
        <p:sp>
          <p:nvSpPr>
            <p:cNvPr id="20" name="Google Shape;20;p1"/>
            <p:cNvSpPr/>
            <p:nvPr/>
          </p:nvSpPr>
          <p:spPr>
            <a:xfrm>
              <a:off x="6627813" y="194833"/>
              <a:ext cx="409575" cy="3646488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7037388" y="3811588"/>
              <a:ext cx="457200" cy="1852613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" name="Google Shape;32;p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1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4" name="Google Shape;34;p1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5" name="Google Shape;35;p1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6" name="Google Shape;36;p1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7" name="Google Shape;37;p1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18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162" name="Google Shape;162;p18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8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8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8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8"/>
            <p:cNvSpPr/>
            <p:nvPr/>
          </p:nvSpPr>
          <p:spPr>
            <a:xfrm>
              <a:off x="2573338" y="2817813"/>
              <a:ext cx="700088" cy="2835275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8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8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8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8"/>
            <p:cNvSpPr/>
            <p:nvPr/>
          </p:nvSpPr>
          <p:spPr>
            <a:xfrm>
              <a:off x="3148013" y="1282700"/>
              <a:ext cx="1768475" cy="3448050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8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8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8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4" name="Google Shape;174;p18"/>
          <p:cNvGrpSpPr/>
          <p:nvPr/>
        </p:nvGrpSpPr>
        <p:grpSpPr>
          <a:xfrm>
            <a:off x="27222" y="-786"/>
            <a:ext cx="2356674" cy="6854039"/>
            <a:chOff x="6627813" y="194833"/>
            <a:chExt cx="1952625" cy="5678918"/>
          </a:xfrm>
        </p:grpSpPr>
        <p:sp>
          <p:nvSpPr>
            <p:cNvPr id="175" name="Google Shape;175;p18"/>
            <p:cNvSpPr/>
            <p:nvPr/>
          </p:nvSpPr>
          <p:spPr>
            <a:xfrm>
              <a:off x="6627813" y="194833"/>
              <a:ext cx="409575" cy="3646488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8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8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8"/>
            <p:cNvSpPr/>
            <p:nvPr/>
          </p:nvSpPr>
          <p:spPr>
            <a:xfrm>
              <a:off x="7037388" y="3811588"/>
              <a:ext cx="457200" cy="1852613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8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8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8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8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8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8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8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8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7" name="Google Shape;187;p18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8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9" name="Google Shape;189;p18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0" name="Google Shape;190;p18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1" name="Google Shape;191;p18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2" name="Google Shape;192;p18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Relationship Id="rId4" Type="http://schemas.openxmlformats.org/officeDocument/2006/relationships/image" Target="../media/image1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jpg"/><Relationship Id="rId4" Type="http://schemas.openxmlformats.org/officeDocument/2006/relationships/image" Target="../media/image17.jpg"/><Relationship Id="rId5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gif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0.gif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1.gif"/><Relationship Id="rId4" Type="http://schemas.openxmlformats.org/officeDocument/2006/relationships/image" Target="../media/image22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8.jpg"/><Relationship Id="rId4" Type="http://schemas.openxmlformats.org/officeDocument/2006/relationships/image" Target="../media/image19.gif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7.png"/><Relationship Id="rId5" Type="http://schemas.openxmlformats.org/officeDocument/2006/relationships/image" Target="../media/image4.jpg"/><Relationship Id="rId6" Type="http://schemas.openxmlformats.org/officeDocument/2006/relationships/image" Target="../media/image5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2.xml"/><Relationship Id="rId3" Type="http://schemas.openxmlformats.org/officeDocument/2006/relationships/hyperlink" Target="http://www.youtube.com/watch?v=NHCJ8PtYCFc" TargetMode="External"/><Relationship Id="rId4" Type="http://schemas.openxmlformats.org/officeDocument/2006/relationships/image" Target="../media/image26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5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9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0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7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5"/>
          <p:cNvSpPr/>
          <p:nvPr/>
        </p:nvSpPr>
        <p:spPr>
          <a:xfrm>
            <a:off x="2" y="0"/>
            <a:ext cx="12191998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DDE6C3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0" name="Google Shape;320;p35"/>
          <p:cNvSpPr txBox="1"/>
          <p:nvPr>
            <p:ph type="ctrTitle"/>
          </p:nvPr>
        </p:nvSpPr>
        <p:spPr>
          <a:xfrm>
            <a:off x="3063167" y="2378421"/>
            <a:ext cx="8131550" cy="1534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600"/>
              <a:buFont typeface="Libre Baskerville"/>
              <a:buNone/>
            </a:pPr>
            <a:r>
              <a:rPr b="1" lang="sk-SK" sz="6600">
                <a:latin typeface="Libre Baskerville"/>
                <a:ea typeface="Libre Baskerville"/>
                <a:cs typeface="Libre Baskerville"/>
                <a:sym typeface="Libre Baskerville"/>
              </a:rPr>
              <a:t>Metody sekvenování</a:t>
            </a:r>
            <a:endParaRPr b="1" sz="6600"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21" name="Google Shape;321;p35"/>
          <p:cNvSpPr/>
          <p:nvPr/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22" name="Google Shape;322;p35"/>
          <p:cNvGrpSpPr/>
          <p:nvPr/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323" name="Google Shape;323;p35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B1AB92">
                <a:alpha val="4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35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B1AB92">
                <a:alpha val="4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35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B1AB92">
                <a:alpha val="4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35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B1AB92">
                <a:alpha val="4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35"/>
            <p:cNvSpPr/>
            <p:nvPr/>
          </p:nvSpPr>
          <p:spPr>
            <a:xfrm>
              <a:off x="2573338" y="2817813"/>
              <a:ext cx="700088" cy="2835275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B1AB92">
                <a:alpha val="4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35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B1AB92">
                <a:alpha val="4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35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B1AB92">
                <a:alpha val="4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35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B1AB92">
                <a:alpha val="4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35"/>
            <p:cNvSpPr/>
            <p:nvPr/>
          </p:nvSpPr>
          <p:spPr>
            <a:xfrm>
              <a:off x="3148013" y="1282700"/>
              <a:ext cx="1768475" cy="3448050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B1AB92">
                <a:alpha val="4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35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B1AB92">
                <a:alpha val="4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35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B1AB92">
                <a:alpha val="4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35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B1AB92">
                <a:alpha val="4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5" name="Google Shape;335;p35"/>
          <p:cNvGrpSpPr/>
          <p:nvPr/>
        </p:nvGrpSpPr>
        <p:grpSpPr>
          <a:xfrm>
            <a:off x="27225" y="-786"/>
            <a:ext cx="2356675" cy="6854040"/>
            <a:chOff x="6627813" y="194833"/>
            <a:chExt cx="1952625" cy="5678918"/>
          </a:xfrm>
        </p:grpSpPr>
        <p:sp>
          <p:nvSpPr>
            <p:cNvPr id="336" name="Google Shape;336;p35"/>
            <p:cNvSpPr/>
            <p:nvPr/>
          </p:nvSpPr>
          <p:spPr>
            <a:xfrm>
              <a:off x="6627813" y="194833"/>
              <a:ext cx="409575" cy="3646488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58533E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35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58533E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35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58533E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35"/>
            <p:cNvSpPr/>
            <p:nvPr/>
          </p:nvSpPr>
          <p:spPr>
            <a:xfrm>
              <a:off x="7037388" y="3811588"/>
              <a:ext cx="457200" cy="1852613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58533E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35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58533E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5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58533E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5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58533E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5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58533E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5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58533E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35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58533E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35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58533E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35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58533E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8" name="Google Shape;348;p35"/>
          <p:cNvSpPr/>
          <p:nvPr/>
        </p:nvSpPr>
        <p:spPr>
          <a:xfrm flipH="1" rot="10800000">
            <a:off x="-159" y="3411452"/>
            <a:ext cx="1098194" cy="514066"/>
          </a:xfrm>
          <a:custGeom>
            <a:rect b="b" l="l" r="r" t="t"/>
            <a:pathLst>
              <a:path extrusionOk="0" h="10168" w="6883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9" name="Google Shape;349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" y="-1"/>
            <a:ext cx="2851532" cy="6853253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35"/>
          <p:cNvSpPr txBox="1"/>
          <p:nvPr>
            <p:ph idx="1" type="subTitle"/>
          </p:nvPr>
        </p:nvSpPr>
        <p:spPr>
          <a:xfrm>
            <a:off x="1098020" y="6215824"/>
            <a:ext cx="11398200" cy="5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sk-SK" sz="2400"/>
              <a:t>S. Meliorisová, M. Madrzyk, S. Sidorová, M. Šťastná, J. Polaček, A. Strunga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4"/>
          <p:cNvSpPr txBox="1"/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/>
              <a:t>Sekvenování nové generace</a:t>
            </a:r>
            <a:endParaRPr/>
          </a:p>
        </p:txBody>
      </p:sp>
      <p:sp>
        <p:nvSpPr>
          <p:cNvPr id="408" name="Google Shape;408;p44"/>
          <p:cNvSpPr txBox="1"/>
          <p:nvPr>
            <p:ph idx="1" type="body"/>
          </p:nvPr>
        </p:nvSpPr>
        <p:spPr>
          <a:xfrm>
            <a:off x="2418062" y="2035800"/>
            <a:ext cx="8915400" cy="377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sk-SK">
                <a:solidFill>
                  <a:srgbClr val="3F3F3F"/>
                </a:solidFill>
              </a:rPr>
              <a:t>PCR se provádí paralelně pro všechny fragmenty DNA </a:t>
            </a:r>
            <a:endParaRPr>
              <a:solidFill>
                <a:srgbClr val="3F3F3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Char char="●"/>
            </a:pPr>
            <a:r>
              <a:rPr lang="sk-SK">
                <a:solidFill>
                  <a:srgbClr val="3F3F3F"/>
                </a:solidFill>
              </a:rPr>
              <a:t>Paralelní sekvenování několika milionů sekvencí </a:t>
            </a:r>
            <a:endParaRPr>
              <a:solidFill>
                <a:srgbClr val="3F3F3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Char char="●"/>
            </a:pPr>
            <a:r>
              <a:rPr lang="sk-SK">
                <a:solidFill>
                  <a:srgbClr val="3F3F3F"/>
                </a:solidFill>
              </a:rPr>
              <a:t>Délka získaných sekvencí cca 50 – 600 bp</a:t>
            </a:r>
            <a:endParaRPr>
              <a:solidFill>
                <a:srgbClr val="3F3F3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Char char="●"/>
            </a:pPr>
            <a:r>
              <a:rPr lang="sk-SK">
                <a:solidFill>
                  <a:srgbClr val="3F3F3F"/>
                </a:solidFill>
              </a:rPr>
              <a:t>Sekvenační výtěžek jednoho běhu až několik tisíc Gb (až o 6 řádů vyšší než u kapilárního sekvenování) </a:t>
            </a:r>
            <a:endParaRPr>
              <a:solidFill>
                <a:srgbClr val="3F3F3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Char char="●"/>
            </a:pPr>
            <a:r>
              <a:rPr lang="sk-SK">
                <a:solidFill>
                  <a:srgbClr val="3F3F3F"/>
                </a:solidFill>
              </a:rPr>
              <a:t>Cena sekvenace za bázi o řád až dva nižší než u kapilárního sekvenování</a:t>
            </a:r>
            <a:endParaRPr>
              <a:solidFill>
                <a:srgbClr val="3F3F3F"/>
              </a:solidFill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F3F3F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●"/>
            </a:pPr>
            <a:r>
              <a:rPr lang="sk-SK">
                <a:solidFill>
                  <a:srgbClr val="3F3F3F"/>
                </a:solidFill>
              </a:rPr>
              <a:t>Druhá generace: Ilumina, 454 sekvenování, Solid sekvenování, </a:t>
            </a:r>
            <a:endParaRPr>
              <a:solidFill>
                <a:srgbClr val="3F3F3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Char char="●"/>
            </a:pPr>
            <a:r>
              <a:rPr lang="sk-SK">
                <a:solidFill>
                  <a:srgbClr val="3F3F3F"/>
                </a:solidFill>
              </a:rPr>
              <a:t>Třetí generace: SMRT, Nanopor, Microarray</a:t>
            </a:r>
            <a:endParaRPr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5"/>
          <p:cNvSpPr txBox="1"/>
          <p:nvPr>
            <p:ph type="ctrTitle"/>
          </p:nvPr>
        </p:nvSpPr>
        <p:spPr>
          <a:xfrm>
            <a:off x="584791" y="1122363"/>
            <a:ext cx="10083209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sk-SK"/>
              <a:t>PROJEKT ĽUDSKÉHO GENÓMU</a:t>
            </a:r>
            <a:br>
              <a:rPr lang="sk-SK"/>
            </a:br>
            <a:r>
              <a:rPr lang="sk-SK" sz="5400"/>
              <a:t>METÓDY SEKVENÁCIE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6"/>
          <p:cNvSpPr txBox="1"/>
          <p:nvPr>
            <p:ph type="title"/>
          </p:nvPr>
        </p:nvSpPr>
        <p:spPr>
          <a:xfrm>
            <a:off x="838200" y="365126"/>
            <a:ext cx="10515600" cy="6455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sk-SK" sz="3959"/>
              <a:t>HGP (1990)</a:t>
            </a:r>
            <a:endParaRPr/>
          </a:p>
        </p:txBody>
      </p:sp>
      <p:sp>
        <p:nvSpPr>
          <p:cNvPr id="419" name="Google Shape;419;p46"/>
          <p:cNvSpPr txBox="1"/>
          <p:nvPr>
            <p:ph idx="1" type="body"/>
          </p:nvPr>
        </p:nvSpPr>
        <p:spPr>
          <a:xfrm>
            <a:off x="838200" y="1347537"/>
            <a:ext cx="10515600" cy="48294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k-SK" sz="2400"/>
              <a:t>Medzinárodný výskumný program (13 r.)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k-SK" sz="2400"/>
              <a:t>Sponzori : National Institute of Health, U.S. Department of Energy</a:t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k-SK" sz="2400"/>
              <a:t>skepticizmus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sk-SK" sz="2400"/>
              <a:t>Ciele: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k-SK" sz="2400"/>
              <a:t>Medzinárodná spolupráca (IHGSC)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k-SK" sz="2400"/>
              <a:t>Vyvinúť technológie pre analýzu DNA, zmapovať a sekvenovať ľudský genóm</a:t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k-SK" sz="2400"/>
              <a:t>Všetky informácie verejne dostupné do 24 hod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k-SK" sz="2400"/>
              <a:t>2OO laboratórií v U.S., 18 krajín z celého sveta</a:t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7"/>
          <p:cNvSpPr txBox="1"/>
          <p:nvPr>
            <p:ph type="title"/>
          </p:nvPr>
        </p:nvSpPr>
        <p:spPr>
          <a:xfrm>
            <a:off x="838200" y="365125"/>
            <a:ext cx="10515600" cy="6662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sk-SK" sz="3959"/>
              <a:t>CELERA Genomics – Craig Venter</a:t>
            </a:r>
            <a:endParaRPr sz="3959"/>
          </a:p>
        </p:txBody>
      </p:sp>
      <p:sp>
        <p:nvSpPr>
          <p:cNvPr id="425" name="Google Shape;425;p47"/>
          <p:cNvSpPr txBox="1"/>
          <p:nvPr>
            <p:ph idx="1" type="body"/>
          </p:nvPr>
        </p:nvSpPr>
        <p:spPr>
          <a:xfrm>
            <a:off x="838200" y="1233377"/>
            <a:ext cx="10515600" cy="4943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k-SK"/>
              <a:t>Craig Venter  - zakladateľ Inštitútu genomického výskumu (Maryland)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k-SK"/>
              <a:t>Celera – 1998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k-SK"/>
              <a:t>sekvenovať ľudský genóm za 3 roky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k-SK"/>
              <a:t>„preteky“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k-SK"/>
              <a:t>Informácie dostupné iba pre platiacich zákazníkov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k-SK"/>
              <a:t>Predbežné patenty na 6000 génov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k-SK"/>
              <a:t>Plné patenty na približne 100 génov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k-SK"/>
              <a:t>(kontrola nad tým, kto získa prístup k informáciám)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k-SK"/>
              <a:t>HGP súčasne zvyšuje financovanie Sangerovho inštitútu (GB)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8"/>
          <p:cNvSpPr txBox="1"/>
          <p:nvPr>
            <p:ph type="title"/>
          </p:nvPr>
        </p:nvSpPr>
        <p:spPr>
          <a:xfrm>
            <a:off x="838200" y="365126"/>
            <a:ext cx="10515600" cy="804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k-SK"/>
              <a:t>Sekvenované genómy</a:t>
            </a:r>
            <a:endParaRPr/>
          </a:p>
        </p:txBody>
      </p:sp>
      <p:sp>
        <p:nvSpPr>
          <p:cNvPr id="431" name="Google Shape;431;p48"/>
          <p:cNvSpPr txBox="1"/>
          <p:nvPr>
            <p:ph idx="1" type="body"/>
          </p:nvPr>
        </p:nvSpPr>
        <p:spPr>
          <a:xfrm>
            <a:off x="838200" y="1392865"/>
            <a:ext cx="10515600" cy="47840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i="1" lang="sk-SK"/>
              <a:t>Heamophilus influenzae (1995) </a:t>
            </a:r>
            <a:r>
              <a:rPr lang="sk-SK"/>
              <a:t> - shotgun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i="1" lang="sk-SK"/>
              <a:t>Homo sapiens </a:t>
            </a:r>
            <a:r>
              <a:rPr lang="sk-SK"/>
              <a:t>– chromozóm 22 </a:t>
            </a:r>
            <a:r>
              <a:rPr i="1" lang="sk-SK"/>
              <a:t>(1999)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i="1" lang="sk-SK"/>
              <a:t>Drosophila melanogaster (2000)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i="1" lang="sk-SK"/>
              <a:t>Homo sapiens (2001) – súčasne Celera a HGP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i="1" lang="sk-SK"/>
              <a:t>Mus musculus (2002)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i="1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sk-SK" sz="2400"/>
              <a:t>HGP – hierarchiálne shotgun sekvenovanie (klon po klone) – DNA fragmenty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sk-SK" sz="2400"/>
              <a:t>Celera – shotgun celého genómu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sk-SK" sz="2400"/>
              <a:t>	- rýchlejšie sekv. vďaka technike</a:t>
            </a:r>
            <a:endParaRPr sz="240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i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9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k-SK"/>
              <a:t>Konflikt – verejný a súkromný výzkum</a:t>
            </a:r>
            <a:endParaRPr/>
          </a:p>
        </p:txBody>
      </p:sp>
      <p:sp>
        <p:nvSpPr>
          <p:cNvPr id="437" name="Google Shape;437;p49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k-SK"/>
              <a:t>2000 – tlak Bieleho Domu  na urovnanie rozdielov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k-SK"/>
              <a:t>26 jún 2006 – vyhlásenie  dvoch rôznych koceptov sekvenácie ľudského genómu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k-SK"/>
              <a:t>Preteky sú na konci, obe strany vyhrali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k-SK"/>
              <a:t>Craig Venter zostúpil z prezidentského kresla spoločnosti, keďže Celera začala smerovať viac k FARMÁCII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0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b="1" lang="sk-SK">
                <a:solidFill>
                  <a:schemeClr val="accent1"/>
                </a:solidFill>
              </a:rPr>
              <a:t>Real-time PCR arraye </a:t>
            </a:r>
            <a:endParaRPr b="1">
              <a:solidFill>
                <a:schemeClr val="accent1"/>
              </a:solidFill>
            </a:endParaRPr>
          </a:p>
        </p:txBody>
      </p:sp>
      <p:sp>
        <p:nvSpPr>
          <p:cNvPr id="443" name="Google Shape;443;p50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sk-SK"/>
              <a:t>Přesný nástroj pro paralelní analýzu genové exprese a je využitelná pro ostatní aplikace kvantitativní PCR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sk-SK"/>
              <a:t>Používají se reagenty jako v běžné PCR, detekce probíhá pomocí hybridizačních(TaqMan) nebo LNA sond, případně SYBR green I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sk-SK"/>
              <a:t>Výhody: 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sk-SK"/>
              <a:t>Vysokokapacitní zpracování analýz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sk-SK"/>
              <a:t>Přesnost, specificita kvantitativní PCR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sk-SK"/>
              <a:t>Design arrayí je flexibilní, velké množství panelů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51"/>
          <p:cNvSpPr txBox="1"/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b="1" lang="sk-SK">
                <a:solidFill>
                  <a:schemeClr val="accent1"/>
                </a:solidFill>
              </a:rPr>
              <a:t>DNA microarrays (čipy)- postup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t/>
            </a:r>
            <a:endParaRPr b="1">
              <a:solidFill>
                <a:schemeClr val="accent1"/>
              </a:solidFill>
            </a:endParaRPr>
          </a:p>
        </p:txBody>
      </p:sp>
      <p:pic>
        <p:nvPicPr>
          <p:cNvPr descr="https://www.researchgate.net/profile/Yi-Wei_Tang/publication/26888549/figure/fig2/AS:277016894033925@1443057382645/Workflow-summary-of-printed-microarrays-Probes-are-PCR-amplified-or-oligonucleotides.png" id="449" name="Google Shape;449;p51"/>
          <p:cNvPicPr preferRelativeResize="0"/>
          <p:nvPr/>
        </p:nvPicPr>
        <p:blipFill rotWithShape="1">
          <a:blip r:embed="rId3">
            <a:alphaModFix/>
          </a:blip>
          <a:srcRect b="0" l="34949" r="0" t="0"/>
          <a:stretch/>
        </p:blipFill>
        <p:spPr>
          <a:xfrm>
            <a:off x="3753293" y="1495535"/>
            <a:ext cx="5528930" cy="47690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upload.wikimedia.org/wikipedia/commons/c/c8/Microarray-schema.jpg" id="450" name="Google Shape;450;p51"/>
          <p:cNvPicPr preferRelativeResize="0"/>
          <p:nvPr/>
        </p:nvPicPr>
        <p:blipFill rotWithShape="1">
          <a:blip r:embed="rId4">
            <a:alphaModFix/>
          </a:blip>
          <a:srcRect b="53931" l="924" r="1758" t="1364"/>
          <a:stretch/>
        </p:blipFill>
        <p:spPr>
          <a:xfrm>
            <a:off x="3103104" y="1658673"/>
            <a:ext cx="3407434" cy="2317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52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b="1" lang="sk-SK">
                <a:solidFill>
                  <a:schemeClr val="accent1"/>
                </a:solidFill>
              </a:rPr>
              <a:t>DNA microarrays (čipy)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56" name="Google Shape;456;p52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65"/>
              <a:buChar char="•"/>
            </a:pPr>
            <a:r>
              <a:rPr lang="sk-SK" sz="1665"/>
              <a:t>Hlavním principem: hybridizace komplementárních úseků DNA, z nichž jeden pochází z biologického vzorku, zatímco druhý je uměle připravený a funguje jako </a:t>
            </a:r>
            <a:r>
              <a:rPr b="1" lang="sk-SK" sz="1665"/>
              <a:t>sonda (próba) ,</a:t>
            </a:r>
            <a:r>
              <a:rPr lang="sk-SK" sz="1665"/>
              <a:t> která je fixována na podložním sklíčku čipu, v přesně definované pozici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665"/>
              <a:buChar char="•"/>
            </a:pPr>
            <a:r>
              <a:rPr lang="sk-SK" sz="1665"/>
              <a:t>Nejvýznamnější výrobci Affymetrix a Agilent</a:t>
            </a:r>
            <a:endParaRPr sz="1665"/>
          </a:p>
          <a:p>
            <a:pPr indent="-342900" lvl="0" marL="3429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665"/>
              <a:buChar char="•"/>
            </a:pPr>
            <a:r>
              <a:rPr lang="sk-SK" sz="1665"/>
              <a:t>DNA molekuly vzorku musí být před nanesením na čip označeny (fluorescenční značka) , aby mohla být identifikována jejich pozice a kvantita.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665"/>
              <a:buChar char="•"/>
            </a:pPr>
            <a:r>
              <a:rPr b="1" lang="sk-SK" sz="1665"/>
              <a:t>Hybridizační jednotka</a:t>
            </a:r>
            <a:r>
              <a:rPr lang="sk-SK" sz="1665"/>
              <a:t> </a:t>
            </a:r>
            <a:r>
              <a:rPr b="1" lang="sk-SK" sz="1665"/>
              <a:t>(spot) </a:t>
            </a:r>
            <a:r>
              <a:rPr lang="sk-SK" sz="1665"/>
              <a:t>= plocha určená pro detekci jedné cílové sekvence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665"/>
              <a:buChar char="•"/>
            </a:pPr>
            <a:r>
              <a:rPr lang="sk-SK" sz="1665"/>
              <a:t>Každý spot obsahuje miliony kopií sondy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53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b="1" lang="sk-SK">
                <a:solidFill>
                  <a:schemeClr val="accent1"/>
                </a:solidFill>
              </a:rPr>
              <a:t>Uspořádání čipu</a:t>
            </a:r>
            <a:endParaRPr/>
          </a:p>
        </p:txBody>
      </p:sp>
      <p:pic>
        <p:nvPicPr>
          <p:cNvPr descr="http://images.slideplayer.com/15/4665315/slides/slide_17.jpg" id="462" name="Google Shape;462;p53"/>
          <p:cNvPicPr preferRelativeResize="0"/>
          <p:nvPr/>
        </p:nvPicPr>
        <p:blipFill rotWithShape="1">
          <a:blip r:embed="rId3">
            <a:alphaModFix/>
          </a:blip>
          <a:srcRect b="8992" l="11322" r="41236" t="38449"/>
          <a:stretch/>
        </p:blipFill>
        <p:spPr>
          <a:xfrm>
            <a:off x="4157331" y="2636877"/>
            <a:ext cx="4338084" cy="36044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images.slideplayer.com/15/4665315/slides/slide_17.jpg" id="463" name="Google Shape;463;p53"/>
          <p:cNvPicPr preferRelativeResize="0"/>
          <p:nvPr/>
        </p:nvPicPr>
        <p:blipFill rotWithShape="1">
          <a:blip r:embed="rId3">
            <a:alphaModFix/>
          </a:blip>
          <a:srcRect b="3720" l="60857" r="2863" t="17829"/>
          <a:stretch/>
        </p:blipFill>
        <p:spPr>
          <a:xfrm>
            <a:off x="8452884" y="1073890"/>
            <a:ext cx="3317358" cy="53800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 external file that holds a picture, illustration, etc.&#10;Object name is 13062_2015_77_Fig1_HTML.jpg" id="464" name="Google Shape;464;p53"/>
          <p:cNvPicPr preferRelativeResize="0"/>
          <p:nvPr/>
        </p:nvPicPr>
        <p:blipFill rotWithShape="1">
          <a:blip r:embed="rId4">
            <a:alphaModFix/>
          </a:blip>
          <a:srcRect b="13407" l="0" r="54215" t="0"/>
          <a:stretch/>
        </p:blipFill>
        <p:spPr>
          <a:xfrm>
            <a:off x="606056" y="1640219"/>
            <a:ext cx="3859618" cy="29743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affymetrix" id="465" name="Google Shape;465;p53"/>
          <p:cNvPicPr preferRelativeResize="0"/>
          <p:nvPr/>
        </p:nvPicPr>
        <p:blipFill rotWithShape="1">
          <a:blip r:embed="rId5">
            <a:alphaModFix/>
          </a:blip>
          <a:srcRect b="7090" l="31882" r="31889" t="5813"/>
          <a:stretch/>
        </p:blipFill>
        <p:spPr>
          <a:xfrm>
            <a:off x="2902691" y="2850948"/>
            <a:ext cx="1541725" cy="2473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6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entury Gothic"/>
              <a:buNone/>
            </a:pPr>
            <a:r>
              <a:rPr b="1" lang="sk-SK" sz="3200">
                <a:solidFill>
                  <a:schemeClr val="accent1"/>
                </a:solidFill>
              </a:rPr>
              <a:t>Vysokokapacitní (high-throughput)analýzy </a:t>
            </a:r>
            <a:endParaRPr b="1" sz="3200">
              <a:solidFill>
                <a:schemeClr val="accent1"/>
              </a:solidFill>
            </a:endParaRPr>
          </a:p>
        </p:txBody>
      </p:sp>
      <p:sp>
        <p:nvSpPr>
          <p:cNvPr id="356" name="Google Shape;356;p36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sk-SK"/>
              <a:t>Nástroje pro souběžné zpracování a testování velkého množství vzorků nebo velkého množství analytů.</a:t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Font typeface="Century Gothic"/>
              <a:buNone/>
            </a:pPr>
            <a:r>
              <a:t/>
            </a:r>
            <a:endParaRPr b="1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Font typeface="Century Gothic"/>
              <a:buAutoNum type="arabicPeriod"/>
            </a:pPr>
            <a:r>
              <a:rPr b="1" lang="sk-SK"/>
              <a:t>Amplifikace pomocí PCR (kvantitativní PCR arraye)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Font typeface="Century Gothic"/>
              <a:buAutoNum type="arabicPeriod"/>
            </a:pPr>
            <a:r>
              <a:rPr b="1" lang="sk-SK"/>
              <a:t>Hybridizace (mikroarraye = mikročipy)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Font typeface="Century Gothic"/>
              <a:buAutoNum type="arabicPeriod"/>
            </a:pPr>
            <a:r>
              <a:rPr b="1" lang="sk-SK"/>
              <a:t>Sekvenační metody</a:t>
            </a:r>
            <a:endParaRPr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54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b="1" lang="sk-SK">
                <a:solidFill>
                  <a:schemeClr val="accent1"/>
                </a:solidFill>
              </a:rPr>
              <a:t>Jednobarevný čipový experiment</a:t>
            </a:r>
            <a:endParaRPr b="1">
              <a:solidFill>
                <a:schemeClr val="accent1"/>
              </a:solidFill>
            </a:endParaRPr>
          </a:p>
        </p:txBody>
      </p:sp>
      <p:pic>
        <p:nvPicPr>
          <p:cNvPr descr="Image result for microarray" id="471" name="Google Shape;471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38184" y="1870337"/>
            <a:ext cx="6610350" cy="38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55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40"/>
              <a:buFont typeface="Century Gothic"/>
              <a:buNone/>
            </a:pPr>
            <a:r>
              <a:rPr b="1" lang="sk-SK" sz="3240">
                <a:solidFill>
                  <a:schemeClr val="accent1"/>
                </a:solidFill>
              </a:rPr>
              <a:t>Dvoubarevný čipový experiment (Agilent)</a:t>
            </a:r>
            <a:br>
              <a:rPr b="1" lang="sk-SK" sz="3240">
                <a:solidFill>
                  <a:schemeClr val="accent1"/>
                </a:solidFill>
              </a:rPr>
            </a:br>
            <a:endParaRPr sz="3240">
              <a:solidFill>
                <a:schemeClr val="accent1"/>
              </a:solidFill>
            </a:endParaRPr>
          </a:p>
        </p:txBody>
      </p:sp>
      <p:sp>
        <p:nvSpPr>
          <p:cNvPr id="477" name="Google Shape;477;p55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sk-SK" sz="1600">
                <a:solidFill>
                  <a:schemeClr val="dk1"/>
                </a:solidFill>
              </a:rPr>
              <a:t>U cDNA čipů hybridizujeme na jednom čipu značenou ss-cDNA získanou z testovaného a referenčního vzorku.  Proto je nutno každou ss-cDNA označit rozdílným fluorochromem. </a:t>
            </a:r>
            <a:endParaRPr/>
          </a:p>
          <a:p>
            <a:pPr indent="-457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sk-SK" sz="1600">
                <a:solidFill>
                  <a:schemeClr val="dk1"/>
                </a:solidFill>
              </a:rPr>
              <a:t>Standardně: referenční ss-cDNA je  Cy-3 – zeleně a testovaná ss-cDNA Cy5 – červeně</a:t>
            </a:r>
            <a:endParaRPr/>
          </a:p>
          <a:p>
            <a:pPr indent="-457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sk-SK" sz="1600">
                <a:solidFill>
                  <a:schemeClr val="dk1"/>
                </a:solidFill>
              </a:rPr>
              <a:t>DNA z obou vzorků soutěží o sondy na jednom spotu a výsledný poměr nahybridizovaných molekul (=poměr intenzit signálů) bude odpovídat rozdílům exprese daného genu v obou vzorcích</a:t>
            </a:r>
            <a:endParaRPr/>
          </a:p>
          <a:p>
            <a:pPr indent="-457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sk-SK" sz="1600">
                <a:solidFill>
                  <a:schemeClr val="dk1"/>
                </a:solidFill>
              </a:rPr>
              <a:t>Po hybridizaci následuje vymytí přebytečného materiálu a  čtení (skenování) čipu pomocí  fluorescenčního skeneru</a:t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478" name="Google Shape;478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89229" y="5072054"/>
            <a:ext cx="4731504" cy="1615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56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b="1" lang="sk-SK">
                <a:solidFill>
                  <a:schemeClr val="accent1"/>
                </a:solidFill>
              </a:rPr>
              <a:t>Aplikace mikročipových technologií</a:t>
            </a:r>
            <a:endParaRPr b="1">
              <a:solidFill>
                <a:schemeClr val="accent1"/>
              </a:solidFill>
            </a:endParaRPr>
          </a:p>
        </p:txBody>
      </p:sp>
      <p:sp>
        <p:nvSpPr>
          <p:cNvPr id="484" name="Google Shape;484;p56"/>
          <p:cNvSpPr txBox="1"/>
          <p:nvPr>
            <p:ph idx="1" type="body"/>
          </p:nvPr>
        </p:nvSpPr>
        <p:spPr>
          <a:xfrm>
            <a:off x="2307284" y="1648047"/>
            <a:ext cx="9654547" cy="56990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85"/>
              <a:buChar char="•"/>
            </a:pPr>
            <a:r>
              <a:rPr b="1" lang="sk-SK" sz="1785"/>
              <a:t>Exonové čipy</a:t>
            </a:r>
            <a:r>
              <a:rPr lang="sk-SK" sz="1785"/>
              <a:t> 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785"/>
              <a:buChar char="•"/>
            </a:pPr>
            <a:r>
              <a:rPr lang="sk-SK" sz="1785"/>
              <a:t>identifikace střihových variant transkriptů,  kvantifikace jednotlivých střihových variant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785"/>
              <a:buChar char="•"/>
            </a:pPr>
            <a:r>
              <a:rPr b="1" lang="sk-SK" sz="1785"/>
              <a:t>SNP čipy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785"/>
              <a:buChar char="•"/>
            </a:pPr>
            <a:r>
              <a:rPr lang="sk-SK" sz="1785"/>
              <a:t>Genotypizace, forenzní analýza, predispozice k onemocněním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785"/>
              <a:buChar char="•"/>
            </a:pPr>
            <a:r>
              <a:rPr lang="sk-SK" sz="1785"/>
              <a:t>Chromatinová imunoprecipitace na čipu (</a:t>
            </a:r>
            <a:r>
              <a:rPr b="1" lang="sk-SK" sz="1785"/>
              <a:t>ChIP on Chip</a:t>
            </a:r>
            <a:r>
              <a:rPr lang="sk-SK" sz="1785"/>
              <a:t>)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785"/>
              <a:buChar char="•"/>
            </a:pPr>
            <a:r>
              <a:rPr lang="sk-SK" sz="1785"/>
              <a:t>Analýza interakcí proteinů s DNA </a:t>
            </a:r>
            <a:r>
              <a:rPr i="1" lang="sk-SK" sz="1785"/>
              <a:t>in vivo </a:t>
            </a:r>
            <a:r>
              <a:rPr lang="sk-SK" sz="1785"/>
              <a:t>na celogenomové úrovni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785"/>
              <a:buChar char="•"/>
            </a:pPr>
            <a:r>
              <a:rPr lang="sk-SK" sz="1785"/>
              <a:t>Využívá se kombinace imunoprecipitace chromatinu s vysokokapacitními mikročipy 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785"/>
              <a:buChar char="•"/>
            </a:pPr>
            <a:r>
              <a:rPr lang="sk-SK" sz="1785"/>
              <a:t>Identifikuje vazebná místa pro studovaný protein v celém genomu současně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785"/>
              <a:buChar char="•"/>
            </a:pPr>
            <a:r>
              <a:rPr lang="sk-SK" sz="1785"/>
              <a:t>vs </a:t>
            </a:r>
            <a:r>
              <a:rPr b="1" lang="sk-SK" sz="1785"/>
              <a:t>ChIP-seq</a:t>
            </a:r>
            <a:r>
              <a:rPr lang="sk-SK" sz="1785"/>
              <a:t> </a:t>
            </a:r>
            <a:endParaRPr/>
          </a:p>
          <a:p>
            <a:pPr indent="-228600" lvl="2" marL="11430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615"/>
              <a:buChar char="•"/>
            </a:pPr>
            <a:r>
              <a:rPr lang="sk-SK" sz="1615"/>
              <a:t>přesnější, větší citlivost, specificita, přímá identifikace získaných fragmentů, není limitován studovaným organismem</a:t>
            </a:r>
            <a:endParaRPr/>
          </a:p>
          <a:p>
            <a:pPr indent="-228600" lvl="2" marL="11430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615"/>
              <a:buChar char="•"/>
            </a:pPr>
            <a:r>
              <a:rPr lang="sk-SK" sz="1615"/>
              <a:t>Nevýhodou je nemožnost analýzy pouze vybraných oblastí genomu, analýza dat je náročnější  </a:t>
            </a:r>
            <a:endParaRPr/>
          </a:p>
          <a:p>
            <a:pPr indent="-153035" lvl="2" marL="11430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190"/>
              <a:buNone/>
            </a:pPr>
            <a:r>
              <a:t/>
            </a:r>
            <a:endParaRPr sz="1190"/>
          </a:p>
          <a:p>
            <a:pPr indent="-199390" lvl="1" marL="74295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60"/>
              <a:buNone/>
            </a:pPr>
            <a:r>
              <a:t/>
            </a:r>
            <a:endParaRPr sz="1360"/>
          </a:p>
          <a:p>
            <a:pPr indent="-285750" lvl="1" marL="74295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60"/>
              <a:buNone/>
            </a:pPr>
            <a:r>
              <a:rPr lang="sk-SK" sz="1360"/>
              <a:t> </a:t>
            </a:r>
            <a:endParaRPr/>
          </a:p>
          <a:p>
            <a:pPr indent="-245745" lvl="0" marL="3429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53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57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sk-SK"/>
              <a:t>Výhody a nevýhody mikročipů</a:t>
            </a:r>
            <a:endParaRPr/>
          </a:p>
        </p:txBody>
      </p:sp>
      <p:sp>
        <p:nvSpPr>
          <p:cNvPr id="490" name="Google Shape;490;p57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65"/>
              <a:buChar char="•"/>
            </a:pPr>
            <a:r>
              <a:rPr lang="sk-SK" sz="1665"/>
              <a:t>Výhody: využití v klinické diagnostice</a:t>
            </a:r>
            <a:endParaRPr sz="1665"/>
          </a:p>
          <a:p>
            <a:pPr indent="-277177" lvl="1" marL="7429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65"/>
              <a:buChar char="•"/>
            </a:pPr>
            <a:r>
              <a:rPr lang="sk-SK" sz="1665"/>
              <a:t>ampliChip CYP450 - variantní alely genů pro cytochromy P450</a:t>
            </a:r>
            <a:endParaRPr sz="1665"/>
          </a:p>
          <a:p>
            <a:pPr indent="-342900" lvl="0" marL="3429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665"/>
              <a:buChar char="•"/>
            </a:pPr>
            <a:r>
              <a:rPr lang="sk-SK" sz="1665"/>
              <a:t>Nevýhody: 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80"/>
              <a:buChar char="•"/>
            </a:pPr>
            <a:r>
              <a:rPr lang="sk-SK" sz="1480"/>
              <a:t>Čipové technologie jsou překonány sekvenováním nové generace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8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58"/>
          <p:cNvSpPr/>
          <p:nvPr/>
        </p:nvSpPr>
        <p:spPr>
          <a:xfrm>
            <a:off x="2" y="0"/>
            <a:ext cx="12191998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DDE6C3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6" name="Google Shape;496;p58"/>
          <p:cNvSpPr txBox="1"/>
          <p:nvPr>
            <p:ph type="ctrTitle"/>
          </p:nvPr>
        </p:nvSpPr>
        <p:spPr>
          <a:xfrm>
            <a:off x="3373062" y="1864865"/>
            <a:ext cx="8131550" cy="2262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</a:pPr>
            <a:r>
              <a:rPr lang="sk-SK" sz="4000"/>
              <a:t>Second-generation sequencing</a:t>
            </a:r>
            <a:endParaRPr sz="4000"/>
          </a:p>
        </p:txBody>
      </p:sp>
      <p:sp>
        <p:nvSpPr>
          <p:cNvPr id="497" name="Google Shape;497;p58"/>
          <p:cNvSpPr/>
          <p:nvPr/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98" name="Google Shape;498;p58"/>
          <p:cNvGrpSpPr/>
          <p:nvPr/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499" name="Google Shape;499;p58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B1AB92">
                <a:alpha val="4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58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B1AB92">
                <a:alpha val="4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58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B1AB92">
                <a:alpha val="4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58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B1AB92">
                <a:alpha val="4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58"/>
            <p:cNvSpPr/>
            <p:nvPr/>
          </p:nvSpPr>
          <p:spPr>
            <a:xfrm>
              <a:off x="2573338" y="2817813"/>
              <a:ext cx="700088" cy="2835275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B1AB92">
                <a:alpha val="4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58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B1AB92">
                <a:alpha val="4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58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B1AB92">
                <a:alpha val="4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58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B1AB92">
                <a:alpha val="4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58"/>
            <p:cNvSpPr/>
            <p:nvPr/>
          </p:nvSpPr>
          <p:spPr>
            <a:xfrm>
              <a:off x="3148013" y="1282700"/>
              <a:ext cx="1768475" cy="3448050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B1AB92">
                <a:alpha val="4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58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B1AB92">
                <a:alpha val="4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58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B1AB92">
                <a:alpha val="4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58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B1AB92">
                <a:alpha val="4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1" name="Google Shape;511;p58"/>
          <p:cNvGrpSpPr/>
          <p:nvPr/>
        </p:nvGrpSpPr>
        <p:grpSpPr>
          <a:xfrm>
            <a:off x="27225" y="-786"/>
            <a:ext cx="2356675" cy="6854040"/>
            <a:chOff x="6627813" y="194833"/>
            <a:chExt cx="1952625" cy="5678918"/>
          </a:xfrm>
        </p:grpSpPr>
        <p:sp>
          <p:nvSpPr>
            <p:cNvPr id="512" name="Google Shape;512;p58"/>
            <p:cNvSpPr/>
            <p:nvPr/>
          </p:nvSpPr>
          <p:spPr>
            <a:xfrm>
              <a:off x="6627813" y="194833"/>
              <a:ext cx="409575" cy="3646488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58533E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58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58533E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58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58533E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58"/>
            <p:cNvSpPr/>
            <p:nvPr/>
          </p:nvSpPr>
          <p:spPr>
            <a:xfrm>
              <a:off x="7037388" y="3811588"/>
              <a:ext cx="457200" cy="1852613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58533E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58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58533E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58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58533E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58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58533E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58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58533E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58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58533E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58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58533E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58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58533E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58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58533E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4" name="Google Shape;524;p58"/>
          <p:cNvSpPr/>
          <p:nvPr/>
        </p:nvSpPr>
        <p:spPr>
          <a:xfrm flipH="1" rot="10800000">
            <a:off x="-159" y="3411452"/>
            <a:ext cx="1098194" cy="514066"/>
          </a:xfrm>
          <a:custGeom>
            <a:rect b="b" l="l" r="r" t="t"/>
            <a:pathLst>
              <a:path extrusionOk="0" h="10168" w="6883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59"/>
          <p:cNvSpPr txBox="1"/>
          <p:nvPr>
            <p:ph type="title"/>
          </p:nvPr>
        </p:nvSpPr>
        <p:spPr>
          <a:xfrm>
            <a:off x="2592925" y="624109"/>
            <a:ext cx="8911687" cy="1302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sk-SK"/>
              <a:t>Metódy sekvenovania druhej generácie</a:t>
            </a:r>
            <a:endParaRPr/>
          </a:p>
        </p:txBody>
      </p:sp>
      <p:sp>
        <p:nvSpPr>
          <p:cNvPr id="530" name="Google Shape;530;p59"/>
          <p:cNvSpPr txBox="1"/>
          <p:nvPr>
            <p:ph idx="1" type="body"/>
          </p:nvPr>
        </p:nvSpPr>
        <p:spPr>
          <a:xfrm>
            <a:off x="2589212" y="2133599"/>
            <a:ext cx="8915400" cy="41002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sk-SK" sz="2000"/>
              <a:t>Od roku 2005 vyvinuté nové metódy sekvenovania (rýchlejšie, lacnejšie)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sk-SK" sz="2000"/>
              <a:t>Mnohonásobné paralelné sekvenovanie genómu v priebehu niekoľkých týždňov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sk-SK" sz="2000"/>
              <a:t>Využívajú syntézu DNA podľa templátu</a:t>
            </a:r>
            <a:endParaRPr sz="20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sk-SK" sz="2000"/>
              <a:t>ILLUMINA, 454 sekvenovanie, Ion torrent a SOLiD sekvenovanie</a:t>
            </a:r>
            <a:endParaRPr sz="2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60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sk-SK"/>
              <a:t>Výhody a nevýhody</a:t>
            </a:r>
            <a:endParaRPr/>
          </a:p>
        </p:txBody>
      </p:sp>
      <p:sp>
        <p:nvSpPr>
          <p:cNvPr id="536" name="Google Shape;536;p60"/>
          <p:cNvSpPr txBox="1"/>
          <p:nvPr>
            <p:ph idx="1" type="body"/>
          </p:nvPr>
        </p:nvSpPr>
        <p:spPr>
          <a:xfrm>
            <a:off x="2591062" y="1978075"/>
            <a:ext cx="8915400" cy="377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sk-SK" sz="2000"/>
              <a:t>Umožňujú sledovať tisícky ľudských genómov, vzniknuté mutácie, možné riziká ochorení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sk-SK" sz="2000"/>
              <a:t>Detekujú pridávanie báz jednu po druhej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sk-SK" sz="2000"/>
              <a:t>Sekvenujú tisíce až milióny DNA naraz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sk-SK" sz="2000"/>
              <a:t>Nevýhodou je krátka maximálna dĺžka výsledných sekvencií (ca 100-500 báz)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sk-SK" sz="2000"/>
              <a:t>Oproti Sangerovmu sekvenovaniu menšia presnosť a častejšie chyby pri čítaní DNA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61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sk-SK"/>
              <a:t>Postup pri sekvenovaní druhej generácie</a:t>
            </a:r>
            <a:endParaRPr/>
          </a:p>
        </p:txBody>
      </p:sp>
      <p:sp>
        <p:nvSpPr>
          <p:cNvPr id="542" name="Google Shape;542;p61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14350" lvl="0" marL="514350" rtl="0" algn="l"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AutoNum type="arabicPeriod"/>
            </a:pPr>
            <a:r>
              <a:rPr lang="sk-SK" sz="2000"/>
              <a:t>DNA štiepená na kratšie reťazce</a:t>
            </a:r>
            <a:endParaRPr/>
          </a:p>
          <a:p>
            <a:pPr indent="-514350" lvl="0" marL="514350" rtl="0" algn="l">
              <a:spcBef>
                <a:spcPts val="1000"/>
              </a:spcBef>
              <a:spcAft>
                <a:spcPts val="0"/>
              </a:spcAft>
              <a:buSzPts val="2000"/>
              <a:buFont typeface="Century Gothic"/>
              <a:buAutoNum type="arabicPeriod"/>
            </a:pPr>
            <a:r>
              <a:rPr lang="sk-SK" sz="2000"/>
              <a:t>Naviazaný adaptér na konce týchto reťazcov (krátka DNA o presnej sekvencii)</a:t>
            </a:r>
            <a:endParaRPr/>
          </a:p>
          <a:p>
            <a:pPr indent="-514350" lvl="0" marL="514350" rtl="0" algn="l">
              <a:spcBef>
                <a:spcPts val="1000"/>
              </a:spcBef>
              <a:spcAft>
                <a:spcPts val="0"/>
              </a:spcAft>
              <a:buSzPts val="2000"/>
              <a:buFont typeface="Century Gothic"/>
              <a:buAutoNum type="arabicPeriod"/>
            </a:pPr>
            <a:r>
              <a:rPr lang="sk-SK" sz="2000"/>
              <a:t>Uchytenie DNA na pevný povrch (adaptér komplementárny ku reťazcom na sekvenačnom povrchu)</a:t>
            </a:r>
            <a:endParaRPr/>
          </a:p>
          <a:p>
            <a:pPr indent="-514350" lvl="0" marL="514350" rtl="0" algn="l">
              <a:spcBef>
                <a:spcPts val="1000"/>
              </a:spcBef>
              <a:spcAft>
                <a:spcPts val="0"/>
              </a:spcAft>
              <a:buSzPts val="2000"/>
              <a:buFont typeface="Century Gothic"/>
              <a:buAutoNum type="arabicPeriod"/>
            </a:pPr>
            <a:r>
              <a:rPr lang="sk-SK" sz="2000"/>
              <a:t>Amplifikácia uchytených reťazcov (vznik klastrov)</a:t>
            </a:r>
            <a:endParaRPr/>
          </a:p>
          <a:p>
            <a:pPr indent="-514350" lvl="0" marL="514350" rtl="0" algn="l">
              <a:spcBef>
                <a:spcPts val="1000"/>
              </a:spcBef>
              <a:spcAft>
                <a:spcPts val="0"/>
              </a:spcAft>
              <a:buSzPts val="2000"/>
              <a:buFont typeface="Century Gothic"/>
              <a:buAutoNum type="arabicPeriod"/>
            </a:pPr>
            <a:r>
              <a:rPr lang="sk-SK" sz="2000"/>
              <a:t>Zachytenie signálu kamerou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2"/>
          <p:cNvSpPr/>
          <p:nvPr/>
        </p:nvSpPr>
        <p:spPr>
          <a:xfrm>
            <a:off x="0" y="-786"/>
            <a:ext cx="12192000" cy="6854038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DDE6C3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8" name="Google Shape;548;p62"/>
          <p:cNvSpPr txBox="1"/>
          <p:nvPr>
            <p:ph type="title"/>
          </p:nvPr>
        </p:nvSpPr>
        <p:spPr>
          <a:xfrm>
            <a:off x="649224" y="645106"/>
            <a:ext cx="6574536" cy="12598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sk-SK"/>
              <a:t>ILLUMINA sekvenovanie</a:t>
            </a:r>
            <a:endParaRPr/>
          </a:p>
        </p:txBody>
      </p:sp>
      <p:sp>
        <p:nvSpPr>
          <p:cNvPr id="549" name="Google Shape;549;p62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62"/>
          <p:cNvSpPr txBox="1"/>
          <p:nvPr>
            <p:ph idx="1" type="body"/>
          </p:nvPr>
        </p:nvSpPr>
        <p:spPr>
          <a:xfrm>
            <a:off x="649224" y="2133600"/>
            <a:ext cx="6574535" cy="37592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sk-SK" sz="1500"/>
              <a:t>Nebulizace – vplyvom stlačeného vzduchu DNA rozdelená na menšie fragmenty (1-1000 bp), enzymatický upravené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</a:pPr>
            <a:r>
              <a:rPr lang="sk-SK" sz="1500"/>
              <a:t>Na konce sa naviažu dva adaptéry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</a:pPr>
            <a:r>
              <a:rPr lang="sk-SK" sz="1500"/>
              <a:t>Na pevnej doske DNA prichytená adaptérom, namnoží sa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</a:pPr>
            <a:r>
              <a:rPr lang="sk-SK" sz="1500"/>
              <a:t>Vzniká mozaika klastrov (zhlukov) identických DNA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</a:pPr>
            <a:r>
              <a:rPr lang="sk-SK" sz="1500"/>
              <a:t>Do rastúceho reťazca pridávané bázy s naviazanou fluorescenčnou farbou na 3‘ OH koniec (báza = špecifická farba)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</a:pPr>
            <a:r>
              <a:rPr lang="sk-SK" sz="1500"/>
              <a:t>Záznam vysoko citlivou kamerou, následne enzymatické odstránenie fluorescenčného značenia a blokujúcej časti molekuly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</a:pPr>
            <a:r>
              <a:rPr lang="sk-SK" sz="1500"/>
              <a:t>Podľa rozdielnej fluorescencie kamera rozozná typ pridanej bázy</a:t>
            </a:r>
            <a:endParaRPr/>
          </a:p>
        </p:txBody>
      </p:sp>
      <p:pic>
        <p:nvPicPr>
          <p:cNvPr id="551" name="Google Shape;551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62088" y="2267583"/>
            <a:ext cx="3981455" cy="2002792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62"/>
          <p:cNvSpPr/>
          <p:nvPr/>
        </p:nvSpPr>
        <p:spPr>
          <a:xfrm>
            <a:off x="-1" y="6061223"/>
            <a:ext cx="1038036" cy="506277"/>
          </a:xfrm>
          <a:custGeom>
            <a:rect b="b" l="l" r="r" t="t"/>
            <a:pathLst>
              <a:path extrusionOk="0" h="506277" w="1038036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3" name="Google Shape;553;p62"/>
          <p:cNvSpPr txBox="1"/>
          <p:nvPr/>
        </p:nvSpPr>
        <p:spPr>
          <a:xfrm>
            <a:off x="7562088" y="4359058"/>
            <a:ext cx="235513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sk-SK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Obr. Bridge amplification</a:t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8" name="Google Shape;558;p63"/>
          <p:cNvGrpSpPr/>
          <p:nvPr/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559" name="Google Shape;559;p63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63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63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63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63"/>
            <p:cNvSpPr/>
            <p:nvPr/>
          </p:nvSpPr>
          <p:spPr>
            <a:xfrm>
              <a:off x="2573338" y="2817813"/>
              <a:ext cx="700088" cy="2835275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63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63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63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63"/>
            <p:cNvSpPr/>
            <p:nvPr/>
          </p:nvSpPr>
          <p:spPr>
            <a:xfrm>
              <a:off x="3148013" y="1282700"/>
              <a:ext cx="1768475" cy="3448050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63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63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63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1" name="Google Shape;571;p63"/>
          <p:cNvGrpSpPr/>
          <p:nvPr/>
        </p:nvGrpSpPr>
        <p:grpSpPr>
          <a:xfrm>
            <a:off x="27225" y="-786"/>
            <a:ext cx="2356675" cy="6854040"/>
            <a:chOff x="6627813" y="194833"/>
            <a:chExt cx="1952625" cy="5678918"/>
          </a:xfrm>
        </p:grpSpPr>
        <p:sp>
          <p:nvSpPr>
            <p:cNvPr id="572" name="Google Shape;572;p63"/>
            <p:cNvSpPr/>
            <p:nvPr/>
          </p:nvSpPr>
          <p:spPr>
            <a:xfrm>
              <a:off x="6627813" y="194833"/>
              <a:ext cx="409575" cy="3646488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63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63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63"/>
            <p:cNvSpPr/>
            <p:nvPr/>
          </p:nvSpPr>
          <p:spPr>
            <a:xfrm>
              <a:off x="7037388" y="3811588"/>
              <a:ext cx="457200" cy="1852613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63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63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63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63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63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63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63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63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4" name="Google Shape;584;p63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63"/>
          <p:cNvSpPr/>
          <p:nvPr/>
        </p:nvSpPr>
        <p:spPr>
          <a:xfrm>
            <a:off x="0" y="4323810"/>
            <a:ext cx="1744652" cy="778589"/>
          </a:xfrm>
          <a:custGeom>
            <a:rect b="b" l="l" r="r" t="t"/>
            <a:pathLst>
              <a:path extrusionOk="0" h="166" w="372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63"/>
          <p:cNvSpPr txBox="1"/>
          <p:nvPr>
            <p:ph type="title"/>
          </p:nvPr>
        </p:nvSpPr>
        <p:spPr>
          <a:xfrm>
            <a:off x="2589213" y="4775200"/>
            <a:ext cx="8915399" cy="8234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Century Gothic"/>
              <a:buNone/>
            </a:pPr>
            <a:r>
              <a:rPr lang="sk-SK" sz="4400"/>
              <a:t>ILLUMINA</a:t>
            </a:r>
            <a:endParaRPr/>
          </a:p>
        </p:txBody>
      </p:sp>
      <p:sp>
        <p:nvSpPr>
          <p:cNvPr id="587" name="Google Shape;587;p63"/>
          <p:cNvSpPr txBox="1"/>
          <p:nvPr>
            <p:ph idx="1" type="body"/>
          </p:nvPr>
        </p:nvSpPr>
        <p:spPr>
          <a:xfrm>
            <a:off x="2589213" y="5598647"/>
            <a:ext cx="8915399" cy="522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sk-SK">
                <a:solidFill>
                  <a:srgbClr val="595959"/>
                </a:solidFill>
              </a:rPr>
              <a:t>Analýza fluorescenčných signálov</a:t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588" name="Google Shape;588;p63"/>
          <p:cNvSpPr/>
          <p:nvPr/>
        </p:nvSpPr>
        <p:spPr>
          <a:xfrm>
            <a:off x="2589211" y="634963"/>
            <a:ext cx="8915400" cy="3851831"/>
          </a:xfrm>
          <a:prstGeom prst="rect">
            <a:avLst/>
          </a:prstGeom>
          <a:solidFill>
            <a:srgbClr val="FFFFFE"/>
          </a:solidFill>
          <a:ln cap="sq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89" name="Google Shape;589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52936" y="1375372"/>
            <a:ext cx="4212113" cy="2371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28775" y="1350501"/>
            <a:ext cx="4212112" cy="24207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7"/>
          <p:cNvSpPr txBox="1"/>
          <p:nvPr>
            <p:ph idx="1" type="body"/>
          </p:nvPr>
        </p:nvSpPr>
        <p:spPr>
          <a:xfrm>
            <a:off x="1844932" y="666306"/>
            <a:ext cx="9744555" cy="52772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sk-SK"/>
              <a:t>= určení sekvence nukleotidů dané molekuly DNA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sk-SK"/>
              <a:t>V současné době nejrozšířenější způsob analyzování biologického materiálu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sk-SK"/>
              <a:t>Vyvinuto více technik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sk-SK"/>
              <a:t>Tradiční – Sangerova metoda, Maxam – Gilbertova metoda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sk-SK"/>
              <a:t>Sekvenování tzv. druhé generace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sk-SK"/>
              <a:t>Sekvenování tzv. třetí generace</a:t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362" name="Google Shape;36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23929" y="3143915"/>
            <a:ext cx="5029200" cy="314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64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sk-SK"/>
              <a:t>454 sekvenovanie a Ion torrent</a:t>
            </a:r>
            <a:endParaRPr/>
          </a:p>
        </p:txBody>
      </p:sp>
      <p:sp>
        <p:nvSpPr>
          <p:cNvPr id="596" name="Google Shape;596;p64"/>
          <p:cNvSpPr txBox="1"/>
          <p:nvPr>
            <p:ph idx="1" type="body"/>
          </p:nvPr>
        </p:nvSpPr>
        <p:spPr>
          <a:xfrm>
            <a:off x="2589212" y="2133599"/>
            <a:ext cx="8915400" cy="39916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sk-SK" sz="2000"/>
              <a:t>Dokáže analyzovať viac než 1 mil DNA naraz a dĺžka sekvencií je ca 700-1000 báz (1000 je max)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sk-SK" sz="2000"/>
              <a:t>DNA prichytená na malú „guličku“ na ktorej sa amplifikuje, klony DNA pokryjú celý povrch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sk-SK" sz="2000"/>
              <a:t>Guličky umiestnené do komôrky sekvenačnej doštičky, princíp pyrosekvenovania</a:t>
            </a:r>
            <a:endParaRPr sz="20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sk-SK" sz="2000"/>
              <a:t>Pri zachytení novej báze sa uvoľní pyrofosfát, enzymaticky spracovaný luciferázou =&gt; svetelný záblesk spracovaný citlivým detektorom (CCD kamera = charge-coupled device)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sk-SK" sz="2000"/>
              <a:t>Do reakčnej zmesi je stále pridaný iba jeden typ báze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65"/>
          <p:cNvSpPr/>
          <p:nvPr/>
        </p:nvSpPr>
        <p:spPr>
          <a:xfrm>
            <a:off x="0" y="-786"/>
            <a:ext cx="12192000" cy="6854038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DDE6C3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2" name="Google Shape;602;p65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65"/>
          <p:cNvSpPr txBox="1"/>
          <p:nvPr>
            <p:ph idx="1" type="body"/>
          </p:nvPr>
        </p:nvSpPr>
        <p:spPr>
          <a:xfrm>
            <a:off x="684233" y="1257203"/>
            <a:ext cx="6574535" cy="37592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sk-SK" sz="2000"/>
              <a:t>Pri pridaní rovnakých bází za sebou (pr. sekvencia DNA templátu je AAA) po pridaní troch T je vyžiarené 3x viac svetla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sk-SK" sz="2000"/>
              <a:t>Kvalitatívna analýza – kde na doske sa uvoľnilo svetlo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sk-SK" sz="2000"/>
              <a:t>Kvantitatívna analýza – koľko svetla sa uvoľnilo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sk-SK" sz="2000"/>
              <a:t>Do zmesi pridávané všetky báze, medzi jednotlivými krokmi sú prebytočné báze premývané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sk-SK" sz="2000"/>
              <a:t>Na podobnom princípe funguje </a:t>
            </a:r>
            <a:r>
              <a:rPr b="1" lang="sk-SK" sz="2000"/>
              <a:t>Ion Torrent sekvenovanie</a:t>
            </a:r>
            <a:r>
              <a:rPr lang="sk-SK" sz="2000"/>
              <a:t>, nemeria sa množstvo pyrofosfátu ale zmena pH</a:t>
            </a:r>
            <a:endParaRPr/>
          </a:p>
        </p:txBody>
      </p:sp>
      <p:pic>
        <p:nvPicPr>
          <p:cNvPr id="604" name="Google Shape;604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58768" y="4748"/>
            <a:ext cx="4933232" cy="3181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58768" y="4234183"/>
            <a:ext cx="4933232" cy="2080178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65"/>
          <p:cNvSpPr/>
          <p:nvPr/>
        </p:nvSpPr>
        <p:spPr>
          <a:xfrm>
            <a:off x="-1" y="6061223"/>
            <a:ext cx="1038036" cy="506277"/>
          </a:xfrm>
          <a:custGeom>
            <a:rect b="b" l="l" r="r" t="t"/>
            <a:pathLst>
              <a:path extrusionOk="0" h="506277" w="1038036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7" name="Google Shape;607;p65"/>
          <p:cNvSpPr txBox="1"/>
          <p:nvPr/>
        </p:nvSpPr>
        <p:spPr>
          <a:xfrm>
            <a:off x="7690103" y="3272344"/>
            <a:ext cx="238398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Obr.: Amplifikačná doska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66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sk-SK"/>
              <a:t>SOLiD sekvenovanie</a:t>
            </a:r>
            <a:r>
              <a:rPr b="1" lang="sk-SK"/>
              <a:t> </a:t>
            </a:r>
            <a:r>
              <a:rPr lang="sk-SK" sz="3200"/>
              <a:t>(Sequencing by Oligonucleotide Ligation and Detection)</a:t>
            </a:r>
            <a:endParaRPr/>
          </a:p>
        </p:txBody>
      </p:sp>
      <p:sp>
        <p:nvSpPr>
          <p:cNvPr id="613" name="Google Shape;613;p66"/>
          <p:cNvSpPr txBox="1"/>
          <p:nvPr>
            <p:ph idx="1" type="body"/>
          </p:nvPr>
        </p:nvSpPr>
        <p:spPr>
          <a:xfrm>
            <a:off x="2589212" y="2133599"/>
            <a:ext cx="8915400" cy="3928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sk-SK" sz="2000"/>
              <a:t>Amplifikácia prebieha ako u pyrosekvenovania na mikroguličkách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sk-SK" sz="2000"/>
              <a:t>Dochádza tu k sekvenácii ligáciou</a:t>
            </a:r>
            <a:endParaRPr sz="20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sk-SK" sz="2000"/>
              <a:t>K templátu sú pridávané sondy (krátke DNA tvorené dvojkombináciami nukleotidov = 16 rôznych sond)</a:t>
            </a:r>
            <a:endParaRPr/>
          </a:p>
          <a:p>
            <a:pPr indent="-355600" lvl="0" marL="34290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sk-SK" sz="2000"/>
              <a:t>Každá sonda nesie fluorescenčné značenie (4 rôzne)</a:t>
            </a:r>
            <a:endParaRPr sz="20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sk-SK" sz="2000"/>
              <a:t>Začiatok čítania sa vždy posúva o 1 nukleotid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sk-SK" sz="2000"/>
              <a:t>Zo znalosti sekvencie adaptéru a výsledného signálu možno odvodiť výslednú DNA sekvenciu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sk-SK" sz="2000"/>
              <a:t>Výstup podobný ako ILLUMINA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sk-SK" sz="2000"/>
              <a:t>Problémom sú palindromické úseky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67"/>
          <p:cNvSpPr/>
          <p:nvPr/>
        </p:nvSpPr>
        <p:spPr>
          <a:xfrm>
            <a:off x="2" y="0"/>
            <a:ext cx="12191998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DDE6C3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9" name="Google Shape;619;p67"/>
          <p:cNvSpPr txBox="1"/>
          <p:nvPr>
            <p:ph type="ctrTitle"/>
          </p:nvPr>
        </p:nvSpPr>
        <p:spPr>
          <a:xfrm>
            <a:off x="3373062" y="1864865"/>
            <a:ext cx="8131550" cy="2262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</a:pPr>
            <a:r>
              <a:rPr lang="sk-SK"/>
              <a:t>Aktívne translatovaný transkriptom (RIBO-SEQ)</a:t>
            </a:r>
            <a:endParaRPr/>
          </a:p>
        </p:txBody>
      </p:sp>
      <p:sp>
        <p:nvSpPr>
          <p:cNvPr id="620" name="Google Shape;620;p67"/>
          <p:cNvSpPr/>
          <p:nvPr/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21" name="Google Shape;621;p67"/>
          <p:cNvGrpSpPr/>
          <p:nvPr/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622" name="Google Shape;622;p67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B1AB92">
                <a:alpha val="4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67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B1AB92">
                <a:alpha val="4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67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B1AB92">
                <a:alpha val="4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67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B1AB92">
                <a:alpha val="4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67"/>
            <p:cNvSpPr/>
            <p:nvPr/>
          </p:nvSpPr>
          <p:spPr>
            <a:xfrm>
              <a:off x="2573338" y="2817813"/>
              <a:ext cx="700088" cy="2835275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B1AB92">
                <a:alpha val="4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67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B1AB92">
                <a:alpha val="4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67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B1AB92">
                <a:alpha val="4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67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B1AB92">
                <a:alpha val="4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67"/>
            <p:cNvSpPr/>
            <p:nvPr/>
          </p:nvSpPr>
          <p:spPr>
            <a:xfrm>
              <a:off x="3148013" y="1282700"/>
              <a:ext cx="1768475" cy="3448050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B1AB92">
                <a:alpha val="4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67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B1AB92">
                <a:alpha val="4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67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B1AB92">
                <a:alpha val="4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67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B1AB92">
                <a:alpha val="4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4" name="Google Shape;634;p67"/>
          <p:cNvGrpSpPr/>
          <p:nvPr/>
        </p:nvGrpSpPr>
        <p:grpSpPr>
          <a:xfrm>
            <a:off x="27225" y="-786"/>
            <a:ext cx="2356675" cy="6854040"/>
            <a:chOff x="6627813" y="194833"/>
            <a:chExt cx="1952625" cy="5678918"/>
          </a:xfrm>
        </p:grpSpPr>
        <p:sp>
          <p:nvSpPr>
            <p:cNvPr id="635" name="Google Shape;635;p67"/>
            <p:cNvSpPr/>
            <p:nvPr/>
          </p:nvSpPr>
          <p:spPr>
            <a:xfrm>
              <a:off x="6627813" y="194833"/>
              <a:ext cx="409575" cy="3646488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58533E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67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58533E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67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58533E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67"/>
            <p:cNvSpPr/>
            <p:nvPr/>
          </p:nvSpPr>
          <p:spPr>
            <a:xfrm>
              <a:off x="7037388" y="3811588"/>
              <a:ext cx="457200" cy="1852613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58533E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67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58533E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67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58533E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67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58533E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67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58533E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67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58533E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67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58533E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67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58533E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67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58533E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7" name="Google Shape;647;p67"/>
          <p:cNvSpPr/>
          <p:nvPr/>
        </p:nvSpPr>
        <p:spPr>
          <a:xfrm flipH="1" rot="10800000">
            <a:off x="-159" y="3411452"/>
            <a:ext cx="1098194" cy="514066"/>
          </a:xfrm>
          <a:custGeom>
            <a:rect b="b" l="l" r="r" t="t"/>
            <a:pathLst>
              <a:path extrusionOk="0" h="10168" w="6883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68"/>
          <p:cNvSpPr txBox="1"/>
          <p:nvPr>
            <p:ph type="title"/>
          </p:nvPr>
        </p:nvSpPr>
        <p:spPr>
          <a:xfrm>
            <a:off x="2592925" y="624109"/>
            <a:ext cx="8911687" cy="1302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</a:pPr>
            <a:r>
              <a:rPr lang="sk-SK" sz="4000"/>
              <a:t>Ribozómové profilovanie</a:t>
            </a:r>
            <a:endParaRPr sz="4000"/>
          </a:p>
        </p:txBody>
      </p:sp>
      <p:sp>
        <p:nvSpPr>
          <p:cNvPr id="653" name="Google Shape;653;p68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sk-SK" sz="2600"/>
              <a:t>Sekvenovanie mRNA translatovanej vo vnútri ribozómov</a:t>
            </a:r>
            <a:endParaRPr sz="26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sk-SK" sz="2600"/>
              <a:t>Ribozóm chráni tzv. ribozómový odtlačok</a:t>
            </a:r>
            <a:endParaRPr/>
          </a:p>
          <a:p>
            <a:pPr indent="-177800" lvl="0" marL="342900" rtl="0" algn="l"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sz="2600"/>
          </a:p>
          <a:p>
            <a:pPr indent="-177800" lvl="0" marL="342900" rtl="0" algn="l"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sz="2600"/>
          </a:p>
          <a:p>
            <a:pPr indent="-177800" lvl="0" marL="342900" rtl="0" algn="l"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sz="2600"/>
          </a:p>
          <a:p>
            <a:pPr indent="-120650" lvl="1" marL="742950" rtl="0" algn="l"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sz="26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69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sk-SK"/>
              <a:t>Priebeh profilovanie</a:t>
            </a:r>
            <a:endParaRPr/>
          </a:p>
        </p:txBody>
      </p:sp>
      <p:sp>
        <p:nvSpPr>
          <p:cNvPr id="659" name="Google Shape;659;p69"/>
          <p:cNvSpPr txBox="1"/>
          <p:nvPr>
            <p:ph idx="1" type="body"/>
          </p:nvPr>
        </p:nvSpPr>
        <p:spPr>
          <a:xfrm>
            <a:off x="2589212" y="2133600"/>
            <a:ext cx="7044646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71500" lvl="0" marL="571500" rtl="0" algn="l">
              <a:spcBef>
                <a:spcPts val="0"/>
              </a:spcBef>
              <a:spcAft>
                <a:spcPts val="0"/>
              </a:spcAft>
              <a:buSzPts val="2600"/>
              <a:buFont typeface="Century Gothic"/>
              <a:buAutoNum type="romanUcPeriod"/>
            </a:pPr>
            <a:r>
              <a:rPr lang="sk-SK" sz="2600"/>
              <a:t>Imobilizácia RNA-ribozómových komplexov </a:t>
            </a:r>
            <a:endParaRPr sz="2600"/>
          </a:p>
          <a:p>
            <a:pPr indent="-571500" lvl="0" marL="571500" rtl="0" algn="l">
              <a:spcBef>
                <a:spcPts val="1000"/>
              </a:spcBef>
              <a:spcAft>
                <a:spcPts val="0"/>
              </a:spcAft>
              <a:buSzPts val="2600"/>
              <a:buFont typeface="Century Gothic"/>
              <a:buAutoNum type="romanUcPeriod"/>
            </a:pPr>
            <a:r>
              <a:rPr lang="sk-SK" sz="2600"/>
              <a:t>Izolácia komplexov</a:t>
            </a:r>
            <a:endParaRPr/>
          </a:p>
          <a:p>
            <a:pPr indent="-571500" lvl="0" marL="571500" rtl="0" algn="l">
              <a:spcBef>
                <a:spcPts val="1000"/>
              </a:spcBef>
              <a:spcAft>
                <a:spcPts val="0"/>
              </a:spcAft>
              <a:buSzPts val="2600"/>
              <a:buFont typeface="Century Gothic"/>
              <a:buAutoNum type="romanUcPeriod"/>
            </a:pPr>
            <a:r>
              <a:rPr lang="sk-SK" sz="2600"/>
              <a:t>Naštiepenie nukleázou</a:t>
            </a:r>
            <a:endParaRPr sz="2600"/>
          </a:p>
          <a:p>
            <a:pPr indent="-571500" lvl="0" marL="571500" rtl="0" algn="l">
              <a:spcBef>
                <a:spcPts val="1000"/>
              </a:spcBef>
              <a:spcAft>
                <a:spcPts val="0"/>
              </a:spcAft>
              <a:buSzPts val="2600"/>
              <a:buFont typeface="Century Gothic"/>
              <a:buAutoNum type="romanUcPeriod"/>
            </a:pPr>
            <a:r>
              <a:rPr lang="sk-SK" sz="2600"/>
              <a:t>Extrakcia mRNA fragmentov na gélovej elektroforéze</a:t>
            </a:r>
            <a:endParaRPr sz="2600"/>
          </a:p>
          <a:p>
            <a:pPr indent="-571500" lvl="0" marL="571500" rtl="0" algn="l">
              <a:spcBef>
                <a:spcPts val="1000"/>
              </a:spcBef>
              <a:spcAft>
                <a:spcPts val="0"/>
              </a:spcAft>
              <a:buSzPts val="2600"/>
              <a:buFont typeface="Century Gothic"/>
              <a:buAutoNum type="romanUcPeriod"/>
            </a:pPr>
            <a:r>
              <a:rPr lang="sk-SK" sz="2600"/>
              <a:t>Reverzná traskripcia na cDNA </a:t>
            </a:r>
            <a:endParaRPr/>
          </a:p>
          <a:p>
            <a:pPr indent="-571500" lvl="0" marL="571500" rtl="0" algn="l">
              <a:spcBef>
                <a:spcPts val="1000"/>
              </a:spcBef>
              <a:spcAft>
                <a:spcPts val="0"/>
              </a:spcAft>
              <a:buSzPts val="2600"/>
              <a:buFont typeface="Century Gothic"/>
              <a:buAutoNum type="romanUcPeriod"/>
            </a:pPr>
            <a:r>
              <a:rPr lang="sk-SK" sz="2600"/>
              <a:t>Identifikácia sekvencií</a:t>
            </a:r>
            <a:endParaRPr/>
          </a:p>
          <a:p>
            <a:pPr indent="-406400" lvl="0" marL="571500" rtl="0" algn="l">
              <a:spcBef>
                <a:spcPts val="1000"/>
              </a:spcBef>
              <a:spcAft>
                <a:spcPts val="0"/>
              </a:spcAft>
              <a:buSzPts val="2600"/>
              <a:buFont typeface="Century Gothic"/>
              <a:buNone/>
            </a:pPr>
            <a:r>
              <a:t/>
            </a:r>
            <a:endParaRPr sz="2600"/>
          </a:p>
        </p:txBody>
      </p:sp>
      <p:pic>
        <p:nvPicPr>
          <p:cNvPr id="660" name="Google Shape;660;p69"/>
          <p:cNvPicPr preferRelativeResize="0"/>
          <p:nvPr/>
        </p:nvPicPr>
        <p:blipFill rotWithShape="1">
          <a:blip r:embed="rId3">
            <a:alphaModFix/>
          </a:blip>
          <a:srcRect b="21389" l="52656" r="30624" t="12778"/>
          <a:stretch/>
        </p:blipFill>
        <p:spPr>
          <a:xfrm>
            <a:off x="9134474" y="0"/>
            <a:ext cx="305752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70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</a:pPr>
            <a:r>
              <a:rPr lang="sk-SK" sz="4000"/>
              <a:t>Využitie</a:t>
            </a:r>
            <a:endParaRPr sz="4000"/>
          </a:p>
        </p:txBody>
      </p:sp>
      <p:sp>
        <p:nvSpPr>
          <p:cNvPr id="666" name="Google Shape;666;p70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sk-SK" sz="2600"/>
              <a:t>Skúmanie počiatkov translácie</a:t>
            </a:r>
            <a:endParaRPr sz="26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sk-SK" sz="2600"/>
              <a:t>Zistiť rýchlosť syntézy proteínov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sk-SK" sz="2600"/>
              <a:t>Vplyv vonkajších faktorov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sk-SK" sz="2600"/>
              <a:t>Predikcia translačných produktov</a:t>
            </a:r>
            <a:endParaRPr/>
          </a:p>
          <a:p>
            <a:pPr indent="-177800" lvl="0" marL="342900" rtl="0" algn="l"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sz="2600"/>
          </a:p>
          <a:p>
            <a:pPr indent="-203200" lvl="0" marL="342900" rtl="0" algn="l"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/>
          </a:p>
          <a:p>
            <a:pPr indent="-133350" lvl="1" marL="742950" rtl="0" algn="l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71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</a:pPr>
            <a:r>
              <a:rPr lang="sk-SK" sz="4000"/>
              <a:t>Výhody</a:t>
            </a:r>
            <a:endParaRPr sz="4000"/>
          </a:p>
        </p:txBody>
      </p:sp>
      <p:sp>
        <p:nvSpPr>
          <p:cNvPr id="672" name="Google Shape;672;p71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sk-SK" sz="2600"/>
              <a:t>Senzitivita a presnosť kvantifikácie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sk-SK" sz="2600"/>
              <a:t>Presný popis translačných miest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sk-SK" sz="2600"/>
              <a:t>Popis aktuálnej situácie v bunke</a:t>
            </a:r>
            <a:endParaRPr/>
          </a:p>
          <a:p>
            <a:pPr indent="-203200" lvl="0" marL="342900" rtl="0" algn="l"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/>
          </a:p>
          <a:p>
            <a:pPr indent="-133350" lvl="1" marL="742950" rtl="0" algn="l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72"/>
          <p:cNvSpPr txBox="1"/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</a:pPr>
            <a:r>
              <a:rPr lang="sk-SK" sz="4000"/>
              <a:t>Nevýhody</a:t>
            </a:r>
            <a:r>
              <a:rPr lang="sk-SK"/>
              <a:t> </a:t>
            </a:r>
            <a:endParaRPr/>
          </a:p>
        </p:txBody>
      </p:sp>
      <p:sp>
        <p:nvSpPr>
          <p:cNvPr id="678" name="Google Shape;678;p72"/>
          <p:cNvSpPr txBox="1"/>
          <p:nvPr/>
        </p:nvSpPr>
        <p:spPr>
          <a:xfrm>
            <a:off x="2589212" y="1513114"/>
            <a:ext cx="3147559" cy="45284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5"/>
              <a:buFont typeface="Noto Sans Symbols"/>
              <a:buChar char="•"/>
            </a:pPr>
            <a:r>
              <a:rPr b="0" i="0" lang="sk-SK" sz="2405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Riziko pomalej inhibície translácie</a:t>
            </a:r>
            <a:endParaRPr/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5"/>
              <a:buFont typeface="Noto Sans Symbols"/>
              <a:buChar char="•"/>
            </a:pPr>
            <a:r>
              <a:rPr b="0" i="0" lang="sk-SK" sz="2405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Kontaminácia rRNA</a:t>
            </a:r>
            <a:endParaRPr/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5"/>
              <a:buFont typeface="Noto Sans Symbols"/>
              <a:buChar char="•"/>
            </a:pPr>
            <a:r>
              <a:rPr b="0" i="0" lang="sk-SK" sz="2405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Vyžaduje väčšie množstvo materiálu ako mRNA-seq</a:t>
            </a:r>
            <a:endParaRPr/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5"/>
              <a:buFont typeface="Noto Sans Symbols"/>
              <a:buChar char="•"/>
            </a:pPr>
            <a:r>
              <a:rPr b="0" i="0" lang="sk-SK" sz="2405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Zložité vyhodnocovanie </a:t>
            </a:r>
            <a:endParaRPr b="0" i="0" sz="2405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9" name="Google Shape;679;p7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9629" l="52499" r="3717" t="8518"/>
          <a:stretch/>
        </p:blipFill>
        <p:spPr>
          <a:xfrm>
            <a:off x="6100792" y="408215"/>
            <a:ext cx="5760705" cy="6057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73"/>
          <p:cNvSpPr/>
          <p:nvPr/>
        </p:nvSpPr>
        <p:spPr>
          <a:xfrm>
            <a:off x="2" y="0"/>
            <a:ext cx="12191998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DDE6C3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5" name="Google Shape;685;p73"/>
          <p:cNvSpPr txBox="1"/>
          <p:nvPr>
            <p:ph type="ctrTitle"/>
          </p:nvPr>
        </p:nvSpPr>
        <p:spPr>
          <a:xfrm>
            <a:off x="3373062" y="1864865"/>
            <a:ext cx="8131550" cy="2262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</a:pPr>
            <a:r>
              <a:rPr lang="sk-SK"/>
              <a:t>Sekvenovanie tretej generácie</a:t>
            </a:r>
            <a:endParaRPr/>
          </a:p>
        </p:txBody>
      </p:sp>
      <p:sp>
        <p:nvSpPr>
          <p:cNvPr id="686" name="Google Shape;686;p73"/>
          <p:cNvSpPr txBox="1"/>
          <p:nvPr>
            <p:ph idx="1" type="subTitle"/>
          </p:nvPr>
        </p:nvSpPr>
        <p:spPr>
          <a:xfrm>
            <a:off x="3373062" y="4127644"/>
            <a:ext cx="8131550" cy="112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687" name="Google Shape;687;p73"/>
          <p:cNvSpPr/>
          <p:nvPr/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88" name="Google Shape;688;p73"/>
          <p:cNvGrpSpPr/>
          <p:nvPr/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689" name="Google Shape;689;p73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B1AB92">
                <a:alpha val="4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73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B1AB92">
                <a:alpha val="4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73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B1AB92">
                <a:alpha val="4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73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B1AB92">
                <a:alpha val="4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73"/>
            <p:cNvSpPr/>
            <p:nvPr/>
          </p:nvSpPr>
          <p:spPr>
            <a:xfrm>
              <a:off x="2573338" y="2817813"/>
              <a:ext cx="700088" cy="2835275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B1AB92">
                <a:alpha val="4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73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B1AB92">
                <a:alpha val="4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73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B1AB92">
                <a:alpha val="4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73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B1AB92">
                <a:alpha val="4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73"/>
            <p:cNvSpPr/>
            <p:nvPr/>
          </p:nvSpPr>
          <p:spPr>
            <a:xfrm>
              <a:off x="3148013" y="1282700"/>
              <a:ext cx="1768475" cy="3448050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B1AB92">
                <a:alpha val="4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73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B1AB92">
                <a:alpha val="4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73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B1AB92">
                <a:alpha val="4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73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B1AB92">
                <a:alpha val="4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1" name="Google Shape;701;p73"/>
          <p:cNvGrpSpPr/>
          <p:nvPr/>
        </p:nvGrpSpPr>
        <p:grpSpPr>
          <a:xfrm>
            <a:off x="27225" y="-786"/>
            <a:ext cx="2356675" cy="6854040"/>
            <a:chOff x="6627813" y="194833"/>
            <a:chExt cx="1952625" cy="5678918"/>
          </a:xfrm>
        </p:grpSpPr>
        <p:sp>
          <p:nvSpPr>
            <p:cNvPr id="702" name="Google Shape;702;p73"/>
            <p:cNvSpPr/>
            <p:nvPr/>
          </p:nvSpPr>
          <p:spPr>
            <a:xfrm>
              <a:off x="6627813" y="194833"/>
              <a:ext cx="409575" cy="3646488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58533E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73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58533E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73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58533E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73"/>
            <p:cNvSpPr/>
            <p:nvPr/>
          </p:nvSpPr>
          <p:spPr>
            <a:xfrm>
              <a:off x="7037388" y="3811588"/>
              <a:ext cx="457200" cy="1852613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58533E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73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58533E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73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58533E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73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58533E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73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58533E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73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58533E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73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58533E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73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58533E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73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58533E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4" name="Google Shape;714;p73"/>
          <p:cNvSpPr/>
          <p:nvPr/>
        </p:nvSpPr>
        <p:spPr>
          <a:xfrm flipH="1" rot="10800000">
            <a:off x="-159" y="3411452"/>
            <a:ext cx="1098194" cy="514066"/>
          </a:xfrm>
          <a:custGeom>
            <a:rect b="b" l="l" r="r" t="t"/>
            <a:pathLst>
              <a:path extrusionOk="0" h="10168" w="6883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8"/>
          <p:cNvSpPr txBox="1"/>
          <p:nvPr>
            <p:ph idx="1" type="body"/>
          </p:nvPr>
        </p:nvSpPr>
        <p:spPr>
          <a:xfrm>
            <a:off x="1684337" y="714375"/>
            <a:ext cx="7450138" cy="53206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7800" lvl="0" marL="342900" rtl="0" algn="l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sz="26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sk-SK" sz="2600"/>
              <a:t>Na začátku 70. let nepřímé sekvenování – RNA molekuly a proteiny</a:t>
            </a:r>
            <a:endParaRPr sz="26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sk-SK" sz="2600"/>
              <a:t>1975 – </a:t>
            </a:r>
            <a:r>
              <a:rPr b="1" lang="sk-SK" sz="2600"/>
              <a:t>Frederick Sanger</a:t>
            </a:r>
            <a:endParaRPr b="1" sz="26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sk-SK" sz="2600"/>
              <a:t>1977 -  </a:t>
            </a:r>
            <a:r>
              <a:rPr b="1" lang="sk-SK" sz="2600"/>
              <a:t>Walter Gilbert, Alan Maxam</a:t>
            </a:r>
            <a:endParaRPr b="1" sz="26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sk-SK" sz="2600"/>
              <a:t>1995 – první zcela osekvenovaný genom bakterie </a:t>
            </a:r>
            <a:r>
              <a:rPr i="1" lang="sk-SK" sz="2800"/>
              <a:t>Haemophilus influenzae</a:t>
            </a:r>
            <a:endParaRPr i="1" sz="26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sk-SK" sz="2600"/>
              <a:t>Od konce 70. let 20.století je možné rychlé a  účinné sekvenování </a:t>
            </a:r>
            <a:endParaRPr sz="2600"/>
          </a:p>
          <a:p>
            <a:pPr indent="0" lvl="1" marL="457200" rtl="0" algn="l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</p:txBody>
      </p:sp>
      <p:pic>
        <p:nvPicPr>
          <p:cNvPr id="368" name="Google Shape;368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77375" y="1"/>
            <a:ext cx="2714625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77375" y="4953000"/>
            <a:ext cx="2714625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77375" y="3171826"/>
            <a:ext cx="2714625" cy="1781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477374" y="1485901"/>
            <a:ext cx="2714625" cy="16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74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</a:pPr>
            <a:r>
              <a:rPr lang="sk-SK" sz="4000"/>
              <a:t>Nedostatky sekvenovania druhej generácie</a:t>
            </a:r>
            <a:endParaRPr/>
          </a:p>
        </p:txBody>
      </p:sp>
      <p:sp>
        <p:nvSpPr>
          <p:cNvPr id="720" name="Google Shape;720;p74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sk-SK" sz="2600"/>
              <a:t>Čítanie dlhých sekvencií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sk-SK" sz="2600"/>
              <a:t>Sekvenovanie s dostatočnou presnosťou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sk-SK" sz="2600"/>
              <a:t>Sekvenovanie z 1 molekuly DNA 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sk-SK" sz="2600"/>
              <a:t>1 nukleotid – slabý signál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b="1" lang="sk-SK" sz="2600"/>
              <a:t>Amplifikácia </a:t>
            </a:r>
            <a:r>
              <a:rPr lang="sk-SK" sz="2600"/>
              <a:t>– chybovosť polymerázy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75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sk-SK"/>
              <a:t>Pacific </a:t>
            </a:r>
            <a:r>
              <a:rPr lang="sk-SK" sz="4000"/>
              <a:t>BioSciences</a:t>
            </a:r>
            <a:r>
              <a:rPr lang="sk-SK"/>
              <a:t> - SMRT</a:t>
            </a:r>
            <a:endParaRPr/>
          </a:p>
        </p:txBody>
      </p:sp>
      <p:sp>
        <p:nvSpPr>
          <p:cNvPr id="726" name="Google Shape;726;p75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sk-SK" sz="2600"/>
              <a:t>SMRT = single molecule real time sequencing</a:t>
            </a:r>
            <a:endParaRPr sz="26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sk-SK" sz="2600"/>
              <a:t>Syntéza komplementárneho vlákna DNA polymerázou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sk-SK" sz="2600"/>
              <a:t>Hairpin adaptér – cirkulárna DNA – coverage</a:t>
            </a:r>
            <a:endParaRPr sz="26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sk-SK" sz="2600"/>
              <a:t>4 nukleotidy – 4 fluorofory</a:t>
            </a:r>
            <a:endParaRPr sz="26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sk-SK" sz="2600"/>
              <a:t>ZMW – Zero Mode Waveguids – svetlovody usmerňujúce svetelnú energiu do malého objemu → zeptoliter (10</a:t>
            </a:r>
            <a:r>
              <a:rPr baseline="30000" lang="sk-SK" sz="2600"/>
              <a:t>-21</a:t>
            </a:r>
            <a:r>
              <a:rPr lang="sk-SK" sz="2600"/>
              <a:t>)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76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sk-SK"/>
              <a:t>Pacific </a:t>
            </a:r>
            <a:r>
              <a:rPr lang="sk-SK" sz="4000"/>
              <a:t>BioSciences</a:t>
            </a:r>
            <a:r>
              <a:rPr lang="sk-SK"/>
              <a:t> - SMRT</a:t>
            </a:r>
            <a:endParaRPr/>
          </a:p>
        </p:txBody>
      </p:sp>
      <p:pic>
        <p:nvPicPr>
          <p:cNvPr descr="A brief animated introduction to Pacific Biosciences' Single Molecule, Real-Time (SMRT) Sequencing, including the SMRT Cell and zero mode waveguide (ZMW).   &#10;&#10;Note:  NO AUDIO in this animation. Explanatory text is included.&#10;&#10;Learn more about PacBio at https://pacb.com/&#10;&#10;Legal &amp; Trademarks: Visit https://www.pacb.com/legal-and-trademarks/" id="732" name="Google Shape;732;p76" title="Introduction to SMRT Sequenci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125" y="1299775"/>
            <a:ext cx="12003875" cy="555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77"/>
          <p:cNvSpPr txBox="1"/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/>
              <a:t>Pacific BioSciences</a:t>
            </a:r>
            <a:endParaRPr/>
          </a:p>
        </p:txBody>
      </p:sp>
      <p:sp>
        <p:nvSpPr>
          <p:cNvPr id="738" name="Google Shape;738;p77"/>
          <p:cNvSpPr txBox="1"/>
          <p:nvPr>
            <p:ph idx="1" type="body"/>
          </p:nvPr>
        </p:nvSpPr>
        <p:spPr>
          <a:xfrm>
            <a:off x="2589199" y="2133600"/>
            <a:ext cx="9602700" cy="377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200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sk-SK" sz="2600"/>
              <a:t>						</a:t>
            </a:r>
            <a:endParaRPr sz="2600"/>
          </a:p>
          <a:p>
            <a:pPr indent="0" lvl="0" marL="3200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3200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sk-SK" sz="2600"/>
              <a:t>						     Sequel system</a:t>
            </a:r>
            <a:endParaRPr sz="2600"/>
          </a:p>
          <a:p>
            <a:pPr indent="0" lvl="0" marL="3200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3200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sk-SK" sz="2600"/>
              <a:t>							PacBio RS II</a:t>
            </a:r>
            <a:endParaRPr sz="2600"/>
          </a:p>
        </p:txBody>
      </p:sp>
      <p:pic>
        <p:nvPicPr>
          <p:cNvPr id="739" name="Google Shape;739;p77"/>
          <p:cNvPicPr preferRelativeResize="0"/>
          <p:nvPr/>
        </p:nvPicPr>
        <p:blipFill rotWithShape="1">
          <a:blip r:embed="rId3">
            <a:alphaModFix/>
          </a:blip>
          <a:srcRect b="0" l="-1310" r="1310" t="0"/>
          <a:stretch/>
        </p:blipFill>
        <p:spPr>
          <a:xfrm>
            <a:off x="2401088" y="1905100"/>
            <a:ext cx="5838825" cy="39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0" name="Google Shape;740;p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36175" y="787325"/>
            <a:ext cx="1438275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" name="Google Shape;741;p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32425" y="4977875"/>
            <a:ext cx="2035333" cy="16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78"/>
          <p:cNvSpPr txBox="1"/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7" name="Google Shape;747;p78"/>
          <p:cNvSpPr txBox="1"/>
          <p:nvPr>
            <p:ph idx="1" type="body"/>
          </p:nvPr>
        </p:nvSpPr>
        <p:spPr>
          <a:xfrm>
            <a:off x="2589212" y="2133600"/>
            <a:ext cx="8915400" cy="377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48" name="Google Shape;748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0125" y="0"/>
            <a:ext cx="6251743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79"/>
          <p:cNvSpPr/>
          <p:nvPr/>
        </p:nvSpPr>
        <p:spPr>
          <a:xfrm>
            <a:off x="0" y="-786"/>
            <a:ext cx="12192000" cy="6854038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DDE6C3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4" name="Google Shape;754;p79"/>
          <p:cNvSpPr/>
          <p:nvPr/>
        </p:nvSpPr>
        <p:spPr>
          <a:xfrm>
            <a:off x="-1" y="0"/>
            <a:ext cx="8229600" cy="6858000"/>
          </a:xfrm>
          <a:prstGeom prst="rect">
            <a:avLst/>
          </a:prstGeom>
          <a:solidFill>
            <a:srgbClr val="3B372A">
              <a:alpha val="8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5" name="Google Shape;755;p79"/>
          <p:cNvSpPr/>
          <p:nvPr/>
        </p:nvSpPr>
        <p:spPr>
          <a:xfrm>
            <a:off x="1" y="659027"/>
            <a:ext cx="9042690" cy="1035152"/>
          </a:xfrm>
          <a:custGeom>
            <a:rect b="b" l="l" r="r" t="t"/>
            <a:pathLst>
              <a:path extrusionOk="0" h="163" w="1902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6" name="Google Shape;756;p79"/>
          <p:cNvSpPr txBox="1"/>
          <p:nvPr>
            <p:ph type="title"/>
          </p:nvPr>
        </p:nvSpPr>
        <p:spPr>
          <a:xfrm>
            <a:off x="541867" y="787400"/>
            <a:ext cx="7145866" cy="7789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3200"/>
              <a:buFont typeface="Century Gothic"/>
              <a:buNone/>
            </a:pPr>
            <a:r>
              <a:rPr lang="sk-SK" sz="3200">
                <a:solidFill>
                  <a:srgbClr val="FEFFFF"/>
                </a:solidFill>
              </a:rPr>
              <a:t>Oxford Nanopore Technology</a:t>
            </a:r>
            <a:endParaRPr/>
          </a:p>
        </p:txBody>
      </p:sp>
      <p:sp>
        <p:nvSpPr>
          <p:cNvPr id="757" name="Google Shape;757;p79"/>
          <p:cNvSpPr txBox="1"/>
          <p:nvPr>
            <p:ph idx="1" type="body"/>
          </p:nvPr>
        </p:nvSpPr>
        <p:spPr>
          <a:xfrm>
            <a:off x="541866" y="2032000"/>
            <a:ext cx="7145867" cy="38792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sk-SK" sz="2600">
                <a:solidFill>
                  <a:srgbClr val="FEFFFF"/>
                </a:solidFill>
              </a:rPr>
              <a:t>Proteínová nanopórová membrána s vysokým elektrickým odporom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sk-SK" sz="2600">
                <a:solidFill>
                  <a:srgbClr val="FEFFFF"/>
                </a:solidFill>
              </a:rPr>
              <a:t>DNA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sk-SK" sz="2200">
                <a:solidFill>
                  <a:srgbClr val="FEFFFF"/>
                </a:solidFill>
              </a:rPr>
              <a:t>neznačená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sk-SK" sz="2200">
                <a:solidFill>
                  <a:srgbClr val="FEFFFF"/>
                </a:solidFill>
              </a:rPr>
              <a:t>Prechod vďaka vloženému napätiu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sk-SK" sz="2600">
                <a:solidFill>
                  <a:srgbClr val="FEFFFF"/>
                </a:solidFill>
              </a:rPr>
              <a:t>Meranie zmien elektrického prúdu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sk-SK" sz="2600">
                <a:solidFill>
                  <a:srgbClr val="FEFFFF"/>
                </a:solidFill>
              </a:rPr>
              <a:t>MinION, GridION, PromethION</a:t>
            </a:r>
            <a:endParaRPr sz="2600">
              <a:solidFill>
                <a:srgbClr val="FEFFFF"/>
              </a:solidFill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sk-SK" sz="2600">
                <a:solidFill>
                  <a:srgbClr val="FEFFFF"/>
                </a:solidFill>
              </a:rPr>
              <a:t>DNA, RNA, proteíny </a:t>
            </a:r>
            <a:endParaRPr sz="2600">
              <a:solidFill>
                <a:srgbClr val="FEFFFF"/>
              </a:solidFill>
            </a:endParaRPr>
          </a:p>
        </p:txBody>
      </p:sp>
      <p:pic>
        <p:nvPicPr>
          <p:cNvPr id="758" name="Google Shape;758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19857" y="2146867"/>
            <a:ext cx="3872143" cy="3291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80"/>
          <p:cNvSpPr txBox="1"/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/>
              <a:t>Sekvenovanie tretej generácie</a:t>
            </a:r>
            <a:endParaRPr/>
          </a:p>
        </p:txBody>
      </p:sp>
      <p:sp>
        <p:nvSpPr>
          <p:cNvPr id="764" name="Google Shape;764;p80"/>
          <p:cNvSpPr txBox="1"/>
          <p:nvPr>
            <p:ph idx="1" type="body"/>
          </p:nvPr>
        </p:nvSpPr>
        <p:spPr>
          <a:xfrm>
            <a:off x="2452387" y="2133600"/>
            <a:ext cx="8915400" cy="377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A61C00"/>
              </a:buClr>
              <a:buSzPts val="2600"/>
              <a:buFont typeface="Century Gothic"/>
              <a:buChar char="•"/>
            </a:pPr>
            <a:r>
              <a:rPr lang="sk-SK" sz="2600">
                <a:solidFill>
                  <a:schemeClr val="dk1"/>
                </a:solidFill>
              </a:rPr>
              <a:t>Nevyužíva amplifikáciu za účelom zvýšenia signálu (vyššia presnosť – accurancy)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2600"/>
              <a:buFont typeface="Century Gothic"/>
              <a:buChar char="•"/>
            </a:pPr>
            <a:r>
              <a:rPr lang="sk-SK" sz="2600">
                <a:solidFill>
                  <a:schemeClr val="dk1"/>
                </a:solidFill>
              </a:rPr>
              <a:t>Produkuje dlhé čítania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2600"/>
              <a:buFont typeface="Century Gothic"/>
              <a:buChar char="•"/>
            </a:pPr>
            <a:r>
              <a:rPr lang="sk-SK" sz="2600">
                <a:solidFill>
                  <a:schemeClr val="dk1"/>
                </a:solidFill>
              </a:rPr>
              <a:t>Dobrá presekvenovanosť GC bohatých oblastí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2600"/>
              <a:buFont typeface="Century Gothic"/>
              <a:buChar char="•"/>
            </a:pPr>
            <a:r>
              <a:rPr lang="sk-SK" sz="2600">
                <a:solidFill>
                  <a:schemeClr val="dk1"/>
                </a:solidFill>
              </a:rPr>
              <a:t>Epigenetika</a:t>
            </a:r>
            <a:endParaRPr sz="26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81"/>
          <p:cNvSpPr txBox="1"/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0" name="Google Shape;770;p81"/>
          <p:cNvSpPr txBox="1"/>
          <p:nvPr>
            <p:ph idx="1" type="body"/>
          </p:nvPr>
        </p:nvSpPr>
        <p:spPr>
          <a:xfrm>
            <a:off x="2589212" y="2133600"/>
            <a:ext cx="8915400" cy="377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sk-SK"/>
              <a:t>Ďakujeme za pozornosť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9"/>
          <p:cNvSpPr txBox="1"/>
          <p:nvPr>
            <p:ph type="title"/>
          </p:nvPr>
        </p:nvSpPr>
        <p:spPr>
          <a:xfrm>
            <a:off x="838200" y="365126"/>
            <a:ext cx="10515600" cy="1027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k-SK"/>
              <a:t>Cesta k sekvenácii ľudského genómu</a:t>
            </a:r>
            <a:endParaRPr/>
          </a:p>
        </p:txBody>
      </p:sp>
      <p:sp>
        <p:nvSpPr>
          <p:cNvPr id="377" name="Google Shape;377;p39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sk-SK" sz="2000"/>
              <a:t>1865 </a:t>
            </a:r>
            <a:r>
              <a:rPr lang="sk-SK" sz="2000"/>
              <a:t>Gregor Mendel – otec genetiky – hybridizácia rastlín</a:t>
            </a:r>
            <a:endParaRPr sz="2000"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sk-SK" sz="2000"/>
              <a:t>1869 </a:t>
            </a:r>
            <a:r>
              <a:rPr lang="sk-SK" sz="2000"/>
              <a:t>Friedrich Miescher – objav nukleínu (</a:t>
            </a:r>
            <a:r>
              <a:rPr b="1" lang="sk-SK" sz="2000"/>
              <a:t>P</a:t>
            </a:r>
            <a:r>
              <a:rPr lang="sk-SK" sz="2000"/>
              <a:t>, H, O)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sk-SK" sz="2000"/>
              <a:t>1952 </a:t>
            </a:r>
            <a:r>
              <a:rPr lang="sk-SK" sz="2000"/>
              <a:t>Rosalind Franklinová – X-Ray  difrakcia DNA – helikálna štruktúra</a:t>
            </a:r>
            <a:endParaRPr sz="2000"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sk-SK" sz="2000"/>
              <a:t>1953 </a:t>
            </a:r>
            <a:r>
              <a:rPr lang="sk-SK" sz="2000"/>
              <a:t>J. Watson, F. Crick  - DNA jako dvojšroubovica</a:t>
            </a:r>
            <a:endParaRPr sz="2000"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sk-SK" sz="2000"/>
              <a:t>1961 </a:t>
            </a:r>
            <a:r>
              <a:rPr lang="sk-SK" sz="2000"/>
              <a:t> Marshall Nirenberg – prelomil gen. kód v zmysle protesyntézy</a:t>
            </a:r>
            <a:endParaRPr sz="2000"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sk-SK" sz="2000"/>
              <a:t>1977 </a:t>
            </a:r>
            <a:r>
              <a:rPr lang="sk-SK" sz="2000"/>
              <a:t>Frederick Sanger  - rýchle DNA sekvenovanie</a:t>
            </a:r>
            <a:endParaRPr sz="2000"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sk-SK" sz="2000"/>
              <a:t>1983 </a:t>
            </a:r>
            <a:r>
              <a:rPr lang="sk-SK" sz="2000"/>
              <a:t> Huntingtonova choroba – repetície CAG (izolácia o 10 rokov)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sk-SK" sz="2000"/>
              <a:t>1989  PCR </a:t>
            </a:r>
            <a:r>
              <a:rPr lang="sk-SK" sz="2000"/>
              <a:t> vyvinutá pre amplifikáciu DNA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sk-SK" sz="2000"/>
              <a:t>1989 </a:t>
            </a:r>
            <a:r>
              <a:rPr lang="sk-SK" sz="2000"/>
              <a:t> Identifikácia génovej mutácie pre cystickú fibrózu</a:t>
            </a:r>
            <a:endParaRPr sz="2000"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sk-SK" sz="2000"/>
              <a:t>1990 </a:t>
            </a:r>
            <a:r>
              <a:rPr lang="sk-SK" sz="2000"/>
              <a:t> Prvý dôkaz  o existencii BRCA1 génu</a:t>
            </a:r>
            <a:endParaRPr b="1" sz="2000"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sk-SK"/>
              <a:t>1990 </a:t>
            </a:r>
            <a:r>
              <a:rPr lang="sk-SK"/>
              <a:t>„HUMAN GENOME PROJECT“</a:t>
            </a:r>
            <a:endParaRPr/>
          </a:p>
          <a:p>
            <a:pPr indent="-508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/>
          </a:p>
          <a:p>
            <a:pPr indent="-508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0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sk-SK"/>
              <a:t>Sangerova metoda</a:t>
            </a:r>
            <a:endParaRPr/>
          </a:p>
        </p:txBody>
      </p:sp>
      <p:sp>
        <p:nvSpPr>
          <p:cNvPr id="383" name="Google Shape;383;p40"/>
          <p:cNvSpPr txBox="1"/>
          <p:nvPr>
            <p:ph idx="1" type="body"/>
          </p:nvPr>
        </p:nvSpPr>
        <p:spPr>
          <a:xfrm>
            <a:off x="2589212" y="2133600"/>
            <a:ext cx="8915400" cy="404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sk-SK"/>
              <a:t>„Dideoxy metoda“,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sk-SK"/>
              <a:t>syntéza řetězce (až tisíc bp)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sk-SK"/>
              <a:t>Použita v projektu sekvenace kompletního lidského genomu v roce 2001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sk-SK"/>
              <a:t>Vzorek DNA je rozdělen do čtyř paralelních reakcí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sk-SK"/>
              <a:t>Směs obsahuje: DNA polymerázu, primer, deoxynukleotidy a jednotlivý dideoxynukleotid 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sk-SK"/>
              <a:t>dideoxynukleotidy se náhodně začlení do syntetizovaného řetězce místo příslušného dNTP a v tomto místě syntéza končí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sk-SK"/>
              <a:t>Začlenění ddNTP se děje v náhodném místě ---&gt; vznikají různě dlouhé fragmenty DNA, které se analyzují pomocí elektroforézy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1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id="389" name="Google Shape;389;p4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475228" cy="6833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75229" y="0"/>
            <a:ext cx="571677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2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b="1" lang="sk-SK"/>
              <a:t>Maxam–Gilbertovo sekvenování</a:t>
            </a:r>
            <a:br>
              <a:rPr b="1" lang="sk-SK"/>
            </a:br>
            <a:endParaRPr/>
          </a:p>
        </p:txBody>
      </p:sp>
      <p:sp>
        <p:nvSpPr>
          <p:cNvPr id="396" name="Google Shape;396;p42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sk-SK"/>
              <a:t>využívá chemického štěpení jednotlivých typů bází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sk-SK"/>
              <a:t>pracuje s jednovláknovou DNA, která je na svém jednom konci (3’ nebo 5’) radioaktivně značená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sk-SK"/>
              <a:t>Probíhá ve čtyřech paralelních reakcích, kdy se štěpí pouze určitý typ bází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sk-SK"/>
              <a:t>Vznikají různě dlouhé fragmenty DNA končící v místě dané báze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sk-SK"/>
              <a:t>Sekvenci analyzujeme za pomocí elektroforézy, kdy odečtením pozice jednotlivých bází ve všech čtyřech reakcích stanovíme sekvenci daného úseku.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4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0121" y="379569"/>
            <a:ext cx="4531499" cy="621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08427" y="634998"/>
            <a:ext cx="6121387" cy="5521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ym">
  <a:themeElements>
    <a:clrScheme name="Dym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ym">
  <a:themeElements>
    <a:clrScheme name="Dym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