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5" r:id="rId3"/>
    <p:sldId id="317" r:id="rId4"/>
    <p:sldId id="351" r:id="rId5"/>
    <p:sldId id="352" r:id="rId6"/>
    <p:sldId id="258" r:id="rId7"/>
    <p:sldId id="259" r:id="rId8"/>
    <p:sldId id="295" r:id="rId9"/>
    <p:sldId id="261" r:id="rId10"/>
    <p:sldId id="260" r:id="rId11"/>
    <p:sldId id="293" r:id="rId12"/>
    <p:sldId id="266" r:id="rId13"/>
    <p:sldId id="262" r:id="rId14"/>
    <p:sldId id="319" r:id="rId15"/>
    <p:sldId id="305" r:id="rId16"/>
    <p:sldId id="268" r:id="rId17"/>
    <p:sldId id="304" r:id="rId18"/>
    <p:sldId id="303" r:id="rId19"/>
    <p:sldId id="269" r:id="rId20"/>
    <p:sldId id="264" r:id="rId21"/>
    <p:sldId id="272" r:id="rId22"/>
    <p:sldId id="321" r:id="rId23"/>
    <p:sldId id="320" r:id="rId24"/>
    <p:sldId id="322" r:id="rId25"/>
    <p:sldId id="271" r:id="rId26"/>
    <p:sldId id="308" r:id="rId27"/>
    <p:sldId id="307" r:id="rId28"/>
    <p:sldId id="265" r:id="rId29"/>
    <p:sldId id="273" r:id="rId30"/>
    <p:sldId id="309" r:id="rId31"/>
    <p:sldId id="310" r:id="rId32"/>
    <p:sldId id="311" r:id="rId33"/>
    <p:sldId id="312" r:id="rId34"/>
    <p:sldId id="313" r:id="rId35"/>
    <p:sldId id="314" r:id="rId36"/>
    <p:sldId id="323" r:id="rId37"/>
    <p:sldId id="324" r:id="rId38"/>
    <p:sldId id="325" r:id="rId39"/>
    <p:sldId id="274" r:id="rId40"/>
    <p:sldId id="326" r:id="rId41"/>
    <p:sldId id="327" r:id="rId42"/>
    <p:sldId id="275" r:id="rId43"/>
    <p:sldId id="296" r:id="rId44"/>
    <p:sldId id="297" r:id="rId45"/>
    <p:sldId id="298" r:id="rId46"/>
    <p:sldId id="299" r:id="rId47"/>
    <p:sldId id="300" r:id="rId48"/>
    <p:sldId id="301" r:id="rId49"/>
    <p:sldId id="302" r:id="rId50"/>
    <p:sldId id="281" r:id="rId51"/>
    <p:sldId id="328" r:id="rId52"/>
    <p:sldId id="329" r:id="rId53"/>
    <p:sldId id="330" r:id="rId54"/>
    <p:sldId id="331" r:id="rId55"/>
    <p:sldId id="332" r:id="rId56"/>
    <p:sldId id="333" r:id="rId57"/>
    <p:sldId id="315" r:id="rId58"/>
    <p:sldId id="277" r:id="rId59"/>
    <p:sldId id="335" r:id="rId60"/>
    <p:sldId id="336" r:id="rId61"/>
    <p:sldId id="278" r:id="rId62"/>
    <p:sldId id="340" r:id="rId63"/>
    <p:sldId id="341" r:id="rId64"/>
    <p:sldId id="342" r:id="rId65"/>
    <p:sldId id="344" r:id="rId66"/>
    <p:sldId id="348" r:id="rId67"/>
    <p:sldId id="282" r:id="rId68"/>
    <p:sldId id="349" r:id="rId69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Bez stylu, bez mřížky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Bez stylu, mřížka tabulky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16DA210-FB5B-4158-B5E0-FEB733F419BA}" styleName="Světlý styl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116" autoAdjust="0"/>
    <p:restoredTop sz="94660"/>
  </p:normalViewPr>
  <p:slideViewPr>
    <p:cSldViewPr>
      <p:cViewPr>
        <p:scale>
          <a:sx n="131" d="100"/>
          <a:sy n="131" d="100"/>
        </p:scale>
        <p:origin x="-84" y="-47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BD10EE-38BA-4A0A-9E46-4AF460820787}" type="datetimeFigureOut">
              <a:rPr lang="cs-CZ" smtClean="0"/>
              <a:t>10.12.2018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542FE-8592-47C5-B766-26293055F63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126531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BD10EE-38BA-4A0A-9E46-4AF460820787}" type="datetimeFigureOut">
              <a:rPr lang="cs-CZ" smtClean="0"/>
              <a:t>10.12.2018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542FE-8592-47C5-B766-26293055F63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717533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BD10EE-38BA-4A0A-9E46-4AF460820787}" type="datetimeFigureOut">
              <a:rPr lang="cs-CZ" smtClean="0"/>
              <a:t>10.12.2018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542FE-8592-47C5-B766-26293055F63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946253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BD10EE-38BA-4A0A-9E46-4AF460820787}" type="datetimeFigureOut">
              <a:rPr lang="cs-CZ" smtClean="0"/>
              <a:t>10.12.2018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542FE-8592-47C5-B766-26293055F63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0013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BD10EE-38BA-4A0A-9E46-4AF460820787}" type="datetimeFigureOut">
              <a:rPr lang="cs-CZ" smtClean="0"/>
              <a:t>10.12.2018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542FE-8592-47C5-B766-26293055F63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394818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BD10EE-38BA-4A0A-9E46-4AF460820787}" type="datetimeFigureOut">
              <a:rPr lang="cs-CZ" smtClean="0"/>
              <a:t>10.12.2018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542FE-8592-47C5-B766-26293055F63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681919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BD10EE-38BA-4A0A-9E46-4AF460820787}" type="datetimeFigureOut">
              <a:rPr lang="cs-CZ" smtClean="0"/>
              <a:t>10.12.2018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542FE-8592-47C5-B766-26293055F63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084214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BD10EE-38BA-4A0A-9E46-4AF460820787}" type="datetimeFigureOut">
              <a:rPr lang="cs-CZ" smtClean="0"/>
              <a:t>10.12.2018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542FE-8592-47C5-B766-26293055F63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529977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BD10EE-38BA-4A0A-9E46-4AF460820787}" type="datetimeFigureOut">
              <a:rPr lang="cs-CZ" smtClean="0"/>
              <a:t>10.12.2018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542FE-8592-47C5-B766-26293055F63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432305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BD10EE-38BA-4A0A-9E46-4AF460820787}" type="datetimeFigureOut">
              <a:rPr lang="cs-CZ" smtClean="0"/>
              <a:t>10.12.2018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542FE-8592-47C5-B766-26293055F63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632139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BD10EE-38BA-4A0A-9E46-4AF460820787}" type="datetimeFigureOut">
              <a:rPr lang="cs-CZ" smtClean="0"/>
              <a:t>10.12.2018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542FE-8592-47C5-B766-26293055F63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696040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BD10EE-38BA-4A0A-9E46-4AF460820787}" type="datetimeFigureOut">
              <a:rPr lang="cs-CZ" smtClean="0"/>
              <a:t>10.12.2018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D542FE-8592-47C5-B766-26293055F63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94152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wm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gif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wm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wm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wmf"/><Relationship Id="rId2" Type="http://schemas.openxmlformats.org/officeDocument/2006/relationships/image" Target="../media/image81.w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4.wmf"/><Relationship Id="rId4" Type="http://schemas.openxmlformats.org/officeDocument/2006/relationships/image" Target="../media/image83.wmf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2" Type="http://schemas.openxmlformats.org/officeDocument/2006/relationships/image" Target="../media/image8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emf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6.pn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372708"/>
            <a:ext cx="7772400" cy="1470025"/>
          </a:xfrm>
        </p:spPr>
        <p:txBody>
          <a:bodyPr/>
          <a:lstStyle/>
          <a:p>
            <a:r>
              <a:rPr lang="en-US" b="1" dirty="0" err="1"/>
              <a:t>Vyu</a:t>
            </a:r>
            <a:r>
              <a:rPr lang="cs-CZ" b="1" dirty="0"/>
              <a:t>žití kapilární elektroforézy pro studium enzymů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043608" y="4711846"/>
            <a:ext cx="6400800" cy="622920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chemeClr val="tx1">
                    <a:lumMod val="85000"/>
                    <a:lumOff val="15000"/>
                  </a:schemeClr>
                </a:solidFill>
              </a:rPr>
              <a:t>Roman Řemínek</a:t>
            </a:r>
          </a:p>
        </p:txBody>
      </p:sp>
      <p:sp>
        <p:nvSpPr>
          <p:cNvPr id="4" name="Podnadpis 2"/>
          <p:cNvSpPr txBox="1">
            <a:spLocks/>
          </p:cNvSpPr>
          <p:nvPr/>
        </p:nvSpPr>
        <p:spPr>
          <a:xfrm>
            <a:off x="1054632" y="5379846"/>
            <a:ext cx="7128792" cy="10014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Ústav biochemie, Přírodovědecká fakulta, Masarykova univerzita, Kamenice 5, 62500 Brno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04664"/>
            <a:ext cx="2322758" cy="1617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Podnadpis 2"/>
          <p:cNvSpPr txBox="1">
            <a:spLocks/>
          </p:cNvSpPr>
          <p:nvPr/>
        </p:nvSpPr>
        <p:spPr>
          <a:xfrm>
            <a:off x="251520" y="3994595"/>
            <a:ext cx="8206680" cy="6229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Nov</a:t>
            </a:r>
            <a:r>
              <a:rPr lang="cs-CZ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é směry v </a:t>
            </a:r>
            <a:r>
              <a:rPr lang="cs-CZ" sz="24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bioanalytické</a:t>
            </a:r>
            <a:r>
              <a:rPr lang="cs-CZ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chemii</a:t>
            </a:r>
            <a:endParaRPr lang="cs-CZ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xmlns="" id="{27D15E3C-3752-4DC3-B770-94AD22B2C417}"/>
              </a:ext>
            </a:extLst>
          </p:cNvPr>
          <p:cNvSpPr/>
          <p:nvPr/>
        </p:nvSpPr>
        <p:spPr>
          <a:xfrm>
            <a:off x="0" y="6344940"/>
            <a:ext cx="9144000" cy="51306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xmlns="" id="{C1F16A95-C080-472C-8DA2-7626DF5C41C0}"/>
              </a:ext>
            </a:extLst>
          </p:cNvPr>
          <p:cNvSpPr/>
          <p:nvPr/>
        </p:nvSpPr>
        <p:spPr>
          <a:xfrm>
            <a:off x="3419872" y="0"/>
            <a:ext cx="5724128" cy="227687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612194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bdélník 14">
            <a:extLst>
              <a:ext uri="{FF2B5EF4-FFF2-40B4-BE49-F238E27FC236}">
                <a16:creationId xmlns:a16="http://schemas.microsoft.com/office/drawing/2014/main" xmlns="" id="{1AEA08F9-2854-4637-A7FC-3DA82813E3E5}"/>
              </a:ext>
            </a:extLst>
          </p:cNvPr>
          <p:cNvSpPr/>
          <p:nvPr/>
        </p:nvSpPr>
        <p:spPr>
          <a:xfrm>
            <a:off x="0" y="0"/>
            <a:ext cx="91440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>
                <a:solidFill>
                  <a:schemeClr val="bg1"/>
                </a:solidFill>
              </a:rPr>
              <a:t>Instrumentace</a:t>
            </a:r>
            <a:r>
              <a:rPr lang="cs-CZ" b="1" dirty="0">
                <a:solidFill>
                  <a:schemeClr val="bg1"/>
                </a:solidFill>
              </a:rPr>
              <a:t> CE</a:t>
            </a:r>
          </a:p>
        </p:txBody>
      </p:sp>
      <p:pic>
        <p:nvPicPr>
          <p:cNvPr id="9218" name="Picture 2" descr="VÃ½sledek obrÃ¡zku pro 7100 ce syste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950181"/>
            <a:ext cx="2503155" cy="2503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VÃ½sledek obrÃ¡zku pro beckman coulter 800 capillary electrophoresi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4437112"/>
            <a:ext cx="1568916" cy="1745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SouvisejÃ­cÃ­ obrÃ¡ze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4315158"/>
            <a:ext cx="1925833" cy="1850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Capillary electrophoresis system Capel-205 pric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4437112"/>
            <a:ext cx="1912171" cy="1620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71" t="25816" r="27587" b="11329"/>
          <a:stretch/>
        </p:blipFill>
        <p:spPr>
          <a:xfrm>
            <a:off x="668225" y="1695620"/>
            <a:ext cx="4335823" cy="2503156"/>
          </a:xfrm>
        </p:spPr>
      </p:pic>
      <p:pic>
        <p:nvPicPr>
          <p:cNvPr id="13" name="Picture 2" descr="VÃ½sledek obrÃ¡zku pro fused silica capillary">
            <a:extLst>
              <a:ext uri="{FF2B5EF4-FFF2-40B4-BE49-F238E27FC236}">
                <a16:creationId xmlns:a16="http://schemas.microsoft.com/office/drawing/2014/main" xmlns="" id="{CF2BB48C-E1CF-41CB-A4C4-A1A3B91EB4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8609" y="1906319"/>
            <a:ext cx="3106316" cy="2242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Obdélník 13">
            <a:extLst>
              <a:ext uri="{FF2B5EF4-FFF2-40B4-BE49-F238E27FC236}">
                <a16:creationId xmlns:a16="http://schemas.microsoft.com/office/drawing/2014/main" xmlns="" id="{463B3107-B7D6-4A97-AD4C-64F8A05A7194}"/>
              </a:ext>
            </a:extLst>
          </p:cNvPr>
          <p:cNvSpPr/>
          <p:nvPr/>
        </p:nvSpPr>
        <p:spPr>
          <a:xfrm>
            <a:off x="0" y="6253336"/>
            <a:ext cx="9144000" cy="604664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9" name="Zástupný symbol pro obsah 2"/>
          <p:cNvSpPr txBox="1">
            <a:spLocks/>
          </p:cNvSpPr>
          <p:nvPr/>
        </p:nvSpPr>
        <p:spPr>
          <a:xfrm>
            <a:off x="467544" y="6208712"/>
            <a:ext cx="1825104" cy="6046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2400" b="1" dirty="0" err="1">
                <a:solidFill>
                  <a:schemeClr val="bg1"/>
                </a:solidFill>
              </a:rPr>
              <a:t>Agilent</a:t>
            </a:r>
            <a:r>
              <a:rPr lang="cs-CZ" sz="2400" b="1" dirty="0">
                <a:solidFill>
                  <a:schemeClr val="bg1"/>
                </a:solidFill>
              </a:rPr>
              <a:t> 7100</a:t>
            </a:r>
          </a:p>
        </p:txBody>
      </p:sp>
      <p:sp>
        <p:nvSpPr>
          <p:cNvPr id="10" name="Zástupný symbol pro obsah 2"/>
          <p:cNvSpPr txBox="1">
            <a:spLocks/>
          </p:cNvSpPr>
          <p:nvPr/>
        </p:nvSpPr>
        <p:spPr>
          <a:xfrm>
            <a:off x="2483768" y="6208712"/>
            <a:ext cx="1825104" cy="6046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cs-CZ" sz="1800" b="1" dirty="0" err="1">
                <a:solidFill>
                  <a:schemeClr val="bg1"/>
                </a:solidFill>
              </a:rPr>
              <a:t>Backman</a:t>
            </a:r>
            <a:r>
              <a:rPr lang="cs-CZ" sz="1800" b="1" dirty="0">
                <a:solidFill>
                  <a:schemeClr val="bg1"/>
                </a:solidFill>
              </a:rPr>
              <a:t> </a:t>
            </a:r>
            <a:r>
              <a:rPr lang="cs-CZ" sz="1800" b="1" dirty="0" err="1">
                <a:solidFill>
                  <a:schemeClr val="bg1"/>
                </a:solidFill>
              </a:rPr>
              <a:t>Coulter</a:t>
            </a:r>
            <a:r>
              <a:rPr lang="cs-CZ" sz="1800" b="1" dirty="0">
                <a:solidFill>
                  <a:schemeClr val="bg1"/>
                </a:solidFill>
              </a:rPr>
              <a:t> 800 Plus</a:t>
            </a:r>
          </a:p>
        </p:txBody>
      </p:sp>
      <p:sp>
        <p:nvSpPr>
          <p:cNvPr id="11" name="Zástupný symbol pro obsah 2"/>
          <p:cNvSpPr txBox="1">
            <a:spLocks/>
          </p:cNvSpPr>
          <p:nvPr/>
        </p:nvSpPr>
        <p:spPr>
          <a:xfrm>
            <a:off x="7067376" y="6379460"/>
            <a:ext cx="1825104" cy="36190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cs-CZ" sz="1800" dirty="0" err="1">
                <a:solidFill>
                  <a:schemeClr val="bg1"/>
                </a:solidFill>
              </a:rPr>
              <a:t>Lumex</a:t>
            </a:r>
            <a:r>
              <a:rPr lang="cs-CZ" sz="1800" dirty="0">
                <a:solidFill>
                  <a:schemeClr val="bg1"/>
                </a:solidFill>
              </a:rPr>
              <a:t> Capel-205</a:t>
            </a:r>
          </a:p>
        </p:txBody>
      </p:sp>
      <p:sp>
        <p:nvSpPr>
          <p:cNvPr id="12" name="Zástupný symbol pro obsah 2"/>
          <p:cNvSpPr txBox="1">
            <a:spLocks/>
          </p:cNvSpPr>
          <p:nvPr/>
        </p:nvSpPr>
        <p:spPr>
          <a:xfrm>
            <a:off x="4678052" y="6379460"/>
            <a:ext cx="1825104" cy="36190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cs-CZ" sz="1800" dirty="0" err="1">
                <a:solidFill>
                  <a:schemeClr val="bg1"/>
                </a:solidFill>
              </a:rPr>
              <a:t>PrinCE</a:t>
            </a:r>
            <a:r>
              <a:rPr lang="cs-CZ" sz="1800" dirty="0">
                <a:solidFill>
                  <a:schemeClr val="bg1"/>
                </a:solidFill>
              </a:rPr>
              <a:t> NEXT</a:t>
            </a:r>
          </a:p>
        </p:txBody>
      </p:sp>
    </p:spTree>
    <p:extLst>
      <p:ext uri="{BB962C8B-B14F-4D97-AF65-F5344CB8AC3E}">
        <p14:creationId xmlns:p14="http://schemas.microsoft.com/office/powerpoint/2010/main" val="24766099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>
            <a:extLst>
              <a:ext uri="{FF2B5EF4-FFF2-40B4-BE49-F238E27FC236}">
                <a16:creationId xmlns:a16="http://schemas.microsoft.com/office/drawing/2014/main" xmlns="" id="{44C9F300-9A53-4D92-A6E8-AD8C92100FFB}"/>
              </a:ext>
            </a:extLst>
          </p:cNvPr>
          <p:cNvSpPr/>
          <p:nvPr/>
        </p:nvSpPr>
        <p:spPr>
          <a:xfrm>
            <a:off x="0" y="0"/>
            <a:ext cx="91440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chemeClr val="bg1"/>
                </a:solidFill>
              </a:rPr>
              <a:t>CE a (U)HPLC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CE v současnosti představuje ortogonální techniku k (U)HPLC</a:t>
            </a:r>
          </a:p>
          <a:p>
            <a:pPr>
              <a:buFont typeface="Symbol"/>
              <a:buChar char="Þ"/>
            </a:pPr>
            <a:r>
              <a:rPr lang="cs-CZ" dirty="0"/>
              <a:t>    1. výběr separačního systému podle analytu</a:t>
            </a:r>
          </a:p>
          <a:p>
            <a:pPr marL="719138" indent="-363538">
              <a:buNone/>
            </a:pPr>
            <a:r>
              <a:rPr lang="cs-CZ" dirty="0"/>
              <a:t>	2. 2D separace</a:t>
            </a:r>
          </a:p>
        </p:txBody>
      </p:sp>
      <p:pic>
        <p:nvPicPr>
          <p:cNvPr id="11266" name="Picture 2" descr="SouvisejÃ­cÃ­ obrÃ¡ze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429000"/>
            <a:ext cx="4176668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2d_setu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6913" y="3861048"/>
            <a:ext cx="2555007" cy="2549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bdélník 5">
            <a:extLst>
              <a:ext uri="{FF2B5EF4-FFF2-40B4-BE49-F238E27FC236}">
                <a16:creationId xmlns:a16="http://schemas.microsoft.com/office/drawing/2014/main" xmlns="" id="{C4612FE9-3CF5-4F6F-BF34-45CCC8B88D96}"/>
              </a:ext>
            </a:extLst>
          </p:cNvPr>
          <p:cNvSpPr/>
          <p:nvPr/>
        </p:nvSpPr>
        <p:spPr>
          <a:xfrm>
            <a:off x="0" y="6583362"/>
            <a:ext cx="9144000" cy="27463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603924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>
            <a:extLst>
              <a:ext uri="{FF2B5EF4-FFF2-40B4-BE49-F238E27FC236}">
                <a16:creationId xmlns:a16="http://schemas.microsoft.com/office/drawing/2014/main" xmlns="" id="{73219D6A-06A8-4A9D-80A5-72A04D5202EB}"/>
              </a:ext>
            </a:extLst>
          </p:cNvPr>
          <p:cNvSpPr/>
          <p:nvPr/>
        </p:nvSpPr>
        <p:spPr>
          <a:xfrm>
            <a:off x="0" y="0"/>
            <a:ext cx="91440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chemeClr val="bg1"/>
                </a:solidFill>
              </a:rPr>
              <a:t>Praktické aplikace 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72208"/>
            <a:ext cx="8229600" cy="4781128"/>
          </a:xfrm>
        </p:spPr>
        <p:txBody>
          <a:bodyPr>
            <a:normAutofit/>
          </a:bodyPr>
          <a:lstStyle/>
          <a:p>
            <a:r>
              <a:rPr lang="cs-CZ" sz="2800" dirty="0"/>
              <a:t>Analýzy DNA (RNA)</a:t>
            </a:r>
          </a:p>
          <a:p>
            <a:pPr marL="0" indent="0">
              <a:buNone/>
            </a:pPr>
            <a:r>
              <a:rPr lang="cs-CZ" sz="2800" dirty="0"/>
              <a:t>+ aplikace ve forenzní analýze</a:t>
            </a:r>
          </a:p>
          <a:p>
            <a:r>
              <a:rPr lang="cs-CZ" sz="2800" dirty="0"/>
              <a:t>Separace proteinů (Projekt lidského </a:t>
            </a:r>
            <a:r>
              <a:rPr lang="cs-CZ" sz="2800" dirty="0" err="1"/>
              <a:t>proteomu</a:t>
            </a:r>
            <a:r>
              <a:rPr lang="cs-CZ" sz="2800" dirty="0"/>
              <a:t>)</a:t>
            </a:r>
          </a:p>
          <a:p>
            <a:r>
              <a:rPr lang="cs-CZ" sz="2800" dirty="0"/>
              <a:t>Analýzy a studium protilátek</a:t>
            </a:r>
          </a:p>
          <a:p>
            <a:r>
              <a:rPr lang="cs-CZ" sz="2800" dirty="0"/>
              <a:t>QC při výrobě bio-farmaceutických preparátů (protilátky, vakcíny, proteiny, peptidy)</a:t>
            </a:r>
          </a:p>
          <a:p>
            <a:r>
              <a:rPr lang="cs-CZ" sz="2800" dirty="0" err="1"/>
              <a:t>Bioanalýzy</a:t>
            </a:r>
            <a:r>
              <a:rPr lang="cs-CZ" sz="2800" dirty="0"/>
              <a:t> ve výzkumu</a:t>
            </a:r>
          </a:p>
          <a:p>
            <a:endParaRPr lang="cs-CZ" sz="2800" dirty="0"/>
          </a:p>
          <a:p>
            <a:pPr marL="0" indent="0">
              <a:buNone/>
            </a:pPr>
            <a:r>
              <a:rPr lang="cs-CZ" sz="2400" dirty="0"/>
              <a:t>+ omezené množství vzorku, případně obtížné podmínky</a:t>
            </a:r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xmlns="" id="{EE732628-8AFF-41BA-AB5B-FB26ED6E6B33}"/>
              </a:ext>
            </a:extLst>
          </p:cNvPr>
          <p:cNvSpPr/>
          <p:nvPr/>
        </p:nvSpPr>
        <p:spPr>
          <a:xfrm>
            <a:off x="0" y="6344940"/>
            <a:ext cx="9144000" cy="51306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599040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délník 9">
            <a:extLst>
              <a:ext uri="{FF2B5EF4-FFF2-40B4-BE49-F238E27FC236}">
                <a16:creationId xmlns:a16="http://schemas.microsoft.com/office/drawing/2014/main" xmlns="" id="{8D6723C4-0180-4023-B22B-037A992A3508}"/>
              </a:ext>
            </a:extLst>
          </p:cNvPr>
          <p:cNvSpPr/>
          <p:nvPr/>
        </p:nvSpPr>
        <p:spPr>
          <a:xfrm>
            <a:off x="0" y="0"/>
            <a:ext cx="91440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>
                <a:solidFill>
                  <a:schemeClr val="bg1"/>
                </a:solidFill>
              </a:rPr>
              <a:t>Enzymy</a:t>
            </a:r>
            <a:endParaRPr lang="cs-CZ" b="1" dirty="0">
              <a:solidFill>
                <a:schemeClr val="bg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2260848"/>
          </a:xfrm>
        </p:spPr>
        <p:txBody>
          <a:bodyPr/>
          <a:lstStyle/>
          <a:p>
            <a:pPr algn="just"/>
            <a:r>
              <a:rPr lang="cs-CZ" dirty="0"/>
              <a:t>Enzym = biologický katalyzátor</a:t>
            </a:r>
          </a:p>
          <a:p>
            <a:r>
              <a:rPr lang="cs-CZ" dirty="0"/>
              <a:t>enzymy snižují aktivační energii reakce </a:t>
            </a:r>
            <a:r>
              <a:rPr lang="en-US" dirty="0"/>
              <a:t>=&gt;</a:t>
            </a:r>
            <a:r>
              <a:rPr lang="cs-CZ" dirty="0"/>
              <a:t> výrazné zrychlení (10</a:t>
            </a:r>
            <a:r>
              <a:rPr lang="cs-CZ" baseline="30000" dirty="0"/>
              <a:t>8</a:t>
            </a:r>
            <a:r>
              <a:rPr lang="cs-CZ" dirty="0"/>
              <a:t> – 10</a:t>
            </a:r>
            <a:r>
              <a:rPr lang="cs-CZ" baseline="30000" dirty="0"/>
              <a:t>14</a:t>
            </a:r>
            <a:r>
              <a:rPr lang="cs-CZ" dirty="0"/>
              <a:t>× oproti </a:t>
            </a:r>
            <a:r>
              <a:rPr lang="cs-CZ" dirty="0" err="1"/>
              <a:t>nekatalizované</a:t>
            </a:r>
            <a:r>
              <a:rPr lang="cs-CZ" dirty="0"/>
              <a:t> reakci) </a:t>
            </a: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609600" y="4077072"/>
            <a:ext cx="7922840" cy="266429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dirty="0"/>
              <a:t>2 H</a:t>
            </a:r>
            <a:r>
              <a:rPr lang="cs-CZ" baseline="-25000" dirty="0"/>
              <a:t>2</a:t>
            </a:r>
            <a:r>
              <a:rPr lang="cs-CZ" dirty="0"/>
              <a:t>O</a:t>
            </a:r>
            <a:r>
              <a:rPr lang="cs-CZ" baseline="-25000" dirty="0"/>
              <a:t>2</a:t>
            </a:r>
            <a:r>
              <a:rPr lang="cs-CZ" dirty="0"/>
              <a:t>              O</a:t>
            </a:r>
            <a:r>
              <a:rPr lang="cs-CZ" baseline="-25000" dirty="0"/>
              <a:t>2</a:t>
            </a:r>
            <a:r>
              <a:rPr lang="cs-CZ" dirty="0"/>
              <a:t> + 2 H</a:t>
            </a:r>
            <a:r>
              <a:rPr lang="cs-CZ" baseline="-25000" dirty="0"/>
              <a:t>2</a:t>
            </a:r>
            <a:r>
              <a:rPr lang="cs-CZ" dirty="0"/>
              <a:t>O</a:t>
            </a:r>
          </a:p>
          <a:p>
            <a:pPr marL="0" indent="0">
              <a:buNone/>
            </a:pPr>
            <a:endParaRPr lang="cs-CZ" sz="2400" dirty="0"/>
          </a:p>
          <a:p>
            <a:pPr marL="0" indent="0">
              <a:buNone/>
            </a:pPr>
            <a:r>
              <a:rPr lang="cs-CZ" sz="2400" b="1" dirty="0"/>
              <a:t>Rychlostní konstanta:</a:t>
            </a:r>
          </a:p>
          <a:p>
            <a:pPr marL="0" indent="0">
              <a:buNone/>
            </a:pPr>
            <a:r>
              <a:rPr lang="cs-CZ" sz="2400" dirty="0"/>
              <a:t>Bez katalýzy:	0,23 s</a:t>
            </a:r>
            <a:r>
              <a:rPr lang="cs-CZ" sz="2400" baseline="30000" dirty="0"/>
              <a:t>-1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cs-CZ" sz="2400" dirty="0" err="1"/>
              <a:t>Pt</a:t>
            </a:r>
            <a:r>
              <a:rPr lang="cs-CZ" sz="2400" dirty="0"/>
              <a:t>:		1,3 × 10</a:t>
            </a:r>
            <a:r>
              <a:rPr lang="cs-CZ" sz="2400" baseline="30000" dirty="0"/>
              <a:t>3</a:t>
            </a:r>
            <a:r>
              <a:rPr lang="cs-CZ" sz="2400" dirty="0"/>
              <a:t> s</a:t>
            </a:r>
            <a:r>
              <a:rPr lang="cs-CZ" sz="2400" baseline="30000" dirty="0"/>
              <a:t>-1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cs-CZ" sz="2400" dirty="0"/>
              <a:t>Katalasa:	3,7 × 10</a:t>
            </a:r>
            <a:r>
              <a:rPr lang="cs-CZ" sz="2400" baseline="30000" dirty="0"/>
              <a:t>7</a:t>
            </a:r>
            <a:r>
              <a:rPr lang="cs-CZ" sz="2400" dirty="0"/>
              <a:t> s</a:t>
            </a:r>
            <a:r>
              <a:rPr lang="cs-CZ" sz="2400" baseline="30000" dirty="0"/>
              <a:t>-1</a:t>
            </a:r>
            <a:r>
              <a:rPr lang="cs-CZ" dirty="0"/>
              <a:t> </a:t>
            </a:r>
          </a:p>
        </p:txBody>
      </p:sp>
      <p:cxnSp>
        <p:nvCxnSpPr>
          <p:cNvPr id="6" name="Přímá spojnice se šipkou 5"/>
          <p:cNvCxnSpPr/>
          <p:nvPr/>
        </p:nvCxnSpPr>
        <p:spPr>
          <a:xfrm>
            <a:off x="1907704" y="4293096"/>
            <a:ext cx="864096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2" descr="figure 5-01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05"/>
          <a:stretch/>
        </p:blipFill>
        <p:spPr bwMode="auto">
          <a:xfrm>
            <a:off x="4716016" y="4149080"/>
            <a:ext cx="4104456" cy="2409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ovéPole 7"/>
          <p:cNvSpPr txBox="1"/>
          <p:nvPr/>
        </p:nvSpPr>
        <p:spPr>
          <a:xfrm>
            <a:off x="6577453" y="3798583"/>
            <a:ext cx="381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>
                <a:solidFill>
                  <a:srgbClr val="FF0000"/>
                </a:solidFill>
              </a:rPr>
              <a:t>Pt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7380312" y="3793399"/>
            <a:ext cx="9581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rgbClr val="FF0000"/>
                </a:solidFill>
              </a:rPr>
              <a:t>Katalasa</a:t>
            </a:r>
          </a:p>
        </p:txBody>
      </p:sp>
      <p:sp>
        <p:nvSpPr>
          <p:cNvPr id="11" name="Obdélník 10">
            <a:extLst>
              <a:ext uri="{FF2B5EF4-FFF2-40B4-BE49-F238E27FC236}">
                <a16:creationId xmlns:a16="http://schemas.microsoft.com/office/drawing/2014/main" xmlns="" id="{7D15F263-180A-4AF6-BFF3-28734CAEA8E8}"/>
              </a:ext>
            </a:extLst>
          </p:cNvPr>
          <p:cNvSpPr/>
          <p:nvPr/>
        </p:nvSpPr>
        <p:spPr>
          <a:xfrm>
            <a:off x="0" y="6583362"/>
            <a:ext cx="9144000" cy="27463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914171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>
            <a:extLst>
              <a:ext uri="{FF2B5EF4-FFF2-40B4-BE49-F238E27FC236}">
                <a16:creationId xmlns:a16="http://schemas.microsoft.com/office/drawing/2014/main" xmlns="" id="{A656C5DD-FAFC-4BA6-A4AF-EE532DFD2676}"/>
              </a:ext>
            </a:extLst>
          </p:cNvPr>
          <p:cNvSpPr/>
          <p:nvPr/>
        </p:nvSpPr>
        <p:spPr>
          <a:xfrm>
            <a:off x="0" y="0"/>
            <a:ext cx="91440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chemeClr val="bg1"/>
                </a:solidFill>
              </a:rPr>
              <a:t>Enzymy</a:t>
            </a:r>
          </a:p>
        </p:txBody>
      </p:sp>
      <p:sp>
        <p:nvSpPr>
          <p:cNvPr id="4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marL="1617663" indent="-1617663">
              <a:buNone/>
            </a:pPr>
            <a:r>
              <a:rPr lang="cs-CZ" dirty="0"/>
              <a:t>Význam -</a:t>
            </a:r>
            <a:r>
              <a:rPr lang="en-US" dirty="0"/>
              <a:t> </a:t>
            </a:r>
            <a:r>
              <a:rPr lang="cs-CZ" dirty="0"/>
              <a:t>prakticky všechny biologické reakce     v organismu jsou řízeny enzymaticky</a:t>
            </a:r>
          </a:p>
          <a:p>
            <a:pPr marL="1439863" indent="0">
              <a:buNone/>
            </a:pPr>
            <a:r>
              <a:rPr lang="cs-CZ" dirty="0"/>
              <a:t>- potravinářství a průmyslová výroba</a:t>
            </a:r>
          </a:p>
          <a:p>
            <a:pPr marL="1439863" indent="0">
              <a:buNone/>
            </a:pPr>
            <a:r>
              <a:rPr lang="cs-CZ" dirty="0"/>
              <a:t>- biotechnologie</a:t>
            </a:r>
          </a:p>
          <a:p>
            <a:pPr marL="1439863" indent="0">
              <a:buNone/>
            </a:pPr>
            <a:r>
              <a:rPr lang="cs-CZ" dirty="0"/>
              <a:t>- léčiva</a:t>
            </a:r>
          </a:p>
          <a:p>
            <a:pPr marL="1439863" indent="0">
              <a:buNone/>
            </a:pPr>
            <a:r>
              <a:rPr lang="cs-CZ" dirty="0"/>
              <a:t>- cíl léčiv v organismu</a:t>
            </a:r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xmlns="" id="{CFF1789A-FE15-4AB9-A427-D743E0C409E6}"/>
              </a:ext>
            </a:extLst>
          </p:cNvPr>
          <p:cNvSpPr/>
          <p:nvPr/>
        </p:nvSpPr>
        <p:spPr>
          <a:xfrm>
            <a:off x="0" y="6344940"/>
            <a:ext cx="9144000" cy="51306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756428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4" descr="SouvisejÃ­cÃ­ obrÃ¡ze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556792"/>
            <a:ext cx="2552188" cy="4955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Přímá spojnice se šipkou 6"/>
          <p:cNvCxnSpPr/>
          <p:nvPr/>
        </p:nvCxnSpPr>
        <p:spPr>
          <a:xfrm>
            <a:off x="2987824" y="3140968"/>
            <a:ext cx="2529280" cy="0"/>
          </a:xfrm>
          <a:prstGeom prst="straightConnector1">
            <a:avLst/>
          </a:prstGeom>
          <a:ln w="762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Přímá spojnice se šipkou 7"/>
          <p:cNvCxnSpPr/>
          <p:nvPr/>
        </p:nvCxnSpPr>
        <p:spPr>
          <a:xfrm flipH="1">
            <a:off x="2915816" y="3717032"/>
            <a:ext cx="2529280" cy="0"/>
          </a:xfrm>
          <a:prstGeom prst="straightConnector1">
            <a:avLst/>
          </a:prstGeom>
          <a:ln w="76200">
            <a:solidFill>
              <a:srgbClr val="FF0000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368" name="Picture 8" descr="SouvisejÃ­cÃ­ obrÃ¡zek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564904"/>
            <a:ext cx="1620180" cy="1620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Zástupný symbol pro obsah 2"/>
          <p:cNvSpPr>
            <a:spLocks noGrp="1"/>
          </p:cNvSpPr>
          <p:nvPr>
            <p:ph idx="1"/>
          </p:nvPr>
        </p:nvSpPr>
        <p:spPr>
          <a:xfrm>
            <a:off x="2905472" y="2536304"/>
            <a:ext cx="2674640" cy="6046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400" b="1" dirty="0"/>
              <a:t>Farmakodynamika</a:t>
            </a:r>
          </a:p>
        </p:txBody>
      </p:sp>
      <p:sp>
        <p:nvSpPr>
          <p:cNvPr id="13" name="Zástupný symbol pro obsah 2"/>
          <p:cNvSpPr txBox="1">
            <a:spLocks/>
          </p:cNvSpPr>
          <p:nvPr/>
        </p:nvSpPr>
        <p:spPr>
          <a:xfrm>
            <a:off x="3059832" y="3861048"/>
            <a:ext cx="2674640" cy="6046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cs-CZ" sz="2400" b="1" dirty="0"/>
              <a:t>Farmakokinetika</a:t>
            </a:r>
          </a:p>
        </p:txBody>
      </p:sp>
      <p:sp>
        <p:nvSpPr>
          <p:cNvPr id="14" name="Obdélník 13">
            <a:extLst>
              <a:ext uri="{FF2B5EF4-FFF2-40B4-BE49-F238E27FC236}">
                <a16:creationId xmlns:a16="http://schemas.microsoft.com/office/drawing/2014/main" xmlns="" id="{A5B7DC7C-BB6A-4D8D-9B75-F08EC638A726}"/>
              </a:ext>
            </a:extLst>
          </p:cNvPr>
          <p:cNvSpPr/>
          <p:nvPr/>
        </p:nvSpPr>
        <p:spPr>
          <a:xfrm>
            <a:off x="0" y="0"/>
            <a:ext cx="91440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5" name="Nadpis 1">
            <a:extLst>
              <a:ext uri="{FF2B5EF4-FFF2-40B4-BE49-F238E27FC236}">
                <a16:creationId xmlns:a16="http://schemas.microsoft.com/office/drawing/2014/main" xmlns="" id="{0788A202-38BE-445D-A772-F4262B0E7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V</a:t>
            </a:r>
            <a:r>
              <a:rPr lang="cs-CZ" b="1" dirty="0">
                <a:solidFill>
                  <a:schemeClr val="bg1"/>
                </a:solidFill>
              </a:rPr>
              <a:t>ý</a:t>
            </a:r>
            <a:r>
              <a:rPr lang="en-US" b="1" dirty="0" err="1">
                <a:solidFill>
                  <a:schemeClr val="bg1"/>
                </a:solidFill>
              </a:rPr>
              <a:t>voj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cs-CZ" b="1" dirty="0">
                <a:solidFill>
                  <a:schemeClr val="bg1"/>
                </a:solidFill>
              </a:rPr>
              <a:t>léčiv</a:t>
            </a:r>
          </a:p>
        </p:txBody>
      </p:sp>
      <p:sp>
        <p:nvSpPr>
          <p:cNvPr id="16" name="Obdélník 15">
            <a:extLst>
              <a:ext uri="{FF2B5EF4-FFF2-40B4-BE49-F238E27FC236}">
                <a16:creationId xmlns:a16="http://schemas.microsoft.com/office/drawing/2014/main" xmlns="" id="{0DBD0B44-1862-4FB0-A823-BD9254768064}"/>
              </a:ext>
            </a:extLst>
          </p:cNvPr>
          <p:cNvSpPr/>
          <p:nvPr/>
        </p:nvSpPr>
        <p:spPr>
          <a:xfrm>
            <a:off x="0" y="6583362"/>
            <a:ext cx="9144000" cy="27463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205671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>
            <a:extLst>
              <a:ext uri="{FF2B5EF4-FFF2-40B4-BE49-F238E27FC236}">
                <a16:creationId xmlns:a16="http://schemas.microsoft.com/office/drawing/2014/main" xmlns="" id="{27A48461-F608-40CC-8DDD-1460F57EB0D7}"/>
              </a:ext>
            </a:extLst>
          </p:cNvPr>
          <p:cNvSpPr/>
          <p:nvPr/>
        </p:nvSpPr>
        <p:spPr>
          <a:xfrm>
            <a:off x="0" y="0"/>
            <a:ext cx="91440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V</a:t>
            </a:r>
            <a:r>
              <a:rPr lang="cs-CZ" b="1" dirty="0">
                <a:solidFill>
                  <a:schemeClr val="bg1"/>
                </a:solidFill>
              </a:rPr>
              <a:t>ý</a:t>
            </a:r>
            <a:r>
              <a:rPr lang="en-US" b="1" dirty="0" err="1">
                <a:solidFill>
                  <a:schemeClr val="bg1"/>
                </a:solidFill>
              </a:rPr>
              <a:t>voj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cs-CZ" b="1" dirty="0">
                <a:solidFill>
                  <a:schemeClr val="bg1"/>
                </a:solidFill>
              </a:rPr>
              <a:t>léčiv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644082"/>
            <a:ext cx="6346849" cy="4809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bdélník 5">
            <a:extLst>
              <a:ext uri="{FF2B5EF4-FFF2-40B4-BE49-F238E27FC236}">
                <a16:creationId xmlns:a16="http://schemas.microsoft.com/office/drawing/2014/main" xmlns="" id="{695B96A0-DA4D-4D95-9632-6C9FBE51D480}"/>
              </a:ext>
            </a:extLst>
          </p:cNvPr>
          <p:cNvSpPr/>
          <p:nvPr/>
        </p:nvSpPr>
        <p:spPr>
          <a:xfrm>
            <a:off x="0" y="6583362"/>
            <a:ext cx="9144000" cy="27463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047691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SouvisejÃ­cÃ­ obrÃ¡zek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55"/>
          <a:stretch/>
        </p:blipFill>
        <p:spPr bwMode="auto">
          <a:xfrm>
            <a:off x="1707828" y="1658020"/>
            <a:ext cx="5981700" cy="4107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Zástupný symbol pro obsah 2"/>
          <p:cNvSpPr txBox="1">
            <a:spLocks/>
          </p:cNvSpPr>
          <p:nvPr/>
        </p:nvSpPr>
        <p:spPr>
          <a:xfrm>
            <a:off x="2704617" y="5803900"/>
            <a:ext cx="3988122" cy="6611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Symbol"/>
              <a:buChar char="Þ"/>
            </a:pPr>
            <a:r>
              <a:rPr lang="cs-CZ" b="1" dirty="0"/>
              <a:t>    AD</a:t>
            </a:r>
            <a:r>
              <a:rPr lang="cs-CZ" b="1" dirty="0">
                <a:solidFill>
                  <a:srgbClr val="FF0000"/>
                </a:solidFill>
              </a:rPr>
              <a:t>M</a:t>
            </a:r>
            <a:r>
              <a:rPr lang="cs-CZ" b="1" dirty="0"/>
              <a:t>E/</a:t>
            </a:r>
            <a:r>
              <a:rPr lang="cs-CZ" b="1" dirty="0" err="1"/>
              <a:t>tox</a:t>
            </a:r>
            <a:r>
              <a:rPr lang="cs-CZ" b="1" dirty="0"/>
              <a:t> studie</a:t>
            </a:r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xmlns="" id="{29B3F548-C6F8-4E58-8724-2060C9A58F71}"/>
              </a:ext>
            </a:extLst>
          </p:cNvPr>
          <p:cNvSpPr/>
          <p:nvPr/>
        </p:nvSpPr>
        <p:spPr>
          <a:xfrm>
            <a:off x="0" y="0"/>
            <a:ext cx="91440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0" name="Nadpis 1">
            <a:extLst>
              <a:ext uri="{FF2B5EF4-FFF2-40B4-BE49-F238E27FC236}">
                <a16:creationId xmlns:a16="http://schemas.microsoft.com/office/drawing/2014/main" xmlns="" id="{5265EFB2-602D-4EEF-B923-4A4B4ED1AB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V</a:t>
            </a:r>
            <a:r>
              <a:rPr lang="cs-CZ" b="1" dirty="0">
                <a:solidFill>
                  <a:schemeClr val="bg1"/>
                </a:solidFill>
              </a:rPr>
              <a:t>ý</a:t>
            </a:r>
            <a:r>
              <a:rPr lang="en-US" b="1" dirty="0" err="1">
                <a:solidFill>
                  <a:schemeClr val="bg1"/>
                </a:solidFill>
              </a:rPr>
              <a:t>voj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cs-CZ" b="1" dirty="0">
                <a:solidFill>
                  <a:schemeClr val="bg1"/>
                </a:solidFill>
              </a:rPr>
              <a:t>léčiv</a:t>
            </a:r>
          </a:p>
        </p:txBody>
      </p:sp>
      <p:sp>
        <p:nvSpPr>
          <p:cNvPr id="11" name="Obdélník 10">
            <a:extLst>
              <a:ext uri="{FF2B5EF4-FFF2-40B4-BE49-F238E27FC236}">
                <a16:creationId xmlns:a16="http://schemas.microsoft.com/office/drawing/2014/main" xmlns="" id="{C377F49A-2DA7-45FE-B692-398888F589F9}"/>
              </a:ext>
            </a:extLst>
          </p:cNvPr>
          <p:cNvSpPr/>
          <p:nvPr/>
        </p:nvSpPr>
        <p:spPr>
          <a:xfrm>
            <a:off x="0" y="6583362"/>
            <a:ext cx="9144000" cy="27463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253856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644082"/>
            <a:ext cx="6346849" cy="4809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Obdélník 11"/>
          <p:cNvSpPr/>
          <p:nvPr/>
        </p:nvSpPr>
        <p:spPr>
          <a:xfrm>
            <a:off x="2699792" y="2420889"/>
            <a:ext cx="5832648" cy="41764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Ovál 4"/>
          <p:cNvSpPr/>
          <p:nvPr/>
        </p:nvSpPr>
        <p:spPr>
          <a:xfrm>
            <a:off x="1150288" y="4429993"/>
            <a:ext cx="1872208" cy="180731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ovéPole 5"/>
          <p:cNvSpPr txBox="1"/>
          <p:nvPr/>
        </p:nvSpPr>
        <p:spPr>
          <a:xfrm>
            <a:off x="3252289" y="5013176"/>
            <a:ext cx="19677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b="1" dirty="0">
                <a:solidFill>
                  <a:srgbClr val="FF0000"/>
                </a:solidFill>
              </a:rPr>
              <a:t>ADME/</a:t>
            </a:r>
            <a:r>
              <a:rPr lang="cs-CZ" sz="3200" b="1" dirty="0" err="1">
                <a:solidFill>
                  <a:srgbClr val="FF0000"/>
                </a:solidFill>
              </a:rPr>
              <a:t>tox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7" name="Obdélník 6"/>
          <p:cNvSpPr/>
          <p:nvPr/>
        </p:nvSpPr>
        <p:spPr>
          <a:xfrm>
            <a:off x="5724128" y="4221088"/>
            <a:ext cx="3391854" cy="22322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Intrin</a:t>
            </a:r>
            <a:r>
              <a:rPr lang="cs-CZ" dirty="0">
                <a:solidFill>
                  <a:schemeClr val="tx1"/>
                </a:solidFill>
              </a:rPr>
              <a:t>s</a:t>
            </a:r>
            <a:r>
              <a:rPr lang="en-US" dirty="0" err="1">
                <a:solidFill>
                  <a:schemeClr val="tx1"/>
                </a:solidFill>
              </a:rPr>
              <a:t>ic</a:t>
            </a:r>
            <a:r>
              <a:rPr lang="en-US" dirty="0">
                <a:solidFill>
                  <a:schemeClr val="tx1"/>
                </a:solidFill>
              </a:rPr>
              <a:t> clearance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Bioavailability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Drug half-life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Kinetic parameters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Inhibition parameters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etc.</a:t>
            </a:r>
          </a:p>
        </p:txBody>
      </p:sp>
      <p:sp>
        <p:nvSpPr>
          <p:cNvPr id="9" name="Šipka dolů 8"/>
          <p:cNvSpPr/>
          <p:nvPr/>
        </p:nvSpPr>
        <p:spPr>
          <a:xfrm rot="5400000" flipV="1">
            <a:off x="5572126" y="4973612"/>
            <a:ext cx="360040" cy="72008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bdélník 7"/>
          <p:cNvSpPr/>
          <p:nvPr/>
        </p:nvSpPr>
        <p:spPr>
          <a:xfrm>
            <a:off x="4017931" y="2060848"/>
            <a:ext cx="3196370" cy="22322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Dosing frame?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Administration frequency?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Dose-exposure relationship linearity?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Drug-drug interactions?</a:t>
            </a:r>
            <a:endParaRPr lang="cs-CZ" dirty="0">
              <a:solidFill>
                <a:schemeClr val="tx1"/>
              </a:solidFill>
            </a:endParaRPr>
          </a:p>
          <a:p>
            <a:pPr algn="ctr"/>
            <a:r>
              <a:rPr lang="cs-CZ" dirty="0" err="1">
                <a:solidFill>
                  <a:schemeClr val="tx1"/>
                </a:solidFill>
              </a:rPr>
              <a:t>etc</a:t>
            </a:r>
            <a:r>
              <a:rPr lang="cs-CZ" dirty="0">
                <a:solidFill>
                  <a:schemeClr val="tx1"/>
                </a:solidFill>
              </a:rPr>
              <a:t>.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Šipka doprava 9"/>
          <p:cNvSpPr/>
          <p:nvPr/>
        </p:nvSpPr>
        <p:spPr>
          <a:xfrm rot="2474979" flipH="1">
            <a:off x="6684752" y="4029912"/>
            <a:ext cx="504055" cy="267042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bdélník 12">
            <a:extLst>
              <a:ext uri="{FF2B5EF4-FFF2-40B4-BE49-F238E27FC236}">
                <a16:creationId xmlns:a16="http://schemas.microsoft.com/office/drawing/2014/main" xmlns="" id="{CD0097FE-9F25-46BD-9C9B-66F843661D43}"/>
              </a:ext>
            </a:extLst>
          </p:cNvPr>
          <p:cNvSpPr/>
          <p:nvPr/>
        </p:nvSpPr>
        <p:spPr>
          <a:xfrm>
            <a:off x="0" y="0"/>
            <a:ext cx="91440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4" name="Nadpis 1">
            <a:extLst>
              <a:ext uri="{FF2B5EF4-FFF2-40B4-BE49-F238E27FC236}">
                <a16:creationId xmlns:a16="http://schemas.microsoft.com/office/drawing/2014/main" xmlns="" id="{B7FC1793-70EA-4740-8D61-8B4542E6E7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V</a:t>
            </a:r>
            <a:r>
              <a:rPr lang="cs-CZ" b="1" dirty="0">
                <a:solidFill>
                  <a:schemeClr val="bg1"/>
                </a:solidFill>
              </a:rPr>
              <a:t>ý</a:t>
            </a:r>
            <a:r>
              <a:rPr lang="en-US" b="1" dirty="0" err="1">
                <a:solidFill>
                  <a:schemeClr val="bg1"/>
                </a:solidFill>
              </a:rPr>
              <a:t>voj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cs-CZ" b="1" dirty="0">
                <a:solidFill>
                  <a:schemeClr val="bg1"/>
                </a:solidFill>
              </a:rPr>
              <a:t>léčiv</a:t>
            </a:r>
          </a:p>
        </p:txBody>
      </p:sp>
      <p:sp>
        <p:nvSpPr>
          <p:cNvPr id="15" name="Obdélník 14">
            <a:extLst>
              <a:ext uri="{FF2B5EF4-FFF2-40B4-BE49-F238E27FC236}">
                <a16:creationId xmlns:a16="http://schemas.microsoft.com/office/drawing/2014/main" xmlns="" id="{A6D39716-78E2-494A-9AFA-63E9EAB8545A}"/>
              </a:ext>
            </a:extLst>
          </p:cNvPr>
          <p:cNvSpPr/>
          <p:nvPr/>
        </p:nvSpPr>
        <p:spPr>
          <a:xfrm>
            <a:off x="0" y="6583362"/>
            <a:ext cx="9144000" cy="27463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387311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délník 15">
            <a:extLst>
              <a:ext uri="{FF2B5EF4-FFF2-40B4-BE49-F238E27FC236}">
                <a16:creationId xmlns:a16="http://schemas.microsoft.com/office/drawing/2014/main" xmlns="" id="{6E8914F6-B664-4EBD-B7CE-A68979A23888}"/>
              </a:ext>
            </a:extLst>
          </p:cNvPr>
          <p:cNvSpPr/>
          <p:nvPr/>
        </p:nvSpPr>
        <p:spPr>
          <a:xfrm>
            <a:off x="0" y="6344940"/>
            <a:ext cx="9144000" cy="51306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4" name="Obdélník 13">
            <a:extLst>
              <a:ext uri="{FF2B5EF4-FFF2-40B4-BE49-F238E27FC236}">
                <a16:creationId xmlns:a16="http://schemas.microsoft.com/office/drawing/2014/main" xmlns="" id="{8E29D103-B435-4B66-9D04-647FD6554DE4}"/>
              </a:ext>
            </a:extLst>
          </p:cNvPr>
          <p:cNvSpPr/>
          <p:nvPr/>
        </p:nvSpPr>
        <p:spPr>
          <a:xfrm>
            <a:off x="0" y="0"/>
            <a:ext cx="91440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chemeClr val="bg1"/>
                </a:solidFill>
              </a:rPr>
              <a:t>Studium metabolismu léčiv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1190" y="2348880"/>
            <a:ext cx="3610744" cy="3344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45717" y="2639397"/>
            <a:ext cx="3753168" cy="323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Zástupný symbol pro obsah 2"/>
          <p:cNvSpPr txBox="1">
            <a:spLocks/>
          </p:cNvSpPr>
          <p:nvPr/>
        </p:nvSpPr>
        <p:spPr>
          <a:xfrm>
            <a:off x="457200" y="1523925"/>
            <a:ext cx="8229600" cy="47853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cs-CZ" sz="2400" dirty="0"/>
              <a:t>cytochromy P450 (CYP), hem-</a:t>
            </a:r>
            <a:r>
              <a:rPr lang="cs-CZ" sz="2400" dirty="0" err="1"/>
              <a:t>thiolátové</a:t>
            </a:r>
            <a:r>
              <a:rPr lang="cs-CZ" sz="2400" dirty="0"/>
              <a:t> oxidoreduktázy, zodpovídají za biotransformaci přibližně 90 % běžně používaných léčiv</a:t>
            </a:r>
          </a:p>
        </p:txBody>
      </p:sp>
      <p:sp>
        <p:nvSpPr>
          <p:cNvPr id="11" name="Zástupný symbol pro obsah 2"/>
          <p:cNvSpPr txBox="1">
            <a:spLocks/>
          </p:cNvSpPr>
          <p:nvPr/>
        </p:nvSpPr>
        <p:spPr>
          <a:xfrm>
            <a:off x="457200" y="6408015"/>
            <a:ext cx="8229600" cy="4320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1800" dirty="0" err="1">
                <a:solidFill>
                  <a:schemeClr val="bg1"/>
                </a:solidFill>
              </a:rPr>
              <a:t>Lewis</a:t>
            </a:r>
            <a:r>
              <a:rPr lang="cs-CZ" sz="1800" dirty="0">
                <a:solidFill>
                  <a:schemeClr val="bg1"/>
                </a:solidFill>
              </a:rPr>
              <a:t>, D.F.V., </a:t>
            </a:r>
            <a:r>
              <a:rPr lang="cs-CZ" sz="1800" dirty="0" err="1">
                <a:solidFill>
                  <a:schemeClr val="bg1"/>
                </a:solidFill>
              </a:rPr>
              <a:t>Pharmacogenomics</a:t>
            </a:r>
            <a:r>
              <a:rPr lang="cs-CZ" sz="1800" dirty="0">
                <a:solidFill>
                  <a:schemeClr val="bg1"/>
                </a:solidFill>
              </a:rPr>
              <a:t> 2003, </a:t>
            </a:r>
            <a:r>
              <a:rPr lang="cs-CZ" sz="1800" i="1" dirty="0">
                <a:solidFill>
                  <a:schemeClr val="bg1"/>
                </a:solidFill>
              </a:rPr>
              <a:t>4</a:t>
            </a:r>
            <a:r>
              <a:rPr lang="cs-CZ" sz="1800" dirty="0">
                <a:solidFill>
                  <a:schemeClr val="bg1"/>
                </a:solidFill>
              </a:rPr>
              <a:t>, 387–395.</a:t>
            </a: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12" name="Zástupný symbol pro obsah 2"/>
          <p:cNvSpPr txBox="1">
            <a:spLocks/>
          </p:cNvSpPr>
          <p:nvPr/>
        </p:nvSpPr>
        <p:spPr>
          <a:xfrm>
            <a:off x="1224112" y="5896977"/>
            <a:ext cx="2555800" cy="4843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cs-CZ" sz="1800" dirty="0"/>
              <a:t>Model struktury CYP2C9.</a:t>
            </a:r>
          </a:p>
        </p:txBody>
      </p:sp>
      <p:sp>
        <p:nvSpPr>
          <p:cNvPr id="13" name="Zástupný symbol pro obsah 2"/>
          <p:cNvSpPr txBox="1">
            <a:spLocks/>
          </p:cNvSpPr>
          <p:nvPr/>
        </p:nvSpPr>
        <p:spPr>
          <a:xfrm>
            <a:off x="4528583" y="5733256"/>
            <a:ext cx="3955958" cy="6823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cs-CZ" sz="1800" dirty="0"/>
              <a:t>Podíl jednotlivých </a:t>
            </a:r>
            <a:r>
              <a:rPr lang="cs-CZ" sz="1800" dirty="0" err="1"/>
              <a:t>isoforem</a:t>
            </a:r>
            <a:r>
              <a:rPr lang="cs-CZ" sz="1800" dirty="0"/>
              <a:t> CYP na metabolismu léčiv u člověka.</a:t>
            </a:r>
          </a:p>
        </p:txBody>
      </p:sp>
    </p:spTree>
    <p:extLst>
      <p:ext uri="{BB962C8B-B14F-4D97-AF65-F5344CB8AC3E}">
        <p14:creationId xmlns:p14="http://schemas.microsoft.com/office/powerpoint/2010/main" val="28479593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>
            <a:extLst>
              <a:ext uri="{FF2B5EF4-FFF2-40B4-BE49-F238E27FC236}">
                <a16:creationId xmlns:a16="http://schemas.microsoft.com/office/drawing/2014/main" xmlns="" id="{C1F16A95-C080-472C-8DA2-7626DF5C41C0}"/>
              </a:ext>
            </a:extLst>
          </p:cNvPr>
          <p:cNvSpPr/>
          <p:nvPr/>
        </p:nvSpPr>
        <p:spPr>
          <a:xfrm>
            <a:off x="0" y="0"/>
            <a:ext cx="91440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chemeClr val="bg1"/>
                </a:solidFill>
              </a:rPr>
              <a:t>Kapilární elektroforéza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/>
              <a:t>Capillary</a:t>
            </a:r>
            <a:r>
              <a:rPr lang="cs-CZ" dirty="0"/>
              <a:t> </a:t>
            </a:r>
            <a:r>
              <a:rPr lang="cs-CZ" dirty="0" err="1"/>
              <a:t>Electrophoresis</a:t>
            </a:r>
            <a:r>
              <a:rPr lang="cs-CZ" dirty="0"/>
              <a:t> (CE)</a:t>
            </a:r>
          </a:p>
          <a:p>
            <a:r>
              <a:rPr lang="cs-CZ" dirty="0"/>
              <a:t>Elektroforéza = separační technika založená na rozdílech rychlosti migrace látek ve stejnosměrném elektrickém poli</a:t>
            </a:r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xmlns="" id="{02024F54-AB1A-4BCF-8E44-78537C54865B}"/>
              </a:ext>
            </a:extLst>
          </p:cNvPr>
          <p:cNvSpPr/>
          <p:nvPr/>
        </p:nvSpPr>
        <p:spPr>
          <a:xfrm>
            <a:off x="0" y="6344940"/>
            <a:ext cx="9144000" cy="51306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xmlns="" id="{EC110F22-659C-44EE-8404-00EF85123A2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19" t="33374" r="12501" b="21029"/>
          <a:stretch/>
        </p:blipFill>
        <p:spPr>
          <a:xfrm>
            <a:off x="1710688" y="3893938"/>
            <a:ext cx="5722624" cy="2053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6030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Obdélník 28">
            <a:extLst>
              <a:ext uri="{FF2B5EF4-FFF2-40B4-BE49-F238E27FC236}">
                <a16:creationId xmlns:a16="http://schemas.microsoft.com/office/drawing/2014/main" xmlns="" id="{772F8796-1AA1-49E9-8A97-BEB6B17A36CF}"/>
              </a:ext>
            </a:extLst>
          </p:cNvPr>
          <p:cNvSpPr/>
          <p:nvPr/>
        </p:nvSpPr>
        <p:spPr>
          <a:xfrm>
            <a:off x="0" y="0"/>
            <a:ext cx="91440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chemeClr val="bg1"/>
                </a:solidFill>
              </a:rPr>
              <a:t>Stanovení aktivity CYP pomocí CE</a:t>
            </a:r>
          </a:p>
        </p:txBody>
      </p:sp>
      <p:grpSp>
        <p:nvGrpSpPr>
          <p:cNvPr id="4" name="Skupina 3"/>
          <p:cNvGrpSpPr/>
          <p:nvPr/>
        </p:nvGrpSpPr>
        <p:grpSpPr>
          <a:xfrm>
            <a:off x="1004220" y="4653136"/>
            <a:ext cx="7289797" cy="1929694"/>
            <a:chOff x="893045" y="2276872"/>
            <a:chExt cx="7711403" cy="2088232"/>
          </a:xfrm>
        </p:grpSpPr>
        <p:grpSp>
          <p:nvGrpSpPr>
            <p:cNvPr id="5" name="Skupina 69"/>
            <p:cNvGrpSpPr/>
            <p:nvPr/>
          </p:nvGrpSpPr>
          <p:grpSpPr>
            <a:xfrm>
              <a:off x="3491880" y="2708920"/>
              <a:ext cx="1440160" cy="806214"/>
              <a:chOff x="3707904" y="2708920"/>
              <a:chExt cx="1440160" cy="806214"/>
            </a:xfrm>
          </p:grpSpPr>
          <p:pic>
            <p:nvPicPr>
              <p:cNvPr id="20" name="Picture 16"/>
              <p:cNvPicPr>
                <a:picLocks noChangeAspect="1" noChangeArrowheads="1"/>
              </p:cNvPicPr>
              <p:nvPr/>
            </p:nvPicPr>
            <p:blipFill>
              <a:blip r:embed="rId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3707904" y="2708920"/>
                <a:ext cx="1440160" cy="80621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1" name="Zástupný symbol pro obsah 2"/>
              <p:cNvSpPr txBox="1">
                <a:spLocks/>
              </p:cNvSpPr>
              <p:nvPr/>
            </p:nvSpPr>
            <p:spPr>
              <a:xfrm>
                <a:off x="3914055" y="3068761"/>
                <a:ext cx="1100967" cy="331753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/>
              <a:p>
                <a:pPr marL="342900" marR="0" lvl="0" indent="-342900" algn="l" defTabSz="9144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 typeface="Arial" pitchFamily="34" charset="0"/>
                  <a:buNone/>
                  <a:tabLst/>
                  <a:defRPr/>
                </a:pPr>
                <a:r>
                  <a:rPr kumimoji="0" lang="en-US" sz="1600" b="1" i="0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T</a:t>
                </a:r>
                <a:r>
                  <a:rPr kumimoji="0" lang="cs-CZ" sz="1600" b="1" i="0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řepačka</a:t>
                </a:r>
                <a:endParaRPr kumimoji="0" lang="cs-CZ" sz="1600" b="1" i="0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</p:grpSp>
        <p:grpSp>
          <p:nvGrpSpPr>
            <p:cNvPr id="6" name="Skupina 34"/>
            <p:cNvGrpSpPr/>
            <p:nvPr/>
          </p:nvGrpSpPr>
          <p:grpSpPr>
            <a:xfrm>
              <a:off x="5796136" y="2276872"/>
              <a:ext cx="1196717" cy="1636956"/>
              <a:chOff x="6444208" y="1772816"/>
              <a:chExt cx="1548692" cy="1921644"/>
            </a:xfrm>
          </p:grpSpPr>
          <p:pic>
            <p:nvPicPr>
              <p:cNvPr id="18" name="Picture 9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6444208" y="1772816"/>
                <a:ext cx="1408535" cy="19216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9" name="Zástupný symbol pro obsah 2"/>
              <p:cNvSpPr txBox="1">
                <a:spLocks/>
              </p:cNvSpPr>
              <p:nvPr/>
            </p:nvSpPr>
            <p:spPr>
              <a:xfrm>
                <a:off x="6595097" y="3348718"/>
                <a:ext cx="1397803" cy="28803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/>
              <a:p>
                <a:pPr marL="342900" marR="0" lvl="0" indent="-342900" algn="l" defTabSz="9144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 typeface="Arial" pitchFamily="34" charset="0"/>
                  <a:buNone/>
                  <a:tabLst/>
                  <a:defRPr/>
                </a:pPr>
                <a:r>
                  <a:rPr kumimoji="0" 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CE </a:t>
                </a:r>
                <a:r>
                  <a:rPr lang="cs-CZ" sz="1200" b="1" dirty="0" err="1"/>
                  <a:t>s</a:t>
                </a:r>
                <a:r>
                  <a:rPr kumimoji="0" lang="en-US" sz="1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yst</a:t>
                </a:r>
                <a:r>
                  <a:rPr kumimoji="0" lang="cs-CZ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é</a:t>
                </a:r>
                <a:r>
                  <a:rPr kumimoji="0" 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m</a:t>
                </a:r>
                <a:endParaRPr kumimoji="0" lang="cs-CZ" sz="12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7" name="Zástupný symbol pro obsah 2"/>
            <p:cNvSpPr txBox="1">
              <a:spLocks/>
            </p:cNvSpPr>
            <p:nvPr/>
          </p:nvSpPr>
          <p:spPr>
            <a:xfrm>
              <a:off x="3523096" y="3897560"/>
              <a:ext cx="1447281" cy="43204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/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cs-CZ" sz="22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Inkubace</a:t>
              </a:r>
            </a:p>
          </p:txBody>
        </p:sp>
        <p:sp>
          <p:nvSpPr>
            <p:cNvPr id="8" name="Zástupný symbol pro obsah 2"/>
            <p:cNvSpPr txBox="1">
              <a:spLocks/>
            </p:cNvSpPr>
            <p:nvPr/>
          </p:nvSpPr>
          <p:spPr>
            <a:xfrm>
              <a:off x="5789242" y="3933056"/>
              <a:ext cx="1440384" cy="43204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/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cs-CZ" sz="20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Analýza</a:t>
              </a:r>
            </a:p>
          </p:txBody>
        </p:sp>
        <p:cxnSp>
          <p:nvCxnSpPr>
            <p:cNvPr id="9" name="Přímá spojovací šipka 17"/>
            <p:cNvCxnSpPr/>
            <p:nvPr/>
          </p:nvCxnSpPr>
          <p:spPr>
            <a:xfrm>
              <a:off x="1331640" y="2780928"/>
              <a:ext cx="720080" cy="288032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Přímá spojovací šipka 18"/>
            <p:cNvCxnSpPr/>
            <p:nvPr/>
          </p:nvCxnSpPr>
          <p:spPr>
            <a:xfrm flipV="1">
              <a:off x="1331640" y="3140968"/>
              <a:ext cx="720080" cy="288032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Přímá spojovací šipka 19"/>
            <p:cNvCxnSpPr/>
            <p:nvPr/>
          </p:nvCxnSpPr>
          <p:spPr>
            <a:xfrm>
              <a:off x="2843808" y="3140968"/>
              <a:ext cx="504056" cy="1588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Přímá spojovací šipka 20"/>
            <p:cNvCxnSpPr/>
            <p:nvPr/>
          </p:nvCxnSpPr>
          <p:spPr>
            <a:xfrm>
              <a:off x="5076056" y="3140968"/>
              <a:ext cx="504056" cy="1588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Přímá spojovací šipka 21"/>
            <p:cNvCxnSpPr/>
            <p:nvPr/>
          </p:nvCxnSpPr>
          <p:spPr>
            <a:xfrm>
              <a:off x="7092280" y="3140968"/>
              <a:ext cx="504056" cy="1588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4" name="Picture 1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899592" y="2348880"/>
              <a:ext cx="295387" cy="7200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" name="Picture 13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893045" y="3140968"/>
              <a:ext cx="294579" cy="7200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" name="Picture 14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181612" y="2420888"/>
              <a:ext cx="590188" cy="14401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" name="Picture 17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7740352" y="2420888"/>
              <a:ext cx="864096" cy="14401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2" name="Picture 2" descr="http://images.novusbio.com/design/assay_kit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391" y="2420888"/>
            <a:ext cx="2867025" cy="2076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Zástupný symbol pro obsah 2"/>
          <p:cNvSpPr>
            <a:spLocks noGrp="1"/>
          </p:cNvSpPr>
          <p:nvPr>
            <p:ph idx="1"/>
          </p:nvPr>
        </p:nvSpPr>
        <p:spPr>
          <a:xfrm>
            <a:off x="3579566" y="3106288"/>
            <a:ext cx="5148262" cy="133082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400" dirty="0">
                <a:solidFill>
                  <a:schemeClr val="tx1"/>
                </a:solidFill>
              </a:rPr>
              <a:t>bez nutnosti použití fluorescenčně nebo radiometricky značených sloučenin</a:t>
            </a:r>
            <a:endParaRPr lang="en-US" sz="2400" dirty="0">
              <a:solidFill>
                <a:schemeClr val="tx1"/>
              </a:solidFill>
            </a:endParaRPr>
          </a:p>
          <a:p>
            <a:pPr>
              <a:buFont typeface="Symbol" pitchFamily="18" charset="2"/>
              <a:buChar char="Þ"/>
            </a:pPr>
            <a:endParaRPr lang="cs-CZ" sz="1400" dirty="0">
              <a:solidFill>
                <a:schemeClr val="tx1"/>
              </a:solidFill>
              <a:latin typeface="Arial Rounded MT Bold" pitchFamily="34" charset="0"/>
            </a:endParaRPr>
          </a:p>
          <a:p>
            <a:pPr>
              <a:buFont typeface="Symbol" pitchFamily="18" charset="2"/>
              <a:buChar char="Þ"/>
            </a:pPr>
            <a:endParaRPr lang="en-US" sz="1400" dirty="0">
              <a:solidFill>
                <a:schemeClr val="tx1"/>
              </a:solidFill>
              <a:latin typeface="Arial Rounded MT Bold" pitchFamily="34" charset="0"/>
            </a:endParaRPr>
          </a:p>
        </p:txBody>
      </p:sp>
      <p:grpSp>
        <p:nvGrpSpPr>
          <p:cNvPr id="24" name="Skupina 23"/>
          <p:cNvGrpSpPr/>
          <p:nvPr/>
        </p:nvGrpSpPr>
        <p:grpSpPr>
          <a:xfrm>
            <a:off x="1187624" y="1556792"/>
            <a:ext cx="6864573" cy="640561"/>
            <a:chOff x="313421" y="4574389"/>
            <a:chExt cx="6164106" cy="640561"/>
          </a:xfrm>
        </p:grpSpPr>
        <p:sp>
          <p:nvSpPr>
            <p:cNvPr id="25" name="Zástupný symbol pro obsah 2"/>
            <p:cNvSpPr txBox="1">
              <a:spLocks/>
            </p:cNvSpPr>
            <p:nvPr/>
          </p:nvSpPr>
          <p:spPr>
            <a:xfrm>
              <a:off x="313421" y="4786322"/>
              <a:ext cx="3108281" cy="42862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/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cs-CZ" sz="22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ea typeface="Verdana" pitchFamily="34" charset="0"/>
                  <a:cs typeface="Verdana" pitchFamily="34" charset="0"/>
                </a:rPr>
                <a:t>RH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Verdana" pitchFamily="34" charset="0"/>
                  <a:cs typeface="Verdana" pitchFamily="34" charset="0"/>
                </a:rPr>
                <a:t>  +  O</a:t>
              </a:r>
              <a:r>
                <a:rPr kumimoji="0" lang="en-US" sz="2200" b="1" i="0" u="none" strike="noStrike" kern="1200" cap="none" spc="0" normalizeH="0" baseline="-25000" noProof="0" dirty="0">
                  <a:ln>
                    <a:noFill/>
                  </a:ln>
                  <a:effectLst/>
                  <a:uLnTx/>
                  <a:uFillTx/>
                  <a:ea typeface="Verdana" pitchFamily="34" charset="0"/>
                  <a:cs typeface="Verdana" pitchFamily="34" charset="0"/>
                </a:rPr>
                <a:t>2 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Verdana" pitchFamily="34" charset="0"/>
                  <a:cs typeface="Verdana" pitchFamily="34" charset="0"/>
                </a:rPr>
                <a:t> +</a:t>
              </a:r>
              <a:r>
                <a:rPr kumimoji="0" lang="en-US" sz="2200" b="1" i="0" u="none" strike="noStrike" kern="1200" cap="none" spc="0" normalizeH="0" noProof="0" dirty="0">
                  <a:ln>
                    <a:noFill/>
                  </a:ln>
                  <a:effectLst/>
                  <a:uLnTx/>
                  <a:uFillTx/>
                  <a:ea typeface="Verdana" pitchFamily="34" charset="0"/>
                  <a:cs typeface="Verdana" pitchFamily="34" charset="0"/>
                </a:rPr>
                <a:t>  NADPH  +  H</a:t>
              </a:r>
              <a:r>
                <a:rPr kumimoji="0" lang="en-US" sz="2200" b="1" i="0" u="none" strike="noStrike" kern="1200" cap="none" spc="0" normalizeH="0" baseline="30000" noProof="0" dirty="0">
                  <a:ln>
                    <a:noFill/>
                  </a:ln>
                  <a:effectLst/>
                  <a:uLnTx/>
                  <a:uFillTx/>
                  <a:ea typeface="Verdana" pitchFamily="34" charset="0"/>
                  <a:cs typeface="Verdana" pitchFamily="34" charset="0"/>
                </a:rPr>
                <a:t>+</a:t>
              </a:r>
              <a:r>
                <a:rPr kumimoji="0" lang="en-US" sz="2200" b="1" i="0" u="none" strike="noStrike" kern="1200" cap="none" spc="0" normalizeH="0" noProof="0" dirty="0">
                  <a:ln>
                    <a:noFill/>
                  </a:ln>
                  <a:effectLst/>
                  <a:uLnTx/>
                  <a:uFillTx/>
                  <a:ea typeface="Verdana" pitchFamily="34" charset="0"/>
                  <a:cs typeface="Verdana" pitchFamily="34" charset="0"/>
                </a:rPr>
                <a:t>  </a:t>
              </a:r>
              <a:endParaRPr kumimoji="0" lang="cs-CZ" sz="2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26" name="Zástupný symbol pro obsah 2"/>
            <p:cNvSpPr txBox="1">
              <a:spLocks/>
            </p:cNvSpPr>
            <p:nvPr/>
          </p:nvSpPr>
          <p:spPr>
            <a:xfrm>
              <a:off x="3905759" y="4786322"/>
              <a:ext cx="2571768" cy="428628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/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ea typeface="Verdana" pitchFamily="34" charset="0"/>
                  <a:cs typeface="Verdana" pitchFamily="34" charset="0"/>
                </a:rPr>
                <a:t>ROH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Verdana" pitchFamily="34" charset="0"/>
                  <a:cs typeface="Verdana" pitchFamily="34" charset="0"/>
                </a:rPr>
                <a:t>  </a:t>
              </a:r>
              <a:r>
                <a:rPr kumimoji="0" lang="en-US" sz="2200" b="1" i="0" u="none" strike="noStrike" kern="1200" cap="none" spc="0" normalizeH="0" noProof="0" dirty="0">
                  <a:ln>
                    <a:noFill/>
                  </a:ln>
                  <a:effectLst/>
                  <a:uLnTx/>
                  <a:uFillTx/>
                  <a:ea typeface="Verdana" pitchFamily="34" charset="0"/>
                  <a:cs typeface="Verdana" pitchFamily="34" charset="0"/>
                </a:rPr>
                <a:t>+  </a:t>
              </a:r>
              <a:r>
                <a:rPr kumimoji="0" lang="en-US" sz="2200" b="1" i="0" u="none" strike="noStrike" kern="1200" cap="none" spc="0" normalizeH="0" noProof="0" dirty="0" err="1">
                  <a:ln>
                    <a:noFill/>
                  </a:ln>
                  <a:effectLst/>
                  <a:uLnTx/>
                  <a:uFillTx/>
                  <a:ea typeface="Verdana" pitchFamily="34" charset="0"/>
                  <a:cs typeface="Verdana" pitchFamily="34" charset="0"/>
                </a:rPr>
                <a:t>NADP</a:t>
              </a:r>
              <a:r>
                <a:rPr kumimoji="0" lang="en-US" sz="2200" b="1" i="0" u="none" strike="noStrike" kern="1200" cap="none" spc="0" normalizeH="0" baseline="30000" noProof="0" dirty="0">
                  <a:ln>
                    <a:noFill/>
                  </a:ln>
                  <a:effectLst/>
                  <a:uLnTx/>
                  <a:uFillTx/>
                  <a:ea typeface="Verdana" pitchFamily="34" charset="0"/>
                  <a:cs typeface="Verdana" pitchFamily="34" charset="0"/>
                </a:rPr>
                <a:t>+ </a:t>
              </a:r>
              <a:r>
                <a:rPr kumimoji="0" lang="en-US" sz="2200" b="1" i="0" u="none" strike="noStrike" kern="1200" cap="none" spc="0" normalizeH="0" noProof="0" dirty="0">
                  <a:ln>
                    <a:noFill/>
                  </a:ln>
                  <a:effectLst/>
                  <a:uLnTx/>
                  <a:uFillTx/>
                  <a:ea typeface="Verdana" pitchFamily="34" charset="0"/>
                  <a:cs typeface="Verdana" pitchFamily="34" charset="0"/>
                </a:rPr>
                <a:t> + </a:t>
              </a:r>
              <a:r>
                <a:rPr kumimoji="0" lang="en-US" sz="2200" b="1" i="0" u="none" strike="noStrike" kern="1200" cap="none" spc="0" normalizeH="0" noProof="0" dirty="0" err="1">
                  <a:ln>
                    <a:noFill/>
                  </a:ln>
                  <a:effectLst/>
                  <a:uLnTx/>
                  <a:uFillTx/>
                  <a:ea typeface="Verdana" pitchFamily="34" charset="0"/>
                  <a:cs typeface="Verdana" pitchFamily="34" charset="0"/>
                </a:rPr>
                <a:t>H</a:t>
              </a:r>
              <a:r>
                <a:rPr kumimoji="0" lang="en-US" sz="2200" b="1" i="0" u="none" strike="noStrike" kern="1200" cap="none" spc="0" normalizeH="0" baseline="-25000" noProof="0" dirty="0" err="1">
                  <a:ln>
                    <a:noFill/>
                  </a:ln>
                  <a:effectLst/>
                  <a:uLnTx/>
                  <a:uFillTx/>
                  <a:ea typeface="Verdana" pitchFamily="34" charset="0"/>
                  <a:cs typeface="Verdana" pitchFamily="34" charset="0"/>
                </a:rPr>
                <a:t>2</a:t>
              </a:r>
              <a:r>
                <a:rPr kumimoji="0" lang="en-US" sz="2200" b="1" i="0" u="none" strike="noStrike" kern="1200" cap="none" spc="0" normalizeH="0" noProof="0" dirty="0" err="1">
                  <a:ln>
                    <a:noFill/>
                  </a:ln>
                  <a:effectLst/>
                  <a:uLnTx/>
                  <a:uFillTx/>
                  <a:ea typeface="Verdana" pitchFamily="34" charset="0"/>
                  <a:cs typeface="Verdana" pitchFamily="34" charset="0"/>
                </a:rPr>
                <a:t>O</a:t>
              </a:r>
              <a:r>
                <a:rPr kumimoji="0" lang="en-US" sz="2200" b="1" i="0" u="none" strike="noStrike" kern="1200" cap="none" spc="0" normalizeH="0" noProof="0" dirty="0">
                  <a:ln>
                    <a:noFill/>
                  </a:ln>
                  <a:effectLst/>
                  <a:uLnTx/>
                  <a:uFillTx/>
                  <a:ea typeface="Verdana" pitchFamily="34" charset="0"/>
                  <a:cs typeface="Verdana" pitchFamily="34" charset="0"/>
                </a:rPr>
                <a:t>  </a:t>
              </a:r>
              <a:endParaRPr kumimoji="0" lang="cs-CZ" sz="2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27" name="Zástupný symbol pro obsah 2"/>
            <p:cNvSpPr txBox="1">
              <a:spLocks/>
            </p:cNvSpPr>
            <p:nvPr/>
          </p:nvSpPr>
          <p:spPr>
            <a:xfrm>
              <a:off x="3191699" y="4574389"/>
              <a:ext cx="1119681" cy="50006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/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2">
                      <a:lumMod val="60000"/>
                      <a:lumOff val="40000"/>
                    </a:schemeClr>
                  </a:solidFill>
                  <a:effectLst/>
                  <a:uLnTx/>
                  <a:uFillTx/>
                  <a:ea typeface="Verdana" pitchFamily="34" charset="0"/>
                  <a:cs typeface="Verdana" pitchFamily="34" charset="0"/>
                </a:rPr>
                <a:t>CYP</a:t>
              </a:r>
              <a:endParaRPr kumimoji="0" lang="cs-CZ" sz="22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ea typeface="Verdana" pitchFamily="34" charset="0"/>
                <a:cs typeface="Verdana" pitchFamily="34" charset="0"/>
              </a:endParaRPr>
            </a:p>
          </p:txBody>
        </p:sp>
        <p:cxnSp>
          <p:nvCxnSpPr>
            <p:cNvPr id="28" name="Přímá spojovací šipka 11"/>
            <p:cNvCxnSpPr/>
            <p:nvPr/>
          </p:nvCxnSpPr>
          <p:spPr>
            <a:xfrm>
              <a:off x="3214507" y="5002224"/>
              <a:ext cx="632935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Šipka: nahoru 2">
            <a:extLst>
              <a:ext uri="{FF2B5EF4-FFF2-40B4-BE49-F238E27FC236}">
                <a16:creationId xmlns:a16="http://schemas.microsoft.com/office/drawing/2014/main" xmlns="" id="{79B51FC0-085F-45D6-A9F5-A7820DEF5A28}"/>
              </a:ext>
            </a:extLst>
          </p:cNvPr>
          <p:cNvSpPr/>
          <p:nvPr/>
        </p:nvSpPr>
        <p:spPr>
          <a:xfrm>
            <a:off x="6012160" y="4005064"/>
            <a:ext cx="432048" cy="432047"/>
          </a:xfrm>
          <a:prstGeom prst="up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1" name="Obdélník 30">
            <a:extLst>
              <a:ext uri="{FF2B5EF4-FFF2-40B4-BE49-F238E27FC236}">
                <a16:creationId xmlns:a16="http://schemas.microsoft.com/office/drawing/2014/main" xmlns="" id="{C2EAAA13-36E8-412C-A553-498039A59D65}"/>
              </a:ext>
            </a:extLst>
          </p:cNvPr>
          <p:cNvSpPr/>
          <p:nvPr/>
        </p:nvSpPr>
        <p:spPr>
          <a:xfrm>
            <a:off x="0" y="6583362"/>
            <a:ext cx="9144000" cy="27463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310847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délník 10">
            <a:extLst>
              <a:ext uri="{FF2B5EF4-FFF2-40B4-BE49-F238E27FC236}">
                <a16:creationId xmlns:a16="http://schemas.microsoft.com/office/drawing/2014/main" xmlns="" id="{6BBB222E-7B7B-4AA8-A3A9-505599EB78F7}"/>
              </a:ext>
            </a:extLst>
          </p:cNvPr>
          <p:cNvSpPr/>
          <p:nvPr/>
        </p:nvSpPr>
        <p:spPr>
          <a:xfrm>
            <a:off x="0" y="6344940"/>
            <a:ext cx="9144000" cy="51306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xmlns="" id="{2F4E5E8F-2634-4B75-A0EB-E09D6BAD3C7B}"/>
              </a:ext>
            </a:extLst>
          </p:cNvPr>
          <p:cNvSpPr/>
          <p:nvPr/>
        </p:nvSpPr>
        <p:spPr>
          <a:xfrm>
            <a:off x="0" y="0"/>
            <a:ext cx="91440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b="1" dirty="0">
                <a:solidFill>
                  <a:schemeClr val="bg1"/>
                </a:solidFill>
              </a:rPr>
              <a:t>Příklad studie v off-line uspořádání</a:t>
            </a:r>
          </a:p>
        </p:txBody>
      </p:sp>
      <p:pic>
        <p:nvPicPr>
          <p:cNvPr id="9218" name="Picture 2" descr="https://ars.els-cdn.com/content/image/1-s2.0-S0021967307019152-gr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178" y="1841598"/>
            <a:ext cx="4292271" cy="1019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s://ars.els-cdn.com/content/image/1-s2.0-S0021967307019152-gr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>
            <a:off x="5292080" y="1808822"/>
            <a:ext cx="3392893" cy="1404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https://ars.els-cdn.com/content/image/1-s2.0-S0021967307019152-gr3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>
            <a:off x="1475656" y="3700239"/>
            <a:ext cx="5944743" cy="2393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1548322" y="2924944"/>
            <a:ext cx="27399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4</a:t>
            </a:r>
            <a:r>
              <a:rPr lang="en-US" dirty="0"/>
              <a:t>’-</a:t>
            </a:r>
            <a:r>
              <a:rPr lang="cs-CZ" dirty="0"/>
              <a:t>hydroxylace </a:t>
            </a:r>
            <a:r>
              <a:rPr lang="cs-CZ" dirty="0" err="1"/>
              <a:t>diklofenaku</a:t>
            </a:r>
            <a:endParaRPr lang="cs-CZ" dirty="0"/>
          </a:p>
        </p:txBody>
      </p:sp>
      <p:sp>
        <p:nvSpPr>
          <p:cNvPr id="8" name="TextovéPole 7"/>
          <p:cNvSpPr txBox="1"/>
          <p:nvPr/>
        </p:nvSpPr>
        <p:spPr>
          <a:xfrm>
            <a:off x="2339752" y="1988840"/>
            <a:ext cx="8963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CYP2C9</a:t>
            </a:r>
          </a:p>
        </p:txBody>
      </p:sp>
      <p:sp>
        <p:nvSpPr>
          <p:cNvPr id="10" name="Zástupný symbol pro obsah 2"/>
          <p:cNvSpPr txBox="1">
            <a:spLocks/>
          </p:cNvSpPr>
          <p:nvPr/>
        </p:nvSpPr>
        <p:spPr>
          <a:xfrm>
            <a:off x="468150" y="6426240"/>
            <a:ext cx="8229600" cy="4320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1800" dirty="0">
                <a:solidFill>
                  <a:schemeClr val="bg1"/>
                </a:solidFill>
              </a:rPr>
              <a:t>Konečný</a:t>
            </a:r>
            <a:r>
              <a:rPr lang="en-US" sz="1800" dirty="0">
                <a:solidFill>
                  <a:schemeClr val="bg1"/>
                </a:solidFill>
              </a:rPr>
              <a:t>, J., </a:t>
            </a:r>
            <a:r>
              <a:rPr lang="cs-CZ" sz="1800" dirty="0" err="1">
                <a:solidFill>
                  <a:schemeClr val="bg1"/>
                </a:solidFill>
              </a:rPr>
              <a:t>Mičíková</a:t>
            </a:r>
            <a:r>
              <a:rPr lang="cs-CZ" sz="1800" dirty="0">
                <a:solidFill>
                  <a:schemeClr val="bg1"/>
                </a:solidFill>
              </a:rPr>
              <a:t>, I.</a:t>
            </a:r>
            <a:r>
              <a:rPr lang="en-US" sz="1800" dirty="0">
                <a:solidFill>
                  <a:schemeClr val="bg1"/>
                </a:solidFill>
              </a:rPr>
              <a:t>, </a:t>
            </a:r>
            <a:r>
              <a:rPr lang="cs-CZ" sz="1800" dirty="0">
                <a:solidFill>
                  <a:schemeClr val="bg1"/>
                </a:solidFill>
              </a:rPr>
              <a:t>Řemínek, R., </a:t>
            </a:r>
            <a:r>
              <a:rPr lang="cs-CZ" sz="1800" dirty="0" err="1">
                <a:solidFill>
                  <a:schemeClr val="bg1"/>
                </a:solidFill>
              </a:rPr>
              <a:t>Glatz</a:t>
            </a:r>
            <a:r>
              <a:rPr lang="cs-CZ" sz="1800" dirty="0">
                <a:solidFill>
                  <a:schemeClr val="bg1"/>
                </a:solidFill>
              </a:rPr>
              <a:t>, Z., </a:t>
            </a:r>
            <a:r>
              <a:rPr lang="en-US" sz="1800" dirty="0">
                <a:solidFill>
                  <a:schemeClr val="bg1"/>
                </a:solidFill>
              </a:rPr>
              <a:t>J. </a:t>
            </a:r>
            <a:r>
              <a:rPr lang="en-US" sz="1800" dirty="0" err="1">
                <a:solidFill>
                  <a:schemeClr val="bg1"/>
                </a:solidFill>
              </a:rPr>
              <a:t>Chromatogr</a:t>
            </a:r>
            <a:r>
              <a:rPr lang="en-US" sz="1800" dirty="0">
                <a:solidFill>
                  <a:schemeClr val="bg1"/>
                </a:solidFill>
              </a:rPr>
              <a:t>. </a:t>
            </a:r>
            <a:r>
              <a:rPr lang="cs-CZ" sz="1800" dirty="0">
                <a:solidFill>
                  <a:schemeClr val="bg1"/>
                </a:solidFill>
              </a:rPr>
              <a:t>A 2008</a:t>
            </a:r>
            <a:r>
              <a:rPr lang="en-US" sz="1800" dirty="0">
                <a:solidFill>
                  <a:schemeClr val="bg1"/>
                </a:solidFill>
              </a:rPr>
              <a:t>, </a:t>
            </a:r>
            <a:r>
              <a:rPr lang="cs-CZ" sz="1800" i="1" dirty="0">
                <a:solidFill>
                  <a:schemeClr val="bg1"/>
                </a:solidFill>
              </a:rPr>
              <a:t>1189</a:t>
            </a:r>
            <a:r>
              <a:rPr lang="en-US" sz="1800" dirty="0">
                <a:solidFill>
                  <a:schemeClr val="bg1"/>
                </a:solidFill>
              </a:rPr>
              <a:t>, 2</a:t>
            </a:r>
            <a:r>
              <a:rPr lang="cs-CZ" sz="1800" dirty="0">
                <a:solidFill>
                  <a:schemeClr val="bg1"/>
                </a:solidFill>
              </a:rPr>
              <a:t>74</a:t>
            </a:r>
            <a:r>
              <a:rPr lang="en-US" sz="1800" dirty="0">
                <a:solidFill>
                  <a:schemeClr val="bg1"/>
                </a:solidFill>
              </a:rPr>
              <a:t>–</a:t>
            </a:r>
            <a:r>
              <a:rPr lang="cs-CZ" sz="1800" dirty="0">
                <a:solidFill>
                  <a:schemeClr val="bg1"/>
                </a:solidFill>
              </a:rPr>
              <a:t>277</a:t>
            </a:r>
            <a:r>
              <a:rPr lang="en-US" sz="1800" dirty="0">
                <a:solidFill>
                  <a:schemeClr val="bg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422388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bdélník 17">
            <a:extLst>
              <a:ext uri="{FF2B5EF4-FFF2-40B4-BE49-F238E27FC236}">
                <a16:creationId xmlns:a16="http://schemas.microsoft.com/office/drawing/2014/main" xmlns="" id="{60EF71E5-41E1-4A38-8486-9122069A9579}"/>
              </a:ext>
            </a:extLst>
          </p:cNvPr>
          <p:cNvSpPr/>
          <p:nvPr/>
        </p:nvSpPr>
        <p:spPr>
          <a:xfrm>
            <a:off x="0" y="0"/>
            <a:ext cx="91440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chemeClr val="bg1"/>
                </a:solidFill>
              </a:rPr>
              <a:t>Kinetika enzymové reakce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1628800"/>
            <a:ext cx="8229600" cy="1689051"/>
          </a:xfrm>
        </p:spPr>
        <p:txBody>
          <a:bodyPr>
            <a:normAutofit/>
          </a:bodyPr>
          <a:lstStyle/>
          <a:p>
            <a:r>
              <a:rPr lang="cs-CZ" sz="2400" dirty="0" err="1"/>
              <a:t>Michaelisova</a:t>
            </a:r>
            <a:r>
              <a:rPr lang="cs-CZ" sz="2400" dirty="0"/>
              <a:t> konstanta - </a:t>
            </a:r>
            <a:r>
              <a:rPr lang="cs-CZ" sz="2400" i="1" dirty="0"/>
              <a:t>K</a:t>
            </a:r>
            <a:r>
              <a:rPr lang="cs-CZ" sz="2400" baseline="-25000" dirty="0"/>
              <a:t>m</a:t>
            </a:r>
          </a:p>
          <a:p>
            <a:r>
              <a:rPr lang="cs-CZ" sz="2400" dirty="0"/>
              <a:t>Mezní (limitní) rychlost reakce - </a:t>
            </a:r>
            <a:r>
              <a:rPr lang="cs-CZ" sz="2400" i="1" dirty="0" err="1"/>
              <a:t>V</a:t>
            </a:r>
            <a:r>
              <a:rPr lang="cs-CZ" sz="2400" baseline="-25000" dirty="0" err="1"/>
              <a:t>max</a:t>
            </a:r>
            <a:endParaRPr lang="cs-CZ" sz="2400" baseline="-25000" dirty="0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2564904"/>
            <a:ext cx="4896544" cy="4031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Přímá spojnice 5"/>
          <p:cNvCxnSpPr>
            <a:stCxn id="7" idx="3"/>
          </p:cNvCxnSpPr>
          <p:nvPr/>
        </p:nvCxnSpPr>
        <p:spPr>
          <a:xfrm>
            <a:off x="2494215" y="3493977"/>
            <a:ext cx="4310033" cy="703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ovéPole 6"/>
          <p:cNvSpPr txBox="1"/>
          <p:nvPr/>
        </p:nvSpPr>
        <p:spPr>
          <a:xfrm>
            <a:off x="1903797" y="3309311"/>
            <a:ext cx="5904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i="1" dirty="0" err="1">
                <a:solidFill>
                  <a:srgbClr val="FF0000"/>
                </a:solidFill>
              </a:rPr>
              <a:t>V</a:t>
            </a:r>
            <a:r>
              <a:rPr lang="cs-CZ" b="1" baseline="-25000" dirty="0" err="1">
                <a:solidFill>
                  <a:srgbClr val="FF0000"/>
                </a:solidFill>
              </a:rPr>
              <a:t>max</a:t>
            </a:r>
            <a:endParaRPr lang="cs-CZ" b="1" baseline="-25000" dirty="0">
              <a:solidFill>
                <a:srgbClr val="FF0000"/>
              </a:solidFill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1503655" y="4653136"/>
            <a:ext cx="8002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i="1" dirty="0" err="1">
                <a:solidFill>
                  <a:srgbClr val="FF0000"/>
                </a:solidFill>
              </a:rPr>
              <a:t>V</a:t>
            </a:r>
            <a:r>
              <a:rPr lang="cs-CZ" b="1" baseline="-25000" dirty="0" err="1">
                <a:solidFill>
                  <a:srgbClr val="FF0000"/>
                </a:solidFill>
              </a:rPr>
              <a:t>max</a:t>
            </a:r>
            <a:r>
              <a:rPr lang="cs-CZ" b="1" dirty="0">
                <a:solidFill>
                  <a:srgbClr val="FF0000"/>
                </a:solidFill>
              </a:rPr>
              <a:t>/2</a:t>
            </a:r>
            <a:endParaRPr lang="cs-CZ" b="1" baseline="-25000" dirty="0">
              <a:solidFill>
                <a:srgbClr val="FF0000"/>
              </a:solidFill>
            </a:endParaRPr>
          </a:p>
        </p:txBody>
      </p:sp>
      <p:cxnSp>
        <p:nvCxnSpPr>
          <p:cNvPr id="11" name="Přímá spojnice 10"/>
          <p:cNvCxnSpPr>
            <a:stCxn id="9" idx="3"/>
          </p:cNvCxnSpPr>
          <p:nvPr/>
        </p:nvCxnSpPr>
        <p:spPr>
          <a:xfrm>
            <a:off x="2303939" y="4837802"/>
            <a:ext cx="61187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nice 12"/>
          <p:cNvCxnSpPr/>
          <p:nvPr/>
        </p:nvCxnSpPr>
        <p:spPr>
          <a:xfrm>
            <a:off x="2915816" y="4837802"/>
            <a:ext cx="0" cy="132750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ovéPole 13"/>
          <p:cNvSpPr txBox="1"/>
          <p:nvPr/>
        </p:nvSpPr>
        <p:spPr>
          <a:xfrm>
            <a:off x="2698003" y="6165304"/>
            <a:ext cx="4338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i="1" dirty="0">
                <a:solidFill>
                  <a:srgbClr val="FF0000"/>
                </a:solidFill>
              </a:rPr>
              <a:t>K</a:t>
            </a:r>
            <a:r>
              <a:rPr lang="cs-CZ" b="1" baseline="-25000" dirty="0">
                <a:solidFill>
                  <a:srgbClr val="FF0000"/>
                </a:solidFill>
              </a:rPr>
              <a:t>m</a:t>
            </a:r>
          </a:p>
        </p:txBody>
      </p:sp>
      <p:sp>
        <p:nvSpPr>
          <p:cNvPr id="15" name="TextovéPole 14"/>
          <p:cNvSpPr txBox="1"/>
          <p:nvPr/>
        </p:nvSpPr>
        <p:spPr>
          <a:xfrm>
            <a:off x="6156176" y="1844824"/>
            <a:ext cx="8226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i="1" dirty="0"/>
              <a:t>K</a:t>
            </a:r>
            <a:r>
              <a:rPr lang="cs-CZ" sz="2800" baseline="-25000" dirty="0"/>
              <a:t>m</a:t>
            </a:r>
            <a:r>
              <a:rPr lang="cs-CZ" sz="2800" dirty="0"/>
              <a:t> =</a:t>
            </a:r>
          </a:p>
        </p:txBody>
      </p:sp>
      <p:sp>
        <p:nvSpPr>
          <p:cNvPr id="16" name="TextovéPole 15"/>
          <p:cNvSpPr txBox="1"/>
          <p:nvPr/>
        </p:nvSpPr>
        <p:spPr>
          <a:xfrm>
            <a:off x="7127198" y="1556792"/>
            <a:ext cx="13288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i="1" dirty="0" err="1"/>
              <a:t>V</a:t>
            </a:r>
            <a:r>
              <a:rPr lang="cs-CZ" sz="2400" baseline="-25000" dirty="0" err="1"/>
              <a:t>max</a:t>
            </a:r>
            <a:r>
              <a:rPr lang="cs-CZ" sz="2400" dirty="0"/>
              <a:t> × </a:t>
            </a:r>
            <a:r>
              <a:rPr lang="en-US" sz="2400" dirty="0"/>
              <a:t>[S]</a:t>
            </a:r>
            <a:endParaRPr lang="cs-CZ" sz="2400" dirty="0"/>
          </a:p>
        </p:txBody>
      </p:sp>
      <p:sp>
        <p:nvSpPr>
          <p:cNvPr id="17" name="TextovéPole 16"/>
          <p:cNvSpPr txBox="1"/>
          <p:nvPr/>
        </p:nvSpPr>
        <p:spPr>
          <a:xfrm>
            <a:off x="7226424" y="2175247"/>
            <a:ext cx="11304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i="1" dirty="0"/>
              <a:t>K</a:t>
            </a:r>
            <a:r>
              <a:rPr lang="cs-CZ" sz="2400" baseline="-25000" dirty="0"/>
              <a:t>m</a:t>
            </a:r>
            <a:r>
              <a:rPr lang="cs-CZ" sz="2400" dirty="0"/>
              <a:t> + </a:t>
            </a:r>
            <a:r>
              <a:rPr lang="en-US" sz="2400" dirty="0"/>
              <a:t>[S]</a:t>
            </a:r>
            <a:endParaRPr lang="cs-CZ" sz="2400" dirty="0"/>
          </a:p>
        </p:txBody>
      </p:sp>
      <p:cxnSp>
        <p:nvCxnSpPr>
          <p:cNvPr id="19" name="Přímá spojnice 18"/>
          <p:cNvCxnSpPr/>
          <p:nvPr/>
        </p:nvCxnSpPr>
        <p:spPr>
          <a:xfrm>
            <a:off x="7143571" y="2106434"/>
            <a:ext cx="1296144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bdélník 19">
            <a:extLst>
              <a:ext uri="{FF2B5EF4-FFF2-40B4-BE49-F238E27FC236}">
                <a16:creationId xmlns:a16="http://schemas.microsoft.com/office/drawing/2014/main" xmlns="" id="{B341E01A-3035-4BD7-BCB7-75B9E97C33A3}"/>
              </a:ext>
            </a:extLst>
          </p:cNvPr>
          <p:cNvSpPr/>
          <p:nvPr/>
        </p:nvSpPr>
        <p:spPr>
          <a:xfrm>
            <a:off x="0" y="6583362"/>
            <a:ext cx="9144000" cy="27463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78281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Obdélník 23">
            <a:extLst>
              <a:ext uri="{FF2B5EF4-FFF2-40B4-BE49-F238E27FC236}">
                <a16:creationId xmlns:a16="http://schemas.microsoft.com/office/drawing/2014/main" xmlns="" id="{4CAB091F-758B-4C57-86A3-EE488BCC3CD2}"/>
              </a:ext>
            </a:extLst>
          </p:cNvPr>
          <p:cNvSpPr/>
          <p:nvPr/>
        </p:nvSpPr>
        <p:spPr>
          <a:xfrm>
            <a:off x="0" y="6562214"/>
            <a:ext cx="9144000" cy="29578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22" name="Obdélník 21">
            <a:extLst>
              <a:ext uri="{FF2B5EF4-FFF2-40B4-BE49-F238E27FC236}">
                <a16:creationId xmlns:a16="http://schemas.microsoft.com/office/drawing/2014/main" xmlns="" id="{69ECD17B-F4AB-4047-A02B-2AC9F7011106}"/>
              </a:ext>
            </a:extLst>
          </p:cNvPr>
          <p:cNvSpPr/>
          <p:nvPr/>
        </p:nvSpPr>
        <p:spPr>
          <a:xfrm>
            <a:off x="0" y="0"/>
            <a:ext cx="9144000" cy="14127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>
                <a:solidFill>
                  <a:schemeClr val="bg1"/>
                </a:solidFill>
              </a:rPr>
              <a:t>Inhibice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enzymov</a:t>
            </a:r>
            <a:r>
              <a:rPr lang="cs-CZ" b="1" dirty="0">
                <a:solidFill>
                  <a:schemeClr val="bg1"/>
                </a:solidFill>
              </a:rPr>
              <a:t>é </a:t>
            </a:r>
            <a:r>
              <a:rPr lang="en-US" b="1" dirty="0" err="1">
                <a:solidFill>
                  <a:schemeClr val="bg1"/>
                </a:solidFill>
              </a:rPr>
              <a:t>reakce</a:t>
            </a:r>
            <a:endParaRPr lang="cs-CZ" b="1" dirty="0">
              <a:solidFill>
                <a:schemeClr val="bg1"/>
              </a:solidFill>
            </a:endParaRPr>
          </a:p>
        </p:txBody>
      </p:sp>
      <p:pic>
        <p:nvPicPr>
          <p:cNvPr id="10242" name="Picture 2" descr="https://ars.els-cdn.com/content/image/1-s2.0-S0021967307019152-gr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113" y="3573016"/>
            <a:ext cx="3803981" cy="2956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https://ars.els-cdn.com/content/image/1-s2.0-S0021967307019152-gr5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776"/>
          <a:stretch/>
        </p:blipFill>
        <p:spPr bwMode="auto">
          <a:xfrm>
            <a:off x="4731497" y="3392016"/>
            <a:ext cx="4088975" cy="3081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Zástupný symbol pro obsah 2"/>
          <p:cNvSpPr>
            <a:spLocks noGrp="1"/>
          </p:cNvSpPr>
          <p:nvPr>
            <p:ph idx="1"/>
          </p:nvPr>
        </p:nvSpPr>
        <p:spPr>
          <a:xfrm>
            <a:off x="467544" y="1412776"/>
            <a:ext cx="4536504" cy="1515947"/>
          </a:xfrm>
        </p:spPr>
        <p:txBody>
          <a:bodyPr>
            <a:normAutofit/>
          </a:bodyPr>
          <a:lstStyle/>
          <a:p>
            <a:r>
              <a:rPr lang="cs-CZ" sz="2400" dirty="0"/>
              <a:t>50</a:t>
            </a:r>
            <a:r>
              <a:rPr lang="en-US" sz="2400" dirty="0"/>
              <a:t>%</a:t>
            </a:r>
            <a:r>
              <a:rPr lang="cs-CZ" sz="2400" dirty="0"/>
              <a:t> inhibiční koncentrace - IC</a:t>
            </a:r>
            <a:r>
              <a:rPr lang="cs-CZ" sz="2400" baseline="-25000" dirty="0"/>
              <a:t>50</a:t>
            </a:r>
          </a:p>
          <a:p>
            <a:r>
              <a:rPr lang="cs-CZ" sz="2400" dirty="0"/>
              <a:t>Inhibiční konstanta </a:t>
            </a:r>
            <a:r>
              <a:rPr lang="en-US" sz="2400" dirty="0"/>
              <a:t>-</a:t>
            </a:r>
            <a:r>
              <a:rPr lang="cs-CZ" sz="2400" dirty="0"/>
              <a:t> </a:t>
            </a:r>
            <a:r>
              <a:rPr lang="cs-CZ" sz="2400" i="1" dirty="0" err="1"/>
              <a:t>K</a:t>
            </a:r>
            <a:r>
              <a:rPr lang="cs-CZ" sz="2400" baseline="-25000" dirty="0" err="1"/>
              <a:t>i</a:t>
            </a:r>
            <a:r>
              <a:rPr lang="en-US" sz="2400" dirty="0"/>
              <a:t> </a:t>
            </a:r>
          </a:p>
          <a:p>
            <a:r>
              <a:rPr lang="en-US" sz="2400" dirty="0"/>
              <a:t>Cheng-</a:t>
            </a:r>
            <a:r>
              <a:rPr lang="en-US" sz="2400" dirty="0" err="1"/>
              <a:t>Prusoffova</a:t>
            </a:r>
            <a:r>
              <a:rPr lang="en-US" sz="2400" dirty="0"/>
              <a:t> </a:t>
            </a:r>
            <a:r>
              <a:rPr lang="en-US" sz="2400" dirty="0" err="1"/>
              <a:t>rovnice</a:t>
            </a:r>
            <a:r>
              <a:rPr lang="en-US" sz="2400" dirty="0"/>
              <a:t>:</a:t>
            </a:r>
          </a:p>
          <a:p>
            <a:endParaRPr lang="cs-CZ" sz="2400" baseline="-25000" dirty="0"/>
          </a:p>
        </p:txBody>
      </p:sp>
      <p:cxnSp>
        <p:nvCxnSpPr>
          <p:cNvPr id="5" name="Přímá spojnice 4"/>
          <p:cNvCxnSpPr/>
          <p:nvPr/>
        </p:nvCxnSpPr>
        <p:spPr>
          <a:xfrm>
            <a:off x="971600" y="4869160"/>
            <a:ext cx="1368152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ovéPole 7"/>
          <p:cNvSpPr txBox="1"/>
          <p:nvPr/>
        </p:nvSpPr>
        <p:spPr>
          <a:xfrm>
            <a:off x="1038352" y="4499828"/>
            <a:ext cx="6367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solidFill>
                  <a:srgbClr val="FF0000"/>
                </a:solidFill>
              </a:rPr>
              <a:t>50 </a:t>
            </a:r>
            <a:r>
              <a:rPr lang="en-US" b="1" dirty="0">
                <a:solidFill>
                  <a:srgbClr val="FF0000"/>
                </a:solidFill>
              </a:rPr>
              <a:t>%</a:t>
            </a:r>
            <a:endParaRPr lang="cs-CZ" b="1" dirty="0">
              <a:solidFill>
                <a:srgbClr val="FF0000"/>
              </a:solidFill>
            </a:endParaRPr>
          </a:p>
        </p:txBody>
      </p:sp>
      <p:cxnSp>
        <p:nvCxnSpPr>
          <p:cNvPr id="15" name="Přímá spojnice 14"/>
          <p:cNvCxnSpPr/>
          <p:nvPr/>
        </p:nvCxnSpPr>
        <p:spPr>
          <a:xfrm>
            <a:off x="2339751" y="4869160"/>
            <a:ext cx="1" cy="1368152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ovéPole 18"/>
          <p:cNvSpPr txBox="1"/>
          <p:nvPr/>
        </p:nvSpPr>
        <p:spPr>
          <a:xfrm>
            <a:off x="2339750" y="5733256"/>
            <a:ext cx="5245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solidFill>
                  <a:srgbClr val="FF0000"/>
                </a:solidFill>
              </a:rPr>
              <a:t>IC</a:t>
            </a:r>
            <a:r>
              <a:rPr lang="cs-CZ" b="1" baseline="-25000" dirty="0">
                <a:solidFill>
                  <a:srgbClr val="FF0000"/>
                </a:solidFill>
              </a:rPr>
              <a:t>50</a:t>
            </a:r>
          </a:p>
        </p:txBody>
      </p:sp>
      <p:cxnSp>
        <p:nvCxnSpPr>
          <p:cNvPr id="23" name="Přímá spojnice se šipkou 22"/>
          <p:cNvCxnSpPr/>
          <p:nvPr/>
        </p:nvCxnSpPr>
        <p:spPr>
          <a:xfrm flipH="1">
            <a:off x="4860032" y="3212976"/>
            <a:ext cx="432048" cy="2808312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ovéPole 26"/>
          <p:cNvSpPr txBox="1"/>
          <p:nvPr/>
        </p:nvSpPr>
        <p:spPr>
          <a:xfrm>
            <a:off x="6156176" y="2423181"/>
            <a:ext cx="9766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solidFill>
                  <a:srgbClr val="FF0000"/>
                </a:solidFill>
              </a:rPr>
              <a:t>-1 / </a:t>
            </a:r>
            <a:r>
              <a:rPr lang="cs-CZ" b="1" i="1" dirty="0" err="1">
                <a:solidFill>
                  <a:srgbClr val="FF0000"/>
                </a:solidFill>
              </a:rPr>
              <a:t>V</a:t>
            </a:r>
            <a:r>
              <a:rPr lang="cs-CZ" b="1" baseline="-25000" dirty="0" err="1">
                <a:solidFill>
                  <a:srgbClr val="FF0000"/>
                </a:solidFill>
              </a:rPr>
              <a:t>max</a:t>
            </a:r>
            <a:endParaRPr lang="cs-CZ" b="1" baseline="-25000" dirty="0">
              <a:solidFill>
                <a:srgbClr val="FF0000"/>
              </a:solidFill>
            </a:endParaRPr>
          </a:p>
        </p:txBody>
      </p:sp>
      <p:sp>
        <p:nvSpPr>
          <p:cNvPr id="32" name="TextovéPole 31"/>
          <p:cNvSpPr txBox="1"/>
          <p:nvPr/>
        </p:nvSpPr>
        <p:spPr>
          <a:xfrm>
            <a:off x="5126123" y="2928723"/>
            <a:ext cx="8290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solidFill>
                  <a:srgbClr val="FF0000"/>
                </a:solidFill>
              </a:rPr>
              <a:t>-1 / </a:t>
            </a:r>
            <a:r>
              <a:rPr lang="cs-CZ" b="1" i="1" dirty="0">
                <a:solidFill>
                  <a:srgbClr val="FF0000"/>
                </a:solidFill>
              </a:rPr>
              <a:t>K</a:t>
            </a:r>
            <a:r>
              <a:rPr lang="cs-CZ" b="1" baseline="-25000" dirty="0">
                <a:solidFill>
                  <a:srgbClr val="FF0000"/>
                </a:solidFill>
              </a:rPr>
              <a:t>m</a:t>
            </a:r>
          </a:p>
        </p:txBody>
      </p:sp>
      <p:sp>
        <p:nvSpPr>
          <p:cNvPr id="30" name="TextovéPole 29"/>
          <p:cNvSpPr txBox="1"/>
          <p:nvPr/>
        </p:nvSpPr>
        <p:spPr>
          <a:xfrm>
            <a:off x="5955196" y="3078283"/>
            <a:ext cx="19589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 err="1"/>
              <a:t>Lineweaver-Burk</a:t>
            </a:r>
            <a:r>
              <a:rPr lang="cs-CZ" sz="1600" dirty="0"/>
              <a:t> Plot</a:t>
            </a:r>
          </a:p>
        </p:txBody>
      </p:sp>
      <p:cxnSp>
        <p:nvCxnSpPr>
          <p:cNvPr id="28" name="Přímá spojnice se šipkou 27"/>
          <p:cNvCxnSpPr>
            <a:stCxn id="27" idx="2"/>
          </p:cNvCxnSpPr>
          <p:nvPr/>
        </p:nvCxnSpPr>
        <p:spPr>
          <a:xfrm flipH="1">
            <a:off x="5292080" y="2792513"/>
            <a:ext cx="1352403" cy="3125409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Přímá spojnice se šipkou 33"/>
          <p:cNvCxnSpPr/>
          <p:nvPr/>
        </p:nvCxnSpPr>
        <p:spPr>
          <a:xfrm flipH="1" flipV="1">
            <a:off x="7132790" y="4293096"/>
            <a:ext cx="781404" cy="1008112"/>
          </a:xfrm>
          <a:prstGeom prst="straightConnector1">
            <a:avLst/>
          </a:prstGeom>
          <a:ln w="28575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ovéPole 37"/>
          <p:cNvSpPr txBox="1"/>
          <p:nvPr/>
        </p:nvSpPr>
        <p:spPr>
          <a:xfrm>
            <a:off x="7517932" y="4499828"/>
            <a:ext cx="3962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B0F0"/>
                </a:solidFill>
              </a:rPr>
              <a:t>[I]</a:t>
            </a:r>
            <a:endParaRPr lang="cs-CZ" b="1" baseline="-25000" dirty="0">
              <a:solidFill>
                <a:srgbClr val="00B0F0"/>
              </a:solidFill>
            </a:endParaRPr>
          </a:p>
        </p:txBody>
      </p:sp>
      <p:sp>
        <p:nvSpPr>
          <p:cNvPr id="39" name="TextovéPole 38"/>
          <p:cNvSpPr txBox="1"/>
          <p:nvPr/>
        </p:nvSpPr>
        <p:spPr>
          <a:xfrm>
            <a:off x="1356709" y="2882556"/>
            <a:ext cx="6950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/>
              <a:t>K</a:t>
            </a:r>
            <a:r>
              <a:rPr lang="en-US" sz="2400" baseline="-25000" dirty="0"/>
              <a:t>i</a:t>
            </a:r>
            <a:r>
              <a:rPr lang="en-US" sz="2400" dirty="0"/>
              <a:t> =</a:t>
            </a:r>
            <a:endParaRPr lang="cs-CZ" sz="2400" baseline="-25000" dirty="0"/>
          </a:p>
        </p:txBody>
      </p:sp>
      <p:sp>
        <p:nvSpPr>
          <p:cNvPr id="40" name="TextovéPole 39"/>
          <p:cNvSpPr txBox="1"/>
          <p:nvPr/>
        </p:nvSpPr>
        <p:spPr>
          <a:xfrm>
            <a:off x="2403898" y="3186004"/>
            <a:ext cx="7716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IC</a:t>
            </a:r>
            <a:r>
              <a:rPr lang="en-US" sz="2400" baseline="-25000" dirty="0"/>
              <a:t>50</a:t>
            </a:r>
            <a:endParaRPr lang="cs-CZ" sz="2400" baseline="-25000" dirty="0"/>
          </a:p>
        </p:txBody>
      </p:sp>
      <p:sp>
        <p:nvSpPr>
          <p:cNvPr id="41" name="TextovéPole 40"/>
          <p:cNvSpPr txBox="1"/>
          <p:nvPr/>
        </p:nvSpPr>
        <p:spPr>
          <a:xfrm>
            <a:off x="2051720" y="2679303"/>
            <a:ext cx="18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1 + [S] / </a:t>
            </a:r>
            <a:r>
              <a:rPr lang="en-US" sz="2400" i="1" dirty="0"/>
              <a:t>K</a:t>
            </a:r>
            <a:r>
              <a:rPr lang="en-US" sz="2400" baseline="-25000" dirty="0"/>
              <a:t>m</a:t>
            </a:r>
            <a:endParaRPr lang="cs-CZ" sz="2400" baseline="-25000" dirty="0"/>
          </a:p>
        </p:txBody>
      </p:sp>
      <p:cxnSp>
        <p:nvCxnSpPr>
          <p:cNvPr id="42" name="Přímá spojnice 41"/>
          <p:cNvCxnSpPr/>
          <p:nvPr/>
        </p:nvCxnSpPr>
        <p:spPr>
          <a:xfrm>
            <a:off x="2051720" y="3140968"/>
            <a:ext cx="1476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Zástupný symbol pro obsah 2"/>
          <p:cNvSpPr txBox="1">
            <a:spLocks/>
          </p:cNvSpPr>
          <p:nvPr/>
        </p:nvSpPr>
        <p:spPr>
          <a:xfrm>
            <a:off x="457200" y="6541961"/>
            <a:ext cx="8229600" cy="4320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>
                <a:solidFill>
                  <a:schemeClr val="bg1"/>
                </a:solidFill>
              </a:rPr>
              <a:t>Cheng, Y.</a:t>
            </a:r>
            <a:r>
              <a:rPr lang="cs-CZ" sz="1600" dirty="0">
                <a:solidFill>
                  <a:schemeClr val="bg1"/>
                </a:solidFill>
              </a:rPr>
              <a:t>, </a:t>
            </a:r>
            <a:r>
              <a:rPr lang="en-US" sz="1600" dirty="0" err="1">
                <a:solidFill>
                  <a:schemeClr val="bg1"/>
                </a:solidFill>
              </a:rPr>
              <a:t>Prusoff</a:t>
            </a:r>
            <a:r>
              <a:rPr lang="en-US" sz="1600" dirty="0">
                <a:solidFill>
                  <a:schemeClr val="bg1"/>
                </a:solidFill>
              </a:rPr>
              <a:t>, W.H., </a:t>
            </a:r>
            <a:r>
              <a:rPr lang="en-US" sz="1600" dirty="0" err="1">
                <a:solidFill>
                  <a:schemeClr val="bg1"/>
                </a:solidFill>
              </a:rPr>
              <a:t>Biochem</a:t>
            </a:r>
            <a:r>
              <a:rPr lang="en-US" sz="1600" dirty="0">
                <a:solidFill>
                  <a:schemeClr val="bg1"/>
                </a:solidFill>
              </a:rPr>
              <a:t>. </a:t>
            </a:r>
            <a:r>
              <a:rPr lang="en-US" sz="1600" dirty="0" err="1">
                <a:solidFill>
                  <a:schemeClr val="bg1"/>
                </a:solidFill>
              </a:rPr>
              <a:t>Pharmacol</a:t>
            </a:r>
            <a:r>
              <a:rPr lang="en-US" sz="1600" dirty="0">
                <a:solidFill>
                  <a:schemeClr val="bg1"/>
                </a:solidFill>
              </a:rPr>
              <a:t>.</a:t>
            </a:r>
            <a:r>
              <a:rPr lang="cs-CZ" sz="1600" dirty="0">
                <a:solidFill>
                  <a:schemeClr val="bg1"/>
                </a:solidFill>
              </a:rPr>
              <a:t> </a:t>
            </a:r>
            <a:r>
              <a:rPr lang="en-US" sz="1600" dirty="0">
                <a:solidFill>
                  <a:schemeClr val="bg1"/>
                </a:solidFill>
              </a:rPr>
              <a:t>1973, </a:t>
            </a:r>
            <a:r>
              <a:rPr lang="en-US" sz="1600" i="1" dirty="0">
                <a:solidFill>
                  <a:schemeClr val="bg1"/>
                </a:solidFill>
              </a:rPr>
              <a:t>22</a:t>
            </a:r>
            <a:r>
              <a:rPr lang="en-US" sz="1600" dirty="0">
                <a:solidFill>
                  <a:schemeClr val="bg1"/>
                </a:solidFill>
              </a:rPr>
              <a:t>, 3099–3108.</a:t>
            </a:r>
          </a:p>
        </p:txBody>
      </p:sp>
    </p:spTree>
    <p:extLst>
      <p:ext uri="{BB962C8B-B14F-4D97-AF65-F5344CB8AC3E}">
        <p14:creationId xmlns:p14="http://schemas.microsoft.com/office/powerpoint/2010/main" val="1620185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9" grpId="0"/>
      <p:bldP spid="27" grpId="0"/>
      <p:bldP spid="32" grpId="0"/>
      <p:bldP spid="3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>
            <a:extLst>
              <a:ext uri="{FF2B5EF4-FFF2-40B4-BE49-F238E27FC236}">
                <a16:creationId xmlns:a16="http://schemas.microsoft.com/office/drawing/2014/main" xmlns="" id="{595831BF-9755-4BB8-8B24-5A28CA4C8B95}"/>
              </a:ext>
            </a:extLst>
          </p:cNvPr>
          <p:cNvSpPr/>
          <p:nvPr/>
        </p:nvSpPr>
        <p:spPr>
          <a:xfrm>
            <a:off x="0" y="0"/>
            <a:ext cx="91440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chemeClr val="bg1"/>
                </a:solidFill>
              </a:rPr>
              <a:t>Lékové interakce</a:t>
            </a:r>
          </a:p>
        </p:txBody>
      </p:sp>
      <p:pic>
        <p:nvPicPr>
          <p:cNvPr id="4" name="Picture 4" descr="http://ddrblog.files.wordpress.com/2009/11/j040526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4000504"/>
            <a:ext cx="3786182" cy="2857496"/>
          </a:xfrm>
          <a:prstGeom prst="rect">
            <a:avLst/>
          </a:prstGeom>
          <a:noFill/>
        </p:spPr>
      </p:pic>
      <p:pic>
        <p:nvPicPr>
          <p:cNvPr id="5" name="Picture 2" descr="http://www.drozfans.com/wp-content/uploads/2011/04/medicinePills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2066" y="4214818"/>
            <a:ext cx="4071934" cy="2643182"/>
          </a:xfrm>
          <a:prstGeom prst="rect">
            <a:avLst/>
          </a:prstGeom>
          <a:noFill/>
        </p:spPr>
      </p:pic>
      <p:sp>
        <p:nvSpPr>
          <p:cNvPr id="6" name="Zástupný symbol pro obsah 2"/>
          <p:cNvSpPr>
            <a:spLocks noGrp="1"/>
          </p:cNvSpPr>
          <p:nvPr>
            <p:ph idx="1"/>
          </p:nvPr>
        </p:nvSpPr>
        <p:spPr>
          <a:xfrm>
            <a:off x="285720" y="1600200"/>
            <a:ext cx="8501122" cy="4525963"/>
          </a:xfrm>
        </p:spPr>
        <p:txBody>
          <a:bodyPr>
            <a:normAutofit/>
          </a:bodyPr>
          <a:lstStyle/>
          <a:p>
            <a:pPr algn="just"/>
            <a:r>
              <a:rPr lang="cs-CZ" sz="2800" dirty="0">
                <a:ea typeface="Verdana" pitchFamily="34" charset="0"/>
                <a:cs typeface="Verdana" pitchFamily="34" charset="0"/>
              </a:rPr>
              <a:t>vzájemné ovlivňování souběžně podávaných preparátů, kdy alespoň jeden z nich působí jako inhibitor nebo induktor cytochromů P450</a:t>
            </a:r>
          </a:p>
          <a:p>
            <a:pPr algn="just">
              <a:buFont typeface="Verdana" pitchFamily="34" charset="0"/>
              <a:buChar char="−"/>
            </a:pPr>
            <a:endParaRPr lang="cs-CZ" sz="1000" dirty="0">
              <a:ea typeface="Verdana" pitchFamily="34" charset="0"/>
              <a:cs typeface="Verdana" pitchFamily="34" charset="0"/>
            </a:endParaRPr>
          </a:p>
          <a:p>
            <a:r>
              <a:rPr lang="cs-CZ" sz="2800" dirty="0">
                <a:ea typeface="Verdana" pitchFamily="34" charset="0"/>
                <a:cs typeface="Verdana" pitchFamily="34" charset="0"/>
              </a:rPr>
              <a:t>Např.:	1.</a:t>
            </a:r>
            <a:r>
              <a:rPr lang="cs-CZ" sz="2600" dirty="0">
                <a:ea typeface="Verdana" pitchFamily="34" charset="0"/>
                <a:cs typeface="Verdana" pitchFamily="34" charset="0"/>
              </a:rPr>
              <a:t> indukce: </a:t>
            </a:r>
            <a:r>
              <a:rPr lang="cs-CZ" sz="2600" dirty="0" err="1">
                <a:ea typeface="Verdana" pitchFamily="34" charset="0"/>
                <a:cs typeface="Verdana" pitchFamily="34" charset="0"/>
              </a:rPr>
              <a:t>rifampicin</a:t>
            </a:r>
            <a:r>
              <a:rPr lang="cs-CZ" sz="2600" dirty="0">
                <a:ea typeface="Verdana" pitchFamily="34" charset="0"/>
                <a:cs typeface="Verdana" pitchFamily="34" charset="0"/>
              </a:rPr>
              <a:t> + cyklosporin A</a:t>
            </a:r>
          </a:p>
          <a:p>
            <a:pPr marL="0" indent="0">
              <a:buNone/>
            </a:pPr>
            <a:r>
              <a:rPr lang="cs-CZ" sz="2600" dirty="0">
                <a:ea typeface="Verdana" pitchFamily="34" charset="0"/>
                <a:cs typeface="Verdana" pitchFamily="34" charset="0"/>
              </a:rPr>
              <a:t>		2. inhibice: </a:t>
            </a:r>
            <a:r>
              <a:rPr lang="cs-CZ" sz="2600" dirty="0" err="1">
                <a:ea typeface="Verdana" pitchFamily="34" charset="0"/>
                <a:cs typeface="Verdana" pitchFamily="34" charset="0"/>
              </a:rPr>
              <a:t>sulfaphenazol</a:t>
            </a:r>
            <a:r>
              <a:rPr lang="cs-CZ" sz="2600" dirty="0">
                <a:ea typeface="Verdana" pitchFamily="34" charset="0"/>
                <a:cs typeface="Verdana" pitchFamily="34" charset="0"/>
              </a:rPr>
              <a:t> + </a:t>
            </a:r>
            <a:r>
              <a:rPr lang="cs-CZ" sz="2600" dirty="0" err="1">
                <a:ea typeface="Verdana" pitchFamily="34" charset="0"/>
                <a:cs typeface="Verdana" pitchFamily="34" charset="0"/>
              </a:rPr>
              <a:t>warfarin</a:t>
            </a:r>
            <a:endParaRPr lang="cs-CZ" sz="2600" dirty="0"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341005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obsah 2"/>
          <p:cNvSpPr>
            <a:spLocks noGrp="1"/>
          </p:cNvSpPr>
          <p:nvPr>
            <p:ph idx="1"/>
          </p:nvPr>
        </p:nvSpPr>
        <p:spPr>
          <a:xfrm>
            <a:off x="2071670" y="1743012"/>
            <a:ext cx="7072330" cy="499835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 err="1">
                <a:solidFill>
                  <a:schemeClr val="tx1"/>
                </a:solidFill>
              </a:rPr>
              <a:t>Lidsk</a:t>
            </a:r>
            <a:r>
              <a:rPr lang="cs-CZ" sz="2800" dirty="0">
                <a:solidFill>
                  <a:schemeClr val="tx1"/>
                </a:solidFill>
              </a:rPr>
              <a:t>é jaterní </a:t>
            </a:r>
            <a:r>
              <a:rPr lang="cs-CZ" sz="2800" dirty="0" err="1">
                <a:solidFill>
                  <a:schemeClr val="tx1"/>
                </a:solidFill>
              </a:rPr>
              <a:t>mikrosomy</a:t>
            </a:r>
            <a:endParaRPr lang="en-US" sz="2800" dirty="0">
              <a:solidFill>
                <a:schemeClr val="tx1"/>
              </a:solidFill>
            </a:endParaRPr>
          </a:p>
          <a:p>
            <a:pPr marL="514350" indent="-514350">
              <a:buNone/>
            </a:pPr>
            <a:endParaRPr lang="en-US" sz="800" dirty="0">
              <a:solidFill>
                <a:schemeClr val="tx1"/>
              </a:solidFill>
            </a:endParaRPr>
          </a:p>
          <a:p>
            <a:pPr marL="514350" indent="-514350">
              <a:buNone/>
            </a:pPr>
            <a:endParaRPr lang="en-US" sz="800" dirty="0">
              <a:solidFill>
                <a:schemeClr val="tx1"/>
              </a:solidFill>
            </a:endParaRPr>
          </a:p>
          <a:p>
            <a:pPr>
              <a:buFont typeface="Calibri" pitchFamily="34" charset="0"/>
              <a:buChar char="="/>
            </a:pPr>
            <a:r>
              <a:rPr lang="cs-CZ" sz="2000" dirty="0">
                <a:solidFill>
                  <a:schemeClr val="tx1"/>
                </a:solidFill>
              </a:rPr>
              <a:t>Malé vezikuly získané z endoplazmatického retikula homogenizované jaterní tkáně</a:t>
            </a:r>
          </a:p>
          <a:p>
            <a:pPr>
              <a:buNone/>
            </a:pPr>
            <a:endParaRPr lang="en-US" sz="2000" dirty="0">
              <a:solidFill>
                <a:schemeClr val="tx1"/>
              </a:solidFill>
            </a:endParaRPr>
          </a:p>
          <a:p>
            <a:pPr>
              <a:buFont typeface="Symbol" pitchFamily="18" charset="2"/>
              <a:buChar char="+"/>
            </a:pPr>
            <a:r>
              <a:rPr lang="cs-CZ" sz="2000" dirty="0"/>
              <a:t>v</a:t>
            </a:r>
            <a:r>
              <a:rPr lang="cs-CZ" sz="2000" dirty="0">
                <a:solidFill>
                  <a:schemeClr val="tx1"/>
                </a:solidFill>
              </a:rPr>
              <a:t>ysoká koncentrace CYP</a:t>
            </a:r>
          </a:p>
          <a:p>
            <a:pPr>
              <a:buFont typeface="Symbol" pitchFamily="18" charset="2"/>
              <a:buChar char="+"/>
            </a:pPr>
            <a:r>
              <a:rPr lang="cs-CZ" sz="2000" dirty="0"/>
              <a:t>zastoupení všech </a:t>
            </a:r>
            <a:r>
              <a:rPr lang="cs-CZ" sz="2000" dirty="0" err="1"/>
              <a:t>isoforem</a:t>
            </a:r>
            <a:r>
              <a:rPr lang="cs-CZ" sz="2000" dirty="0"/>
              <a:t> CYP</a:t>
            </a:r>
            <a:endParaRPr lang="en-US" sz="2000" dirty="0">
              <a:solidFill>
                <a:schemeClr val="tx1"/>
              </a:solidFill>
            </a:endParaRPr>
          </a:p>
          <a:p>
            <a:pPr>
              <a:buFont typeface="Symbol" pitchFamily="18" charset="2"/>
              <a:buChar char="+"/>
            </a:pPr>
            <a:r>
              <a:rPr lang="cs-CZ" sz="2000" dirty="0"/>
              <a:t>v</a:t>
            </a:r>
            <a:r>
              <a:rPr lang="cs-CZ" sz="2000" dirty="0">
                <a:solidFill>
                  <a:schemeClr val="tx1"/>
                </a:solidFill>
              </a:rPr>
              <a:t>ysoká enzymová aktivita</a:t>
            </a:r>
            <a:endParaRPr lang="en-US" sz="2000" dirty="0">
              <a:solidFill>
                <a:schemeClr val="tx1"/>
              </a:solidFill>
            </a:endParaRPr>
          </a:p>
          <a:p>
            <a:pPr>
              <a:buFont typeface="Symbol" pitchFamily="18" charset="2"/>
              <a:buChar char="+"/>
            </a:pPr>
            <a:r>
              <a:rPr lang="cs-CZ" sz="2000" dirty="0">
                <a:solidFill>
                  <a:schemeClr val="tx1"/>
                </a:solidFill>
              </a:rPr>
              <a:t>jednoduchá příprava a použití</a:t>
            </a:r>
            <a:endParaRPr lang="en-US" sz="2000" dirty="0">
              <a:solidFill>
                <a:schemeClr val="tx1"/>
              </a:solidFill>
            </a:endParaRPr>
          </a:p>
          <a:p>
            <a:pPr>
              <a:buFont typeface="Symbol" pitchFamily="18" charset="2"/>
              <a:buChar char="+"/>
            </a:pPr>
            <a:r>
              <a:rPr lang="cs-CZ" sz="2000" dirty="0">
                <a:solidFill>
                  <a:schemeClr val="tx1"/>
                </a:solidFill>
              </a:rPr>
              <a:t>vysoká stability při skladování a inkubaci</a:t>
            </a:r>
            <a:endParaRPr lang="en-US" sz="2000" dirty="0">
              <a:solidFill>
                <a:schemeClr val="tx1"/>
              </a:solidFill>
            </a:endParaRPr>
          </a:p>
          <a:p>
            <a:pPr marL="514350" indent="-514350">
              <a:buFont typeface="+mj-lt"/>
              <a:buAutoNum type="arabicPeriod"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Obdélník 11">
            <a:extLst>
              <a:ext uri="{FF2B5EF4-FFF2-40B4-BE49-F238E27FC236}">
                <a16:creationId xmlns:a16="http://schemas.microsoft.com/office/drawing/2014/main" xmlns="" id="{3991CD7C-21EA-4A69-A9ED-967D343CCB27}"/>
              </a:ext>
            </a:extLst>
          </p:cNvPr>
          <p:cNvSpPr/>
          <p:nvPr/>
        </p:nvSpPr>
        <p:spPr>
          <a:xfrm>
            <a:off x="0" y="0"/>
            <a:ext cx="91440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b="1" dirty="0">
                <a:solidFill>
                  <a:schemeClr val="bg1"/>
                </a:solidFill>
              </a:rPr>
              <a:t>2. příklad studie v off-line uspořádání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71612"/>
            <a:ext cx="1928793" cy="2009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Zástupný symbol pro obsah 2"/>
          <p:cNvSpPr txBox="1">
            <a:spLocks/>
          </p:cNvSpPr>
          <p:nvPr/>
        </p:nvSpPr>
        <p:spPr>
          <a:xfrm>
            <a:off x="395536" y="3576640"/>
            <a:ext cx="1247506" cy="3762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cs-CZ" sz="1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Hepatocyt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952880"/>
            <a:ext cx="1928794" cy="2357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9" name="Skupina 18"/>
          <p:cNvGrpSpPr/>
          <p:nvPr/>
        </p:nvGrpSpPr>
        <p:grpSpPr>
          <a:xfrm>
            <a:off x="2123728" y="5445224"/>
            <a:ext cx="6864573" cy="640561"/>
            <a:chOff x="313421" y="4574389"/>
            <a:chExt cx="6164106" cy="640561"/>
          </a:xfrm>
        </p:grpSpPr>
        <p:sp>
          <p:nvSpPr>
            <p:cNvPr id="20" name="Zástupný symbol pro obsah 2"/>
            <p:cNvSpPr txBox="1">
              <a:spLocks/>
            </p:cNvSpPr>
            <p:nvPr/>
          </p:nvSpPr>
          <p:spPr>
            <a:xfrm>
              <a:off x="313421" y="4786322"/>
              <a:ext cx="3108281" cy="42862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/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cs-CZ" sz="22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ea typeface="Verdana" pitchFamily="34" charset="0"/>
                  <a:cs typeface="Verdana" pitchFamily="34" charset="0"/>
                </a:rPr>
                <a:t>RH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Verdana" pitchFamily="34" charset="0"/>
                  <a:cs typeface="Verdana" pitchFamily="34" charset="0"/>
                </a:rPr>
                <a:t>  +  O</a:t>
              </a:r>
              <a:r>
                <a:rPr kumimoji="0" lang="en-US" sz="2200" b="1" i="0" u="none" strike="noStrike" kern="1200" cap="none" spc="0" normalizeH="0" baseline="-25000" noProof="0" dirty="0">
                  <a:ln>
                    <a:noFill/>
                  </a:ln>
                  <a:effectLst/>
                  <a:uLnTx/>
                  <a:uFillTx/>
                  <a:ea typeface="Verdana" pitchFamily="34" charset="0"/>
                  <a:cs typeface="Verdana" pitchFamily="34" charset="0"/>
                </a:rPr>
                <a:t>2 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Verdana" pitchFamily="34" charset="0"/>
                  <a:cs typeface="Verdana" pitchFamily="34" charset="0"/>
                </a:rPr>
                <a:t> +</a:t>
              </a:r>
              <a:r>
                <a:rPr kumimoji="0" lang="en-US" sz="2200" b="1" i="0" u="none" strike="noStrike" kern="1200" cap="none" spc="0" normalizeH="0" noProof="0" dirty="0">
                  <a:ln>
                    <a:noFill/>
                  </a:ln>
                  <a:effectLst/>
                  <a:uLnTx/>
                  <a:uFillTx/>
                  <a:ea typeface="Verdana" pitchFamily="34" charset="0"/>
                  <a:cs typeface="Verdana" pitchFamily="34" charset="0"/>
                </a:rPr>
                <a:t>  </a:t>
              </a:r>
              <a:r>
                <a:rPr kumimoji="0" lang="en-US" sz="2200" b="1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ea typeface="Verdana" pitchFamily="34" charset="0"/>
                  <a:cs typeface="Verdana" pitchFamily="34" charset="0"/>
                </a:rPr>
                <a:t>NADPH</a:t>
              </a:r>
              <a:r>
                <a:rPr kumimoji="0" lang="en-US" sz="2200" b="1" i="0" u="none" strike="noStrike" kern="1200" cap="none" spc="0" normalizeH="0" noProof="0" dirty="0">
                  <a:ln>
                    <a:noFill/>
                  </a:ln>
                  <a:effectLst/>
                  <a:uLnTx/>
                  <a:uFillTx/>
                  <a:ea typeface="Verdana" pitchFamily="34" charset="0"/>
                  <a:cs typeface="Verdana" pitchFamily="34" charset="0"/>
                </a:rPr>
                <a:t>  +  H</a:t>
              </a:r>
              <a:r>
                <a:rPr kumimoji="0" lang="en-US" sz="2200" b="1" i="0" u="none" strike="noStrike" kern="1200" cap="none" spc="0" normalizeH="0" baseline="30000" noProof="0" dirty="0">
                  <a:ln>
                    <a:noFill/>
                  </a:ln>
                  <a:effectLst/>
                  <a:uLnTx/>
                  <a:uFillTx/>
                  <a:ea typeface="Verdana" pitchFamily="34" charset="0"/>
                  <a:cs typeface="Verdana" pitchFamily="34" charset="0"/>
                </a:rPr>
                <a:t>+</a:t>
              </a:r>
              <a:r>
                <a:rPr kumimoji="0" lang="en-US" sz="2200" b="1" i="0" u="none" strike="noStrike" kern="1200" cap="none" spc="0" normalizeH="0" noProof="0" dirty="0">
                  <a:ln>
                    <a:noFill/>
                  </a:ln>
                  <a:effectLst/>
                  <a:uLnTx/>
                  <a:uFillTx/>
                  <a:ea typeface="Verdana" pitchFamily="34" charset="0"/>
                  <a:cs typeface="Verdana" pitchFamily="34" charset="0"/>
                </a:rPr>
                <a:t>  </a:t>
              </a:r>
              <a:endParaRPr kumimoji="0" lang="cs-CZ" sz="2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21" name="Zástupný symbol pro obsah 2"/>
            <p:cNvSpPr txBox="1">
              <a:spLocks/>
            </p:cNvSpPr>
            <p:nvPr/>
          </p:nvSpPr>
          <p:spPr>
            <a:xfrm>
              <a:off x="3905759" y="4786322"/>
              <a:ext cx="2571768" cy="428628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/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ea typeface="Verdana" pitchFamily="34" charset="0"/>
                  <a:cs typeface="Verdana" pitchFamily="34" charset="0"/>
                </a:rPr>
                <a:t>ROH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Verdana" pitchFamily="34" charset="0"/>
                  <a:cs typeface="Verdana" pitchFamily="34" charset="0"/>
                </a:rPr>
                <a:t>  </a:t>
              </a:r>
              <a:r>
                <a:rPr kumimoji="0" lang="en-US" sz="2200" b="1" i="0" u="none" strike="noStrike" kern="1200" cap="none" spc="0" normalizeH="0" noProof="0" dirty="0">
                  <a:ln>
                    <a:noFill/>
                  </a:ln>
                  <a:effectLst/>
                  <a:uLnTx/>
                  <a:uFillTx/>
                  <a:ea typeface="Verdana" pitchFamily="34" charset="0"/>
                  <a:cs typeface="Verdana" pitchFamily="34" charset="0"/>
                </a:rPr>
                <a:t>+  </a:t>
              </a:r>
              <a:r>
                <a:rPr kumimoji="0" lang="en-US" sz="2200" b="1" i="0" u="none" strike="noStrike" kern="1200" cap="none" spc="0" normalizeH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ea typeface="Verdana" pitchFamily="34" charset="0"/>
                  <a:cs typeface="Verdana" pitchFamily="34" charset="0"/>
                </a:rPr>
                <a:t>NADP</a:t>
              </a:r>
              <a:r>
                <a:rPr kumimoji="0" lang="en-US" sz="2200" b="1" i="0" u="none" strike="noStrike" kern="1200" cap="none" spc="0" normalizeH="0" baseline="3000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ea typeface="Verdana" pitchFamily="34" charset="0"/>
                  <a:cs typeface="Verdana" pitchFamily="34" charset="0"/>
                </a:rPr>
                <a:t>+ </a:t>
              </a:r>
              <a:r>
                <a:rPr kumimoji="0" lang="en-US" sz="2200" b="1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ea typeface="Verdana" pitchFamily="34" charset="0"/>
                  <a:cs typeface="Verdana" pitchFamily="34" charset="0"/>
                </a:rPr>
                <a:t> </a:t>
              </a:r>
              <a:r>
                <a:rPr kumimoji="0" lang="en-US" sz="2200" b="1" i="0" u="none" strike="noStrike" kern="1200" cap="none" spc="0" normalizeH="0" noProof="0" dirty="0">
                  <a:ln>
                    <a:noFill/>
                  </a:ln>
                  <a:effectLst/>
                  <a:uLnTx/>
                  <a:uFillTx/>
                  <a:ea typeface="Verdana" pitchFamily="34" charset="0"/>
                  <a:cs typeface="Verdana" pitchFamily="34" charset="0"/>
                </a:rPr>
                <a:t>+ </a:t>
              </a:r>
              <a:r>
                <a:rPr kumimoji="0" lang="en-US" sz="2200" b="1" i="0" u="none" strike="noStrike" kern="1200" cap="none" spc="0" normalizeH="0" noProof="0" dirty="0" err="1">
                  <a:ln>
                    <a:noFill/>
                  </a:ln>
                  <a:effectLst/>
                  <a:uLnTx/>
                  <a:uFillTx/>
                  <a:ea typeface="Verdana" pitchFamily="34" charset="0"/>
                  <a:cs typeface="Verdana" pitchFamily="34" charset="0"/>
                </a:rPr>
                <a:t>H</a:t>
              </a:r>
              <a:r>
                <a:rPr kumimoji="0" lang="en-US" sz="2200" b="1" i="0" u="none" strike="noStrike" kern="1200" cap="none" spc="0" normalizeH="0" baseline="-25000" noProof="0" dirty="0" err="1">
                  <a:ln>
                    <a:noFill/>
                  </a:ln>
                  <a:effectLst/>
                  <a:uLnTx/>
                  <a:uFillTx/>
                  <a:ea typeface="Verdana" pitchFamily="34" charset="0"/>
                  <a:cs typeface="Verdana" pitchFamily="34" charset="0"/>
                </a:rPr>
                <a:t>2</a:t>
              </a:r>
              <a:r>
                <a:rPr kumimoji="0" lang="en-US" sz="2200" b="1" i="0" u="none" strike="noStrike" kern="1200" cap="none" spc="0" normalizeH="0" noProof="0" dirty="0" err="1">
                  <a:ln>
                    <a:noFill/>
                  </a:ln>
                  <a:effectLst/>
                  <a:uLnTx/>
                  <a:uFillTx/>
                  <a:ea typeface="Verdana" pitchFamily="34" charset="0"/>
                  <a:cs typeface="Verdana" pitchFamily="34" charset="0"/>
                </a:rPr>
                <a:t>O</a:t>
              </a:r>
              <a:r>
                <a:rPr kumimoji="0" lang="en-US" sz="2200" b="1" i="0" u="none" strike="noStrike" kern="1200" cap="none" spc="0" normalizeH="0" noProof="0" dirty="0">
                  <a:ln>
                    <a:noFill/>
                  </a:ln>
                  <a:effectLst/>
                  <a:uLnTx/>
                  <a:uFillTx/>
                  <a:ea typeface="Verdana" pitchFamily="34" charset="0"/>
                  <a:cs typeface="Verdana" pitchFamily="34" charset="0"/>
                </a:rPr>
                <a:t>  </a:t>
              </a:r>
              <a:endParaRPr kumimoji="0" lang="cs-CZ" sz="2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22" name="Zástupný symbol pro obsah 2"/>
            <p:cNvSpPr txBox="1">
              <a:spLocks/>
            </p:cNvSpPr>
            <p:nvPr/>
          </p:nvSpPr>
          <p:spPr>
            <a:xfrm>
              <a:off x="3191699" y="4574389"/>
              <a:ext cx="1119681" cy="50006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/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ea typeface="Verdana" pitchFamily="34" charset="0"/>
                  <a:cs typeface="Verdana" pitchFamily="34" charset="0"/>
                </a:rPr>
                <a:t>CYP</a:t>
              </a:r>
              <a:endParaRPr kumimoji="0" lang="cs-CZ" sz="2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Verdana" pitchFamily="34" charset="0"/>
                <a:cs typeface="Verdana" pitchFamily="34" charset="0"/>
              </a:endParaRPr>
            </a:p>
          </p:txBody>
        </p:sp>
        <p:cxnSp>
          <p:nvCxnSpPr>
            <p:cNvPr id="23" name="Přímá spojovací šipka 11"/>
            <p:cNvCxnSpPr/>
            <p:nvPr/>
          </p:nvCxnSpPr>
          <p:spPr>
            <a:xfrm>
              <a:off x="3214507" y="5002224"/>
              <a:ext cx="632935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Obdélník 12">
            <a:extLst>
              <a:ext uri="{FF2B5EF4-FFF2-40B4-BE49-F238E27FC236}">
                <a16:creationId xmlns:a16="http://schemas.microsoft.com/office/drawing/2014/main" xmlns="" id="{D110682F-095F-4449-8421-B32C640FA002}"/>
              </a:ext>
            </a:extLst>
          </p:cNvPr>
          <p:cNvSpPr/>
          <p:nvPr/>
        </p:nvSpPr>
        <p:spPr>
          <a:xfrm>
            <a:off x="0" y="6583362"/>
            <a:ext cx="9144000" cy="27463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1416085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>
            <a:extLst>
              <a:ext uri="{FF2B5EF4-FFF2-40B4-BE49-F238E27FC236}">
                <a16:creationId xmlns:a16="http://schemas.microsoft.com/office/drawing/2014/main" xmlns="" id="{9E52F6FC-8657-4EA7-8DCA-D690458E3F38}"/>
              </a:ext>
            </a:extLst>
          </p:cNvPr>
          <p:cNvSpPr/>
          <p:nvPr/>
        </p:nvSpPr>
        <p:spPr>
          <a:xfrm>
            <a:off x="0" y="0"/>
            <a:ext cx="91440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chemeClr val="bg1"/>
                </a:solidFill>
              </a:rPr>
              <a:t>Dávkování z krátkého konce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916832"/>
            <a:ext cx="7766284" cy="4162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bdélník 5">
            <a:extLst>
              <a:ext uri="{FF2B5EF4-FFF2-40B4-BE49-F238E27FC236}">
                <a16:creationId xmlns:a16="http://schemas.microsoft.com/office/drawing/2014/main" xmlns="" id="{D583ECF9-C3F8-4D09-96DB-7B4BFC1DCC32}"/>
              </a:ext>
            </a:extLst>
          </p:cNvPr>
          <p:cNvSpPr/>
          <p:nvPr/>
        </p:nvSpPr>
        <p:spPr>
          <a:xfrm>
            <a:off x="0" y="6344940"/>
            <a:ext cx="9144000" cy="51306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1361723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délník 8">
            <a:extLst>
              <a:ext uri="{FF2B5EF4-FFF2-40B4-BE49-F238E27FC236}">
                <a16:creationId xmlns:a16="http://schemas.microsoft.com/office/drawing/2014/main" xmlns="" id="{1FDA7E5E-67A3-4DF9-95CD-8C2FCF2356AB}"/>
              </a:ext>
            </a:extLst>
          </p:cNvPr>
          <p:cNvSpPr/>
          <p:nvPr/>
        </p:nvSpPr>
        <p:spPr>
          <a:xfrm>
            <a:off x="0" y="6172518"/>
            <a:ext cx="9144000" cy="68548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xmlns="" id="{B2C084D1-3324-4526-8D3B-3A3AC37172F7}"/>
              </a:ext>
            </a:extLst>
          </p:cNvPr>
          <p:cNvSpPr/>
          <p:nvPr/>
        </p:nvSpPr>
        <p:spPr>
          <a:xfrm>
            <a:off x="0" y="0"/>
            <a:ext cx="9144000" cy="134543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chemeClr val="bg1"/>
                </a:solidFill>
              </a:rPr>
              <a:t>Stanovení stability léčiv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19520" y="1340768"/>
            <a:ext cx="4206516" cy="24403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35447" y="3808420"/>
            <a:ext cx="4174661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6" name="Zástupný symbol pro obsah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16717801"/>
              </p:ext>
            </p:extLst>
          </p:nvPr>
        </p:nvGraphicFramePr>
        <p:xfrm>
          <a:off x="1115616" y="1340768"/>
          <a:ext cx="2773148" cy="47548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4337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2977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57398">
                <a:tc>
                  <a:txBody>
                    <a:bodyPr/>
                    <a:lstStyle/>
                    <a:p>
                      <a:r>
                        <a:rPr lang="en-US" sz="2000" b="1" dirty="0" err="1">
                          <a:latin typeface="+mn-lt"/>
                          <a:ea typeface="Arial Unicode MS" pitchFamily="34" charset="-128"/>
                          <a:cs typeface="Arial Unicode MS" pitchFamily="34" charset="-128"/>
                        </a:rPr>
                        <a:t>Bufuralol</a:t>
                      </a:r>
                      <a:endParaRPr lang="cs-CZ" sz="2000" b="1" dirty="0">
                        <a:latin typeface="+mn-lt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b="1" dirty="0">
                          <a:latin typeface="+mn-lt"/>
                          <a:ea typeface="Arial Unicode MS" pitchFamily="34" charset="-128"/>
                          <a:cs typeface="Arial Unicode MS" pitchFamily="34" charset="-128"/>
                        </a:rPr>
                        <a:t>-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57398">
                <a:tc>
                  <a:txBody>
                    <a:bodyPr/>
                    <a:lstStyle/>
                    <a:p>
                      <a:r>
                        <a:rPr lang="en-US" sz="2000" b="1" dirty="0" err="1">
                          <a:latin typeface="+mn-lt"/>
                          <a:ea typeface="Arial Unicode MS" pitchFamily="34" charset="-128"/>
                          <a:cs typeface="Arial Unicode MS" pitchFamily="34" charset="-128"/>
                        </a:rPr>
                        <a:t>Bupiva</a:t>
                      </a:r>
                      <a:r>
                        <a:rPr lang="cs-CZ" sz="2000" b="1" dirty="0">
                          <a:latin typeface="+mn-lt"/>
                          <a:ea typeface="Arial Unicode MS" pitchFamily="34" charset="-128"/>
                          <a:cs typeface="Arial Unicode MS" pitchFamily="34" charset="-128"/>
                        </a:rPr>
                        <a:t>k</a:t>
                      </a:r>
                      <a:r>
                        <a:rPr lang="en-US" sz="2000" b="1" dirty="0" err="1">
                          <a:latin typeface="+mn-lt"/>
                          <a:ea typeface="Arial Unicode MS" pitchFamily="34" charset="-128"/>
                          <a:cs typeface="Arial Unicode MS" pitchFamily="34" charset="-128"/>
                        </a:rPr>
                        <a:t>ain</a:t>
                      </a:r>
                      <a:endParaRPr lang="cs-CZ" sz="2000" b="1" dirty="0">
                        <a:latin typeface="+mn-lt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b="1" dirty="0">
                          <a:latin typeface="+mn-lt"/>
                          <a:ea typeface="Arial Unicode MS" pitchFamily="34" charset="-128"/>
                          <a:cs typeface="Arial Unicode MS" pitchFamily="34" charset="-128"/>
                        </a:rPr>
                        <a:t>+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57398">
                <a:tc>
                  <a:txBody>
                    <a:bodyPr/>
                    <a:lstStyle/>
                    <a:p>
                      <a:r>
                        <a:rPr lang="en-US" sz="2000" b="1" dirty="0" err="1">
                          <a:latin typeface="+mn-lt"/>
                          <a:ea typeface="Arial Unicode MS" pitchFamily="34" charset="-128"/>
                          <a:cs typeface="Arial Unicode MS" pitchFamily="34" charset="-128"/>
                        </a:rPr>
                        <a:t>Cyclosporin</a:t>
                      </a:r>
                      <a:endParaRPr lang="cs-CZ" sz="2000" b="1" dirty="0">
                        <a:latin typeface="+mn-lt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b="1" dirty="0">
                          <a:latin typeface="+mn-lt"/>
                          <a:ea typeface="Arial Unicode MS" pitchFamily="34" charset="-128"/>
                          <a:cs typeface="Arial Unicode MS" pitchFamily="34" charset="-128"/>
                        </a:rPr>
                        <a:t>+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57398">
                <a:tc>
                  <a:txBody>
                    <a:bodyPr/>
                    <a:lstStyle/>
                    <a:p>
                      <a:r>
                        <a:rPr lang="en-US" sz="2000" b="1" dirty="0" err="1">
                          <a:latin typeface="+mn-lt"/>
                          <a:ea typeface="Arial Unicode MS" pitchFamily="34" charset="-128"/>
                          <a:cs typeface="Arial Unicode MS" pitchFamily="34" charset="-128"/>
                        </a:rPr>
                        <a:t>Cisapride</a:t>
                      </a:r>
                      <a:endParaRPr lang="cs-CZ" sz="2000" b="1" dirty="0">
                        <a:latin typeface="+mn-lt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b="1" dirty="0">
                          <a:latin typeface="+mn-lt"/>
                          <a:ea typeface="Arial Unicode MS" pitchFamily="34" charset="-128"/>
                          <a:cs typeface="Arial Unicode MS" pitchFamily="34" charset="-128"/>
                        </a:rPr>
                        <a:t>-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57398">
                <a:tc>
                  <a:txBody>
                    <a:bodyPr/>
                    <a:lstStyle/>
                    <a:p>
                      <a:r>
                        <a:rPr lang="en-US" sz="2000" b="1" dirty="0">
                          <a:latin typeface="+mn-lt"/>
                          <a:ea typeface="Arial Unicode MS" pitchFamily="34" charset="-128"/>
                          <a:cs typeface="Arial Unicode MS" pitchFamily="34" charset="-128"/>
                        </a:rPr>
                        <a:t>Erythromycin</a:t>
                      </a:r>
                      <a:endParaRPr lang="cs-CZ" sz="2000" b="1" dirty="0">
                        <a:latin typeface="+mn-lt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b="1" dirty="0">
                          <a:latin typeface="+mn-lt"/>
                          <a:ea typeface="Arial Unicode MS" pitchFamily="34" charset="-128"/>
                          <a:cs typeface="Arial Unicode MS" pitchFamily="34" charset="-128"/>
                        </a:rPr>
                        <a:t>+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57398">
                <a:tc>
                  <a:txBody>
                    <a:bodyPr/>
                    <a:lstStyle/>
                    <a:p>
                      <a:r>
                        <a:rPr lang="en-US" sz="2000" b="1" dirty="0">
                          <a:latin typeface="+mn-lt"/>
                          <a:ea typeface="Arial Unicode MS" pitchFamily="34" charset="-128"/>
                          <a:cs typeface="Arial Unicode MS" pitchFamily="34" charset="-128"/>
                        </a:rPr>
                        <a:t>Lido</a:t>
                      </a:r>
                      <a:r>
                        <a:rPr lang="cs-CZ" sz="2000" b="1" dirty="0">
                          <a:latin typeface="+mn-lt"/>
                          <a:ea typeface="Arial Unicode MS" pitchFamily="34" charset="-128"/>
                          <a:cs typeface="Arial Unicode MS" pitchFamily="34" charset="-128"/>
                        </a:rPr>
                        <a:t>k</a:t>
                      </a:r>
                      <a:r>
                        <a:rPr lang="en-US" sz="2000" b="1" dirty="0" err="1">
                          <a:latin typeface="+mn-lt"/>
                          <a:ea typeface="Arial Unicode MS" pitchFamily="34" charset="-128"/>
                          <a:cs typeface="Arial Unicode MS" pitchFamily="34" charset="-128"/>
                        </a:rPr>
                        <a:t>ain</a:t>
                      </a:r>
                      <a:endParaRPr lang="cs-CZ" sz="2000" b="1" dirty="0">
                        <a:latin typeface="+mn-lt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b="1" dirty="0">
                          <a:latin typeface="+mn-lt"/>
                          <a:ea typeface="Arial Unicode MS" pitchFamily="34" charset="-128"/>
                          <a:cs typeface="Arial Unicode MS" pitchFamily="34" charset="-128"/>
                        </a:rPr>
                        <a:t>+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57398">
                <a:tc>
                  <a:txBody>
                    <a:bodyPr/>
                    <a:lstStyle/>
                    <a:p>
                      <a:r>
                        <a:rPr lang="en-US" sz="2000" b="1" dirty="0" err="1">
                          <a:latin typeface="+mn-lt"/>
                          <a:ea typeface="Arial Unicode MS" pitchFamily="34" charset="-128"/>
                          <a:cs typeface="Arial Unicode MS" pitchFamily="34" charset="-128"/>
                        </a:rPr>
                        <a:t>Nifedipin</a:t>
                      </a:r>
                      <a:endParaRPr lang="cs-CZ" sz="2000" b="1" dirty="0">
                        <a:latin typeface="+mn-lt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b="1" dirty="0">
                          <a:latin typeface="+mn-lt"/>
                          <a:ea typeface="Arial Unicode MS" pitchFamily="34" charset="-128"/>
                          <a:cs typeface="Arial Unicode MS" pitchFamily="34" charset="-128"/>
                        </a:rPr>
                        <a:t>-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57398">
                <a:tc>
                  <a:txBody>
                    <a:bodyPr/>
                    <a:lstStyle/>
                    <a:p>
                      <a:r>
                        <a:rPr lang="en-US" sz="2000" b="1" dirty="0" err="1">
                          <a:latin typeface="+mn-lt"/>
                          <a:ea typeface="Arial Unicode MS" pitchFamily="34" charset="-128"/>
                          <a:cs typeface="Arial Unicode MS" pitchFamily="34" charset="-128"/>
                        </a:rPr>
                        <a:t>Propanolol</a:t>
                      </a:r>
                      <a:endParaRPr lang="cs-CZ" sz="2000" b="1" dirty="0">
                        <a:latin typeface="+mn-lt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b="1" dirty="0">
                          <a:latin typeface="+mn-lt"/>
                          <a:ea typeface="Arial Unicode MS" pitchFamily="34" charset="-128"/>
                          <a:cs typeface="Arial Unicode MS" pitchFamily="34" charset="-128"/>
                        </a:rPr>
                        <a:t>-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57398">
                <a:tc>
                  <a:txBody>
                    <a:bodyPr/>
                    <a:lstStyle/>
                    <a:p>
                      <a:r>
                        <a:rPr lang="en-US" sz="2000" b="1" dirty="0" err="1">
                          <a:latin typeface="+mn-lt"/>
                          <a:ea typeface="Arial Unicode MS" pitchFamily="34" charset="-128"/>
                          <a:cs typeface="Arial Unicode MS" pitchFamily="34" charset="-128"/>
                        </a:rPr>
                        <a:t>Quinidin</a:t>
                      </a:r>
                      <a:endParaRPr lang="cs-CZ" sz="2000" b="1" dirty="0">
                        <a:latin typeface="+mn-lt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b="1" dirty="0">
                          <a:latin typeface="+mn-lt"/>
                          <a:ea typeface="Arial Unicode MS" pitchFamily="34" charset="-128"/>
                          <a:cs typeface="Arial Unicode MS" pitchFamily="34" charset="-128"/>
                        </a:rPr>
                        <a:t>-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57398">
                <a:tc>
                  <a:txBody>
                    <a:bodyPr/>
                    <a:lstStyle/>
                    <a:p>
                      <a:r>
                        <a:rPr lang="en-US" sz="2000" b="1" dirty="0">
                          <a:latin typeface="+mn-lt"/>
                          <a:ea typeface="Arial Unicode MS" pitchFamily="34" charset="-128"/>
                          <a:cs typeface="Arial Unicode MS" pitchFamily="34" charset="-128"/>
                        </a:rPr>
                        <a:t>R-</a:t>
                      </a:r>
                      <a:r>
                        <a:rPr lang="en-US" sz="2000" b="1" dirty="0" err="1">
                          <a:latin typeface="+mn-lt"/>
                          <a:ea typeface="Arial Unicode MS" pitchFamily="34" charset="-128"/>
                          <a:cs typeface="Arial Unicode MS" pitchFamily="34" charset="-128"/>
                        </a:rPr>
                        <a:t>Warfarin</a:t>
                      </a:r>
                      <a:endParaRPr lang="cs-CZ" sz="2000" b="1" dirty="0">
                        <a:latin typeface="+mn-lt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b="1" dirty="0">
                          <a:latin typeface="+mn-lt"/>
                          <a:ea typeface="Arial Unicode MS" pitchFamily="34" charset="-128"/>
                          <a:cs typeface="Arial Unicode MS" pitchFamily="34" charset="-128"/>
                        </a:rPr>
                        <a:t>-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357398">
                <a:tc>
                  <a:txBody>
                    <a:bodyPr/>
                    <a:lstStyle/>
                    <a:p>
                      <a:r>
                        <a:rPr lang="en-US" sz="2000" b="1" dirty="0" err="1">
                          <a:latin typeface="+mn-lt"/>
                          <a:ea typeface="Arial Unicode MS" pitchFamily="34" charset="-128"/>
                          <a:cs typeface="Arial Unicode MS" pitchFamily="34" charset="-128"/>
                        </a:rPr>
                        <a:t>Testosteron</a:t>
                      </a:r>
                      <a:endParaRPr lang="cs-CZ" sz="2000" b="1" dirty="0">
                        <a:latin typeface="+mn-lt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b="1" dirty="0">
                          <a:latin typeface="+mn-lt"/>
                          <a:ea typeface="Arial Unicode MS" pitchFamily="34" charset="-128"/>
                          <a:cs typeface="Arial Unicode MS" pitchFamily="34" charset="-128"/>
                        </a:rPr>
                        <a:t>-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357398">
                <a:tc>
                  <a:txBody>
                    <a:bodyPr/>
                    <a:lstStyle/>
                    <a:p>
                      <a:r>
                        <a:rPr lang="en-US" sz="2000" b="1" dirty="0" err="1">
                          <a:latin typeface="+mn-lt"/>
                          <a:ea typeface="Arial Unicode MS" pitchFamily="34" charset="-128"/>
                          <a:cs typeface="Arial Unicode MS" pitchFamily="34" charset="-128"/>
                        </a:rPr>
                        <a:t>Verapamil</a:t>
                      </a:r>
                      <a:endParaRPr lang="cs-CZ" sz="2000" b="1" dirty="0">
                        <a:latin typeface="+mn-lt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b="1" dirty="0">
                          <a:latin typeface="+mn-lt"/>
                          <a:ea typeface="Arial Unicode MS" pitchFamily="34" charset="-128"/>
                          <a:cs typeface="Arial Unicode MS" pitchFamily="34" charset="-128"/>
                        </a:rPr>
                        <a:t>-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</a:tbl>
          </a:graphicData>
        </a:graphic>
      </p:graphicFrame>
      <p:sp>
        <p:nvSpPr>
          <p:cNvPr id="7" name="Zástupný symbol pro obsah 2"/>
          <p:cNvSpPr>
            <a:spLocks noGrp="1"/>
          </p:cNvSpPr>
          <p:nvPr>
            <p:ph idx="1"/>
          </p:nvPr>
        </p:nvSpPr>
        <p:spPr>
          <a:xfrm>
            <a:off x="214282" y="6244722"/>
            <a:ext cx="8715436" cy="928694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cs-CZ" sz="1200" dirty="0">
                <a:solidFill>
                  <a:schemeClr val="bg1"/>
                </a:solidFill>
              </a:rPr>
              <a:t>R. Řemínek, J. </a:t>
            </a:r>
            <a:r>
              <a:rPr lang="cs-CZ" sz="1200" dirty="0" err="1">
                <a:solidFill>
                  <a:schemeClr val="bg1"/>
                </a:solidFill>
              </a:rPr>
              <a:t>Pauwels</a:t>
            </a:r>
            <a:r>
              <a:rPr lang="cs-CZ" sz="1200" dirty="0">
                <a:solidFill>
                  <a:schemeClr val="bg1"/>
                </a:solidFill>
              </a:rPr>
              <a:t>, X. </a:t>
            </a:r>
            <a:r>
              <a:rPr lang="cs-CZ" sz="1200" dirty="0" err="1">
                <a:solidFill>
                  <a:schemeClr val="bg1"/>
                </a:solidFill>
              </a:rPr>
              <a:t>Wang</a:t>
            </a:r>
            <a:r>
              <a:rPr lang="cs-CZ" sz="1200" dirty="0">
                <a:solidFill>
                  <a:schemeClr val="bg1"/>
                </a:solidFill>
              </a:rPr>
              <a:t>, J. </a:t>
            </a:r>
            <a:r>
              <a:rPr lang="cs-CZ" sz="1200" dirty="0" err="1">
                <a:solidFill>
                  <a:schemeClr val="bg1"/>
                </a:solidFill>
              </a:rPr>
              <a:t>Hoogmartens</a:t>
            </a:r>
            <a:r>
              <a:rPr lang="cs-CZ" sz="1200" dirty="0">
                <a:solidFill>
                  <a:schemeClr val="bg1"/>
                </a:solidFill>
              </a:rPr>
              <a:t>, Z. </a:t>
            </a:r>
            <a:r>
              <a:rPr lang="cs-CZ" sz="1200" dirty="0" err="1">
                <a:solidFill>
                  <a:schemeClr val="bg1"/>
                </a:solidFill>
              </a:rPr>
              <a:t>Glatz</a:t>
            </a:r>
            <a:r>
              <a:rPr lang="cs-CZ" sz="1200" dirty="0">
                <a:solidFill>
                  <a:schemeClr val="bg1"/>
                </a:solidFill>
              </a:rPr>
              <a:t>, A. Van </a:t>
            </a:r>
            <a:r>
              <a:rPr lang="cs-CZ" sz="1200" dirty="0" err="1">
                <a:solidFill>
                  <a:schemeClr val="bg1"/>
                </a:solidFill>
              </a:rPr>
              <a:t>Schepdael</a:t>
            </a:r>
            <a:r>
              <a:rPr lang="cs-CZ" sz="1200" dirty="0">
                <a:solidFill>
                  <a:schemeClr val="bg1"/>
                </a:solidFill>
              </a:rPr>
              <a:t>, in: C. D. </a:t>
            </a:r>
            <a:r>
              <a:rPr lang="cs-CZ" sz="1200" dirty="0" err="1">
                <a:solidFill>
                  <a:schemeClr val="bg1"/>
                </a:solidFill>
              </a:rPr>
              <a:t>García</a:t>
            </a:r>
            <a:r>
              <a:rPr lang="cs-CZ" sz="1200" dirty="0">
                <a:solidFill>
                  <a:schemeClr val="bg1"/>
                </a:solidFill>
              </a:rPr>
              <a:t>, K. Y. </a:t>
            </a:r>
            <a:r>
              <a:rPr lang="cs-CZ" sz="1200" dirty="0" err="1">
                <a:solidFill>
                  <a:schemeClr val="bg1"/>
                </a:solidFill>
              </a:rPr>
              <a:t>Chumbimuni</a:t>
            </a:r>
            <a:r>
              <a:rPr lang="cs-CZ" sz="1200" dirty="0">
                <a:solidFill>
                  <a:schemeClr val="bg1"/>
                </a:solidFill>
              </a:rPr>
              <a:t>-</a:t>
            </a:r>
            <a:r>
              <a:rPr lang="cs-CZ" sz="1200" dirty="0" err="1">
                <a:solidFill>
                  <a:schemeClr val="bg1"/>
                </a:solidFill>
              </a:rPr>
              <a:t>Torres</a:t>
            </a:r>
            <a:r>
              <a:rPr lang="cs-CZ" sz="1200" dirty="0">
                <a:solidFill>
                  <a:schemeClr val="bg1"/>
                </a:solidFill>
              </a:rPr>
              <a:t>, E. </a:t>
            </a:r>
            <a:r>
              <a:rPr lang="cs-CZ" sz="1200" dirty="0" err="1">
                <a:solidFill>
                  <a:schemeClr val="bg1"/>
                </a:solidFill>
              </a:rPr>
              <a:t>Carrilho</a:t>
            </a:r>
            <a:r>
              <a:rPr lang="cs-CZ" sz="1200" dirty="0">
                <a:solidFill>
                  <a:schemeClr val="bg1"/>
                </a:solidFill>
              </a:rPr>
              <a:t> (</a:t>
            </a:r>
            <a:r>
              <a:rPr lang="cs-CZ" sz="1200" dirty="0" err="1">
                <a:solidFill>
                  <a:schemeClr val="bg1"/>
                </a:solidFill>
              </a:rPr>
              <a:t>Eds</a:t>
            </a:r>
            <a:r>
              <a:rPr lang="cs-CZ" sz="1200" dirty="0">
                <a:solidFill>
                  <a:schemeClr val="bg1"/>
                </a:solidFill>
              </a:rPr>
              <a:t>.), </a:t>
            </a:r>
            <a:r>
              <a:rPr lang="cs-CZ" sz="1200" dirty="0" err="1">
                <a:solidFill>
                  <a:schemeClr val="bg1"/>
                </a:solidFill>
              </a:rPr>
              <a:t>Capillary</a:t>
            </a:r>
            <a:r>
              <a:rPr lang="cs-CZ" sz="1200" dirty="0">
                <a:solidFill>
                  <a:schemeClr val="bg1"/>
                </a:solidFill>
              </a:rPr>
              <a:t> </a:t>
            </a:r>
            <a:r>
              <a:rPr lang="cs-CZ" sz="1200" dirty="0" err="1">
                <a:solidFill>
                  <a:schemeClr val="bg1"/>
                </a:solidFill>
              </a:rPr>
              <a:t>Electrophoresis</a:t>
            </a:r>
            <a:r>
              <a:rPr lang="cs-CZ" sz="1200" dirty="0">
                <a:solidFill>
                  <a:schemeClr val="bg1"/>
                </a:solidFill>
              </a:rPr>
              <a:t> </a:t>
            </a:r>
            <a:r>
              <a:rPr lang="cs-CZ" sz="1200" dirty="0" err="1">
                <a:solidFill>
                  <a:schemeClr val="bg1"/>
                </a:solidFill>
              </a:rPr>
              <a:t>and</a:t>
            </a:r>
            <a:r>
              <a:rPr lang="cs-CZ" sz="1200" dirty="0">
                <a:solidFill>
                  <a:schemeClr val="bg1"/>
                </a:solidFill>
              </a:rPr>
              <a:t> </a:t>
            </a:r>
            <a:r>
              <a:rPr lang="cs-CZ" sz="1200" dirty="0" err="1">
                <a:solidFill>
                  <a:schemeClr val="bg1"/>
                </a:solidFill>
              </a:rPr>
              <a:t>Microchip</a:t>
            </a:r>
            <a:r>
              <a:rPr lang="cs-CZ" sz="1200" dirty="0">
                <a:solidFill>
                  <a:schemeClr val="bg1"/>
                </a:solidFill>
              </a:rPr>
              <a:t> </a:t>
            </a:r>
            <a:r>
              <a:rPr lang="cs-CZ" sz="1200" dirty="0" err="1">
                <a:solidFill>
                  <a:schemeClr val="bg1"/>
                </a:solidFill>
              </a:rPr>
              <a:t>Capillary</a:t>
            </a:r>
            <a:r>
              <a:rPr lang="cs-CZ" sz="1200" dirty="0">
                <a:solidFill>
                  <a:schemeClr val="bg1"/>
                </a:solidFill>
              </a:rPr>
              <a:t> </a:t>
            </a:r>
            <a:r>
              <a:rPr lang="cs-CZ" sz="1200" dirty="0" err="1">
                <a:solidFill>
                  <a:schemeClr val="bg1"/>
                </a:solidFill>
              </a:rPr>
              <a:t>Electrophoresis</a:t>
            </a:r>
            <a:r>
              <a:rPr lang="cs-CZ" sz="1200" dirty="0">
                <a:solidFill>
                  <a:schemeClr val="bg1"/>
                </a:solidFill>
              </a:rPr>
              <a:t>: </a:t>
            </a:r>
            <a:r>
              <a:rPr lang="cs-CZ" sz="1200" dirty="0" err="1">
                <a:solidFill>
                  <a:schemeClr val="bg1"/>
                </a:solidFill>
              </a:rPr>
              <a:t>Principles</a:t>
            </a:r>
            <a:r>
              <a:rPr lang="cs-CZ" sz="1200" dirty="0">
                <a:solidFill>
                  <a:schemeClr val="bg1"/>
                </a:solidFill>
              </a:rPr>
              <a:t>, </a:t>
            </a:r>
            <a:r>
              <a:rPr lang="cs-CZ" sz="1200" dirty="0" err="1">
                <a:solidFill>
                  <a:schemeClr val="bg1"/>
                </a:solidFill>
              </a:rPr>
              <a:t>Applications</a:t>
            </a:r>
            <a:r>
              <a:rPr lang="cs-CZ" sz="1200" dirty="0">
                <a:solidFill>
                  <a:schemeClr val="bg1"/>
                </a:solidFill>
              </a:rPr>
              <a:t>, </a:t>
            </a:r>
            <a:r>
              <a:rPr lang="cs-CZ" sz="1200" dirty="0" err="1">
                <a:solidFill>
                  <a:schemeClr val="bg1"/>
                </a:solidFill>
              </a:rPr>
              <a:t>and</a:t>
            </a:r>
            <a:r>
              <a:rPr lang="cs-CZ" sz="1200" dirty="0">
                <a:solidFill>
                  <a:schemeClr val="bg1"/>
                </a:solidFill>
              </a:rPr>
              <a:t> </a:t>
            </a:r>
            <a:r>
              <a:rPr lang="cs-CZ" sz="1200" dirty="0" err="1">
                <a:solidFill>
                  <a:schemeClr val="bg1"/>
                </a:solidFill>
              </a:rPr>
              <a:t>Limitations</a:t>
            </a:r>
            <a:r>
              <a:rPr lang="cs-CZ" sz="1200" dirty="0">
                <a:solidFill>
                  <a:schemeClr val="bg1"/>
                </a:solidFill>
              </a:rPr>
              <a:t>, John </a:t>
            </a:r>
            <a:r>
              <a:rPr lang="cs-CZ" sz="1200" dirty="0" err="1">
                <a:solidFill>
                  <a:schemeClr val="bg1"/>
                </a:solidFill>
              </a:rPr>
              <a:t>Wiley</a:t>
            </a:r>
            <a:r>
              <a:rPr lang="cs-CZ" sz="1200" dirty="0">
                <a:solidFill>
                  <a:schemeClr val="bg1"/>
                </a:solidFill>
              </a:rPr>
              <a:t> </a:t>
            </a:r>
            <a:r>
              <a:rPr lang="en-US" sz="1200" dirty="0">
                <a:solidFill>
                  <a:schemeClr val="bg1"/>
                </a:solidFill>
              </a:rPr>
              <a:t>&amp; Sons. Inc., Hoboken, 2013.</a:t>
            </a:r>
            <a:endParaRPr lang="cs-CZ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807733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Obdélník 39">
            <a:extLst>
              <a:ext uri="{FF2B5EF4-FFF2-40B4-BE49-F238E27FC236}">
                <a16:creationId xmlns:a16="http://schemas.microsoft.com/office/drawing/2014/main" xmlns="" id="{B14DAC05-0B1C-4374-906A-1B87367DD266}"/>
              </a:ext>
            </a:extLst>
          </p:cNvPr>
          <p:cNvSpPr/>
          <p:nvPr/>
        </p:nvSpPr>
        <p:spPr>
          <a:xfrm>
            <a:off x="0" y="0"/>
            <a:ext cx="91440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chemeClr val="bg1"/>
                </a:solidFill>
              </a:rPr>
              <a:t>On-line uspořádání CE</a:t>
            </a:r>
          </a:p>
        </p:txBody>
      </p:sp>
      <p:sp>
        <p:nvSpPr>
          <p:cNvPr id="4" name="Zástupný symbol pro obsah 2"/>
          <p:cNvSpPr>
            <a:spLocks noGrp="1"/>
          </p:cNvSpPr>
          <p:nvPr>
            <p:ph idx="1"/>
          </p:nvPr>
        </p:nvSpPr>
        <p:spPr>
          <a:xfrm>
            <a:off x="428596" y="1624240"/>
            <a:ext cx="2232248" cy="820687"/>
          </a:xfrm>
        </p:spPr>
        <p:txBody>
          <a:bodyPr/>
          <a:lstStyle/>
          <a:p>
            <a:pPr>
              <a:buNone/>
            </a:pPr>
            <a:r>
              <a:rPr lang="en-US" b="1" dirty="0">
                <a:solidFill>
                  <a:schemeClr val="tx1"/>
                </a:solidFill>
              </a:rPr>
              <a:t>Off-line</a:t>
            </a:r>
            <a:endParaRPr lang="cs-CZ" b="1" dirty="0">
              <a:solidFill>
                <a:schemeClr val="tx1"/>
              </a:solidFill>
            </a:endParaRP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364992" y="4031380"/>
            <a:ext cx="2376264" cy="6766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342900" algn="l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3200" b="1" dirty="0">
                <a:solidFill>
                  <a:srgbClr val="000000"/>
                </a:solidFill>
              </a:rPr>
              <a:t>On-line</a:t>
            </a:r>
            <a:r>
              <a:rPr lang="en-US" sz="2800" dirty="0">
                <a:solidFill>
                  <a:srgbClr val="000000"/>
                </a:solidFill>
                <a:latin typeface="Arial Rounded MT Bold" pitchFamily="34" charset="0"/>
              </a:rPr>
              <a:t> </a:t>
            </a:r>
            <a:endParaRPr lang="cs-CZ" sz="2800" dirty="0">
              <a:solidFill>
                <a:srgbClr val="000000"/>
              </a:solidFill>
              <a:latin typeface="Arial Rounded MT Bold" pitchFamily="34" charset="0"/>
            </a:endParaRPr>
          </a:p>
        </p:txBody>
      </p:sp>
      <p:sp>
        <p:nvSpPr>
          <p:cNvPr id="6" name="Krychle 5"/>
          <p:cNvSpPr/>
          <p:nvPr/>
        </p:nvSpPr>
        <p:spPr>
          <a:xfrm>
            <a:off x="5724128" y="4383106"/>
            <a:ext cx="1782198" cy="1782198"/>
          </a:xfrm>
          <a:prstGeom prst="cube">
            <a:avLst/>
          </a:prstGeom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rgbClr val="FFFFFF"/>
              </a:solidFill>
            </a:endParaRPr>
          </a:p>
        </p:txBody>
      </p:sp>
      <p:sp>
        <p:nvSpPr>
          <p:cNvPr id="7" name="Krychle 6"/>
          <p:cNvSpPr/>
          <p:nvPr/>
        </p:nvSpPr>
        <p:spPr>
          <a:xfrm>
            <a:off x="8028384" y="5949280"/>
            <a:ext cx="189000" cy="189000"/>
          </a:xfrm>
          <a:prstGeom prst="cube">
            <a:avLst/>
          </a:prstGeom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rgbClr val="FFFFFF"/>
              </a:solidFill>
            </a:endParaRPr>
          </a:p>
        </p:txBody>
      </p:sp>
      <p:grpSp>
        <p:nvGrpSpPr>
          <p:cNvPr id="8" name="Skupina 7"/>
          <p:cNvGrpSpPr/>
          <p:nvPr/>
        </p:nvGrpSpPr>
        <p:grpSpPr>
          <a:xfrm>
            <a:off x="1059679" y="2291394"/>
            <a:ext cx="7289797" cy="1929694"/>
            <a:chOff x="893045" y="2276872"/>
            <a:chExt cx="7711403" cy="2088232"/>
          </a:xfrm>
        </p:grpSpPr>
        <p:grpSp>
          <p:nvGrpSpPr>
            <p:cNvPr id="9" name="Skupina 69"/>
            <p:cNvGrpSpPr/>
            <p:nvPr/>
          </p:nvGrpSpPr>
          <p:grpSpPr>
            <a:xfrm>
              <a:off x="3491880" y="2708920"/>
              <a:ext cx="1462515" cy="806214"/>
              <a:chOff x="3707904" y="2708920"/>
              <a:chExt cx="1462515" cy="806214"/>
            </a:xfrm>
          </p:grpSpPr>
          <p:pic>
            <p:nvPicPr>
              <p:cNvPr id="24" name="Picture 16"/>
              <p:cNvPicPr>
                <a:picLocks noChangeAspect="1" noChangeArrowheads="1"/>
              </p:cNvPicPr>
              <p:nvPr/>
            </p:nvPicPr>
            <p:blipFill>
              <a:blip r:embed="rId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3707904" y="2708920"/>
                <a:ext cx="1440160" cy="80621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5" name="Zástupný symbol pro obsah 2"/>
              <p:cNvSpPr txBox="1">
                <a:spLocks/>
              </p:cNvSpPr>
              <p:nvPr/>
            </p:nvSpPr>
            <p:spPr>
              <a:xfrm>
                <a:off x="3810220" y="3097248"/>
                <a:ext cx="1360199" cy="216024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/>
              <a:p>
                <a:pPr marL="342900" indent="-342900" algn="l" fontAlgn="auto">
                  <a:spcBef>
                    <a:spcPct val="20000"/>
                  </a:spcBef>
                  <a:spcAft>
                    <a:spcPts val="0"/>
                  </a:spcAft>
                  <a:buFont typeface="Arial" pitchFamily="34" charset="0"/>
                  <a:buNone/>
                  <a:defRPr/>
                </a:pPr>
                <a:r>
                  <a:rPr lang="en-US" sz="1200" dirty="0" err="1">
                    <a:solidFill>
                      <a:srgbClr val="000000"/>
                    </a:solidFill>
                    <a:latin typeface="Arial Rounded MT Bold" pitchFamily="34" charset="0"/>
                  </a:rPr>
                  <a:t>Termomix</a:t>
                </a:r>
                <a:r>
                  <a:rPr lang="cs-CZ" sz="1200" dirty="0">
                    <a:solidFill>
                      <a:srgbClr val="000000"/>
                    </a:solidFill>
                    <a:latin typeface="Arial Rounded MT Bold" pitchFamily="34" charset="0"/>
                  </a:rPr>
                  <a:t>é</a:t>
                </a:r>
                <a:r>
                  <a:rPr lang="en-US" sz="1200" dirty="0">
                    <a:solidFill>
                      <a:srgbClr val="000000"/>
                    </a:solidFill>
                    <a:latin typeface="Arial Rounded MT Bold" pitchFamily="34" charset="0"/>
                  </a:rPr>
                  <a:t>r</a:t>
                </a:r>
                <a:endParaRPr lang="cs-CZ" sz="1200" dirty="0">
                  <a:solidFill>
                    <a:srgbClr val="000000"/>
                  </a:solidFill>
                  <a:latin typeface="Arial Rounded MT Bold" pitchFamily="34" charset="0"/>
                </a:endParaRPr>
              </a:p>
            </p:txBody>
          </p:sp>
        </p:grpSp>
        <p:grpSp>
          <p:nvGrpSpPr>
            <p:cNvPr id="10" name="Skupina 34"/>
            <p:cNvGrpSpPr/>
            <p:nvPr/>
          </p:nvGrpSpPr>
          <p:grpSpPr>
            <a:xfrm>
              <a:off x="5796136" y="2276872"/>
              <a:ext cx="1196717" cy="1636956"/>
              <a:chOff x="6444208" y="1772816"/>
              <a:chExt cx="1548692" cy="1921644"/>
            </a:xfrm>
          </p:grpSpPr>
          <p:pic>
            <p:nvPicPr>
              <p:cNvPr id="22" name="Picture 9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6444208" y="1772816"/>
                <a:ext cx="1408535" cy="19216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3" name="Zástupný symbol pro obsah 2"/>
              <p:cNvSpPr txBox="1">
                <a:spLocks/>
              </p:cNvSpPr>
              <p:nvPr/>
            </p:nvSpPr>
            <p:spPr>
              <a:xfrm>
                <a:off x="6595097" y="3348718"/>
                <a:ext cx="1397803" cy="28803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/>
              <a:p>
                <a:pPr marL="342900" indent="-342900" algn="l" fontAlgn="auto">
                  <a:spcBef>
                    <a:spcPct val="20000"/>
                  </a:spcBef>
                  <a:spcAft>
                    <a:spcPts val="0"/>
                  </a:spcAft>
                  <a:buFont typeface="Arial" pitchFamily="34" charset="0"/>
                  <a:buNone/>
                  <a:defRPr/>
                </a:pPr>
                <a:r>
                  <a:rPr lang="en-US" sz="1200" dirty="0">
                    <a:solidFill>
                      <a:srgbClr val="000000"/>
                    </a:solidFill>
                  </a:rPr>
                  <a:t>CE </a:t>
                </a:r>
                <a:r>
                  <a:rPr lang="cs-CZ" sz="1200" dirty="0">
                    <a:solidFill>
                      <a:srgbClr val="000000"/>
                    </a:solidFill>
                  </a:rPr>
                  <a:t>s</a:t>
                </a:r>
                <a:r>
                  <a:rPr lang="en-US" sz="1200" dirty="0" err="1">
                    <a:solidFill>
                      <a:srgbClr val="000000"/>
                    </a:solidFill>
                  </a:rPr>
                  <a:t>yst</a:t>
                </a:r>
                <a:r>
                  <a:rPr lang="cs-CZ" sz="1200" dirty="0">
                    <a:solidFill>
                      <a:srgbClr val="000000"/>
                    </a:solidFill>
                  </a:rPr>
                  <a:t>é</a:t>
                </a:r>
                <a:r>
                  <a:rPr lang="en-US" sz="1200" dirty="0">
                    <a:solidFill>
                      <a:srgbClr val="000000"/>
                    </a:solidFill>
                  </a:rPr>
                  <a:t>m</a:t>
                </a:r>
                <a:endParaRPr lang="cs-CZ" sz="1200" dirty="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1" name="Zástupný symbol pro obsah 2"/>
            <p:cNvSpPr txBox="1">
              <a:spLocks/>
            </p:cNvSpPr>
            <p:nvPr/>
          </p:nvSpPr>
          <p:spPr>
            <a:xfrm>
              <a:off x="3594196" y="3933056"/>
              <a:ext cx="1623686" cy="43204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/>
            <a:p>
              <a:pPr marL="342900" indent="-342900" algn="l" fontAlgn="auto">
                <a:spcBef>
                  <a:spcPct val="20000"/>
                </a:spcBef>
                <a:spcAft>
                  <a:spcPts val="0"/>
                </a:spcAft>
                <a:buFont typeface="Arial" pitchFamily="34" charset="0"/>
                <a:buNone/>
                <a:defRPr/>
              </a:pPr>
              <a:r>
                <a:rPr lang="en-US" sz="2000" b="1" dirty="0">
                  <a:solidFill>
                    <a:srgbClr val="000000"/>
                  </a:solidFill>
                </a:rPr>
                <a:t>In</a:t>
              </a:r>
              <a:r>
                <a:rPr lang="cs-CZ" sz="2000" b="1" dirty="0">
                  <a:solidFill>
                    <a:srgbClr val="000000"/>
                  </a:solidFill>
                </a:rPr>
                <a:t>k</a:t>
              </a:r>
              <a:r>
                <a:rPr lang="en-US" sz="2000" b="1" dirty="0" err="1">
                  <a:solidFill>
                    <a:srgbClr val="000000"/>
                  </a:solidFill>
                </a:rPr>
                <a:t>uba</a:t>
              </a:r>
              <a:r>
                <a:rPr lang="cs-CZ" sz="2000" b="1" dirty="0" err="1">
                  <a:solidFill>
                    <a:srgbClr val="000000"/>
                  </a:solidFill>
                </a:rPr>
                <a:t>ce</a:t>
              </a:r>
              <a:endParaRPr lang="cs-CZ" sz="2000" b="1" dirty="0">
                <a:solidFill>
                  <a:srgbClr val="000000"/>
                </a:solidFill>
              </a:endParaRPr>
            </a:p>
          </p:txBody>
        </p:sp>
        <p:sp>
          <p:nvSpPr>
            <p:cNvPr id="12" name="Zástupný symbol pro obsah 2"/>
            <p:cNvSpPr txBox="1">
              <a:spLocks/>
            </p:cNvSpPr>
            <p:nvPr/>
          </p:nvSpPr>
          <p:spPr>
            <a:xfrm>
              <a:off x="5796136" y="3933056"/>
              <a:ext cx="1296144" cy="43204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/>
            <a:p>
              <a:pPr marL="342900" indent="-342900" algn="l" fontAlgn="auto">
                <a:spcBef>
                  <a:spcPct val="20000"/>
                </a:spcBef>
                <a:spcAft>
                  <a:spcPts val="0"/>
                </a:spcAft>
                <a:buFont typeface="Arial" pitchFamily="34" charset="0"/>
                <a:buNone/>
                <a:defRPr/>
              </a:pPr>
              <a:r>
                <a:rPr lang="cs-CZ" sz="2000" b="1" dirty="0">
                  <a:solidFill>
                    <a:srgbClr val="000000"/>
                  </a:solidFill>
                </a:rPr>
                <a:t>Analýza</a:t>
              </a:r>
            </a:p>
          </p:txBody>
        </p:sp>
        <p:cxnSp>
          <p:nvCxnSpPr>
            <p:cNvPr id="13" name="Přímá spojovací šipka 17"/>
            <p:cNvCxnSpPr/>
            <p:nvPr/>
          </p:nvCxnSpPr>
          <p:spPr>
            <a:xfrm>
              <a:off x="1331640" y="2780928"/>
              <a:ext cx="720080" cy="288032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Přímá spojovací šipka 18"/>
            <p:cNvCxnSpPr/>
            <p:nvPr/>
          </p:nvCxnSpPr>
          <p:spPr>
            <a:xfrm flipV="1">
              <a:off x="1331640" y="3140968"/>
              <a:ext cx="720080" cy="288032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Přímá spojovací šipka 19"/>
            <p:cNvCxnSpPr/>
            <p:nvPr/>
          </p:nvCxnSpPr>
          <p:spPr>
            <a:xfrm>
              <a:off x="2843808" y="3140968"/>
              <a:ext cx="504056" cy="1588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Přímá spojovací šipka 20"/>
            <p:cNvCxnSpPr/>
            <p:nvPr/>
          </p:nvCxnSpPr>
          <p:spPr>
            <a:xfrm>
              <a:off x="5076056" y="3140968"/>
              <a:ext cx="504056" cy="1588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Přímá spojovací šipka 21"/>
            <p:cNvCxnSpPr/>
            <p:nvPr/>
          </p:nvCxnSpPr>
          <p:spPr>
            <a:xfrm>
              <a:off x="7092280" y="3140968"/>
              <a:ext cx="504056" cy="1588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8" name="Picture 1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899592" y="2348880"/>
              <a:ext cx="295387" cy="7200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" name="Picture 13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893045" y="3140968"/>
              <a:ext cx="294579" cy="7200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" name="Picture 14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181612" y="2420888"/>
              <a:ext cx="590188" cy="14401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" name="Picture 17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7740352" y="2420888"/>
              <a:ext cx="864096" cy="14401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6" name="Skupina 25"/>
          <p:cNvGrpSpPr/>
          <p:nvPr/>
        </p:nvGrpSpPr>
        <p:grpSpPr>
          <a:xfrm>
            <a:off x="755576" y="4581128"/>
            <a:ext cx="4176464" cy="2016224"/>
            <a:chOff x="827584" y="4769768"/>
            <a:chExt cx="4189558" cy="2088232"/>
          </a:xfrm>
        </p:grpSpPr>
        <p:sp>
          <p:nvSpPr>
            <p:cNvPr id="27" name="Zástupný symbol pro obsah 2"/>
            <p:cNvSpPr txBox="1">
              <a:spLocks/>
            </p:cNvSpPr>
            <p:nvPr/>
          </p:nvSpPr>
          <p:spPr>
            <a:xfrm>
              <a:off x="1547664" y="6425952"/>
              <a:ext cx="3449838" cy="43204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/>
            <a:p>
              <a:pPr marL="342900" indent="-342900" algn="l" fontAlgn="auto">
                <a:spcBef>
                  <a:spcPct val="20000"/>
                </a:spcBef>
                <a:spcAft>
                  <a:spcPts val="0"/>
                </a:spcAft>
                <a:buFont typeface="Arial" pitchFamily="34" charset="0"/>
                <a:buNone/>
                <a:defRPr/>
              </a:pPr>
              <a:r>
                <a:rPr lang="cs-CZ" sz="2000" b="1" dirty="0">
                  <a:solidFill>
                    <a:srgbClr val="000000"/>
                  </a:solidFill>
                </a:rPr>
                <a:t>Inkubace + analýza</a:t>
              </a:r>
            </a:p>
          </p:txBody>
        </p:sp>
        <p:grpSp>
          <p:nvGrpSpPr>
            <p:cNvPr id="28" name="Skupina 100"/>
            <p:cNvGrpSpPr/>
            <p:nvPr/>
          </p:nvGrpSpPr>
          <p:grpSpPr>
            <a:xfrm>
              <a:off x="827584" y="4769768"/>
              <a:ext cx="4189558" cy="1636956"/>
              <a:chOff x="827584" y="4769768"/>
              <a:chExt cx="4189558" cy="1636956"/>
            </a:xfrm>
          </p:grpSpPr>
          <p:grpSp>
            <p:nvGrpSpPr>
              <p:cNvPr id="29" name="Skupina 34"/>
              <p:cNvGrpSpPr/>
              <p:nvPr/>
            </p:nvGrpSpPr>
            <p:grpSpPr>
              <a:xfrm>
                <a:off x="2208829" y="4769768"/>
                <a:ext cx="1215784" cy="1636956"/>
                <a:chOff x="6444208" y="1772816"/>
                <a:chExt cx="1573367" cy="1921644"/>
              </a:xfrm>
            </p:grpSpPr>
            <p:pic>
              <p:nvPicPr>
                <p:cNvPr id="36" name="Picture 9"/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>
                  <a:off x="6444208" y="1772816"/>
                  <a:ext cx="1408535" cy="192164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37" name="Zástupný symbol pro obsah 2"/>
                <p:cNvSpPr txBox="1">
                  <a:spLocks/>
                </p:cNvSpPr>
                <p:nvPr/>
              </p:nvSpPr>
              <p:spPr>
                <a:xfrm>
                  <a:off x="6619772" y="3348718"/>
                  <a:ext cx="1397803" cy="288032"/>
                </a:xfrm>
                <a:prstGeom prst="rect">
                  <a:avLst/>
                </a:prstGeom>
              </p:spPr>
              <p:txBody>
                <a:bodyPr vert="horz" lIns="91440" tIns="45720" rIns="91440" bIns="45720" rtlCol="0">
                  <a:noAutofit/>
                </a:bodyPr>
                <a:lstStyle/>
                <a:p>
                  <a:pPr marL="342900" indent="-342900" algn="l" fontAlgn="auto">
                    <a:spcBef>
                      <a:spcPct val="20000"/>
                    </a:spcBef>
                    <a:spcAft>
                      <a:spcPts val="0"/>
                    </a:spcAft>
                    <a:buFont typeface="Arial" pitchFamily="34" charset="0"/>
                    <a:buNone/>
                    <a:defRPr/>
                  </a:pPr>
                  <a:r>
                    <a:rPr lang="en-US" sz="1200" dirty="0">
                      <a:solidFill>
                        <a:srgbClr val="000000"/>
                      </a:solidFill>
                      <a:latin typeface="Arial Rounded MT Bold" pitchFamily="34" charset="0"/>
                    </a:rPr>
                    <a:t>CE </a:t>
                  </a:r>
                  <a:r>
                    <a:rPr lang="cs-CZ" sz="1200" dirty="0">
                      <a:solidFill>
                        <a:srgbClr val="000000"/>
                      </a:solidFill>
                      <a:latin typeface="Arial Rounded MT Bold" pitchFamily="34" charset="0"/>
                    </a:rPr>
                    <a:t>s</a:t>
                  </a:r>
                  <a:r>
                    <a:rPr lang="en-US" sz="1200" dirty="0" err="1">
                      <a:solidFill>
                        <a:srgbClr val="000000"/>
                      </a:solidFill>
                      <a:latin typeface="Arial Rounded MT Bold" pitchFamily="34" charset="0"/>
                    </a:rPr>
                    <a:t>yst</a:t>
                  </a:r>
                  <a:r>
                    <a:rPr lang="cs-CZ" sz="1200" dirty="0">
                      <a:solidFill>
                        <a:srgbClr val="000000"/>
                      </a:solidFill>
                      <a:latin typeface="Arial Rounded MT Bold" pitchFamily="34" charset="0"/>
                    </a:rPr>
                    <a:t>é</a:t>
                  </a:r>
                  <a:r>
                    <a:rPr lang="en-US" sz="1200" dirty="0">
                      <a:solidFill>
                        <a:srgbClr val="000000"/>
                      </a:solidFill>
                      <a:latin typeface="Arial Rounded MT Bold" pitchFamily="34" charset="0"/>
                    </a:rPr>
                    <a:t>m</a:t>
                  </a:r>
                  <a:endParaRPr lang="cs-CZ" sz="1200" dirty="0">
                    <a:solidFill>
                      <a:srgbClr val="000000"/>
                    </a:solidFill>
                    <a:latin typeface="Arial Rounded MT Bold" pitchFamily="34" charset="0"/>
                  </a:endParaRPr>
                </a:p>
              </p:txBody>
            </p:sp>
          </p:grpSp>
          <p:cxnSp>
            <p:nvCxnSpPr>
              <p:cNvPr id="30" name="Přímá spojovací šipka 34"/>
              <p:cNvCxnSpPr/>
              <p:nvPr/>
            </p:nvCxnSpPr>
            <p:spPr>
              <a:xfrm>
                <a:off x="1266179" y="5301208"/>
                <a:ext cx="720080" cy="288032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Přímá spojovací šipka 35"/>
              <p:cNvCxnSpPr/>
              <p:nvPr/>
            </p:nvCxnSpPr>
            <p:spPr>
              <a:xfrm flipV="1">
                <a:off x="1266179" y="5661248"/>
                <a:ext cx="720080" cy="288032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Přímá spojovací šipka 36"/>
              <p:cNvCxnSpPr/>
              <p:nvPr/>
            </p:nvCxnSpPr>
            <p:spPr>
              <a:xfrm>
                <a:off x="3504974" y="5633864"/>
                <a:ext cx="504056" cy="1588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33" name="Picture 12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834131" y="4869160"/>
                <a:ext cx="295387" cy="72008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4" name="Picture 13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827584" y="5661248"/>
                <a:ext cx="294579" cy="72008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5" name="Picture 17"/>
              <p:cNvPicPr>
                <a:picLocks noChangeAspect="1" noChangeArrowheads="1"/>
              </p:cNvPicPr>
              <p:nvPr/>
            </p:nvPicPr>
            <p:blipFill>
              <a:blip r:embed="rId7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4153046" y="4913784"/>
                <a:ext cx="864096" cy="144016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sp>
        <p:nvSpPr>
          <p:cNvPr id="38" name="Zástupný symbol pro obsah 2"/>
          <p:cNvSpPr txBox="1">
            <a:spLocks/>
          </p:cNvSpPr>
          <p:nvPr/>
        </p:nvSpPr>
        <p:spPr>
          <a:xfrm>
            <a:off x="6372200" y="6165304"/>
            <a:ext cx="576064" cy="4320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342900" algn="l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000" b="1" dirty="0">
                <a:solidFill>
                  <a:srgbClr val="000000"/>
                </a:solidFill>
                <a:cs typeface="Times New Roman"/>
              </a:rPr>
              <a:t>µ</a:t>
            </a:r>
            <a:r>
              <a:rPr lang="cs-CZ" sz="2000" b="1" dirty="0">
                <a:solidFill>
                  <a:srgbClr val="000000"/>
                </a:solidFill>
                <a:cs typeface="Times New Roman"/>
              </a:rPr>
              <a:t>L</a:t>
            </a:r>
            <a:r>
              <a:rPr lang="en-US" sz="2000" b="1" dirty="0">
                <a:solidFill>
                  <a:srgbClr val="000000"/>
                </a:solidFill>
              </a:rPr>
              <a:t> </a:t>
            </a:r>
            <a:endParaRPr lang="cs-CZ" sz="2000" b="1" dirty="0">
              <a:solidFill>
                <a:srgbClr val="000000"/>
              </a:solidFill>
            </a:endParaRPr>
          </a:p>
        </p:txBody>
      </p:sp>
      <p:sp>
        <p:nvSpPr>
          <p:cNvPr id="39" name="Zástupný symbol pro obsah 2"/>
          <p:cNvSpPr txBox="1">
            <a:spLocks/>
          </p:cNvSpPr>
          <p:nvPr/>
        </p:nvSpPr>
        <p:spPr>
          <a:xfrm>
            <a:off x="7884368" y="6192688"/>
            <a:ext cx="576064" cy="4766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342900" algn="l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cs-CZ" sz="2000" b="1" dirty="0" err="1">
                <a:solidFill>
                  <a:srgbClr val="000000"/>
                </a:solidFill>
                <a:cs typeface="Times New Roman"/>
              </a:rPr>
              <a:t>nL</a:t>
            </a:r>
            <a:r>
              <a:rPr lang="en-US" sz="2000" dirty="0">
                <a:solidFill>
                  <a:srgbClr val="000000"/>
                </a:solidFill>
                <a:latin typeface="Arial Rounded MT Bold" pitchFamily="34" charset="0"/>
              </a:rPr>
              <a:t> </a:t>
            </a:r>
            <a:endParaRPr lang="cs-CZ" sz="2000" dirty="0">
              <a:solidFill>
                <a:srgbClr val="000000"/>
              </a:solidFill>
              <a:latin typeface="Arial Rounded MT Bold" pitchFamily="34" charset="0"/>
            </a:endParaRPr>
          </a:p>
        </p:txBody>
      </p:sp>
      <p:sp>
        <p:nvSpPr>
          <p:cNvPr id="41" name="Obdélník 40">
            <a:extLst>
              <a:ext uri="{FF2B5EF4-FFF2-40B4-BE49-F238E27FC236}">
                <a16:creationId xmlns:a16="http://schemas.microsoft.com/office/drawing/2014/main" xmlns="" id="{3165421F-25F9-45C9-ADC1-D462EFDD108A}"/>
              </a:ext>
            </a:extLst>
          </p:cNvPr>
          <p:cNvSpPr/>
          <p:nvPr/>
        </p:nvSpPr>
        <p:spPr>
          <a:xfrm>
            <a:off x="0" y="6583362"/>
            <a:ext cx="9144000" cy="27463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2510397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>
            <a:extLst>
              <a:ext uri="{FF2B5EF4-FFF2-40B4-BE49-F238E27FC236}">
                <a16:creationId xmlns:a16="http://schemas.microsoft.com/office/drawing/2014/main" xmlns="" id="{20C2B06A-770C-430B-8F2F-76A1BAE99ED5}"/>
              </a:ext>
            </a:extLst>
          </p:cNvPr>
          <p:cNvSpPr/>
          <p:nvPr/>
        </p:nvSpPr>
        <p:spPr>
          <a:xfrm>
            <a:off x="0" y="0"/>
            <a:ext cx="91440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711349"/>
            <a:ext cx="8229600" cy="4525963"/>
          </a:xfrm>
        </p:spPr>
        <p:txBody>
          <a:bodyPr>
            <a:normAutofit/>
          </a:bodyPr>
          <a:lstStyle/>
          <a:p>
            <a:pPr marL="271463" indent="-271463">
              <a:buNone/>
            </a:pPr>
            <a:r>
              <a:rPr lang="cs-CZ" sz="2400" dirty="0"/>
              <a:t>1. Elektroforeticky zprostředkovaná mikroanalýza (EMMA, </a:t>
            </a:r>
            <a:r>
              <a:rPr lang="cs-CZ" sz="2400" dirty="0" err="1"/>
              <a:t>Electrophoretically</a:t>
            </a:r>
            <a:r>
              <a:rPr lang="cs-CZ" sz="2400" dirty="0"/>
              <a:t> </a:t>
            </a:r>
            <a:r>
              <a:rPr lang="cs-CZ" sz="2400" dirty="0" err="1"/>
              <a:t>Mediated</a:t>
            </a:r>
            <a:r>
              <a:rPr lang="cs-CZ" sz="2400" dirty="0"/>
              <a:t> </a:t>
            </a:r>
            <a:r>
              <a:rPr lang="cs-CZ" sz="2400" dirty="0" err="1"/>
              <a:t>MicroAnalysis</a:t>
            </a:r>
            <a:r>
              <a:rPr lang="cs-CZ" sz="2400" dirty="0"/>
              <a:t>)</a:t>
            </a:r>
          </a:p>
          <a:p>
            <a:pPr marL="355600" indent="0">
              <a:buNone/>
            </a:pPr>
            <a:r>
              <a:rPr lang="cs-CZ" sz="2000" dirty="0"/>
              <a:t>a. Kontinuální mód</a:t>
            </a:r>
          </a:p>
          <a:p>
            <a:pPr marL="355600" indent="0">
              <a:buNone/>
            </a:pPr>
            <a:r>
              <a:rPr lang="cs-CZ" sz="2000" dirty="0"/>
              <a:t>b. Zonální mód </a:t>
            </a:r>
          </a:p>
          <a:p>
            <a:pPr marL="355600" indent="0">
              <a:buNone/>
            </a:pPr>
            <a:endParaRPr lang="cs-CZ" sz="2000" dirty="0"/>
          </a:p>
          <a:p>
            <a:pPr marL="0" indent="0">
              <a:buNone/>
            </a:pPr>
            <a:r>
              <a:rPr lang="cs-CZ" sz="2400" dirty="0"/>
              <a:t>2. Míchání difuzí</a:t>
            </a:r>
          </a:p>
          <a:p>
            <a:pPr marL="719138" indent="-269875">
              <a:buAutoNum type="alphaLcPeriod"/>
            </a:pPr>
            <a:r>
              <a:rPr lang="cs-CZ" sz="2000" dirty="0"/>
              <a:t>Podélnou (At-</a:t>
            </a:r>
            <a:r>
              <a:rPr lang="cs-CZ" sz="2000" dirty="0" err="1"/>
              <a:t>Inlet</a:t>
            </a:r>
            <a:r>
              <a:rPr lang="cs-CZ" sz="2000" dirty="0"/>
              <a:t>)</a:t>
            </a:r>
          </a:p>
          <a:p>
            <a:pPr marL="719138" indent="-269875">
              <a:buAutoNum type="alphaLcPeriod"/>
            </a:pPr>
            <a:r>
              <a:rPr lang="cs-CZ" sz="2000" dirty="0"/>
              <a:t>Příčnou (TDLFP, </a:t>
            </a:r>
            <a:r>
              <a:rPr lang="cs-CZ" sz="2000" dirty="0" err="1"/>
              <a:t>Transverse</a:t>
            </a:r>
            <a:r>
              <a:rPr lang="cs-CZ" sz="2000" dirty="0"/>
              <a:t> </a:t>
            </a:r>
            <a:r>
              <a:rPr lang="cs-CZ" sz="2000" dirty="0" err="1"/>
              <a:t>Diffusion</a:t>
            </a:r>
            <a:r>
              <a:rPr lang="cs-CZ" sz="2000" dirty="0"/>
              <a:t> </a:t>
            </a:r>
            <a:r>
              <a:rPr lang="cs-CZ" sz="2000" dirty="0" err="1"/>
              <a:t>of</a:t>
            </a:r>
            <a:r>
              <a:rPr lang="cs-CZ" sz="2000" dirty="0"/>
              <a:t> </a:t>
            </a:r>
            <a:r>
              <a:rPr lang="cs-CZ" sz="2000" dirty="0" err="1"/>
              <a:t>Laminar</a:t>
            </a:r>
            <a:r>
              <a:rPr lang="cs-CZ" sz="2000" dirty="0"/>
              <a:t> </a:t>
            </a:r>
            <a:r>
              <a:rPr lang="cs-CZ" sz="2000" dirty="0" err="1"/>
              <a:t>Flow</a:t>
            </a:r>
            <a:r>
              <a:rPr lang="cs-CZ" sz="2000" dirty="0"/>
              <a:t> </a:t>
            </a:r>
            <a:r>
              <a:rPr lang="cs-CZ" sz="2000" dirty="0" err="1"/>
              <a:t>Profiles</a:t>
            </a:r>
            <a:r>
              <a:rPr lang="cs-CZ" sz="2000" dirty="0"/>
              <a:t>)</a:t>
            </a:r>
          </a:p>
          <a:p>
            <a:pPr marL="719138" indent="-269875">
              <a:buAutoNum type="alphaLcPeriod"/>
            </a:pPr>
            <a:endParaRPr lang="cs-CZ" sz="2000" dirty="0"/>
          </a:p>
          <a:p>
            <a:pPr marL="271463" indent="-271463">
              <a:buNone/>
            </a:pPr>
            <a:r>
              <a:rPr lang="cs-CZ" sz="2400" dirty="0"/>
              <a:t>3. Imobilizovaný Enzymový reaktor (IMER, </a:t>
            </a:r>
            <a:r>
              <a:rPr lang="cs-CZ" sz="2400" dirty="0" err="1"/>
              <a:t>IMmobilized</a:t>
            </a:r>
            <a:r>
              <a:rPr lang="cs-CZ" sz="2400" dirty="0"/>
              <a:t> Enzyme </a:t>
            </a:r>
            <a:r>
              <a:rPr lang="cs-CZ" sz="2400" dirty="0" err="1"/>
              <a:t>Reactor</a:t>
            </a:r>
            <a:r>
              <a:rPr lang="cs-CZ" sz="2400" dirty="0"/>
              <a:t>)</a:t>
            </a:r>
          </a:p>
        </p:txBody>
      </p:sp>
      <p:sp>
        <p:nvSpPr>
          <p:cNvPr id="7" name="Nadpis 1">
            <a:extLst>
              <a:ext uri="{FF2B5EF4-FFF2-40B4-BE49-F238E27FC236}">
                <a16:creationId xmlns:a16="http://schemas.microsoft.com/office/drawing/2014/main" xmlns="" id="{B0226021-2EB0-48CB-9B79-202846FC66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 b="1" dirty="0">
                <a:solidFill>
                  <a:schemeClr val="bg1"/>
                </a:solidFill>
              </a:rPr>
              <a:t>On-line uspořádání CE</a:t>
            </a:r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xmlns="" id="{2296609C-9EEF-44CA-BEE6-09EEC539CBDE}"/>
              </a:ext>
            </a:extLst>
          </p:cNvPr>
          <p:cNvSpPr/>
          <p:nvPr/>
        </p:nvSpPr>
        <p:spPr>
          <a:xfrm>
            <a:off x="0" y="6344940"/>
            <a:ext cx="9144000" cy="51306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223715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81128"/>
          </a:xfrm>
        </p:spPr>
        <p:txBody>
          <a:bodyPr>
            <a:normAutofit/>
          </a:bodyPr>
          <a:lstStyle/>
          <a:p>
            <a:r>
              <a:rPr lang="cs-CZ" dirty="0"/>
              <a:t>1807 - Kataforéza</a:t>
            </a:r>
          </a:p>
          <a:p>
            <a:r>
              <a:rPr lang="cs-CZ" dirty="0"/>
              <a:t>1930 - Volná elektroforéza</a:t>
            </a:r>
          </a:p>
          <a:p>
            <a:r>
              <a:rPr lang="cs-CZ" dirty="0"/>
              <a:t>1939 - Zónová elektroforéza</a:t>
            </a:r>
          </a:p>
          <a:p>
            <a:r>
              <a:rPr lang="cs-CZ" dirty="0"/>
              <a:t>1967 - CE</a:t>
            </a:r>
            <a:endParaRPr lang="cs-CZ" sz="2400" dirty="0"/>
          </a:p>
          <a:p>
            <a:r>
              <a:rPr lang="cs-CZ" dirty="0"/>
              <a:t>1987 - 1. komerčně dostupný CE systém</a:t>
            </a:r>
          </a:p>
          <a:p>
            <a:r>
              <a:rPr lang="en-US" dirty="0"/>
              <a:t>1990–</a:t>
            </a:r>
            <a:r>
              <a:rPr lang="cs-CZ" dirty="0"/>
              <a:t>2003 - projekt lidského genomu</a:t>
            </a:r>
            <a:endParaRPr lang="en-US" dirty="0"/>
          </a:p>
          <a:p>
            <a:r>
              <a:rPr lang="en-US" dirty="0"/>
              <a:t>1992 - CE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cs-CZ" dirty="0"/>
              <a:t>čipu</a:t>
            </a:r>
          </a:p>
        </p:txBody>
      </p:sp>
      <p:pic>
        <p:nvPicPr>
          <p:cNvPr id="6146" name="Picture 2" descr="VÃ½sledek obrÃ¡zku pro capillary electrophoresis chi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5053806"/>
            <a:ext cx="2733675" cy="1666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bdélník 6">
            <a:extLst>
              <a:ext uri="{FF2B5EF4-FFF2-40B4-BE49-F238E27FC236}">
                <a16:creationId xmlns:a16="http://schemas.microsoft.com/office/drawing/2014/main" xmlns="" id="{55966E90-3794-4B14-A940-3A0F655F9861}"/>
              </a:ext>
            </a:extLst>
          </p:cNvPr>
          <p:cNvSpPr/>
          <p:nvPr/>
        </p:nvSpPr>
        <p:spPr>
          <a:xfrm>
            <a:off x="0" y="0"/>
            <a:ext cx="91440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8" name="Nadpis 1">
            <a:extLst>
              <a:ext uri="{FF2B5EF4-FFF2-40B4-BE49-F238E27FC236}">
                <a16:creationId xmlns:a16="http://schemas.microsoft.com/office/drawing/2014/main" xmlns="" id="{C41EF6F8-9A8B-448C-8DCE-00968ABAA2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 b="1" dirty="0">
                <a:solidFill>
                  <a:schemeClr val="bg1"/>
                </a:solidFill>
              </a:rPr>
              <a:t>Historie CE</a:t>
            </a:r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xmlns="" id="{D2C7A8FF-794A-483C-8A48-3E65EBA9CE07}"/>
              </a:ext>
            </a:extLst>
          </p:cNvPr>
          <p:cNvSpPr/>
          <p:nvPr/>
        </p:nvSpPr>
        <p:spPr>
          <a:xfrm>
            <a:off x="0" y="6583362"/>
            <a:ext cx="9144000" cy="27463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3676739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>
            <a:extLst>
              <a:ext uri="{FF2B5EF4-FFF2-40B4-BE49-F238E27FC236}">
                <a16:creationId xmlns:a16="http://schemas.microsoft.com/office/drawing/2014/main" xmlns="" id="{611DCF40-3422-436B-944C-A6E839E30902}"/>
              </a:ext>
            </a:extLst>
          </p:cNvPr>
          <p:cNvSpPr/>
          <p:nvPr/>
        </p:nvSpPr>
        <p:spPr>
          <a:xfrm>
            <a:off x="0" y="6344940"/>
            <a:ext cx="9144000" cy="51306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xmlns="" id="{BAA56B1E-20DB-4D2F-A108-D86B78D81559}"/>
              </a:ext>
            </a:extLst>
          </p:cNvPr>
          <p:cNvSpPr/>
          <p:nvPr/>
        </p:nvSpPr>
        <p:spPr>
          <a:xfrm>
            <a:off x="0" y="0"/>
            <a:ext cx="91440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chemeClr val="bg1"/>
                </a:solidFill>
              </a:rPr>
              <a:t>1a. EMMA, kontinuální mód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618462"/>
            <a:ext cx="6336704" cy="4722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Zástupný symbol pro obsah 2"/>
          <p:cNvSpPr txBox="1">
            <a:spLocks/>
          </p:cNvSpPr>
          <p:nvPr/>
        </p:nvSpPr>
        <p:spPr>
          <a:xfrm>
            <a:off x="457200" y="6408015"/>
            <a:ext cx="8229600" cy="4320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 err="1">
                <a:solidFill>
                  <a:schemeClr val="bg1"/>
                </a:solidFill>
              </a:rPr>
              <a:t>Bao</a:t>
            </a:r>
            <a:r>
              <a:rPr lang="en-US" sz="1800" dirty="0">
                <a:solidFill>
                  <a:schemeClr val="bg1"/>
                </a:solidFill>
              </a:rPr>
              <a:t>, J., </a:t>
            </a:r>
            <a:r>
              <a:rPr lang="en-US" sz="1800" dirty="0" err="1">
                <a:solidFill>
                  <a:schemeClr val="bg1"/>
                </a:solidFill>
              </a:rPr>
              <a:t>Regnier</a:t>
            </a:r>
            <a:r>
              <a:rPr lang="en-US" sz="1800" dirty="0">
                <a:solidFill>
                  <a:schemeClr val="bg1"/>
                </a:solidFill>
              </a:rPr>
              <a:t>, F.E., J. </a:t>
            </a:r>
            <a:r>
              <a:rPr lang="en-US" sz="1800" dirty="0" err="1">
                <a:solidFill>
                  <a:schemeClr val="bg1"/>
                </a:solidFill>
              </a:rPr>
              <a:t>Chromatogr</a:t>
            </a:r>
            <a:r>
              <a:rPr lang="en-US" sz="1800" dirty="0">
                <a:solidFill>
                  <a:schemeClr val="bg1"/>
                </a:solidFill>
              </a:rPr>
              <a:t>. 1992, </a:t>
            </a:r>
            <a:r>
              <a:rPr lang="en-US" sz="1800" i="1" dirty="0">
                <a:solidFill>
                  <a:schemeClr val="bg1"/>
                </a:solidFill>
              </a:rPr>
              <a:t>608</a:t>
            </a:r>
            <a:r>
              <a:rPr lang="en-US" sz="1800" dirty="0">
                <a:solidFill>
                  <a:schemeClr val="bg1"/>
                </a:solidFill>
              </a:rPr>
              <a:t>, 217–224.</a:t>
            </a:r>
          </a:p>
        </p:txBody>
      </p:sp>
    </p:spTree>
    <p:extLst>
      <p:ext uri="{BB962C8B-B14F-4D97-AF65-F5344CB8AC3E}">
        <p14:creationId xmlns:p14="http://schemas.microsoft.com/office/powerpoint/2010/main" val="297526345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>
            <a:extLst>
              <a:ext uri="{FF2B5EF4-FFF2-40B4-BE49-F238E27FC236}">
                <a16:creationId xmlns:a16="http://schemas.microsoft.com/office/drawing/2014/main" xmlns="" id="{55669E95-9174-4D0D-B167-EE47D58EF884}"/>
              </a:ext>
            </a:extLst>
          </p:cNvPr>
          <p:cNvSpPr/>
          <p:nvPr/>
        </p:nvSpPr>
        <p:spPr>
          <a:xfrm>
            <a:off x="0" y="6344940"/>
            <a:ext cx="9144000" cy="51306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xmlns="" id="{8265D263-8372-4FAC-9517-9A994263C249}"/>
              </a:ext>
            </a:extLst>
          </p:cNvPr>
          <p:cNvSpPr/>
          <p:nvPr/>
        </p:nvSpPr>
        <p:spPr>
          <a:xfrm>
            <a:off x="0" y="0"/>
            <a:ext cx="91440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4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 b="1" dirty="0">
                <a:solidFill>
                  <a:schemeClr val="bg1"/>
                </a:solidFill>
              </a:rPr>
              <a:t>1b. EMMA, zonální mód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350" y="1628800"/>
            <a:ext cx="7398066" cy="4716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Zástupný symbol pro obsah 2"/>
          <p:cNvSpPr txBox="1">
            <a:spLocks/>
          </p:cNvSpPr>
          <p:nvPr/>
        </p:nvSpPr>
        <p:spPr>
          <a:xfrm>
            <a:off x="457200" y="6408015"/>
            <a:ext cx="8229600" cy="4320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>
                <a:solidFill>
                  <a:schemeClr val="bg1"/>
                </a:solidFill>
              </a:rPr>
              <a:t>Harmon, B.J., </a:t>
            </a:r>
            <a:r>
              <a:rPr lang="en-US" sz="1800" dirty="0" err="1">
                <a:solidFill>
                  <a:schemeClr val="bg1"/>
                </a:solidFill>
              </a:rPr>
              <a:t>Petterson</a:t>
            </a:r>
            <a:r>
              <a:rPr lang="en-US" sz="1800" dirty="0">
                <a:solidFill>
                  <a:schemeClr val="bg1"/>
                </a:solidFill>
              </a:rPr>
              <a:t>, D.H., </a:t>
            </a:r>
            <a:r>
              <a:rPr lang="en-US" sz="1800" dirty="0" err="1">
                <a:solidFill>
                  <a:schemeClr val="bg1"/>
                </a:solidFill>
              </a:rPr>
              <a:t>Regnier</a:t>
            </a:r>
            <a:r>
              <a:rPr lang="en-US" sz="1800" dirty="0">
                <a:solidFill>
                  <a:schemeClr val="bg1"/>
                </a:solidFill>
              </a:rPr>
              <a:t>, F.E., Anal. Chem. 1993, </a:t>
            </a:r>
            <a:r>
              <a:rPr lang="en-US" sz="1800" i="1" dirty="0">
                <a:solidFill>
                  <a:schemeClr val="bg1"/>
                </a:solidFill>
              </a:rPr>
              <a:t>65</a:t>
            </a:r>
            <a:r>
              <a:rPr lang="en-US" sz="1800" dirty="0">
                <a:solidFill>
                  <a:schemeClr val="bg1"/>
                </a:solidFill>
              </a:rPr>
              <a:t>, 2655–2662.</a:t>
            </a:r>
          </a:p>
        </p:txBody>
      </p:sp>
    </p:spTree>
    <p:extLst>
      <p:ext uri="{BB962C8B-B14F-4D97-AF65-F5344CB8AC3E}">
        <p14:creationId xmlns:p14="http://schemas.microsoft.com/office/powerpoint/2010/main" val="374494120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>
            <a:extLst>
              <a:ext uri="{FF2B5EF4-FFF2-40B4-BE49-F238E27FC236}">
                <a16:creationId xmlns:a16="http://schemas.microsoft.com/office/drawing/2014/main" xmlns="" id="{A6DC3EFD-0D5F-4035-A577-F60ACF3B3D8E}"/>
              </a:ext>
            </a:extLst>
          </p:cNvPr>
          <p:cNvSpPr/>
          <p:nvPr/>
        </p:nvSpPr>
        <p:spPr>
          <a:xfrm>
            <a:off x="0" y="6344940"/>
            <a:ext cx="9144000" cy="51306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xmlns="" id="{92F944F5-A325-4135-9848-F55EB68EE6E5}"/>
              </a:ext>
            </a:extLst>
          </p:cNvPr>
          <p:cNvSpPr/>
          <p:nvPr/>
        </p:nvSpPr>
        <p:spPr>
          <a:xfrm>
            <a:off x="0" y="0"/>
            <a:ext cx="91440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chemeClr val="bg1"/>
                </a:solidFill>
              </a:rPr>
              <a:t>2a. At-</a:t>
            </a:r>
            <a:r>
              <a:rPr lang="cs-CZ" b="1" dirty="0" err="1">
                <a:solidFill>
                  <a:schemeClr val="bg1"/>
                </a:solidFill>
              </a:rPr>
              <a:t>Inlet</a:t>
            </a:r>
            <a:r>
              <a:rPr lang="cs-CZ" b="1" dirty="0">
                <a:solidFill>
                  <a:schemeClr val="bg1"/>
                </a:solidFill>
              </a:rPr>
              <a:t> metody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675169"/>
            <a:ext cx="8121130" cy="4562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Zástupný symbol pro obsah 2"/>
          <p:cNvSpPr txBox="1">
            <a:spLocks/>
          </p:cNvSpPr>
          <p:nvPr/>
        </p:nvSpPr>
        <p:spPr>
          <a:xfrm>
            <a:off x="457200" y="6408015"/>
            <a:ext cx="8229600" cy="43204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>
                <a:solidFill>
                  <a:schemeClr val="bg1"/>
                </a:solidFill>
              </a:rPr>
              <a:t>Van </a:t>
            </a:r>
            <a:r>
              <a:rPr lang="en-US" sz="1600" dirty="0" err="1">
                <a:solidFill>
                  <a:schemeClr val="bg1"/>
                </a:solidFill>
              </a:rPr>
              <a:t>Dyck</a:t>
            </a:r>
            <a:r>
              <a:rPr lang="en-US" sz="1600" dirty="0">
                <a:solidFill>
                  <a:schemeClr val="bg1"/>
                </a:solidFill>
              </a:rPr>
              <a:t>, S., </a:t>
            </a:r>
            <a:r>
              <a:rPr lang="en-US" sz="1600" dirty="0" err="1">
                <a:solidFill>
                  <a:schemeClr val="bg1"/>
                </a:solidFill>
              </a:rPr>
              <a:t>Vissers</a:t>
            </a:r>
            <a:r>
              <a:rPr lang="en-US" sz="1600" dirty="0">
                <a:solidFill>
                  <a:schemeClr val="bg1"/>
                </a:solidFill>
              </a:rPr>
              <a:t>, S., Van </a:t>
            </a:r>
            <a:r>
              <a:rPr lang="en-US" sz="1600" dirty="0" err="1">
                <a:solidFill>
                  <a:schemeClr val="bg1"/>
                </a:solidFill>
              </a:rPr>
              <a:t>Schepdael</a:t>
            </a:r>
            <a:r>
              <a:rPr lang="en-US" sz="1600" dirty="0">
                <a:solidFill>
                  <a:schemeClr val="bg1"/>
                </a:solidFill>
              </a:rPr>
              <a:t>, A., </a:t>
            </a:r>
            <a:r>
              <a:rPr lang="en-US" sz="1600" dirty="0" err="1">
                <a:solidFill>
                  <a:schemeClr val="bg1"/>
                </a:solidFill>
              </a:rPr>
              <a:t>Hoogmartens</a:t>
            </a:r>
            <a:r>
              <a:rPr lang="en-US" sz="1600" dirty="0">
                <a:solidFill>
                  <a:schemeClr val="bg1"/>
                </a:solidFill>
              </a:rPr>
              <a:t>, J., J. </a:t>
            </a:r>
            <a:r>
              <a:rPr lang="en-US" sz="1600" dirty="0" err="1">
                <a:solidFill>
                  <a:schemeClr val="bg1"/>
                </a:solidFill>
              </a:rPr>
              <a:t>Chromatogr</a:t>
            </a:r>
            <a:r>
              <a:rPr lang="en-US" sz="1600" dirty="0">
                <a:solidFill>
                  <a:schemeClr val="bg1"/>
                </a:solidFill>
              </a:rPr>
              <a:t>. A  2003, </a:t>
            </a:r>
            <a:r>
              <a:rPr lang="en-US" sz="1600" i="1" dirty="0">
                <a:solidFill>
                  <a:schemeClr val="bg1"/>
                </a:solidFill>
              </a:rPr>
              <a:t>986</a:t>
            </a:r>
            <a:r>
              <a:rPr lang="en-US" sz="1600" dirty="0">
                <a:solidFill>
                  <a:schemeClr val="bg1"/>
                </a:solidFill>
              </a:rPr>
              <a:t>, 303–311.</a:t>
            </a:r>
          </a:p>
        </p:txBody>
      </p:sp>
    </p:spTree>
    <p:extLst>
      <p:ext uri="{BB962C8B-B14F-4D97-AF65-F5344CB8AC3E}">
        <p14:creationId xmlns:p14="http://schemas.microsoft.com/office/powerpoint/2010/main" val="250155551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>
            <a:extLst>
              <a:ext uri="{FF2B5EF4-FFF2-40B4-BE49-F238E27FC236}">
                <a16:creationId xmlns:a16="http://schemas.microsoft.com/office/drawing/2014/main" xmlns="" id="{E64CFD17-DCF7-4D62-B8DB-D42E27CB5A5C}"/>
              </a:ext>
            </a:extLst>
          </p:cNvPr>
          <p:cNvSpPr/>
          <p:nvPr/>
        </p:nvSpPr>
        <p:spPr>
          <a:xfrm>
            <a:off x="0" y="6344940"/>
            <a:ext cx="9144000" cy="51306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xmlns="" id="{7EBE1CCF-63A2-49B0-9090-4D2E49572E9A}"/>
              </a:ext>
            </a:extLst>
          </p:cNvPr>
          <p:cNvSpPr/>
          <p:nvPr/>
        </p:nvSpPr>
        <p:spPr>
          <a:xfrm>
            <a:off x="0" y="0"/>
            <a:ext cx="91440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chemeClr val="bg1"/>
                </a:solidFill>
              </a:rPr>
              <a:t>2b. TDLFP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770684"/>
            <a:ext cx="8071595" cy="4538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Zástupný symbol pro obsah 2"/>
          <p:cNvSpPr txBox="1">
            <a:spLocks/>
          </p:cNvSpPr>
          <p:nvPr/>
        </p:nvSpPr>
        <p:spPr>
          <a:xfrm>
            <a:off x="457200" y="6408015"/>
            <a:ext cx="8229600" cy="4320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 err="1">
                <a:solidFill>
                  <a:schemeClr val="bg1"/>
                </a:solidFill>
              </a:rPr>
              <a:t>Okhonin</a:t>
            </a:r>
            <a:r>
              <a:rPr lang="en-US" sz="1800" dirty="0">
                <a:solidFill>
                  <a:schemeClr val="bg1"/>
                </a:solidFill>
              </a:rPr>
              <a:t>, V., Liu, X., </a:t>
            </a:r>
            <a:r>
              <a:rPr lang="en-US" sz="1800" dirty="0" err="1">
                <a:solidFill>
                  <a:schemeClr val="bg1"/>
                </a:solidFill>
              </a:rPr>
              <a:t>Krylov</a:t>
            </a:r>
            <a:r>
              <a:rPr lang="en-US" sz="1800" dirty="0">
                <a:solidFill>
                  <a:schemeClr val="bg1"/>
                </a:solidFill>
              </a:rPr>
              <a:t>, S.N., Anal. Chem. 2005, </a:t>
            </a:r>
            <a:r>
              <a:rPr lang="en-US" sz="1800" i="1" dirty="0">
                <a:solidFill>
                  <a:schemeClr val="bg1"/>
                </a:solidFill>
              </a:rPr>
              <a:t>77</a:t>
            </a:r>
            <a:r>
              <a:rPr lang="en-US" sz="1800" dirty="0">
                <a:solidFill>
                  <a:schemeClr val="bg1"/>
                </a:solidFill>
              </a:rPr>
              <a:t>, 5925–5929.</a:t>
            </a:r>
          </a:p>
        </p:txBody>
      </p:sp>
    </p:spTree>
    <p:extLst>
      <p:ext uri="{BB962C8B-B14F-4D97-AF65-F5344CB8AC3E}">
        <p14:creationId xmlns:p14="http://schemas.microsoft.com/office/powerpoint/2010/main" val="274482054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>
            <a:extLst>
              <a:ext uri="{FF2B5EF4-FFF2-40B4-BE49-F238E27FC236}">
                <a16:creationId xmlns:a16="http://schemas.microsoft.com/office/drawing/2014/main" xmlns="" id="{C2A65663-A165-434F-891B-A528CC8A555D}"/>
              </a:ext>
            </a:extLst>
          </p:cNvPr>
          <p:cNvSpPr/>
          <p:nvPr/>
        </p:nvSpPr>
        <p:spPr>
          <a:xfrm>
            <a:off x="0" y="6344940"/>
            <a:ext cx="9144000" cy="51306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xmlns="" id="{B6A43370-4141-4A7E-A0FB-0B819D6347F0}"/>
              </a:ext>
            </a:extLst>
          </p:cNvPr>
          <p:cNvSpPr/>
          <p:nvPr/>
        </p:nvSpPr>
        <p:spPr>
          <a:xfrm>
            <a:off x="0" y="0"/>
            <a:ext cx="91440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chemeClr val="bg1"/>
                </a:solidFill>
              </a:rPr>
              <a:t>2b. TDLFP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714688"/>
            <a:ext cx="7938714" cy="4450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Zástupný symbol pro obsah 2"/>
          <p:cNvSpPr txBox="1">
            <a:spLocks/>
          </p:cNvSpPr>
          <p:nvPr/>
        </p:nvSpPr>
        <p:spPr>
          <a:xfrm>
            <a:off x="457200" y="6408015"/>
            <a:ext cx="8229600" cy="432048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 err="1">
                <a:solidFill>
                  <a:schemeClr val="bg1"/>
                </a:solidFill>
              </a:rPr>
              <a:t>Řemínek</a:t>
            </a:r>
            <a:r>
              <a:rPr lang="en-US" sz="1800" dirty="0">
                <a:solidFill>
                  <a:schemeClr val="bg1"/>
                </a:solidFill>
              </a:rPr>
              <a:t>, R., </a:t>
            </a:r>
            <a:r>
              <a:rPr lang="en-US" sz="1800" dirty="0" err="1">
                <a:solidFill>
                  <a:schemeClr val="bg1"/>
                </a:solidFill>
              </a:rPr>
              <a:t>Zeisbergerová</a:t>
            </a:r>
            <a:r>
              <a:rPr lang="en-US" sz="1800" dirty="0">
                <a:solidFill>
                  <a:schemeClr val="bg1"/>
                </a:solidFill>
              </a:rPr>
              <a:t>, M., </a:t>
            </a:r>
            <a:r>
              <a:rPr lang="en-US" sz="1800" dirty="0" err="1">
                <a:solidFill>
                  <a:schemeClr val="bg1"/>
                </a:solidFill>
              </a:rPr>
              <a:t>Langmajerová</a:t>
            </a:r>
            <a:r>
              <a:rPr lang="en-US" sz="1800" dirty="0">
                <a:solidFill>
                  <a:schemeClr val="bg1"/>
                </a:solidFill>
              </a:rPr>
              <a:t>, M., </a:t>
            </a:r>
            <a:r>
              <a:rPr lang="en-US" sz="1800" dirty="0" err="1">
                <a:solidFill>
                  <a:schemeClr val="bg1"/>
                </a:solidFill>
              </a:rPr>
              <a:t>Glatz</a:t>
            </a:r>
            <a:r>
              <a:rPr lang="en-US" sz="1800" dirty="0">
                <a:solidFill>
                  <a:schemeClr val="bg1"/>
                </a:solidFill>
              </a:rPr>
              <a:t>, Z., Electrophoresis 2013, </a:t>
            </a:r>
            <a:r>
              <a:rPr lang="en-US" sz="1800" i="1" dirty="0">
                <a:solidFill>
                  <a:schemeClr val="bg1"/>
                </a:solidFill>
              </a:rPr>
              <a:t>34</a:t>
            </a:r>
            <a:r>
              <a:rPr lang="en-US" sz="1800" dirty="0">
                <a:solidFill>
                  <a:schemeClr val="bg1"/>
                </a:solidFill>
              </a:rPr>
              <a:t>, 2705–2711.</a:t>
            </a:r>
          </a:p>
        </p:txBody>
      </p:sp>
    </p:spTree>
    <p:extLst>
      <p:ext uri="{BB962C8B-B14F-4D97-AF65-F5344CB8AC3E}">
        <p14:creationId xmlns:p14="http://schemas.microsoft.com/office/powerpoint/2010/main" val="272574882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>
            <a:extLst>
              <a:ext uri="{FF2B5EF4-FFF2-40B4-BE49-F238E27FC236}">
                <a16:creationId xmlns:a16="http://schemas.microsoft.com/office/drawing/2014/main" xmlns="" id="{64A668B1-F87F-420C-9323-E7503CD7B2D9}"/>
              </a:ext>
            </a:extLst>
          </p:cNvPr>
          <p:cNvSpPr/>
          <p:nvPr/>
        </p:nvSpPr>
        <p:spPr>
          <a:xfrm>
            <a:off x="0" y="6344940"/>
            <a:ext cx="9144000" cy="51306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xmlns="" id="{D56120FC-303F-47E5-959B-70BCA72EB56F}"/>
              </a:ext>
            </a:extLst>
          </p:cNvPr>
          <p:cNvSpPr/>
          <p:nvPr/>
        </p:nvSpPr>
        <p:spPr>
          <a:xfrm>
            <a:off x="0" y="0"/>
            <a:ext cx="91440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chemeClr val="bg1"/>
                </a:solidFill>
              </a:rPr>
              <a:t>3. IMER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947" y="1894890"/>
            <a:ext cx="7475477" cy="4126398"/>
          </a:xfrm>
          <a:prstGeom prst="rect">
            <a:avLst/>
          </a:prstGeom>
        </p:spPr>
      </p:pic>
      <p:sp>
        <p:nvSpPr>
          <p:cNvPr id="5" name="Zástupný symbol pro obsah 2"/>
          <p:cNvSpPr txBox="1">
            <a:spLocks/>
          </p:cNvSpPr>
          <p:nvPr/>
        </p:nvSpPr>
        <p:spPr>
          <a:xfrm>
            <a:off x="457200" y="6408015"/>
            <a:ext cx="8229600" cy="4320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1800" dirty="0">
                <a:solidFill>
                  <a:schemeClr val="bg1"/>
                </a:solidFill>
              </a:rPr>
              <a:t>Např. prof. Zuzana Bílková, Katedra biologických a biochemických věd, </a:t>
            </a:r>
            <a:r>
              <a:rPr lang="cs-CZ" sz="1800" dirty="0" err="1">
                <a:solidFill>
                  <a:schemeClr val="bg1"/>
                </a:solidFill>
              </a:rPr>
              <a:t>FCht</a:t>
            </a:r>
            <a:r>
              <a:rPr lang="cs-CZ" sz="1800" dirty="0">
                <a:solidFill>
                  <a:schemeClr val="bg1"/>
                </a:solidFill>
              </a:rPr>
              <a:t>, UPCE</a:t>
            </a:r>
            <a:endParaRPr lang="en-US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222592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>
            <a:extLst>
              <a:ext uri="{FF2B5EF4-FFF2-40B4-BE49-F238E27FC236}">
                <a16:creationId xmlns:a16="http://schemas.microsoft.com/office/drawing/2014/main" xmlns="" id="{0DED6246-17AF-4651-85C4-3325292CD11E}"/>
              </a:ext>
            </a:extLst>
          </p:cNvPr>
          <p:cNvSpPr/>
          <p:nvPr/>
        </p:nvSpPr>
        <p:spPr>
          <a:xfrm>
            <a:off x="0" y="0"/>
            <a:ext cx="91440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chemeClr val="bg1"/>
                </a:solidFill>
              </a:rPr>
              <a:t>Příklad studie v uspořádání EMMA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142" y="2780928"/>
            <a:ext cx="4711130" cy="3528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1540768"/>
          </a:xfrm>
        </p:spPr>
        <p:txBody>
          <a:bodyPr>
            <a:noAutofit/>
          </a:bodyPr>
          <a:lstStyle/>
          <a:p>
            <a:r>
              <a:rPr lang="cs-CZ" sz="2400" dirty="0" err="1"/>
              <a:t>Dextrometorfan</a:t>
            </a:r>
            <a:r>
              <a:rPr lang="cs-CZ" sz="2400" dirty="0"/>
              <a:t> - antitusikum</a:t>
            </a:r>
          </a:p>
          <a:p>
            <a:pPr marL="0" indent="0">
              <a:buNone/>
            </a:pPr>
            <a:r>
              <a:rPr lang="cs-CZ" sz="2400" dirty="0"/>
              <a:t>		        - aktivní látka ve volně prodejných přípravcích</a:t>
            </a:r>
          </a:p>
          <a:p>
            <a:pPr marL="0" indent="0">
              <a:buNone/>
            </a:pPr>
            <a:endParaRPr lang="cs-CZ" sz="2400" dirty="0"/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xmlns="" id="{EA6EF2BD-44B6-4874-9B3F-DBEF2500BC64}"/>
              </a:ext>
            </a:extLst>
          </p:cNvPr>
          <p:cNvSpPr/>
          <p:nvPr/>
        </p:nvSpPr>
        <p:spPr>
          <a:xfrm>
            <a:off x="0" y="6583362"/>
            <a:ext cx="9144000" cy="27463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3565557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délník 8">
            <a:extLst>
              <a:ext uri="{FF2B5EF4-FFF2-40B4-BE49-F238E27FC236}">
                <a16:creationId xmlns:a16="http://schemas.microsoft.com/office/drawing/2014/main" xmlns="" id="{7856AB33-CC68-4CB2-84A3-F45531D8A33F}"/>
              </a:ext>
            </a:extLst>
          </p:cNvPr>
          <p:cNvSpPr/>
          <p:nvPr/>
        </p:nvSpPr>
        <p:spPr>
          <a:xfrm>
            <a:off x="0" y="6344940"/>
            <a:ext cx="9144000" cy="51306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xmlns="" id="{9DD6A097-4BDE-4CDF-BADD-71C13A2C2061}"/>
              </a:ext>
            </a:extLst>
          </p:cNvPr>
          <p:cNvSpPr/>
          <p:nvPr/>
        </p:nvSpPr>
        <p:spPr>
          <a:xfrm>
            <a:off x="0" y="0"/>
            <a:ext cx="91440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chemeClr val="bg1"/>
                </a:solidFill>
              </a:rPr>
              <a:t>Příklad studie v uspořádání EMMA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7443" y="1700808"/>
            <a:ext cx="6146326" cy="3888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Zástupný symbol pro obsah 2"/>
          <p:cNvSpPr txBox="1">
            <a:spLocks/>
          </p:cNvSpPr>
          <p:nvPr/>
        </p:nvSpPr>
        <p:spPr>
          <a:xfrm>
            <a:off x="457200" y="6408015"/>
            <a:ext cx="8229600" cy="432048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 err="1">
                <a:solidFill>
                  <a:schemeClr val="bg1"/>
                </a:solidFill>
              </a:rPr>
              <a:t>Zeisbergerová</a:t>
            </a:r>
            <a:r>
              <a:rPr lang="en-US" sz="1800" dirty="0">
                <a:solidFill>
                  <a:schemeClr val="bg1"/>
                </a:solidFill>
              </a:rPr>
              <a:t>, M., </a:t>
            </a:r>
            <a:r>
              <a:rPr lang="cs-CZ" sz="1800" dirty="0">
                <a:solidFill>
                  <a:schemeClr val="bg1"/>
                </a:solidFill>
              </a:rPr>
              <a:t>Řemínek, R., Mádr, A.</a:t>
            </a:r>
            <a:r>
              <a:rPr lang="en-US" sz="1800" dirty="0">
                <a:solidFill>
                  <a:schemeClr val="bg1"/>
                </a:solidFill>
              </a:rPr>
              <a:t>, M., </a:t>
            </a:r>
            <a:r>
              <a:rPr lang="en-US" sz="1800" dirty="0" err="1">
                <a:solidFill>
                  <a:schemeClr val="bg1"/>
                </a:solidFill>
              </a:rPr>
              <a:t>Glatz</a:t>
            </a:r>
            <a:r>
              <a:rPr lang="en-US" sz="1800" dirty="0">
                <a:solidFill>
                  <a:schemeClr val="bg1"/>
                </a:solidFill>
              </a:rPr>
              <a:t>, Z., </a:t>
            </a:r>
            <a:r>
              <a:rPr lang="cs-CZ" sz="1800" dirty="0" err="1">
                <a:solidFill>
                  <a:schemeClr val="bg1"/>
                </a:solidFill>
              </a:rPr>
              <a:t>Hoogmartens</a:t>
            </a:r>
            <a:r>
              <a:rPr lang="cs-CZ" sz="1800" dirty="0">
                <a:solidFill>
                  <a:schemeClr val="bg1"/>
                </a:solidFill>
              </a:rPr>
              <a:t>, J., Van </a:t>
            </a:r>
            <a:r>
              <a:rPr lang="cs-CZ" sz="1800" dirty="0" err="1">
                <a:solidFill>
                  <a:schemeClr val="bg1"/>
                </a:solidFill>
              </a:rPr>
              <a:t>Schepdael</a:t>
            </a:r>
            <a:r>
              <a:rPr lang="cs-CZ" sz="1800" dirty="0">
                <a:solidFill>
                  <a:schemeClr val="bg1"/>
                </a:solidFill>
              </a:rPr>
              <a:t>, A., </a:t>
            </a:r>
            <a:r>
              <a:rPr lang="en-US" sz="1800" dirty="0">
                <a:solidFill>
                  <a:schemeClr val="bg1"/>
                </a:solidFill>
              </a:rPr>
              <a:t>Electrophoresis </a:t>
            </a:r>
            <a:r>
              <a:rPr lang="cs-CZ" sz="1800" dirty="0">
                <a:solidFill>
                  <a:schemeClr val="bg1"/>
                </a:solidFill>
              </a:rPr>
              <a:t>2010</a:t>
            </a:r>
            <a:r>
              <a:rPr lang="en-US" sz="1800" dirty="0">
                <a:solidFill>
                  <a:schemeClr val="bg1"/>
                </a:solidFill>
              </a:rPr>
              <a:t>, </a:t>
            </a:r>
            <a:r>
              <a:rPr lang="en-US" sz="1800" i="1" dirty="0">
                <a:solidFill>
                  <a:schemeClr val="bg1"/>
                </a:solidFill>
              </a:rPr>
              <a:t>3</a:t>
            </a:r>
            <a:r>
              <a:rPr lang="cs-CZ" sz="1800" i="1" dirty="0">
                <a:solidFill>
                  <a:schemeClr val="bg1"/>
                </a:solidFill>
              </a:rPr>
              <a:t>1</a:t>
            </a:r>
            <a:r>
              <a:rPr lang="en-US" sz="1800" dirty="0">
                <a:solidFill>
                  <a:schemeClr val="bg1"/>
                </a:solidFill>
              </a:rPr>
              <a:t>, </a:t>
            </a:r>
            <a:r>
              <a:rPr lang="cs-CZ" sz="1800" dirty="0">
                <a:solidFill>
                  <a:schemeClr val="bg1"/>
                </a:solidFill>
              </a:rPr>
              <a:t>3256</a:t>
            </a:r>
            <a:r>
              <a:rPr lang="en-US" sz="1800" dirty="0">
                <a:solidFill>
                  <a:schemeClr val="bg1"/>
                </a:solidFill>
              </a:rPr>
              <a:t>–</a:t>
            </a:r>
            <a:r>
              <a:rPr lang="cs-CZ" sz="1800" dirty="0">
                <a:solidFill>
                  <a:schemeClr val="bg1"/>
                </a:solidFill>
              </a:rPr>
              <a:t>3262</a:t>
            </a:r>
            <a:r>
              <a:rPr lang="en-US" sz="1800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8" name="Zástupný symbol pro obsah 2"/>
          <p:cNvSpPr>
            <a:spLocks noGrp="1"/>
          </p:cNvSpPr>
          <p:nvPr>
            <p:ph idx="1"/>
          </p:nvPr>
        </p:nvSpPr>
        <p:spPr>
          <a:xfrm>
            <a:off x="539552" y="5589240"/>
            <a:ext cx="8229600" cy="504056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cs-CZ" sz="1800" dirty="0"/>
              <a:t>1 - EMMA, 2 - At-</a:t>
            </a:r>
            <a:r>
              <a:rPr lang="cs-CZ" sz="1800" dirty="0" err="1"/>
              <a:t>inlet</a:t>
            </a:r>
            <a:r>
              <a:rPr lang="cs-CZ" sz="1800" dirty="0"/>
              <a:t>, produkt reakce: </a:t>
            </a:r>
            <a:r>
              <a:rPr lang="cs-CZ" sz="1800" dirty="0" err="1"/>
              <a:t>Dextrorfan</a:t>
            </a:r>
            <a:endParaRPr lang="cs-CZ" sz="1800" dirty="0"/>
          </a:p>
        </p:txBody>
      </p:sp>
    </p:spTree>
    <p:extLst>
      <p:ext uri="{BB962C8B-B14F-4D97-AF65-F5344CB8AC3E}">
        <p14:creationId xmlns:p14="http://schemas.microsoft.com/office/powerpoint/2010/main" val="420803165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>
            <a:extLst>
              <a:ext uri="{FF2B5EF4-FFF2-40B4-BE49-F238E27FC236}">
                <a16:creationId xmlns:a16="http://schemas.microsoft.com/office/drawing/2014/main" xmlns="" id="{34DE5DF9-A0AF-4A46-9FAF-3FBCB2674D33}"/>
              </a:ext>
            </a:extLst>
          </p:cNvPr>
          <p:cNvSpPr/>
          <p:nvPr/>
        </p:nvSpPr>
        <p:spPr>
          <a:xfrm>
            <a:off x="0" y="0"/>
            <a:ext cx="91440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chemeClr val="bg1"/>
                </a:solidFill>
              </a:rPr>
              <a:t>Příklad studie v uspořádání EMMA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2464" y="1999831"/>
            <a:ext cx="5384857" cy="4021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bdélník 6">
            <a:extLst>
              <a:ext uri="{FF2B5EF4-FFF2-40B4-BE49-F238E27FC236}">
                <a16:creationId xmlns:a16="http://schemas.microsoft.com/office/drawing/2014/main" xmlns="" id="{5B2ADD3D-50A5-4B8D-BDD0-9FF891035D7E}"/>
              </a:ext>
            </a:extLst>
          </p:cNvPr>
          <p:cNvSpPr/>
          <p:nvPr/>
        </p:nvSpPr>
        <p:spPr>
          <a:xfrm>
            <a:off x="0" y="6344940"/>
            <a:ext cx="9144000" cy="51306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xmlns="" id="{6AF6D67E-6924-424E-BF1F-34FDB6FF7FE1}"/>
              </a:ext>
            </a:extLst>
          </p:cNvPr>
          <p:cNvSpPr txBox="1">
            <a:spLocks/>
          </p:cNvSpPr>
          <p:nvPr/>
        </p:nvSpPr>
        <p:spPr>
          <a:xfrm>
            <a:off x="457200" y="6408015"/>
            <a:ext cx="8229600" cy="432048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 err="1">
                <a:solidFill>
                  <a:schemeClr val="bg1"/>
                </a:solidFill>
              </a:rPr>
              <a:t>Zeisbergerová</a:t>
            </a:r>
            <a:r>
              <a:rPr lang="en-US" sz="1800" dirty="0">
                <a:solidFill>
                  <a:schemeClr val="bg1"/>
                </a:solidFill>
              </a:rPr>
              <a:t>, M., </a:t>
            </a:r>
            <a:r>
              <a:rPr lang="cs-CZ" sz="1800" dirty="0">
                <a:solidFill>
                  <a:schemeClr val="bg1"/>
                </a:solidFill>
              </a:rPr>
              <a:t>Řemínek, R., Mádr, A.</a:t>
            </a:r>
            <a:r>
              <a:rPr lang="en-US" sz="1800" dirty="0">
                <a:solidFill>
                  <a:schemeClr val="bg1"/>
                </a:solidFill>
              </a:rPr>
              <a:t>, M., </a:t>
            </a:r>
            <a:r>
              <a:rPr lang="en-US" sz="1800" dirty="0" err="1">
                <a:solidFill>
                  <a:schemeClr val="bg1"/>
                </a:solidFill>
              </a:rPr>
              <a:t>Glatz</a:t>
            </a:r>
            <a:r>
              <a:rPr lang="en-US" sz="1800" dirty="0">
                <a:solidFill>
                  <a:schemeClr val="bg1"/>
                </a:solidFill>
              </a:rPr>
              <a:t>, Z., </a:t>
            </a:r>
            <a:r>
              <a:rPr lang="cs-CZ" sz="1800" dirty="0" err="1">
                <a:solidFill>
                  <a:schemeClr val="bg1"/>
                </a:solidFill>
              </a:rPr>
              <a:t>Hoogmartens</a:t>
            </a:r>
            <a:r>
              <a:rPr lang="cs-CZ" sz="1800" dirty="0">
                <a:solidFill>
                  <a:schemeClr val="bg1"/>
                </a:solidFill>
              </a:rPr>
              <a:t>, J., Van </a:t>
            </a:r>
            <a:r>
              <a:rPr lang="cs-CZ" sz="1800" dirty="0" err="1">
                <a:solidFill>
                  <a:schemeClr val="bg1"/>
                </a:solidFill>
              </a:rPr>
              <a:t>Schepdael</a:t>
            </a:r>
            <a:r>
              <a:rPr lang="cs-CZ" sz="1800" dirty="0">
                <a:solidFill>
                  <a:schemeClr val="bg1"/>
                </a:solidFill>
              </a:rPr>
              <a:t>, A., </a:t>
            </a:r>
            <a:r>
              <a:rPr lang="en-US" sz="1800" dirty="0">
                <a:solidFill>
                  <a:schemeClr val="bg1"/>
                </a:solidFill>
              </a:rPr>
              <a:t>Electrophoresis </a:t>
            </a:r>
            <a:r>
              <a:rPr lang="cs-CZ" sz="1800" dirty="0">
                <a:solidFill>
                  <a:schemeClr val="bg1"/>
                </a:solidFill>
              </a:rPr>
              <a:t>2010</a:t>
            </a:r>
            <a:r>
              <a:rPr lang="en-US" sz="1800" dirty="0">
                <a:solidFill>
                  <a:schemeClr val="bg1"/>
                </a:solidFill>
              </a:rPr>
              <a:t>, </a:t>
            </a:r>
            <a:r>
              <a:rPr lang="en-US" sz="1800" i="1" dirty="0">
                <a:solidFill>
                  <a:schemeClr val="bg1"/>
                </a:solidFill>
              </a:rPr>
              <a:t>3</a:t>
            </a:r>
            <a:r>
              <a:rPr lang="cs-CZ" sz="1800" i="1" dirty="0">
                <a:solidFill>
                  <a:schemeClr val="bg1"/>
                </a:solidFill>
              </a:rPr>
              <a:t>1</a:t>
            </a:r>
            <a:r>
              <a:rPr lang="en-US" sz="1800" dirty="0">
                <a:solidFill>
                  <a:schemeClr val="bg1"/>
                </a:solidFill>
              </a:rPr>
              <a:t>, </a:t>
            </a:r>
            <a:r>
              <a:rPr lang="cs-CZ" sz="1800" dirty="0">
                <a:solidFill>
                  <a:schemeClr val="bg1"/>
                </a:solidFill>
              </a:rPr>
              <a:t>3256</a:t>
            </a:r>
            <a:r>
              <a:rPr lang="en-US" sz="1800" dirty="0">
                <a:solidFill>
                  <a:schemeClr val="bg1"/>
                </a:solidFill>
              </a:rPr>
              <a:t>–</a:t>
            </a:r>
            <a:r>
              <a:rPr lang="cs-CZ" sz="1800" dirty="0">
                <a:solidFill>
                  <a:schemeClr val="bg1"/>
                </a:solidFill>
              </a:rPr>
              <a:t>3262</a:t>
            </a:r>
            <a:r>
              <a:rPr lang="en-US" sz="1800" dirty="0">
                <a:solidFill>
                  <a:schemeClr val="bg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1171236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>
            <a:extLst>
              <a:ext uri="{FF2B5EF4-FFF2-40B4-BE49-F238E27FC236}">
                <a16:creationId xmlns:a16="http://schemas.microsoft.com/office/drawing/2014/main" xmlns="" id="{A7102526-BADC-4130-8D50-C51E692F3C3C}"/>
              </a:ext>
            </a:extLst>
          </p:cNvPr>
          <p:cNvSpPr/>
          <p:nvPr/>
        </p:nvSpPr>
        <p:spPr>
          <a:xfrm>
            <a:off x="0" y="6344940"/>
            <a:ext cx="9144000" cy="51306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xmlns="" id="{FB716C84-038B-4DC7-A0EA-C683451DF3D8}"/>
              </a:ext>
            </a:extLst>
          </p:cNvPr>
          <p:cNvSpPr/>
          <p:nvPr/>
        </p:nvSpPr>
        <p:spPr>
          <a:xfrm>
            <a:off x="0" y="0"/>
            <a:ext cx="91440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chemeClr val="bg1"/>
                </a:solidFill>
              </a:rPr>
              <a:t>Příklad studie v uspořádání TDLFP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823418"/>
            <a:ext cx="7715745" cy="4269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Zástupný symbol pro obsah 2"/>
          <p:cNvSpPr txBox="1">
            <a:spLocks/>
          </p:cNvSpPr>
          <p:nvPr/>
        </p:nvSpPr>
        <p:spPr>
          <a:xfrm>
            <a:off x="457200" y="6408015"/>
            <a:ext cx="8229600" cy="432048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1800" dirty="0">
                <a:solidFill>
                  <a:schemeClr val="bg1"/>
                </a:solidFill>
              </a:rPr>
              <a:t>Řemínek, R., </a:t>
            </a:r>
            <a:r>
              <a:rPr lang="en-US" sz="1800" dirty="0" err="1">
                <a:solidFill>
                  <a:schemeClr val="bg1"/>
                </a:solidFill>
              </a:rPr>
              <a:t>Zeisbergerová</a:t>
            </a:r>
            <a:r>
              <a:rPr lang="en-US" sz="1800" dirty="0">
                <a:solidFill>
                  <a:schemeClr val="bg1"/>
                </a:solidFill>
              </a:rPr>
              <a:t>, M., </a:t>
            </a:r>
            <a:r>
              <a:rPr lang="cs-CZ" sz="1800" dirty="0">
                <a:solidFill>
                  <a:schemeClr val="bg1"/>
                </a:solidFill>
              </a:rPr>
              <a:t>Langmajerová, M., </a:t>
            </a:r>
            <a:r>
              <a:rPr lang="en-US" sz="1800" dirty="0" err="1">
                <a:solidFill>
                  <a:schemeClr val="bg1"/>
                </a:solidFill>
              </a:rPr>
              <a:t>Glatz</a:t>
            </a:r>
            <a:r>
              <a:rPr lang="en-US" sz="1800" dirty="0">
                <a:solidFill>
                  <a:schemeClr val="bg1"/>
                </a:solidFill>
              </a:rPr>
              <a:t>, Z., Electrophoresis </a:t>
            </a:r>
            <a:r>
              <a:rPr lang="cs-CZ" sz="1800" dirty="0">
                <a:solidFill>
                  <a:schemeClr val="bg1"/>
                </a:solidFill>
              </a:rPr>
              <a:t>2013</a:t>
            </a:r>
            <a:r>
              <a:rPr lang="en-US" sz="1800" dirty="0">
                <a:solidFill>
                  <a:schemeClr val="bg1"/>
                </a:solidFill>
              </a:rPr>
              <a:t>, </a:t>
            </a:r>
            <a:r>
              <a:rPr lang="en-US" sz="1800" i="1" dirty="0">
                <a:solidFill>
                  <a:schemeClr val="bg1"/>
                </a:solidFill>
              </a:rPr>
              <a:t>3</a:t>
            </a:r>
            <a:r>
              <a:rPr lang="cs-CZ" sz="1800" i="1" dirty="0">
                <a:solidFill>
                  <a:schemeClr val="bg1"/>
                </a:solidFill>
              </a:rPr>
              <a:t>4</a:t>
            </a:r>
            <a:r>
              <a:rPr lang="en-US" sz="1800" dirty="0">
                <a:solidFill>
                  <a:schemeClr val="bg1"/>
                </a:solidFill>
              </a:rPr>
              <a:t>, </a:t>
            </a:r>
            <a:r>
              <a:rPr lang="cs-CZ" sz="1800" dirty="0">
                <a:solidFill>
                  <a:schemeClr val="bg1"/>
                </a:solidFill>
              </a:rPr>
              <a:t>2705</a:t>
            </a:r>
            <a:r>
              <a:rPr lang="en-US" sz="1800" dirty="0">
                <a:solidFill>
                  <a:schemeClr val="bg1"/>
                </a:solidFill>
              </a:rPr>
              <a:t>–</a:t>
            </a:r>
            <a:r>
              <a:rPr lang="cs-CZ" sz="1800" dirty="0">
                <a:solidFill>
                  <a:schemeClr val="bg1"/>
                </a:solidFill>
              </a:rPr>
              <a:t>2711</a:t>
            </a:r>
            <a:r>
              <a:rPr lang="en-US" sz="1800" dirty="0">
                <a:solidFill>
                  <a:schemeClr val="bg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242785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bdélník 17">
            <a:extLst>
              <a:ext uri="{FF2B5EF4-FFF2-40B4-BE49-F238E27FC236}">
                <a16:creationId xmlns:a16="http://schemas.microsoft.com/office/drawing/2014/main" xmlns="" id="{57B6312B-F2B7-4A66-A5B7-346046348B8F}"/>
              </a:ext>
            </a:extLst>
          </p:cNvPr>
          <p:cNvSpPr/>
          <p:nvPr/>
        </p:nvSpPr>
        <p:spPr>
          <a:xfrm>
            <a:off x="0" y="0"/>
            <a:ext cx="91440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 b="1" dirty="0">
                <a:solidFill>
                  <a:schemeClr val="bg1"/>
                </a:solidFill>
              </a:rPr>
              <a:t>Projekt lidského genomu</a:t>
            </a:r>
          </a:p>
        </p:txBody>
      </p:sp>
      <p:sp>
        <p:nvSpPr>
          <p:cNvPr id="5" name="AutoShape 4" descr="VÃ½sledek obrÃ¡zku pro ddNT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6" name="AutoShape 6" descr="VÃ½sledek obrÃ¡zku pro ddNTP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7188" name="Picture 20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84" t="29506" r="31111" b="10247"/>
          <a:stretch/>
        </p:blipFill>
        <p:spPr bwMode="auto">
          <a:xfrm>
            <a:off x="395536" y="2420888"/>
            <a:ext cx="1973780" cy="1684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91" name="Picture 2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50" t="16667" r="28403" b="10617"/>
          <a:stretch/>
        </p:blipFill>
        <p:spPr bwMode="auto">
          <a:xfrm>
            <a:off x="6495098" y="2204864"/>
            <a:ext cx="2253366" cy="2131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92" name="Picture 2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06" t="16744" r="25000" b="25925"/>
          <a:stretch/>
        </p:blipFill>
        <p:spPr bwMode="auto">
          <a:xfrm>
            <a:off x="2915816" y="2276872"/>
            <a:ext cx="3131840" cy="1992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93" name="Picture 2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58" t="33951" r="21111" b="24938"/>
          <a:stretch/>
        </p:blipFill>
        <p:spPr bwMode="auto">
          <a:xfrm>
            <a:off x="1881088" y="4340020"/>
            <a:ext cx="5427216" cy="2185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604664"/>
          </a:xfrm>
        </p:spPr>
        <p:txBody>
          <a:bodyPr>
            <a:normAutofit/>
          </a:bodyPr>
          <a:lstStyle/>
          <a:p>
            <a:r>
              <a:rPr lang="cs-CZ" sz="2800" dirty="0" err="1"/>
              <a:t>Sangerova</a:t>
            </a:r>
            <a:r>
              <a:rPr lang="cs-CZ" sz="2800" dirty="0"/>
              <a:t> metoda </a:t>
            </a:r>
            <a:r>
              <a:rPr lang="cs-CZ" sz="2800" dirty="0" err="1"/>
              <a:t>sekvenování</a:t>
            </a:r>
            <a:r>
              <a:rPr lang="cs-CZ" sz="2800" dirty="0"/>
              <a:t> DNA</a:t>
            </a:r>
            <a:endParaRPr lang="en-US" sz="2800" dirty="0"/>
          </a:p>
        </p:txBody>
      </p:sp>
      <p:sp>
        <p:nvSpPr>
          <p:cNvPr id="17" name="Obdélník 16">
            <a:extLst>
              <a:ext uri="{FF2B5EF4-FFF2-40B4-BE49-F238E27FC236}">
                <a16:creationId xmlns:a16="http://schemas.microsoft.com/office/drawing/2014/main" xmlns="" id="{95BD3B7E-EF01-42A7-AF2E-167DCA27D293}"/>
              </a:ext>
            </a:extLst>
          </p:cNvPr>
          <p:cNvSpPr/>
          <p:nvPr/>
        </p:nvSpPr>
        <p:spPr>
          <a:xfrm>
            <a:off x="0" y="6583362"/>
            <a:ext cx="9144000" cy="27463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1198111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>
            <a:extLst>
              <a:ext uri="{FF2B5EF4-FFF2-40B4-BE49-F238E27FC236}">
                <a16:creationId xmlns:a16="http://schemas.microsoft.com/office/drawing/2014/main" xmlns="" id="{C37AC8BA-E4D9-44D9-8B42-AED7F21C3FD3}"/>
              </a:ext>
            </a:extLst>
          </p:cNvPr>
          <p:cNvSpPr/>
          <p:nvPr/>
        </p:nvSpPr>
        <p:spPr>
          <a:xfrm>
            <a:off x="0" y="0"/>
            <a:ext cx="9144000" cy="143591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chemeClr val="bg1"/>
                </a:solidFill>
              </a:rPr>
              <a:t>Příklad studie v uspořádání TDLFP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497519"/>
            <a:ext cx="2880320" cy="2579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497519"/>
            <a:ext cx="2880320" cy="4992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3859" y="4161081"/>
            <a:ext cx="3232157" cy="2364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bdélník 7">
            <a:extLst>
              <a:ext uri="{FF2B5EF4-FFF2-40B4-BE49-F238E27FC236}">
                <a16:creationId xmlns:a16="http://schemas.microsoft.com/office/drawing/2014/main" xmlns="" id="{9EE98559-864A-480E-B470-8636AACADDAB}"/>
              </a:ext>
            </a:extLst>
          </p:cNvPr>
          <p:cNvSpPr/>
          <p:nvPr/>
        </p:nvSpPr>
        <p:spPr>
          <a:xfrm>
            <a:off x="0" y="6507066"/>
            <a:ext cx="9144000" cy="350933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9" name="Zástupný symbol pro obsah 2">
            <a:extLst>
              <a:ext uri="{FF2B5EF4-FFF2-40B4-BE49-F238E27FC236}">
                <a16:creationId xmlns:a16="http://schemas.microsoft.com/office/drawing/2014/main" xmlns="" id="{5663D371-A779-4AEE-B5E0-800FC39C146D}"/>
              </a:ext>
            </a:extLst>
          </p:cNvPr>
          <p:cNvSpPr txBox="1">
            <a:spLocks/>
          </p:cNvSpPr>
          <p:nvPr/>
        </p:nvSpPr>
        <p:spPr>
          <a:xfrm>
            <a:off x="457200" y="6525344"/>
            <a:ext cx="8229600" cy="432048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1800" dirty="0">
                <a:solidFill>
                  <a:schemeClr val="bg1"/>
                </a:solidFill>
              </a:rPr>
              <a:t>Řemínek, R., </a:t>
            </a:r>
            <a:r>
              <a:rPr lang="en-US" sz="1800" dirty="0" err="1">
                <a:solidFill>
                  <a:schemeClr val="bg1"/>
                </a:solidFill>
              </a:rPr>
              <a:t>Zeisbergerová</a:t>
            </a:r>
            <a:r>
              <a:rPr lang="en-US" sz="1800" dirty="0">
                <a:solidFill>
                  <a:schemeClr val="bg1"/>
                </a:solidFill>
              </a:rPr>
              <a:t>, M., </a:t>
            </a:r>
            <a:r>
              <a:rPr lang="cs-CZ" sz="1800" dirty="0">
                <a:solidFill>
                  <a:schemeClr val="bg1"/>
                </a:solidFill>
              </a:rPr>
              <a:t>Langmajerová, M., </a:t>
            </a:r>
            <a:r>
              <a:rPr lang="en-US" sz="1800" dirty="0" err="1">
                <a:solidFill>
                  <a:schemeClr val="bg1"/>
                </a:solidFill>
              </a:rPr>
              <a:t>Glatz</a:t>
            </a:r>
            <a:r>
              <a:rPr lang="en-US" sz="1800" dirty="0">
                <a:solidFill>
                  <a:schemeClr val="bg1"/>
                </a:solidFill>
              </a:rPr>
              <a:t>, Z., Electrophoresis </a:t>
            </a:r>
            <a:r>
              <a:rPr lang="cs-CZ" sz="1800" dirty="0">
                <a:solidFill>
                  <a:schemeClr val="bg1"/>
                </a:solidFill>
              </a:rPr>
              <a:t>2013</a:t>
            </a:r>
            <a:r>
              <a:rPr lang="en-US" sz="1800" dirty="0">
                <a:solidFill>
                  <a:schemeClr val="bg1"/>
                </a:solidFill>
              </a:rPr>
              <a:t>, </a:t>
            </a:r>
            <a:r>
              <a:rPr lang="en-US" sz="1800" i="1" dirty="0">
                <a:solidFill>
                  <a:schemeClr val="bg1"/>
                </a:solidFill>
              </a:rPr>
              <a:t>3</a:t>
            </a:r>
            <a:r>
              <a:rPr lang="cs-CZ" sz="1800" i="1" dirty="0">
                <a:solidFill>
                  <a:schemeClr val="bg1"/>
                </a:solidFill>
              </a:rPr>
              <a:t>4</a:t>
            </a:r>
            <a:r>
              <a:rPr lang="en-US" sz="1800" dirty="0">
                <a:solidFill>
                  <a:schemeClr val="bg1"/>
                </a:solidFill>
              </a:rPr>
              <a:t>, </a:t>
            </a:r>
            <a:r>
              <a:rPr lang="cs-CZ" sz="1800" dirty="0">
                <a:solidFill>
                  <a:schemeClr val="bg1"/>
                </a:solidFill>
              </a:rPr>
              <a:t>2705</a:t>
            </a:r>
            <a:r>
              <a:rPr lang="en-US" sz="1800" dirty="0">
                <a:solidFill>
                  <a:schemeClr val="bg1"/>
                </a:solidFill>
              </a:rPr>
              <a:t>–</a:t>
            </a:r>
            <a:r>
              <a:rPr lang="cs-CZ" sz="1800" dirty="0">
                <a:solidFill>
                  <a:schemeClr val="bg1"/>
                </a:solidFill>
              </a:rPr>
              <a:t>2711</a:t>
            </a:r>
            <a:r>
              <a:rPr lang="en-US" sz="1800" dirty="0">
                <a:solidFill>
                  <a:schemeClr val="bg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2598642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>
            <a:extLst>
              <a:ext uri="{FF2B5EF4-FFF2-40B4-BE49-F238E27FC236}">
                <a16:creationId xmlns:a16="http://schemas.microsoft.com/office/drawing/2014/main" xmlns="" id="{299B6C00-8D90-4CBC-909C-82FF2600C860}"/>
              </a:ext>
            </a:extLst>
          </p:cNvPr>
          <p:cNvSpPr/>
          <p:nvPr/>
        </p:nvSpPr>
        <p:spPr>
          <a:xfrm>
            <a:off x="0" y="0"/>
            <a:ext cx="91440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4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 b="1" dirty="0">
                <a:solidFill>
                  <a:schemeClr val="bg1"/>
                </a:solidFill>
              </a:rPr>
              <a:t>Příklad studie v uspořádání TDLFP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3617057"/>
            <a:ext cx="5472608" cy="269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Zástupný symbol pro obsah 2"/>
          <p:cNvSpPr txBox="1">
            <a:spLocks/>
          </p:cNvSpPr>
          <p:nvPr/>
        </p:nvSpPr>
        <p:spPr>
          <a:xfrm>
            <a:off x="1835696" y="1600833"/>
            <a:ext cx="4104456" cy="20162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cs-CZ" sz="2000" i="1" dirty="0" err="1"/>
              <a:t>K</a:t>
            </a:r>
            <a:r>
              <a:rPr lang="cs-CZ" sz="2000" dirty="0" err="1"/>
              <a:t>´</a:t>
            </a:r>
            <a:r>
              <a:rPr lang="cs-CZ" sz="2000" baseline="-25000" dirty="0" err="1"/>
              <a:t>m</a:t>
            </a:r>
            <a:r>
              <a:rPr lang="cs-CZ" sz="2000" dirty="0"/>
              <a:t> = 2,66 ± 0,18 </a:t>
            </a:r>
            <a:r>
              <a:rPr lang="el-GR" sz="2000" dirty="0"/>
              <a:t>μ</a:t>
            </a:r>
            <a:r>
              <a:rPr lang="cs-CZ" sz="2000" dirty="0"/>
              <a:t>M</a:t>
            </a:r>
          </a:p>
          <a:p>
            <a:pPr marL="0" indent="0" algn="just">
              <a:buNone/>
            </a:pPr>
            <a:r>
              <a:rPr lang="cs-CZ" sz="2000" i="1" dirty="0" err="1"/>
              <a:t>V</a:t>
            </a:r>
            <a:r>
              <a:rPr lang="cs-CZ" sz="2000" dirty="0" err="1"/>
              <a:t>´</a:t>
            </a:r>
            <a:r>
              <a:rPr lang="cs-CZ" sz="2000" baseline="-25000" dirty="0" err="1"/>
              <a:t>max</a:t>
            </a:r>
            <a:r>
              <a:rPr lang="cs-CZ" sz="2000" dirty="0"/>
              <a:t> = 7,91 ± 0,22 </a:t>
            </a:r>
            <a:r>
              <a:rPr lang="cs-CZ" sz="2000" dirty="0" err="1"/>
              <a:t>nmol</a:t>
            </a:r>
            <a:r>
              <a:rPr lang="cs-CZ" sz="2000" dirty="0"/>
              <a:t> min</a:t>
            </a:r>
            <a:r>
              <a:rPr lang="cs-CZ" sz="2000" baseline="30000" dirty="0"/>
              <a:t>-1</a:t>
            </a:r>
            <a:r>
              <a:rPr lang="cs-CZ" sz="2000" dirty="0"/>
              <a:t> nmol</a:t>
            </a:r>
            <a:r>
              <a:rPr lang="cs-CZ" sz="2000" baseline="30000" dirty="0"/>
              <a:t>-1</a:t>
            </a:r>
          </a:p>
          <a:p>
            <a:pPr marL="0" indent="0" algn="just">
              <a:buNone/>
            </a:pPr>
            <a:r>
              <a:rPr lang="cs-CZ" sz="2000" i="1" dirty="0"/>
              <a:t>n</a:t>
            </a:r>
            <a:r>
              <a:rPr lang="cs-CZ" sz="2000" dirty="0"/>
              <a:t> = 1,59 ± 0,16</a:t>
            </a:r>
          </a:p>
          <a:p>
            <a:pPr marL="0" indent="0" algn="just">
              <a:buNone/>
            </a:pPr>
            <a:r>
              <a:rPr lang="cs-CZ" sz="2000" dirty="0"/>
              <a:t>IC</a:t>
            </a:r>
            <a:r>
              <a:rPr lang="cs-CZ" sz="2000" baseline="-25000" dirty="0"/>
              <a:t>50</a:t>
            </a:r>
            <a:r>
              <a:rPr lang="cs-CZ" sz="2000" dirty="0"/>
              <a:t> = 0,94 ± 0,04 </a:t>
            </a:r>
            <a:r>
              <a:rPr lang="el-GR" sz="2000" dirty="0"/>
              <a:t>μ</a:t>
            </a:r>
            <a:r>
              <a:rPr lang="cs-CZ" sz="2000" dirty="0"/>
              <a:t>M</a:t>
            </a:r>
          </a:p>
          <a:p>
            <a:pPr marL="0" indent="0" algn="just">
              <a:buNone/>
            </a:pPr>
            <a:r>
              <a:rPr lang="cs-CZ" sz="2000" i="1" dirty="0" err="1"/>
              <a:t>K</a:t>
            </a:r>
            <a:r>
              <a:rPr lang="cs-CZ" sz="2000" dirty="0" err="1"/>
              <a:t>´</a:t>
            </a:r>
            <a:r>
              <a:rPr lang="cs-CZ" sz="2000" baseline="-25000" dirty="0" err="1"/>
              <a:t>i</a:t>
            </a:r>
            <a:r>
              <a:rPr lang="cs-CZ" sz="2000" dirty="0"/>
              <a:t> = 0,39 ± 0,07 </a:t>
            </a:r>
            <a:r>
              <a:rPr lang="el-GR" sz="2000" dirty="0"/>
              <a:t>μ</a:t>
            </a:r>
            <a:r>
              <a:rPr lang="cs-CZ" sz="2000" dirty="0"/>
              <a:t>M</a:t>
            </a:r>
            <a:endParaRPr lang="en-US" sz="2000" dirty="0"/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xmlns="" id="{9A941118-F696-48C3-AF6C-A1AC0767E8D4}"/>
              </a:ext>
            </a:extLst>
          </p:cNvPr>
          <p:cNvSpPr/>
          <p:nvPr/>
        </p:nvSpPr>
        <p:spPr>
          <a:xfrm>
            <a:off x="0" y="6344940"/>
            <a:ext cx="9144000" cy="51306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xmlns="" id="{5DDAA77E-EFB6-4CFD-B99A-C8F38A16780A}"/>
              </a:ext>
            </a:extLst>
          </p:cNvPr>
          <p:cNvSpPr txBox="1">
            <a:spLocks/>
          </p:cNvSpPr>
          <p:nvPr/>
        </p:nvSpPr>
        <p:spPr>
          <a:xfrm>
            <a:off x="457200" y="6408015"/>
            <a:ext cx="8229600" cy="432048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1800" dirty="0">
                <a:solidFill>
                  <a:schemeClr val="bg1"/>
                </a:solidFill>
              </a:rPr>
              <a:t>Řemínek, R., </a:t>
            </a:r>
            <a:r>
              <a:rPr lang="en-US" sz="1800" dirty="0" err="1">
                <a:solidFill>
                  <a:schemeClr val="bg1"/>
                </a:solidFill>
              </a:rPr>
              <a:t>Zeisbergerová</a:t>
            </a:r>
            <a:r>
              <a:rPr lang="en-US" sz="1800" dirty="0">
                <a:solidFill>
                  <a:schemeClr val="bg1"/>
                </a:solidFill>
              </a:rPr>
              <a:t>, M., </a:t>
            </a:r>
            <a:r>
              <a:rPr lang="cs-CZ" sz="1800" dirty="0">
                <a:solidFill>
                  <a:schemeClr val="bg1"/>
                </a:solidFill>
              </a:rPr>
              <a:t>Langmajerová, M., </a:t>
            </a:r>
            <a:r>
              <a:rPr lang="en-US" sz="1800" dirty="0" err="1">
                <a:solidFill>
                  <a:schemeClr val="bg1"/>
                </a:solidFill>
              </a:rPr>
              <a:t>Glatz</a:t>
            </a:r>
            <a:r>
              <a:rPr lang="en-US" sz="1800" dirty="0">
                <a:solidFill>
                  <a:schemeClr val="bg1"/>
                </a:solidFill>
              </a:rPr>
              <a:t>, Z., Electrophoresis </a:t>
            </a:r>
            <a:r>
              <a:rPr lang="cs-CZ" sz="1800" dirty="0">
                <a:solidFill>
                  <a:schemeClr val="bg1"/>
                </a:solidFill>
              </a:rPr>
              <a:t>2013</a:t>
            </a:r>
            <a:r>
              <a:rPr lang="en-US" sz="1800" dirty="0">
                <a:solidFill>
                  <a:schemeClr val="bg1"/>
                </a:solidFill>
              </a:rPr>
              <a:t>, </a:t>
            </a:r>
            <a:r>
              <a:rPr lang="en-US" sz="1800" i="1" dirty="0">
                <a:solidFill>
                  <a:schemeClr val="bg1"/>
                </a:solidFill>
              </a:rPr>
              <a:t>3</a:t>
            </a:r>
            <a:r>
              <a:rPr lang="cs-CZ" sz="1800" i="1" dirty="0">
                <a:solidFill>
                  <a:schemeClr val="bg1"/>
                </a:solidFill>
              </a:rPr>
              <a:t>4</a:t>
            </a:r>
            <a:r>
              <a:rPr lang="en-US" sz="1800" dirty="0">
                <a:solidFill>
                  <a:schemeClr val="bg1"/>
                </a:solidFill>
              </a:rPr>
              <a:t>, </a:t>
            </a:r>
            <a:r>
              <a:rPr lang="cs-CZ" sz="1800" dirty="0">
                <a:solidFill>
                  <a:schemeClr val="bg1"/>
                </a:solidFill>
              </a:rPr>
              <a:t>2705</a:t>
            </a:r>
            <a:r>
              <a:rPr lang="en-US" sz="1800" dirty="0">
                <a:solidFill>
                  <a:schemeClr val="bg1"/>
                </a:solidFill>
              </a:rPr>
              <a:t>–</a:t>
            </a:r>
            <a:r>
              <a:rPr lang="cs-CZ" sz="1800" dirty="0">
                <a:solidFill>
                  <a:schemeClr val="bg1"/>
                </a:solidFill>
              </a:rPr>
              <a:t>2711</a:t>
            </a:r>
            <a:r>
              <a:rPr lang="en-US" sz="1800" dirty="0">
                <a:solidFill>
                  <a:schemeClr val="bg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0282475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>
            <a:extLst>
              <a:ext uri="{FF2B5EF4-FFF2-40B4-BE49-F238E27FC236}">
                <a16:creationId xmlns:a16="http://schemas.microsoft.com/office/drawing/2014/main" xmlns="" id="{8AEEDBC8-76D9-449D-9789-9569AC54125D}"/>
              </a:ext>
            </a:extLst>
          </p:cNvPr>
          <p:cNvSpPr/>
          <p:nvPr/>
        </p:nvSpPr>
        <p:spPr>
          <a:xfrm>
            <a:off x="0" y="6344940"/>
            <a:ext cx="9144000" cy="51306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xmlns="" id="{45109A7B-6709-40B6-995D-F69D464F0E28}"/>
              </a:ext>
            </a:extLst>
          </p:cNvPr>
          <p:cNvSpPr/>
          <p:nvPr/>
        </p:nvSpPr>
        <p:spPr>
          <a:xfrm>
            <a:off x="0" y="0"/>
            <a:ext cx="91440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err="1">
                <a:solidFill>
                  <a:schemeClr val="bg1"/>
                </a:solidFill>
              </a:rPr>
              <a:t>Enantioselektivní</a:t>
            </a:r>
            <a:r>
              <a:rPr lang="cs-CZ" b="1" dirty="0">
                <a:solidFill>
                  <a:schemeClr val="bg1"/>
                </a:solidFill>
              </a:rPr>
              <a:t> separace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53136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sz="2800" dirty="0">
                <a:latin typeface="Verdana"/>
                <a:ea typeface="Verdana"/>
                <a:cs typeface="Verdana"/>
              </a:rPr>
              <a:t>~</a:t>
            </a:r>
            <a:r>
              <a:rPr lang="en-US" sz="2800" dirty="0"/>
              <a:t> 60 % </a:t>
            </a:r>
            <a:r>
              <a:rPr lang="cs-CZ" sz="2800" dirty="0"/>
              <a:t>léčiv na trhu jsou chirální sloučeniny</a:t>
            </a:r>
          </a:p>
          <a:p>
            <a:pPr marL="0" indent="0" algn="just">
              <a:buNone/>
            </a:pPr>
            <a:r>
              <a:rPr lang="cs-CZ" sz="2800" b="1" dirty="0">
                <a:solidFill>
                  <a:srgbClr val="FF0000"/>
                </a:solidFill>
                <a:ea typeface="Verdana"/>
                <a:cs typeface="Verdana"/>
              </a:rPr>
              <a:t>!</a:t>
            </a:r>
            <a:r>
              <a:rPr lang="cs-CZ" sz="2800" dirty="0">
                <a:ea typeface="Verdana"/>
                <a:cs typeface="Verdana"/>
              </a:rPr>
              <a:t> Jednotlivé </a:t>
            </a:r>
            <a:r>
              <a:rPr lang="cs-CZ" sz="2800" dirty="0" err="1">
                <a:ea typeface="Verdana"/>
                <a:cs typeface="Verdana"/>
              </a:rPr>
              <a:t>enantiomery</a:t>
            </a:r>
            <a:r>
              <a:rPr lang="cs-CZ" sz="2800" dirty="0">
                <a:ea typeface="Verdana"/>
                <a:cs typeface="Verdana"/>
              </a:rPr>
              <a:t> aktivní látky mohou mít značně rozdílné farmakokinetické a farmakodynamické vlastnosti, jako např. </a:t>
            </a:r>
            <a:r>
              <a:rPr lang="cs-CZ" sz="2800" i="1" dirty="0">
                <a:solidFill>
                  <a:srgbClr val="FF0000"/>
                </a:solidFill>
                <a:ea typeface="Verdana"/>
                <a:cs typeface="Verdana"/>
              </a:rPr>
              <a:t>S</a:t>
            </a:r>
            <a:r>
              <a:rPr lang="cs-CZ" sz="2800" dirty="0">
                <a:ea typeface="Verdana"/>
                <a:cs typeface="Verdana"/>
              </a:rPr>
              <a:t> a </a:t>
            </a:r>
            <a:r>
              <a:rPr lang="cs-CZ" sz="2800" i="1" dirty="0">
                <a:solidFill>
                  <a:srgbClr val="92D050"/>
                </a:solidFill>
                <a:ea typeface="Verdana"/>
                <a:cs typeface="Verdana"/>
              </a:rPr>
              <a:t>R</a:t>
            </a:r>
            <a:r>
              <a:rPr lang="cs-CZ" sz="2800" dirty="0">
                <a:ea typeface="Verdana"/>
                <a:cs typeface="Verdana"/>
              </a:rPr>
              <a:t> thalidomid.</a:t>
            </a:r>
            <a:endParaRPr lang="cs-CZ" sz="2800" dirty="0"/>
          </a:p>
        </p:txBody>
      </p:sp>
      <p:pic>
        <p:nvPicPr>
          <p:cNvPr id="4" name="Picture 2" descr="http://upload.wikimedia.org/wikipedia/commons/a/a5/NCP1405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3645024"/>
            <a:ext cx="3984451" cy="2578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bdélník 4"/>
          <p:cNvSpPr/>
          <p:nvPr/>
        </p:nvSpPr>
        <p:spPr>
          <a:xfrm>
            <a:off x="477133" y="6389917"/>
            <a:ext cx="86409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175"/>
            <a:r>
              <a:rPr lang="de-DE" dirty="0">
                <a:solidFill>
                  <a:schemeClr val="bg1"/>
                </a:solidFill>
              </a:rPr>
              <a:t>Rentsch, K. M., J. </a:t>
            </a:r>
            <a:r>
              <a:rPr lang="de-DE" dirty="0" err="1">
                <a:solidFill>
                  <a:schemeClr val="bg1"/>
                </a:solidFill>
              </a:rPr>
              <a:t>Biochem</a:t>
            </a:r>
            <a:r>
              <a:rPr lang="de-DE" dirty="0">
                <a:solidFill>
                  <a:schemeClr val="bg1"/>
                </a:solidFill>
              </a:rPr>
              <a:t>. </a:t>
            </a:r>
            <a:r>
              <a:rPr lang="de-DE" dirty="0" err="1">
                <a:solidFill>
                  <a:schemeClr val="bg1"/>
                </a:solidFill>
              </a:rPr>
              <a:t>Biophys</a:t>
            </a:r>
            <a:r>
              <a:rPr lang="de-DE" dirty="0">
                <a:solidFill>
                  <a:schemeClr val="bg1"/>
                </a:solidFill>
              </a:rPr>
              <a:t>. </a:t>
            </a:r>
            <a:r>
              <a:rPr lang="de-DE" dirty="0" err="1">
                <a:solidFill>
                  <a:schemeClr val="bg1"/>
                </a:solidFill>
              </a:rPr>
              <a:t>Methods</a:t>
            </a:r>
            <a:r>
              <a:rPr lang="de-DE" dirty="0">
                <a:solidFill>
                  <a:schemeClr val="bg1"/>
                </a:solidFill>
              </a:rPr>
              <a:t> 2002, </a:t>
            </a:r>
            <a:r>
              <a:rPr lang="de-DE" i="1" dirty="0">
                <a:solidFill>
                  <a:schemeClr val="bg1"/>
                </a:solidFill>
              </a:rPr>
              <a:t>54</a:t>
            </a:r>
            <a:r>
              <a:rPr lang="de-DE" dirty="0">
                <a:solidFill>
                  <a:schemeClr val="bg1"/>
                </a:solidFill>
              </a:rPr>
              <a:t>, 1–9.</a:t>
            </a:r>
            <a:endParaRPr lang="cs-CZ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97710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délník 13">
            <a:extLst>
              <a:ext uri="{FF2B5EF4-FFF2-40B4-BE49-F238E27FC236}">
                <a16:creationId xmlns:a16="http://schemas.microsoft.com/office/drawing/2014/main" xmlns="" id="{7B5071AB-18EE-4E3B-99A0-6138C7BCEE0F}"/>
              </a:ext>
            </a:extLst>
          </p:cNvPr>
          <p:cNvSpPr/>
          <p:nvPr/>
        </p:nvSpPr>
        <p:spPr>
          <a:xfrm>
            <a:off x="0" y="6583362"/>
            <a:ext cx="9144000" cy="27463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cs-CZ" sz="2800" dirty="0" err="1"/>
              <a:t>Ketamin</a:t>
            </a:r>
            <a:r>
              <a:rPr lang="cs-CZ" sz="2800" dirty="0"/>
              <a:t> - léčivo s anestetickým a analgetickým účinkem používané v zdravotnické a veterinární praxi</a:t>
            </a:r>
          </a:p>
        </p:txBody>
      </p:sp>
      <p:pic>
        <p:nvPicPr>
          <p:cNvPr id="5" name="Picture 2" descr="http://i.imgur.com/ISib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2564904"/>
            <a:ext cx="5767854" cy="3986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ál 5"/>
          <p:cNvSpPr/>
          <p:nvPr/>
        </p:nvSpPr>
        <p:spPr>
          <a:xfrm>
            <a:off x="3419872" y="3515700"/>
            <a:ext cx="2808312" cy="172819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TextovéPole 6"/>
          <p:cNvSpPr txBox="1"/>
          <p:nvPr/>
        </p:nvSpPr>
        <p:spPr>
          <a:xfrm>
            <a:off x="5796136" y="3443692"/>
            <a:ext cx="25987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solidFill>
                  <a:srgbClr val="FF0000"/>
                </a:solidFill>
              </a:rPr>
              <a:t>CYP3A4, </a:t>
            </a:r>
            <a:r>
              <a:rPr lang="cs-CZ" dirty="0">
                <a:solidFill>
                  <a:srgbClr val="FF0000"/>
                </a:solidFill>
              </a:rPr>
              <a:t>CYP2B6, CYP2C9</a:t>
            </a:r>
          </a:p>
        </p:txBody>
      </p:sp>
      <p:sp>
        <p:nvSpPr>
          <p:cNvPr id="11" name="Obdélník 10">
            <a:extLst>
              <a:ext uri="{FF2B5EF4-FFF2-40B4-BE49-F238E27FC236}">
                <a16:creationId xmlns:a16="http://schemas.microsoft.com/office/drawing/2014/main" xmlns="" id="{33865C15-3E8B-4ECB-AF17-593984EDC468}"/>
              </a:ext>
            </a:extLst>
          </p:cNvPr>
          <p:cNvSpPr/>
          <p:nvPr/>
        </p:nvSpPr>
        <p:spPr>
          <a:xfrm>
            <a:off x="0" y="0"/>
            <a:ext cx="91440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2" name="Nadpis 1">
            <a:extLst>
              <a:ext uri="{FF2B5EF4-FFF2-40B4-BE49-F238E27FC236}">
                <a16:creationId xmlns:a16="http://schemas.microsoft.com/office/drawing/2014/main" xmlns="" id="{5F9274C4-6805-4DDB-93A0-7EEE18B0B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 b="1" dirty="0" err="1">
                <a:solidFill>
                  <a:schemeClr val="bg1"/>
                </a:solidFill>
              </a:rPr>
              <a:t>Enantioselektivní</a:t>
            </a:r>
            <a:r>
              <a:rPr lang="cs-CZ" b="1" dirty="0">
                <a:solidFill>
                  <a:schemeClr val="bg1"/>
                </a:solidFill>
              </a:rPr>
              <a:t> separace</a:t>
            </a:r>
          </a:p>
        </p:txBody>
      </p:sp>
    </p:spTree>
    <p:extLst>
      <p:ext uri="{BB962C8B-B14F-4D97-AF65-F5344CB8AC3E}">
        <p14:creationId xmlns:p14="http://schemas.microsoft.com/office/powerpoint/2010/main" val="427970528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délník 11">
            <a:extLst>
              <a:ext uri="{FF2B5EF4-FFF2-40B4-BE49-F238E27FC236}">
                <a16:creationId xmlns:a16="http://schemas.microsoft.com/office/drawing/2014/main" xmlns="" id="{CA0737FF-49D8-48F5-99F6-9A13C54A5DA6}"/>
              </a:ext>
            </a:extLst>
          </p:cNvPr>
          <p:cNvSpPr/>
          <p:nvPr/>
        </p:nvSpPr>
        <p:spPr>
          <a:xfrm>
            <a:off x="0" y="6583362"/>
            <a:ext cx="9144000" cy="27463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pic>
        <p:nvPicPr>
          <p:cNvPr id="6" name="Picture 4" descr="File:Gamma CD cone shap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276872"/>
            <a:ext cx="2880320" cy="3026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Structure of AGT complexes with β-CD (a) and γ-CD (b). (Reproduced with permission of Wiley-VCH from Ref. 50.)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628800"/>
            <a:ext cx="3619422" cy="482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Obdélník 9">
            <a:extLst>
              <a:ext uri="{FF2B5EF4-FFF2-40B4-BE49-F238E27FC236}">
                <a16:creationId xmlns:a16="http://schemas.microsoft.com/office/drawing/2014/main" xmlns="" id="{E60AD5D7-743F-4E78-BAFF-6A53C2273D09}"/>
              </a:ext>
            </a:extLst>
          </p:cNvPr>
          <p:cNvSpPr/>
          <p:nvPr/>
        </p:nvSpPr>
        <p:spPr>
          <a:xfrm>
            <a:off x="0" y="0"/>
            <a:ext cx="91440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1" name="Nadpis 1">
            <a:extLst>
              <a:ext uri="{FF2B5EF4-FFF2-40B4-BE49-F238E27FC236}">
                <a16:creationId xmlns:a16="http://schemas.microsoft.com/office/drawing/2014/main" xmlns="" id="{CCF67D3F-EA4B-4A8A-B130-61295419BD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 b="1" dirty="0" err="1">
                <a:solidFill>
                  <a:schemeClr val="bg1"/>
                </a:solidFill>
              </a:rPr>
              <a:t>Enantioselektivní</a:t>
            </a:r>
            <a:r>
              <a:rPr lang="cs-CZ" b="1" dirty="0">
                <a:solidFill>
                  <a:schemeClr val="bg1"/>
                </a:solidFill>
              </a:rPr>
              <a:t> separace</a:t>
            </a:r>
          </a:p>
        </p:txBody>
      </p:sp>
    </p:spTree>
    <p:extLst>
      <p:ext uri="{BB962C8B-B14F-4D97-AF65-F5344CB8AC3E}">
        <p14:creationId xmlns:p14="http://schemas.microsoft.com/office/powerpoint/2010/main" val="47263599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délník 10">
            <a:extLst>
              <a:ext uri="{FF2B5EF4-FFF2-40B4-BE49-F238E27FC236}">
                <a16:creationId xmlns:a16="http://schemas.microsoft.com/office/drawing/2014/main" xmlns="" id="{C10C55C9-5C0A-4D5A-A7E8-9C253064A0E4}"/>
              </a:ext>
            </a:extLst>
          </p:cNvPr>
          <p:cNvSpPr/>
          <p:nvPr/>
        </p:nvSpPr>
        <p:spPr>
          <a:xfrm>
            <a:off x="0" y="6344940"/>
            <a:ext cx="9144000" cy="51306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9651" y="1681813"/>
            <a:ext cx="6264695" cy="4123451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467568" y="5733256"/>
            <a:ext cx="82089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Podmínky inkubace</a:t>
            </a:r>
            <a:r>
              <a:rPr lang="en-US" dirty="0"/>
              <a:t>: 200 </a:t>
            </a:r>
            <a:r>
              <a:rPr lang="en-US" dirty="0" err="1"/>
              <a:t>nM</a:t>
            </a:r>
            <a:r>
              <a:rPr lang="en-US" dirty="0"/>
              <a:t> CYP3A4, 400 µM </a:t>
            </a:r>
            <a:r>
              <a:rPr lang="en-US" dirty="0" err="1"/>
              <a:t>ketamin</a:t>
            </a:r>
            <a:r>
              <a:rPr lang="cs-CZ" dirty="0"/>
              <a:t> (</a:t>
            </a:r>
            <a:r>
              <a:rPr lang="cs-CZ" dirty="0" err="1"/>
              <a:t>rac</a:t>
            </a:r>
            <a:r>
              <a:rPr lang="cs-CZ" dirty="0"/>
              <a:t>)</a:t>
            </a:r>
            <a:r>
              <a:rPr lang="en-US" dirty="0"/>
              <a:t>, 2 mM NADPH; 10 min </a:t>
            </a:r>
            <a:r>
              <a:rPr lang="cs-CZ" dirty="0"/>
              <a:t>     v kapiláře </a:t>
            </a:r>
            <a:r>
              <a:rPr lang="cs-CZ" dirty="0" err="1"/>
              <a:t>termostatované</a:t>
            </a:r>
            <a:r>
              <a:rPr lang="cs-CZ" dirty="0"/>
              <a:t> na </a:t>
            </a:r>
            <a:r>
              <a:rPr lang="en-US" dirty="0"/>
              <a:t>37 </a:t>
            </a:r>
            <a:r>
              <a:rPr lang="cs-CZ" dirty="0"/>
              <a:t>°C</a:t>
            </a:r>
          </a:p>
        </p:txBody>
      </p:sp>
      <p:sp>
        <p:nvSpPr>
          <p:cNvPr id="8" name="Zástupný symbol pro obsah 2"/>
          <p:cNvSpPr txBox="1">
            <a:spLocks/>
          </p:cNvSpPr>
          <p:nvPr/>
        </p:nvSpPr>
        <p:spPr>
          <a:xfrm>
            <a:off x="683568" y="6402769"/>
            <a:ext cx="8229600" cy="4320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1800" dirty="0">
                <a:solidFill>
                  <a:schemeClr val="bg1"/>
                </a:solidFill>
              </a:rPr>
              <a:t>Řemínek, R., </a:t>
            </a:r>
            <a:r>
              <a:rPr lang="en-US" sz="1800" dirty="0" err="1">
                <a:solidFill>
                  <a:schemeClr val="bg1"/>
                </a:solidFill>
              </a:rPr>
              <a:t>Glatz</a:t>
            </a:r>
            <a:r>
              <a:rPr lang="en-US" sz="1800" dirty="0">
                <a:solidFill>
                  <a:schemeClr val="bg1"/>
                </a:solidFill>
              </a:rPr>
              <a:t>, Z., </a:t>
            </a:r>
            <a:r>
              <a:rPr lang="cs-CZ" sz="1800" dirty="0" err="1">
                <a:solidFill>
                  <a:schemeClr val="bg1"/>
                </a:solidFill>
              </a:rPr>
              <a:t>Thormann</a:t>
            </a:r>
            <a:r>
              <a:rPr lang="cs-CZ" sz="1800" dirty="0">
                <a:solidFill>
                  <a:schemeClr val="bg1"/>
                </a:solidFill>
              </a:rPr>
              <a:t>, W., </a:t>
            </a:r>
            <a:r>
              <a:rPr lang="en-US" sz="1800" dirty="0">
                <a:solidFill>
                  <a:schemeClr val="bg1"/>
                </a:solidFill>
              </a:rPr>
              <a:t>Electrophoresis </a:t>
            </a:r>
            <a:r>
              <a:rPr lang="cs-CZ" sz="1800" dirty="0">
                <a:solidFill>
                  <a:schemeClr val="bg1"/>
                </a:solidFill>
              </a:rPr>
              <a:t>2015</a:t>
            </a:r>
            <a:r>
              <a:rPr lang="en-US" sz="1800" dirty="0">
                <a:solidFill>
                  <a:schemeClr val="bg1"/>
                </a:solidFill>
              </a:rPr>
              <a:t>, </a:t>
            </a:r>
            <a:r>
              <a:rPr lang="en-US" sz="1800" i="1" dirty="0">
                <a:solidFill>
                  <a:schemeClr val="bg1"/>
                </a:solidFill>
              </a:rPr>
              <a:t>3</a:t>
            </a:r>
            <a:r>
              <a:rPr lang="cs-CZ" sz="1800" i="1" dirty="0">
                <a:solidFill>
                  <a:schemeClr val="bg1"/>
                </a:solidFill>
              </a:rPr>
              <a:t>6</a:t>
            </a:r>
            <a:r>
              <a:rPr lang="en-US" sz="1800" dirty="0">
                <a:solidFill>
                  <a:schemeClr val="bg1"/>
                </a:solidFill>
              </a:rPr>
              <a:t>, </a:t>
            </a:r>
            <a:r>
              <a:rPr lang="cs-CZ" sz="1800" dirty="0">
                <a:solidFill>
                  <a:schemeClr val="bg1"/>
                </a:solidFill>
              </a:rPr>
              <a:t>1349</a:t>
            </a:r>
            <a:r>
              <a:rPr lang="en-US" sz="1800" dirty="0">
                <a:solidFill>
                  <a:schemeClr val="bg1"/>
                </a:solidFill>
              </a:rPr>
              <a:t>–</a:t>
            </a:r>
            <a:r>
              <a:rPr lang="cs-CZ" sz="1800" dirty="0">
                <a:solidFill>
                  <a:schemeClr val="bg1"/>
                </a:solidFill>
              </a:rPr>
              <a:t>1357</a:t>
            </a:r>
            <a:r>
              <a:rPr lang="en-US" sz="1800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xmlns="" id="{596C0C7F-2FD6-4402-B0A6-AD211F8A69CA}"/>
              </a:ext>
            </a:extLst>
          </p:cNvPr>
          <p:cNvSpPr/>
          <p:nvPr/>
        </p:nvSpPr>
        <p:spPr>
          <a:xfrm>
            <a:off x="0" y="0"/>
            <a:ext cx="91440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0" name="Nadpis 1">
            <a:extLst>
              <a:ext uri="{FF2B5EF4-FFF2-40B4-BE49-F238E27FC236}">
                <a16:creationId xmlns:a16="http://schemas.microsoft.com/office/drawing/2014/main" xmlns="" id="{7CEF3CFA-4441-4803-BDC1-CD802C14B2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 b="1" dirty="0" err="1">
                <a:solidFill>
                  <a:schemeClr val="bg1"/>
                </a:solidFill>
              </a:rPr>
              <a:t>Enantioselektivní</a:t>
            </a:r>
            <a:r>
              <a:rPr lang="cs-CZ" b="1" dirty="0">
                <a:solidFill>
                  <a:schemeClr val="bg1"/>
                </a:solidFill>
              </a:rPr>
              <a:t> separace</a:t>
            </a:r>
          </a:p>
        </p:txBody>
      </p:sp>
    </p:spTree>
    <p:extLst>
      <p:ext uri="{BB962C8B-B14F-4D97-AF65-F5344CB8AC3E}">
        <p14:creationId xmlns:p14="http://schemas.microsoft.com/office/powerpoint/2010/main" val="183373576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Zástupný symbol pro obsah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81868982"/>
              </p:ext>
            </p:extLst>
          </p:nvPr>
        </p:nvGraphicFramePr>
        <p:xfrm>
          <a:off x="251520" y="1196752"/>
          <a:ext cx="8640960" cy="55118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60851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02656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00588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lnL w="12700" cmpd="sng">
                      <a:noFill/>
                    </a:lnL>
                    <a:lnT w="12700" cmpd="sng">
                      <a:noFill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i="1" noProof="0" dirty="0"/>
                        <a:t>S</a:t>
                      </a:r>
                      <a:r>
                        <a:rPr lang="en-US" b="1" noProof="0" dirty="0"/>
                        <a:t>-</a:t>
                      </a:r>
                      <a:r>
                        <a:rPr lang="en-US" b="1" noProof="0" dirty="0" err="1"/>
                        <a:t>Norketamine</a:t>
                      </a:r>
                      <a:endParaRPr lang="en-US" b="1" noProof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i="1" noProof="0" dirty="0"/>
                        <a:t>R</a:t>
                      </a:r>
                      <a:r>
                        <a:rPr lang="en-US" b="1" noProof="0" dirty="0"/>
                        <a:t>-</a:t>
                      </a:r>
                      <a:r>
                        <a:rPr lang="en-US" b="1" noProof="0" dirty="0" err="1"/>
                        <a:t>Norketamine</a:t>
                      </a:r>
                      <a:endParaRPr lang="en-US" b="1" noProof="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noProof="0" dirty="0"/>
                        <a:t>R</a:t>
                      </a:r>
                      <a:r>
                        <a:rPr lang="en-US" baseline="0" noProof="0" dirty="0"/>
                        <a:t>SD of </a:t>
                      </a:r>
                      <a:r>
                        <a:rPr lang="en-US" baseline="0" noProof="0" dirty="0" err="1"/>
                        <a:t>t</a:t>
                      </a:r>
                      <a:r>
                        <a:rPr lang="en-US" baseline="-25000" noProof="0" dirty="0" err="1"/>
                        <a:t>M</a:t>
                      </a:r>
                      <a:r>
                        <a:rPr lang="en-US" baseline="-25000" noProof="0" dirty="0"/>
                        <a:t>   </a:t>
                      </a:r>
                      <a:r>
                        <a:rPr lang="en-US" baseline="0" noProof="0" dirty="0"/>
                        <a:t>intraday (n = 6), 40 µM </a:t>
                      </a:r>
                      <a:r>
                        <a:rPr lang="en-US" baseline="0" noProof="0" dirty="0" err="1"/>
                        <a:t>Ket</a:t>
                      </a:r>
                      <a:endParaRPr lang="en-US" baseline="0" noProof="0" dirty="0"/>
                    </a:p>
                    <a:p>
                      <a:r>
                        <a:rPr lang="en-US" noProof="0" dirty="0"/>
                        <a:t>                   intraday (n = 6), 400 µM </a:t>
                      </a:r>
                      <a:r>
                        <a:rPr lang="en-US" noProof="0" dirty="0" err="1"/>
                        <a:t>Ket</a:t>
                      </a:r>
                      <a:endParaRPr lang="en-US" noProof="0" dirty="0"/>
                    </a:p>
                    <a:p>
                      <a:r>
                        <a:rPr lang="en-US" noProof="0" dirty="0"/>
                        <a:t>                   </a:t>
                      </a:r>
                      <a:r>
                        <a:rPr lang="en-US" noProof="0" dirty="0" err="1"/>
                        <a:t>interday</a:t>
                      </a:r>
                      <a:r>
                        <a:rPr lang="en-US" noProof="0" dirty="0"/>
                        <a:t> (n = 6 x 6),</a:t>
                      </a:r>
                      <a:r>
                        <a:rPr lang="en-US" baseline="0" noProof="0" dirty="0"/>
                        <a:t> 40 µM </a:t>
                      </a:r>
                      <a:r>
                        <a:rPr lang="en-US" baseline="0" noProof="0" dirty="0" err="1"/>
                        <a:t>Ket</a:t>
                      </a:r>
                      <a:endParaRPr lang="en-US" baseline="0" noProof="0" dirty="0"/>
                    </a:p>
                    <a:p>
                      <a:r>
                        <a:rPr lang="en-US" baseline="0" noProof="0" dirty="0"/>
                        <a:t>                   </a:t>
                      </a:r>
                      <a:r>
                        <a:rPr lang="en-US" noProof="0" dirty="0" err="1"/>
                        <a:t>interday</a:t>
                      </a:r>
                      <a:r>
                        <a:rPr lang="en-US" noProof="0" dirty="0"/>
                        <a:t> (n = 6 x 6),</a:t>
                      </a:r>
                      <a:r>
                        <a:rPr lang="en-US" baseline="0" noProof="0" dirty="0"/>
                        <a:t> 400 µM </a:t>
                      </a:r>
                      <a:r>
                        <a:rPr lang="en-US" baseline="0" noProof="0" dirty="0" err="1"/>
                        <a:t>Ket</a:t>
                      </a:r>
                      <a:endParaRPr lang="en-US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noProof="0" dirty="0"/>
                        <a:t>1,21 %</a:t>
                      </a:r>
                    </a:p>
                    <a:p>
                      <a:pPr algn="ctr"/>
                      <a:r>
                        <a:rPr lang="en-US" b="1" noProof="0" dirty="0"/>
                        <a:t>1,15 %</a:t>
                      </a:r>
                    </a:p>
                    <a:p>
                      <a:pPr algn="ctr"/>
                      <a:r>
                        <a:rPr lang="en-US" b="1" noProof="0" dirty="0"/>
                        <a:t>3,36 %</a:t>
                      </a:r>
                    </a:p>
                    <a:p>
                      <a:pPr algn="ctr"/>
                      <a:r>
                        <a:rPr lang="en-US" b="1" noProof="0" dirty="0"/>
                        <a:t>4,61 %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noProof="0" dirty="0"/>
                        <a:t>1,31 %</a:t>
                      </a:r>
                    </a:p>
                    <a:p>
                      <a:pPr algn="ctr"/>
                      <a:r>
                        <a:rPr lang="en-US" b="1" noProof="0" dirty="0"/>
                        <a:t>1,22 %</a:t>
                      </a:r>
                    </a:p>
                    <a:p>
                      <a:pPr algn="ctr"/>
                      <a:r>
                        <a:rPr lang="en-US" b="1" noProof="0" dirty="0"/>
                        <a:t>3,20 %</a:t>
                      </a:r>
                    </a:p>
                    <a:p>
                      <a:pPr algn="ctr"/>
                      <a:r>
                        <a:rPr lang="en-US" b="1" noProof="0" dirty="0"/>
                        <a:t>4,83 %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noProof="0" dirty="0"/>
                        <a:t>R</a:t>
                      </a:r>
                      <a:r>
                        <a:rPr lang="en-US" baseline="0" noProof="0" dirty="0"/>
                        <a:t>SD of </a:t>
                      </a:r>
                      <a:r>
                        <a:rPr lang="en-US" baseline="0" noProof="0" dirty="0" err="1"/>
                        <a:t>A</a:t>
                      </a:r>
                      <a:r>
                        <a:rPr lang="en-US" baseline="-25000" noProof="0" dirty="0" err="1"/>
                        <a:t>r</a:t>
                      </a:r>
                      <a:r>
                        <a:rPr lang="en-US" baseline="-25000" noProof="0" dirty="0"/>
                        <a:t>   </a:t>
                      </a:r>
                      <a:r>
                        <a:rPr lang="en-US" baseline="0" noProof="0" dirty="0"/>
                        <a:t>intraday (n = 6), 40 µM </a:t>
                      </a:r>
                      <a:r>
                        <a:rPr lang="en-US" baseline="0" noProof="0" dirty="0" err="1"/>
                        <a:t>Ket</a:t>
                      </a:r>
                      <a:endParaRPr lang="en-US" baseline="0" noProof="0" dirty="0"/>
                    </a:p>
                    <a:p>
                      <a:r>
                        <a:rPr lang="en-US" noProof="0" dirty="0"/>
                        <a:t>                   intraday (n = 6), 400 µM </a:t>
                      </a:r>
                      <a:r>
                        <a:rPr lang="en-US" noProof="0" dirty="0" err="1"/>
                        <a:t>Ket</a:t>
                      </a:r>
                      <a:endParaRPr lang="en-US" noProof="0" dirty="0"/>
                    </a:p>
                    <a:p>
                      <a:r>
                        <a:rPr lang="en-US" noProof="0" dirty="0"/>
                        <a:t>                   </a:t>
                      </a:r>
                      <a:r>
                        <a:rPr lang="en-US" noProof="0" dirty="0" err="1"/>
                        <a:t>interday</a:t>
                      </a:r>
                      <a:r>
                        <a:rPr lang="en-US" noProof="0" dirty="0"/>
                        <a:t> (n = 6 x 6),</a:t>
                      </a:r>
                      <a:r>
                        <a:rPr lang="en-US" baseline="0" noProof="0" dirty="0"/>
                        <a:t> 40 µM </a:t>
                      </a:r>
                      <a:r>
                        <a:rPr lang="en-US" baseline="0" noProof="0" dirty="0" err="1"/>
                        <a:t>Ket</a:t>
                      </a:r>
                      <a:endParaRPr lang="en-US" baseline="0" noProof="0" dirty="0"/>
                    </a:p>
                    <a:p>
                      <a:r>
                        <a:rPr lang="en-US" baseline="0" noProof="0" dirty="0"/>
                        <a:t>                   </a:t>
                      </a:r>
                      <a:r>
                        <a:rPr lang="en-US" noProof="0" dirty="0" err="1"/>
                        <a:t>interday</a:t>
                      </a:r>
                      <a:r>
                        <a:rPr lang="en-US" noProof="0" dirty="0"/>
                        <a:t> (n = 6 x 6),</a:t>
                      </a:r>
                      <a:r>
                        <a:rPr lang="en-US" baseline="0" noProof="0" dirty="0"/>
                        <a:t> 400 µM </a:t>
                      </a:r>
                      <a:r>
                        <a:rPr lang="en-US" baseline="0" noProof="0" dirty="0" err="1"/>
                        <a:t>Ket</a:t>
                      </a:r>
                      <a:endParaRPr lang="en-US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1" dirty="0"/>
                        <a:t>3,68 %</a:t>
                      </a:r>
                    </a:p>
                    <a:p>
                      <a:pPr algn="ctr"/>
                      <a:r>
                        <a:rPr lang="cs-CZ" b="1" dirty="0"/>
                        <a:t>2,96 %</a:t>
                      </a:r>
                    </a:p>
                    <a:p>
                      <a:pPr algn="ctr"/>
                      <a:r>
                        <a:rPr lang="cs-CZ" b="1" dirty="0"/>
                        <a:t>6,76 %</a:t>
                      </a:r>
                    </a:p>
                    <a:p>
                      <a:pPr algn="ctr"/>
                      <a:r>
                        <a:rPr lang="cs-CZ" b="1" dirty="0"/>
                        <a:t>7,47 %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1" dirty="0"/>
                        <a:t>4,57 %</a:t>
                      </a:r>
                    </a:p>
                    <a:p>
                      <a:pPr algn="ctr"/>
                      <a:r>
                        <a:rPr lang="cs-CZ" b="1" dirty="0"/>
                        <a:t>2,03</a:t>
                      </a:r>
                      <a:r>
                        <a:rPr lang="cs-CZ" b="1" baseline="0" dirty="0"/>
                        <a:t> %</a:t>
                      </a:r>
                    </a:p>
                    <a:p>
                      <a:pPr algn="ctr"/>
                      <a:r>
                        <a:rPr lang="cs-CZ" b="1" dirty="0"/>
                        <a:t>8,09 %</a:t>
                      </a:r>
                    </a:p>
                    <a:p>
                      <a:pPr algn="ctr"/>
                      <a:r>
                        <a:rPr lang="cs-CZ" b="1" dirty="0"/>
                        <a:t>6,37 %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Linearity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cs-CZ" b="1" dirty="0"/>
                        <a:t>2.5</a:t>
                      </a:r>
                      <a:r>
                        <a:rPr lang="cs-CZ" b="1" baseline="0" dirty="0"/>
                        <a:t> – 200 µM</a:t>
                      </a:r>
                      <a:endParaRPr lang="cs-CZ" b="1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noProof="0" dirty="0"/>
                        <a:t>Mean</a:t>
                      </a:r>
                      <a:r>
                        <a:rPr lang="en-US" baseline="0" noProof="0" dirty="0"/>
                        <a:t> </a:t>
                      </a:r>
                      <a:r>
                        <a:rPr lang="en-US" noProof="0" dirty="0"/>
                        <a:t>of calibration curves R</a:t>
                      </a:r>
                      <a:r>
                        <a:rPr lang="en-US" baseline="30000" noProof="0" dirty="0"/>
                        <a:t>2</a:t>
                      </a:r>
                      <a:r>
                        <a:rPr lang="en-US" noProof="0" dirty="0"/>
                        <a:t>  (n = 6) </a:t>
                      </a:r>
                    </a:p>
                    <a:p>
                      <a:r>
                        <a:rPr lang="en-US" noProof="0" dirty="0"/>
                        <a:t>RSD of calibration</a:t>
                      </a:r>
                      <a:r>
                        <a:rPr lang="en-US" baseline="0" noProof="0" dirty="0"/>
                        <a:t> curves slopes ( n = 6)</a:t>
                      </a:r>
                      <a:endParaRPr lang="en-US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1" dirty="0"/>
                        <a:t>0.995 </a:t>
                      </a:r>
                    </a:p>
                    <a:p>
                      <a:pPr algn="ctr"/>
                      <a:r>
                        <a:rPr lang="cs-CZ" b="1" baseline="0" dirty="0"/>
                        <a:t>2.03 %</a:t>
                      </a:r>
                      <a:endParaRPr lang="cs-CZ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1" dirty="0"/>
                        <a:t>0.995</a:t>
                      </a:r>
                    </a:p>
                    <a:p>
                      <a:pPr algn="ctr"/>
                      <a:r>
                        <a:rPr lang="cs-CZ" b="1" dirty="0"/>
                        <a:t>2.03</a:t>
                      </a:r>
                      <a:r>
                        <a:rPr lang="cs-CZ" b="1" baseline="0" dirty="0"/>
                        <a:t> %</a:t>
                      </a:r>
                      <a:endParaRPr lang="cs-CZ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LOD (N/S</a:t>
                      </a:r>
                      <a:r>
                        <a:rPr lang="cs-CZ" baseline="0" dirty="0"/>
                        <a:t> = 3)</a:t>
                      </a:r>
                      <a:endParaRPr lang="cs-CZ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cs-CZ" b="1" dirty="0"/>
                        <a:t>0.8</a:t>
                      </a:r>
                      <a:r>
                        <a:rPr lang="cs-CZ" b="1" baseline="0" dirty="0"/>
                        <a:t> µM</a:t>
                      </a:r>
                      <a:endParaRPr lang="cs-CZ" b="1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LOQ (N/S = 10)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cs-CZ" b="1" dirty="0"/>
                        <a:t>2.5 </a:t>
                      </a:r>
                      <a:r>
                        <a:rPr lang="cs-CZ" b="1" baseline="0" dirty="0"/>
                        <a:t>µM</a:t>
                      </a:r>
                      <a:endParaRPr lang="cs-CZ" b="1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noProof="0" dirty="0"/>
                        <a:t>Control sample,</a:t>
                      </a:r>
                      <a:r>
                        <a:rPr lang="en-US" baseline="0" noProof="0" dirty="0"/>
                        <a:t> mean / RSD (n = 6 x 6, 15 µM)</a:t>
                      </a:r>
                    </a:p>
                    <a:p>
                      <a:r>
                        <a:rPr lang="en-US" baseline="0" noProof="0" dirty="0"/>
                        <a:t>                                                  (n = 6 x 6, 100 µM) </a:t>
                      </a:r>
                      <a:endParaRPr lang="en-US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1" dirty="0"/>
                        <a:t>15.45</a:t>
                      </a:r>
                      <a:r>
                        <a:rPr lang="cs-CZ" b="1" baseline="0" dirty="0"/>
                        <a:t> µM / 5.06 %</a:t>
                      </a:r>
                    </a:p>
                    <a:p>
                      <a:pPr algn="ctr"/>
                      <a:r>
                        <a:rPr lang="cs-CZ" b="1" baseline="0" dirty="0"/>
                        <a:t>96.33 µM / 6.14 %</a:t>
                      </a:r>
                      <a:endParaRPr lang="cs-CZ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1" dirty="0"/>
                        <a:t>15.89</a:t>
                      </a:r>
                      <a:r>
                        <a:rPr lang="cs-CZ" b="1" baseline="0" dirty="0"/>
                        <a:t> µM / 5.45 %</a:t>
                      </a:r>
                    </a:p>
                    <a:p>
                      <a:pPr algn="ctr"/>
                      <a:r>
                        <a:rPr lang="cs-CZ" b="1" baseline="0" dirty="0"/>
                        <a:t>98.46 µM / 6.01 %</a:t>
                      </a:r>
                      <a:endParaRPr lang="cs-CZ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noProof="0" dirty="0"/>
                        <a:t>Recovery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1" dirty="0"/>
                        <a:t>96.05 – 102.60 %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1" dirty="0"/>
                        <a:t>93.22 –</a:t>
                      </a:r>
                      <a:r>
                        <a:rPr lang="cs-CZ" b="1" baseline="0" dirty="0"/>
                        <a:t> 102.83 %</a:t>
                      </a:r>
                      <a:endParaRPr lang="cs-CZ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</a:tbl>
          </a:graphicData>
        </a:graphic>
      </p:graphicFrame>
      <p:sp>
        <p:nvSpPr>
          <p:cNvPr id="6" name="Obdélník 5">
            <a:extLst>
              <a:ext uri="{FF2B5EF4-FFF2-40B4-BE49-F238E27FC236}">
                <a16:creationId xmlns:a16="http://schemas.microsoft.com/office/drawing/2014/main" xmlns="" id="{1A000731-6376-47F7-9059-5A4B470CF945}"/>
              </a:ext>
            </a:extLst>
          </p:cNvPr>
          <p:cNvSpPr/>
          <p:nvPr/>
        </p:nvSpPr>
        <p:spPr>
          <a:xfrm>
            <a:off x="0" y="0"/>
            <a:ext cx="9144000" cy="11967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7" name="Nadpis 1">
            <a:extLst>
              <a:ext uri="{FF2B5EF4-FFF2-40B4-BE49-F238E27FC236}">
                <a16:creationId xmlns:a16="http://schemas.microsoft.com/office/drawing/2014/main" xmlns="" id="{4CF3E781-6BD1-4D4E-9EC0-2D3CF35C97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 b="1" dirty="0" err="1">
                <a:solidFill>
                  <a:schemeClr val="bg1"/>
                </a:solidFill>
              </a:rPr>
              <a:t>Enantioselektivní</a:t>
            </a:r>
            <a:r>
              <a:rPr lang="cs-CZ" b="1" dirty="0">
                <a:solidFill>
                  <a:schemeClr val="bg1"/>
                </a:solidFill>
              </a:rPr>
              <a:t> separace</a:t>
            </a:r>
          </a:p>
        </p:txBody>
      </p:sp>
    </p:spTree>
    <p:extLst>
      <p:ext uri="{BB962C8B-B14F-4D97-AF65-F5344CB8AC3E}">
        <p14:creationId xmlns:p14="http://schemas.microsoft.com/office/powerpoint/2010/main" val="152296567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700809"/>
            <a:ext cx="5357992" cy="4596612"/>
          </a:xfrm>
        </p:spPr>
      </p:pic>
      <p:graphicFrame>
        <p:nvGraphicFramePr>
          <p:cNvPr id="6" name="Tabulk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8776086"/>
              </p:ext>
            </p:extLst>
          </p:nvPr>
        </p:nvGraphicFramePr>
        <p:xfrm>
          <a:off x="6012160" y="1484784"/>
          <a:ext cx="2952328" cy="381642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1216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44016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682065">
                <a:tc>
                  <a:txBody>
                    <a:bodyPr/>
                    <a:lstStyle/>
                    <a:p>
                      <a:pPr algn="ctr"/>
                      <a:r>
                        <a:rPr lang="cs-CZ" sz="1800" b="1" dirty="0"/>
                        <a:t>K</a:t>
                      </a:r>
                      <a:r>
                        <a:rPr lang="cs-CZ" sz="1800" b="1" baseline="-25000" dirty="0"/>
                        <a:t>M</a:t>
                      </a:r>
                      <a:r>
                        <a:rPr lang="cs-CZ" sz="1800" b="1" dirty="0"/>
                        <a:t> </a:t>
                      </a:r>
                    </a:p>
                    <a:p>
                      <a:pPr algn="ctr"/>
                      <a:r>
                        <a:rPr lang="cs-CZ" sz="1200" b="1" dirty="0"/>
                        <a:t>(µM)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1" dirty="0" err="1"/>
                        <a:t>V</a:t>
                      </a:r>
                      <a:r>
                        <a:rPr lang="cs-CZ" b="1" baseline="-25000" dirty="0" err="1"/>
                        <a:t>max</a:t>
                      </a:r>
                      <a:r>
                        <a:rPr lang="cs-CZ" b="1" dirty="0"/>
                        <a:t> </a:t>
                      </a:r>
                    </a:p>
                    <a:p>
                      <a:pPr algn="ctr"/>
                      <a:r>
                        <a:rPr lang="cs-CZ" sz="1200" b="1" dirty="0"/>
                        <a:t>(</a:t>
                      </a:r>
                      <a:r>
                        <a:rPr lang="cs-CZ" sz="1200" b="1" dirty="0" err="1"/>
                        <a:t>nmol</a:t>
                      </a:r>
                      <a:r>
                        <a:rPr lang="cs-CZ" sz="1200" b="1" dirty="0"/>
                        <a:t>/min/</a:t>
                      </a:r>
                      <a:r>
                        <a:rPr lang="cs-CZ" sz="1200" b="1" dirty="0" err="1"/>
                        <a:t>nmol</a:t>
                      </a:r>
                      <a:r>
                        <a:rPr lang="cs-CZ" sz="1200" b="1" dirty="0"/>
                        <a:t>)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83590">
                <a:tc>
                  <a:txBody>
                    <a:bodyPr/>
                    <a:lstStyle/>
                    <a:p>
                      <a:pPr algn="ctr"/>
                      <a:r>
                        <a:rPr lang="cs-CZ" b="1" dirty="0"/>
                        <a:t>74.22 ± 5.75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1" dirty="0"/>
                        <a:t>15.66 ± 0.52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783590">
                <a:tc>
                  <a:txBody>
                    <a:bodyPr/>
                    <a:lstStyle/>
                    <a:p>
                      <a:pPr algn="ctr"/>
                      <a:r>
                        <a:rPr lang="cs-CZ" b="1" dirty="0"/>
                        <a:t>79.54 ± 8.49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1" dirty="0"/>
                        <a:t>10.13 ± 0.48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783590">
                <a:tc>
                  <a:txBody>
                    <a:bodyPr/>
                    <a:lstStyle/>
                    <a:p>
                      <a:pPr algn="ctr"/>
                      <a:r>
                        <a:rPr lang="cs-CZ" b="1" dirty="0"/>
                        <a:t>62.91 ± 8.02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1" dirty="0"/>
                        <a:t>8.18 ± 0.40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783590">
                <a:tc>
                  <a:txBody>
                    <a:bodyPr/>
                    <a:lstStyle/>
                    <a:p>
                      <a:pPr algn="ctr"/>
                      <a:r>
                        <a:rPr lang="cs-CZ" b="1" dirty="0"/>
                        <a:t>66.45 ± 6.62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1" dirty="0"/>
                        <a:t>7.47 ± 0.31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8" name="Obdélník 7">
            <a:extLst>
              <a:ext uri="{FF2B5EF4-FFF2-40B4-BE49-F238E27FC236}">
                <a16:creationId xmlns:a16="http://schemas.microsoft.com/office/drawing/2014/main" xmlns="" id="{91FE446E-B2F2-4B0E-BE75-DD802CF771F8}"/>
              </a:ext>
            </a:extLst>
          </p:cNvPr>
          <p:cNvSpPr/>
          <p:nvPr/>
        </p:nvSpPr>
        <p:spPr>
          <a:xfrm>
            <a:off x="0" y="0"/>
            <a:ext cx="91440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9" name="Nadpis 1">
            <a:extLst>
              <a:ext uri="{FF2B5EF4-FFF2-40B4-BE49-F238E27FC236}">
                <a16:creationId xmlns:a16="http://schemas.microsoft.com/office/drawing/2014/main" xmlns="" id="{681FE7E1-E6CB-4E63-B307-87070CAD1A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 b="1" dirty="0" err="1">
                <a:solidFill>
                  <a:schemeClr val="bg1"/>
                </a:solidFill>
              </a:rPr>
              <a:t>Enantioselektivní</a:t>
            </a:r>
            <a:r>
              <a:rPr lang="cs-CZ" b="1" dirty="0">
                <a:solidFill>
                  <a:schemeClr val="bg1"/>
                </a:solidFill>
              </a:rPr>
              <a:t> separace</a:t>
            </a: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xmlns="" id="{CA0B4448-E837-48FB-AC08-F593D56D5DE4}"/>
              </a:ext>
            </a:extLst>
          </p:cNvPr>
          <p:cNvSpPr/>
          <p:nvPr/>
        </p:nvSpPr>
        <p:spPr>
          <a:xfrm>
            <a:off x="0" y="6473872"/>
            <a:ext cx="9144000" cy="384127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xmlns="" id="{50380309-D630-4017-8B79-C949CD1739C4}"/>
              </a:ext>
            </a:extLst>
          </p:cNvPr>
          <p:cNvSpPr txBox="1">
            <a:spLocks/>
          </p:cNvSpPr>
          <p:nvPr/>
        </p:nvSpPr>
        <p:spPr>
          <a:xfrm>
            <a:off x="251520" y="6473872"/>
            <a:ext cx="8229600" cy="4320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1600" dirty="0">
                <a:solidFill>
                  <a:schemeClr val="bg1"/>
                </a:solidFill>
              </a:rPr>
              <a:t>Řemínek, R., </a:t>
            </a:r>
            <a:r>
              <a:rPr lang="en-US" sz="1600" dirty="0" err="1">
                <a:solidFill>
                  <a:schemeClr val="bg1"/>
                </a:solidFill>
              </a:rPr>
              <a:t>Glatz</a:t>
            </a:r>
            <a:r>
              <a:rPr lang="en-US" sz="1600" dirty="0">
                <a:solidFill>
                  <a:schemeClr val="bg1"/>
                </a:solidFill>
              </a:rPr>
              <a:t>, Z., </a:t>
            </a:r>
            <a:r>
              <a:rPr lang="cs-CZ" sz="1600" dirty="0" err="1">
                <a:solidFill>
                  <a:schemeClr val="bg1"/>
                </a:solidFill>
              </a:rPr>
              <a:t>Thormann</a:t>
            </a:r>
            <a:r>
              <a:rPr lang="cs-CZ" sz="1600" dirty="0">
                <a:solidFill>
                  <a:schemeClr val="bg1"/>
                </a:solidFill>
              </a:rPr>
              <a:t>, W., </a:t>
            </a:r>
            <a:r>
              <a:rPr lang="en-US" sz="1600" dirty="0">
                <a:solidFill>
                  <a:schemeClr val="bg1"/>
                </a:solidFill>
              </a:rPr>
              <a:t>Electrophoresis </a:t>
            </a:r>
            <a:r>
              <a:rPr lang="cs-CZ" sz="1600" dirty="0">
                <a:solidFill>
                  <a:schemeClr val="bg1"/>
                </a:solidFill>
              </a:rPr>
              <a:t>2015</a:t>
            </a:r>
            <a:r>
              <a:rPr lang="en-US" sz="1600" dirty="0">
                <a:solidFill>
                  <a:schemeClr val="bg1"/>
                </a:solidFill>
              </a:rPr>
              <a:t>, </a:t>
            </a:r>
            <a:r>
              <a:rPr lang="en-US" sz="1600" i="1" dirty="0">
                <a:solidFill>
                  <a:schemeClr val="bg1"/>
                </a:solidFill>
              </a:rPr>
              <a:t>3</a:t>
            </a:r>
            <a:r>
              <a:rPr lang="cs-CZ" sz="1600" i="1" dirty="0">
                <a:solidFill>
                  <a:schemeClr val="bg1"/>
                </a:solidFill>
              </a:rPr>
              <a:t>6</a:t>
            </a:r>
            <a:r>
              <a:rPr lang="en-US" sz="1600" dirty="0">
                <a:solidFill>
                  <a:schemeClr val="bg1"/>
                </a:solidFill>
              </a:rPr>
              <a:t>, </a:t>
            </a:r>
            <a:r>
              <a:rPr lang="cs-CZ" sz="1600" dirty="0">
                <a:solidFill>
                  <a:schemeClr val="bg1"/>
                </a:solidFill>
              </a:rPr>
              <a:t>1349</a:t>
            </a:r>
            <a:r>
              <a:rPr lang="en-US" sz="1600" dirty="0">
                <a:solidFill>
                  <a:schemeClr val="bg1"/>
                </a:solidFill>
              </a:rPr>
              <a:t>–</a:t>
            </a:r>
            <a:r>
              <a:rPr lang="cs-CZ" sz="1600" dirty="0">
                <a:solidFill>
                  <a:schemeClr val="bg1"/>
                </a:solidFill>
              </a:rPr>
              <a:t>1357</a:t>
            </a:r>
            <a:r>
              <a:rPr lang="en-US" sz="1600" dirty="0">
                <a:solidFill>
                  <a:schemeClr val="bg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6228857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257" y="1628800"/>
            <a:ext cx="3098239" cy="2284971"/>
          </a:xfr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3669" y="1629080"/>
            <a:ext cx="3068731" cy="2284971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335" y="4354375"/>
            <a:ext cx="3068731" cy="2284971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7709" y="4354375"/>
            <a:ext cx="2991254" cy="2284971"/>
          </a:xfrm>
          <a:prstGeom prst="rect">
            <a:avLst/>
          </a:prstGeom>
        </p:spPr>
      </p:pic>
      <p:sp>
        <p:nvSpPr>
          <p:cNvPr id="10" name="Obdélník 9">
            <a:extLst>
              <a:ext uri="{FF2B5EF4-FFF2-40B4-BE49-F238E27FC236}">
                <a16:creationId xmlns:a16="http://schemas.microsoft.com/office/drawing/2014/main" xmlns="" id="{5E101D79-7A2F-4CE2-81F6-AB50714B2A7F}"/>
              </a:ext>
            </a:extLst>
          </p:cNvPr>
          <p:cNvSpPr/>
          <p:nvPr/>
        </p:nvSpPr>
        <p:spPr>
          <a:xfrm>
            <a:off x="0" y="0"/>
            <a:ext cx="91440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1" name="Nadpis 1">
            <a:extLst>
              <a:ext uri="{FF2B5EF4-FFF2-40B4-BE49-F238E27FC236}">
                <a16:creationId xmlns:a16="http://schemas.microsoft.com/office/drawing/2014/main" xmlns="" id="{92207E45-68D2-46E1-833F-9E12661BB1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 b="1" dirty="0" err="1">
                <a:solidFill>
                  <a:schemeClr val="bg1"/>
                </a:solidFill>
              </a:rPr>
              <a:t>Enantioselektivní</a:t>
            </a:r>
            <a:r>
              <a:rPr lang="cs-CZ" b="1" dirty="0">
                <a:solidFill>
                  <a:schemeClr val="bg1"/>
                </a:solidFill>
              </a:rPr>
              <a:t> separace</a:t>
            </a:r>
          </a:p>
        </p:txBody>
      </p:sp>
    </p:spTree>
    <p:extLst>
      <p:ext uri="{BB962C8B-B14F-4D97-AF65-F5344CB8AC3E}">
        <p14:creationId xmlns:p14="http://schemas.microsoft.com/office/powerpoint/2010/main" val="67741196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Zástupný symbol pro obsah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52451434"/>
              </p:ext>
            </p:extLst>
          </p:nvPr>
        </p:nvGraphicFramePr>
        <p:xfrm>
          <a:off x="1475656" y="2636912"/>
          <a:ext cx="6120679" cy="266429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29266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06124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76677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444049">
                <a:tc>
                  <a:txBody>
                    <a:bodyPr/>
                    <a:lstStyle/>
                    <a:p>
                      <a:pPr algn="ctr"/>
                      <a:endParaRPr lang="cs-CZ" sz="2000" b="1" dirty="0"/>
                    </a:p>
                  </a:txBody>
                  <a:tcPr anchor="ctr">
                    <a:lnL w="12700" cmpd="sng">
                      <a:noFill/>
                    </a:lnL>
                    <a:lnT w="12700" cmpd="sng">
                      <a:noFill/>
                    </a:lnT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cs-CZ" sz="2000" b="1" dirty="0" err="1"/>
                        <a:t>Ketoconazole</a:t>
                      </a:r>
                      <a:endParaRPr lang="cs-CZ" sz="2000" b="1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cs-CZ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44049">
                <a:tc>
                  <a:txBody>
                    <a:bodyPr/>
                    <a:lstStyle/>
                    <a:p>
                      <a:pPr algn="ctr"/>
                      <a:r>
                        <a:rPr lang="cs-CZ" sz="2000" b="1" dirty="0" err="1"/>
                        <a:t>Substrate</a:t>
                      </a:r>
                      <a:endParaRPr lang="cs-CZ" sz="2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b="1" dirty="0"/>
                        <a:t>IC</a:t>
                      </a:r>
                      <a:r>
                        <a:rPr lang="cs-CZ" sz="2000" b="1" baseline="-25000" dirty="0"/>
                        <a:t>50</a:t>
                      </a:r>
                      <a:r>
                        <a:rPr lang="cs-CZ" sz="2000" b="1" baseline="0" dirty="0"/>
                        <a:t> (µM)</a:t>
                      </a:r>
                      <a:endParaRPr lang="cs-CZ" sz="2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b="1" dirty="0" err="1"/>
                        <a:t>K</a:t>
                      </a:r>
                      <a:r>
                        <a:rPr lang="cs-CZ" sz="2000" b="1" baseline="-25000" dirty="0" err="1"/>
                        <a:t>i</a:t>
                      </a:r>
                      <a:r>
                        <a:rPr lang="cs-CZ" sz="2000" b="1" dirty="0"/>
                        <a:t> (µM)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44049">
                <a:tc>
                  <a:txBody>
                    <a:bodyPr/>
                    <a:lstStyle/>
                    <a:p>
                      <a:r>
                        <a:rPr lang="cs-CZ" sz="2000" b="1" i="1" dirty="0"/>
                        <a:t>S</a:t>
                      </a:r>
                      <a:r>
                        <a:rPr lang="cs-CZ" sz="2000" b="1" dirty="0"/>
                        <a:t>-</a:t>
                      </a:r>
                      <a:r>
                        <a:rPr lang="cs-CZ" sz="2000" b="1" dirty="0" err="1"/>
                        <a:t>Ketamine</a:t>
                      </a:r>
                      <a:r>
                        <a:rPr lang="cs-CZ" sz="2000" b="1" dirty="0"/>
                        <a:t> (</a:t>
                      </a:r>
                      <a:r>
                        <a:rPr lang="cs-CZ" sz="2000" b="1" dirty="0" err="1"/>
                        <a:t>Rac</a:t>
                      </a:r>
                      <a:r>
                        <a:rPr lang="cs-CZ" sz="2000" b="1" dirty="0"/>
                        <a:t>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b="1" dirty="0"/>
                        <a:t>0.93 ± 0.10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b="1" dirty="0"/>
                        <a:t>0.45 ± 0.11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44049">
                <a:tc>
                  <a:txBody>
                    <a:bodyPr/>
                    <a:lstStyle/>
                    <a:p>
                      <a:r>
                        <a:rPr lang="cs-CZ" sz="2000" b="1" i="1" dirty="0"/>
                        <a:t>R</a:t>
                      </a:r>
                      <a:r>
                        <a:rPr lang="cs-CZ" sz="2000" b="1" dirty="0"/>
                        <a:t>-</a:t>
                      </a:r>
                      <a:r>
                        <a:rPr lang="cs-CZ" sz="2000" b="1" dirty="0" err="1"/>
                        <a:t>Ketamine</a:t>
                      </a:r>
                      <a:r>
                        <a:rPr lang="cs-CZ" sz="2000" b="1" baseline="0" dirty="0"/>
                        <a:t> (</a:t>
                      </a:r>
                      <a:r>
                        <a:rPr lang="cs-CZ" sz="2000" b="1" baseline="0" dirty="0" err="1"/>
                        <a:t>Rac</a:t>
                      </a:r>
                      <a:r>
                        <a:rPr lang="cs-CZ" sz="2000" b="1" baseline="0" dirty="0"/>
                        <a:t>)</a:t>
                      </a:r>
                      <a:endParaRPr lang="cs-CZ" sz="2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b="1" dirty="0"/>
                        <a:t>0.93 ± 0.11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b="1" dirty="0"/>
                        <a:t>0.46 ± 0.09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44049">
                <a:tc>
                  <a:txBody>
                    <a:bodyPr/>
                    <a:lstStyle/>
                    <a:p>
                      <a:r>
                        <a:rPr lang="cs-CZ" sz="2000" b="1" i="1" dirty="0"/>
                        <a:t>S</a:t>
                      </a:r>
                      <a:r>
                        <a:rPr lang="cs-CZ" sz="2000" b="1" dirty="0"/>
                        <a:t>-</a:t>
                      </a:r>
                      <a:r>
                        <a:rPr lang="cs-CZ" sz="2000" b="1" dirty="0" err="1"/>
                        <a:t>Ketamine</a:t>
                      </a:r>
                      <a:endParaRPr lang="cs-CZ" sz="2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b="1" dirty="0"/>
                        <a:t>0.52 ± 0.15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b="1" dirty="0"/>
                        <a:t>0.26 ± 0.14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44049">
                <a:tc>
                  <a:txBody>
                    <a:bodyPr/>
                    <a:lstStyle/>
                    <a:p>
                      <a:r>
                        <a:rPr lang="cs-CZ" sz="2000" b="1" i="1" dirty="0"/>
                        <a:t>R</a:t>
                      </a:r>
                      <a:r>
                        <a:rPr lang="cs-CZ" sz="2000" b="1" dirty="0"/>
                        <a:t>-</a:t>
                      </a:r>
                      <a:r>
                        <a:rPr lang="cs-CZ" sz="2000" b="1" dirty="0" err="1"/>
                        <a:t>Ketamine</a:t>
                      </a:r>
                      <a:endParaRPr lang="cs-CZ" sz="2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b="1" dirty="0"/>
                        <a:t>0.45 ± 0.17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b="1" dirty="0"/>
                        <a:t>0.22 ± 0.18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sp>
        <p:nvSpPr>
          <p:cNvPr id="7" name="Obdélník 6">
            <a:extLst>
              <a:ext uri="{FF2B5EF4-FFF2-40B4-BE49-F238E27FC236}">
                <a16:creationId xmlns:a16="http://schemas.microsoft.com/office/drawing/2014/main" xmlns="" id="{5EF8EEBC-806E-4C40-A2A6-3035F23754B3}"/>
              </a:ext>
            </a:extLst>
          </p:cNvPr>
          <p:cNvSpPr/>
          <p:nvPr/>
        </p:nvSpPr>
        <p:spPr>
          <a:xfrm>
            <a:off x="0" y="0"/>
            <a:ext cx="91440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8" name="Nadpis 1">
            <a:extLst>
              <a:ext uri="{FF2B5EF4-FFF2-40B4-BE49-F238E27FC236}">
                <a16:creationId xmlns:a16="http://schemas.microsoft.com/office/drawing/2014/main" xmlns="" id="{174A395E-649D-43A6-A228-431307CADE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 b="1" dirty="0" err="1">
                <a:solidFill>
                  <a:schemeClr val="bg1"/>
                </a:solidFill>
              </a:rPr>
              <a:t>Enantioselektivní</a:t>
            </a:r>
            <a:r>
              <a:rPr lang="cs-CZ" b="1" dirty="0">
                <a:solidFill>
                  <a:schemeClr val="bg1"/>
                </a:solidFill>
              </a:rPr>
              <a:t> separace</a:t>
            </a:r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xmlns="" id="{CA02BD5C-2B16-4713-8191-56AD6F6E145E}"/>
              </a:ext>
            </a:extLst>
          </p:cNvPr>
          <p:cNvSpPr/>
          <p:nvPr/>
        </p:nvSpPr>
        <p:spPr>
          <a:xfrm>
            <a:off x="0" y="6344940"/>
            <a:ext cx="9144000" cy="51306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0" name="Zástupný symbol pro obsah 2">
            <a:extLst>
              <a:ext uri="{FF2B5EF4-FFF2-40B4-BE49-F238E27FC236}">
                <a16:creationId xmlns:a16="http://schemas.microsoft.com/office/drawing/2014/main" xmlns="" id="{B5BB931F-50D3-4C40-9AAD-CBADCDF746B1}"/>
              </a:ext>
            </a:extLst>
          </p:cNvPr>
          <p:cNvSpPr txBox="1">
            <a:spLocks/>
          </p:cNvSpPr>
          <p:nvPr/>
        </p:nvSpPr>
        <p:spPr>
          <a:xfrm>
            <a:off x="683568" y="6402769"/>
            <a:ext cx="8229600" cy="4320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1800" dirty="0">
                <a:solidFill>
                  <a:schemeClr val="bg1"/>
                </a:solidFill>
              </a:rPr>
              <a:t>Řemínek, R., </a:t>
            </a:r>
            <a:r>
              <a:rPr lang="en-US" sz="1800" dirty="0" err="1">
                <a:solidFill>
                  <a:schemeClr val="bg1"/>
                </a:solidFill>
              </a:rPr>
              <a:t>Glatz</a:t>
            </a:r>
            <a:r>
              <a:rPr lang="en-US" sz="1800" dirty="0">
                <a:solidFill>
                  <a:schemeClr val="bg1"/>
                </a:solidFill>
              </a:rPr>
              <a:t>, Z., </a:t>
            </a:r>
            <a:r>
              <a:rPr lang="cs-CZ" sz="1800" dirty="0" err="1">
                <a:solidFill>
                  <a:schemeClr val="bg1"/>
                </a:solidFill>
              </a:rPr>
              <a:t>Thormann</a:t>
            </a:r>
            <a:r>
              <a:rPr lang="cs-CZ" sz="1800" dirty="0">
                <a:solidFill>
                  <a:schemeClr val="bg1"/>
                </a:solidFill>
              </a:rPr>
              <a:t>, W., </a:t>
            </a:r>
            <a:r>
              <a:rPr lang="en-US" sz="1800" dirty="0">
                <a:solidFill>
                  <a:schemeClr val="bg1"/>
                </a:solidFill>
              </a:rPr>
              <a:t>Electrophoresis </a:t>
            </a:r>
            <a:r>
              <a:rPr lang="cs-CZ" sz="1800" dirty="0">
                <a:solidFill>
                  <a:schemeClr val="bg1"/>
                </a:solidFill>
              </a:rPr>
              <a:t>2015</a:t>
            </a:r>
            <a:r>
              <a:rPr lang="en-US" sz="1800" dirty="0">
                <a:solidFill>
                  <a:schemeClr val="bg1"/>
                </a:solidFill>
              </a:rPr>
              <a:t>, </a:t>
            </a:r>
            <a:r>
              <a:rPr lang="en-US" sz="1800" i="1" dirty="0">
                <a:solidFill>
                  <a:schemeClr val="bg1"/>
                </a:solidFill>
              </a:rPr>
              <a:t>3</a:t>
            </a:r>
            <a:r>
              <a:rPr lang="cs-CZ" sz="1800" i="1" dirty="0">
                <a:solidFill>
                  <a:schemeClr val="bg1"/>
                </a:solidFill>
              </a:rPr>
              <a:t>6</a:t>
            </a:r>
            <a:r>
              <a:rPr lang="en-US" sz="1800" dirty="0">
                <a:solidFill>
                  <a:schemeClr val="bg1"/>
                </a:solidFill>
              </a:rPr>
              <a:t>, </a:t>
            </a:r>
            <a:r>
              <a:rPr lang="cs-CZ" sz="1800" dirty="0">
                <a:solidFill>
                  <a:schemeClr val="bg1"/>
                </a:solidFill>
              </a:rPr>
              <a:t>1349</a:t>
            </a:r>
            <a:r>
              <a:rPr lang="en-US" sz="1800" dirty="0">
                <a:solidFill>
                  <a:schemeClr val="bg1"/>
                </a:solidFill>
              </a:rPr>
              <a:t>–</a:t>
            </a:r>
            <a:r>
              <a:rPr lang="cs-CZ" sz="1800" dirty="0">
                <a:solidFill>
                  <a:schemeClr val="bg1"/>
                </a:solidFill>
              </a:rPr>
              <a:t>1357</a:t>
            </a:r>
            <a:r>
              <a:rPr lang="en-US" sz="1800" dirty="0">
                <a:solidFill>
                  <a:schemeClr val="bg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388129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844824"/>
            <a:ext cx="3744416" cy="451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844824"/>
            <a:ext cx="4391025" cy="222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4221088"/>
            <a:ext cx="3018928" cy="2191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Obdélník 10">
            <a:extLst>
              <a:ext uri="{FF2B5EF4-FFF2-40B4-BE49-F238E27FC236}">
                <a16:creationId xmlns:a16="http://schemas.microsoft.com/office/drawing/2014/main" xmlns="" id="{CC6D7BCD-52EA-438D-8C7B-28818ED1525B}"/>
              </a:ext>
            </a:extLst>
          </p:cNvPr>
          <p:cNvSpPr/>
          <p:nvPr/>
        </p:nvSpPr>
        <p:spPr>
          <a:xfrm>
            <a:off x="0" y="0"/>
            <a:ext cx="91440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Nadpis 1">
            <a:extLst>
              <a:ext uri="{FF2B5EF4-FFF2-40B4-BE49-F238E27FC236}">
                <a16:creationId xmlns:a16="http://schemas.microsoft.com/office/drawing/2014/main" xmlns="" id="{48E0743A-BF1D-4E39-B2CA-2A479C9D5E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 b="1" dirty="0">
                <a:solidFill>
                  <a:schemeClr val="bg1"/>
                </a:solidFill>
              </a:rPr>
              <a:t>Projekt lidského genomu</a:t>
            </a:r>
          </a:p>
        </p:txBody>
      </p:sp>
      <p:sp>
        <p:nvSpPr>
          <p:cNvPr id="13" name="AutoShape 6" descr="VÃ½sledek obrÃ¡zku pro ddNTP">
            <a:extLst>
              <a:ext uri="{FF2B5EF4-FFF2-40B4-BE49-F238E27FC236}">
                <a16:creationId xmlns:a16="http://schemas.microsoft.com/office/drawing/2014/main" xmlns="" id="{01EBEBC1-AFF9-4FD8-8B4A-36EE3BDAFD5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4" name="Obdélník 13">
            <a:extLst>
              <a:ext uri="{FF2B5EF4-FFF2-40B4-BE49-F238E27FC236}">
                <a16:creationId xmlns:a16="http://schemas.microsoft.com/office/drawing/2014/main" xmlns="" id="{ED17C4C4-C307-45EB-AA0E-BB25FFBA4232}"/>
              </a:ext>
            </a:extLst>
          </p:cNvPr>
          <p:cNvSpPr/>
          <p:nvPr/>
        </p:nvSpPr>
        <p:spPr>
          <a:xfrm>
            <a:off x="0" y="6583362"/>
            <a:ext cx="9144000" cy="27463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0202589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délník 11">
            <a:extLst>
              <a:ext uri="{FF2B5EF4-FFF2-40B4-BE49-F238E27FC236}">
                <a16:creationId xmlns:a16="http://schemas.microsoft.com/office/drawing/2014/main" xmlns="" id="{36EFC2E7-E5D7-42F4-AA75-EF4D2453FF2E}"/>
              </a:ext>
            </a:extLst>
          </p:cNvPr>
          <p:cNvSpPr/>
          <p:nvPr/>
        </p:nvSpPr>
        <p:spPr>
          <a:xfrm>
            <a:off x="0" y="6007596"/>
            <a:ext cx="9144000" cy="850404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xmlns="" id="{37BFC5CF-C577-4210-A11C-3695A862D63C}"/>
              </a:ext>
            </a:extLst>
          </p:cNvPr>
          <p:cNvSpPr/>
          <p:nvPr/>
        </p:nvSpPr>
        <p:spPr>
          <a:xfrm>
            <a:off x="0" y="0"/>
            <a:ext cx="91440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chemeClr val="bg1"/>
                </a:solidFill>
              </a:rPr>
              <a:t>Příklad studie v uspořádání IMER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676672"/>
          </a:xfrm>
        </p:spPr>
        <p:txBody>
          <a:bodyPr>
            <a:normAutofit/>
          </a:bodyPr>
          <a:lstStyle/>
          <a:p>
            <a:r>
              <a:rPr lang="cs-CZ" dirty="0"/>
              <a:t>reaktor s vázaným CYP2C9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2420888"/>
            <a:ext cx="4189256" cy="3456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Zástupný symbol pro obsah 2"/>
          <p:cNvSpPr txBox="1">
            <a:spLocks/>
          </p:cNvSpPr>
          <p:nvPr/>
        </p:nvSpPr>
        <p:spPr>
          <a:xfrm>
            <a:off x="467544" y="6021288"/>
            <a:ext cx="8229600" cy="836712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20000"/>
              </a:lnSpc>
              <a:buNone/>
            </a:pPr>
            <a:r>
              <a:rPr lang="cs-CZ" dirty="0">
                <a:solidFill>
                  <a:schemeClr val="bg1"/>
                </a:solidFill>
              </a:rPr>
              <a:t>        mikročástice </a:t>
            </a:r>
            <a:r>
              <a:rPr lang="cs-CZ" dirty="0" err="1">
                <a:solidFill>
                  <a:schemeClr val="bg1"/>
                </a:solidFill>
              </a:rPr>
              <a:t>SiMAG</a:t>
            </a:r>
            <a:r>
              <a:rPr lang="cs-CZ" dirty="0">
                <a:solidFill>
                  <a:schemeClr val="bg1"/>
                </a:solidFill>
              </a:rPr>
              <a:t>-karboxyl (Ø = 1 </a:t>
            </a:r>
            <a:r>
              <a:rPr lang="el-GR" dirty="0">
                <a:solidFill>
                  <a:schemeClr val="bg1"/>
                </a:solidFill>
              </a:rPr>
              <a:t>μ</a:t>
            </a:r>
            <a:r>
              <a:rPr lang="cs-CZ" dirty="0">
                <a:solidFill>
                  <a:schemeClr val="bg1"/>
                </a:solidFill>
              </a:rPr>
              <a:t>m), činidla: 1-ethyl-3-[3-dimethylaminopropyl] </a:t>
            </a:r>
            <a:r>
              <a:rPr lang="cs-CZ" dirty="0" err="1">
                <a:solidFill>
                  <a:schemeClr val="bg1"/>
                </a:solidFill>
              </a:rPr>
              <a:t>karbodiimid</a:t>
            </a:r>
            <a:r>
              <a:rPr lang="cs-CZ" dirty="0">
                <a:solidFill>
                  <a:schemeClr val="bg1"/>
                </a:solidFill>
              </a:rPr>
              <a:t> (EDAC), N-</a:t>
            </a:r>
            <a:r>
              <a:rPr lang="cs-CZ" dirty="0" err="1">
                <a:solidFill>
                  <a:schemeClr val="bg1"/>
                </a:solidFill>
              </a:rPr>
              <a:t>hydroxysukcinimid</a:t>
            </a:r>
            <a:r>
              <a:rPr lang="cs-CZ" dirty="0">
                <a:solidFill>
                  <a:schemeClr val="bg1"/>
                </a:solidFill>
              </a:rPr>
              <a:t> (NHS)</a:t>
            </a:r>
          </a:p>
        </p:txBody>
      </p:sp>
      <p:sp>
        <p:nvSpPr>
          <p:cNvPr id="7" name="Ovál 6"/>
          <p:cNvSpPr/>
          <p:nvPr/>
        </p:nvSpPr>
        <p:spPr>
          <a:xfrm>
            <a:off x="539552" y="6021288"/>
            <a:ext cx="432048" cy="418356"/>
          </a:xfrm>
          <a:prstGeom prst="ellipse">
            <a:avLst/>
          </a:prstGeom>
          <a:solidFill>
            <a:schemeClr val="accent6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TextovéPole 7"/>
          <p:cNvSpPr txBox="1"/>
          <p:nvPr/>
        </p:nvSpPr>
        <p:spPr>
          <a:xfrm>
            <a:off x="611560" y="6084004"/>
            <a:ext cx="314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solidFill>
                  <a:schemeClr val="bg1"/>
                </a:solidFill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23906337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délník 9">
            <a:extLst>
              <a:ext uri="{FF2B5EF4-FFF2-40B4-BE49-F238E27FC236}">
                <a16:creationId xmlns:a16="http://schemas.microsoft.com/office/drawing/2014/main" xmlns="" id="{12F5C838-1BD0-42BE-AC82-B3B0E4BCD74C}"/>
              </a:ext>
            </a:extLst>
          </p:cNvPr>
          <p:cNvSpPr/>
          <p:nvPr/>
        </p:nvSpPr>
        <p:spPr>
          <a:xfrm>
            <a:off x="0" y="6344940"/>
            <a:ext cx="9144000" cy="51306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111" y="1669504"/>
            <a:ext cx="7815775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bdélník 4"/>
          <p:cNvSpPr/>
          <p:nvPr/>
        </p:nvSpPr>
        <p:spPr bwMode="auto">
          <a:xfrm>
            <a:off x="548640" y="5166360"/>
            <a:ext cx="4267200" cy="62484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Zástupný symbol pro obsah 2"/>
          <p:cNvSpPr txBox="1">
            <a:spLocks/>
          </p:cNvSpPr>
          <p:nvPr/>
        </p:nvSpPr>
        <p:spPr>
          <a:xfrm>
            <a:off x="457200" y="6408015"/>
            <a:ext cx="8507288" cy="43204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1800" dirty="0">
                <a:solidFill>
                  <a:schemeClr val="bg1"/>
                </a:solidFill>
              </a:rPr>
              <a:t>Schejbal, J., Řemínek, R., Zeman, L., Mádr, A., </a:t>
            </a:r>
            <a:r>
              <a:rPr lang="en-US" sz="1800" dirty="0" err="1">
                <a:solidFill>
                  <a:schemeClr val="bg1"/>
                </a:solidFill>
              </a:rPr>
              <a:t>Glatz</a:t>
            </a:r>
            <a:r>
              <a:rPr lang="en-US" sz="1800" dirty="0">
                <a:solidFill>
                  <a:schemeClr val="bg1"/>
                </a:solidFill>
              </a:rPr>
              <a:t>, Z., </a:t>
            </a:r>
            <a:r>
              <a:rPr lang="cs-CZ" sz="1800" dirty="0">
                <a:solidFill>
                  <a:schemeClr val="bg1"/>
                </a:solidFill>
              </a:rPr>
              <a:t>J. </a:t>
            </a:r>
            <a:r>
              <a:rPr lang="cs-CZ" sz="1800" dirty="0" err="1">
                <a:solidFill>
                  <a:schemeClr val="bg1"/>
                </a:solidFill>
              </a:rPr>
              <a:t>Chromatogr</a:t>
            </a:r>
            <a:r>
              <a:rPr lang="cs-CZ" sz="1800" dirty="0">
                <a:solidFill>
                  <a:schemeClr val="bg1"/>
                </a:solidFill>
              </a:rPr>
              <a:t>. A 2016</a:t>
            </a:r>
            <a:r>
              <a:rPr lang="en-US" sz="1800" dirty="0">
                <a:solidFill>
                  <a:schemeClr val="bg1"/>
                </a:solidFill>
              </a:rPr>
              <a:t>, </a:t>
            </a:r>
            <a:r>
              <a:rPr lang="cs-CZ" sz="1800" i="1" dirty="0">
                <a:solidFill>
                  <a:schemeClr val="bg1"/>
                </a:solidFill>
              </a:rPr>
              <a:t>1437</a:t>
            </a:r>
            <a:r>
              <a:rPr lang="en-US" sz="1800" dirty="0">
                <a:solidFill>
                  <a:schemeClr val="bg1"/>
                </a:solidFill>
              </a:rPr>
              <a:t>, </a:t>
            </a:r>
            <a:r>
              <a:rPr lang="cs-CZ" sz="1800" dirty="0">
                <a:solidFill>
                  <a:schemeClr val="bg1"/>
                </a:solidFill>
              </a:rPr>
              <a:t>234</a:t>
            </a:r>
            <a:r>
              <a:rPr lang="en-US" sz="1800" dirty="0">
                <a:solidFill>
                  <a:schemeClr val="bg1"/>
                </a:solidFill>
              </a:rPr>
              <a:t>–</a:t>
            </a:r>
            <a:r>
              <a:rPr lang="cs-CZ" sz="1800" dirty="0">
                <a:solidFill>
                  <a:schemeClr val="bg1"/>
                </a:solidFill>
              </a:rPr>
              <a:t>240</a:t>
            </a:r>
            <a:r>
              <a:rPr lang="en-US" sz="1800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xmlns="" id="{7F4FC9B1-393F-4011-91BF-0BE79B5F48E6}"/>
              </a:ext>
            </a:extLst>
          </p:cNvPr>
          <p:cNvSpPr/>
          <p:nvPr/>
        </p:nvSpPr>
        <p:spPr>
          <a:xfrm>
            <a:off x="0" y="0"/>
            <a:ext cx="91440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9" name="Nadpis 1">
            <a:extLst>
              <a:ext uri="{FF2B5EF4-FFF2-40B4-BE49-F238E27FC236}">
                <a16:creationId xmlns:a16="http://schemas.microsoft.com/office/drawing/2014/main" xmlns="" id="{4DDBD575-44B0-4395-9C57-228AB13907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 b="1" dirty="0">
                <a:solidFill>
                  <a:schemeClr val="bg1"/>
                </a:solidFill>
              </a:rPr>
              <a:t>Příklad studie v uspořádání IMER</a:t>
            </a:r>
          </a:p>
        </p:txBody>
      </p:sp>
    </p:spTree>
    <p:extLst>
      <p:ext uri="{BB962C8B-B14F-4D97-AF65-F5344CB8AC3E}">
        <p14:creationId xmlns:p14="http://schemas.microsoft.com/office/powerpoint/2010/main" val="310848776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385013" y="1151491"/>
            <a:ext cx="4468253" cy="57109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Přímá spojnice 6"/>
          <p:cNvCxnSpPr/>
          <p:nvPr/>
        </p:nvCxnSpPr>
        <p:spPr>
          <a:xfrm>
            <a:off x="4211960" y="1988840"/>
            <a:ext cx="72008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Přímá spojnice 9"/>
          <p:cNvCxnSpPr/>
          <p:nvPr/>
        </p:nvCxnSpPr>
        <p:spPr>
          <a:xfrm>
            <a:off x="4211960" y="3068960"/>
            <a:ext cx="72008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Přímá spojnice 11"/>
          <p:cNvCxnSpPr/>
          <p:nvPr/>
        </p:nvCxnSpPr>
        <p:spPr>
          <a:xfrm>
            <a:off x="4211960" y="1988840"/>
            <a:ext cx="0" cy="108012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nice 13"/>
          <p:cNvCxnSpPr/>
          <p:nvPr/>
        </p:nvCxnSpPr>
        <p:spPr>
          <a:xfrm>
            <a:off x="4932040" y="1988840"/>
            <a:ext cx="0" cy="108012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nice 15"/>
          <p:cNvCxnSpPr/>
          <p:nvPr/>
        </p:nvCxnSpPr>
        <p:spPr>
          <a:xfrm>
            <a:off x="5364088" y="2708920"/>
            <a:ext cx="1944216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Přímá spojnice 17"/>
          <p:cNvCxnSpPr/>
          <p:nvPr/>
        </p:nvCxnSpPr>
        <p:spPr>
          <a:xfrm>
            <a:off x="5364088" y="5373216"/>
            <a:ext cx="1944216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Přímá spojnice 19"/>
          <p:cNvCxnSpPr/>
          <p:nvPr/>
        </p:nvCxnSpPr>
        <p:spPr>
          <a:xfrm>
            <a:off x="5364088" y="2708920"/>
            <a:ext cx="0" cy="2664296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Přímá spojnice 21"/>
          <p:cNvCxnSpPr/>
          <p:nvPr/>
        </p:nvCxnSpPr>
        <p:spPr>
          <a:xfrm>
            <a:off x="7308304" y="2708920"/>
            <a:ext cx="0" cy="2664296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Přímá spojnice 23"/>
          <p:cNvCxnSpPr/>
          <p:nvPr/>
        </p:nvCxnSpPr>
        <p:spPr>
          <a:xfrm>
            <a:off x="4211960" y="1988840"/>
            <a:ext cx="1152128" cy="720080"/>
          </a:xfrm>
          <a:prstGeom prst="line">
            <a:avLst/>
          </a:prstGeom>
          <a:ln w="127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Přímá spojnice 25"/>
          <p:cNvCxnSpPr/>
          <p:nvPr/>
        </p:nvCxnSpPr>
        <p:spPr>
          <a:xfrm>
            <a:off x="4932040" y="1988840"/>
            <a:ext cx="2376264" cy="720080"/>
          </a:xfrm>
          <a:prstGeom prst="line">
            <a:avLst/>
          </a:prstGeom>
          <a:ln w="127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Přímá spojnice 27"/>
          <p:cNvCxnSpPr/>
          <p:nvPr/>
        </p:nvCxnSpPr>
        <p:spPr>
          <a:xfrm>
            <a:off x="4211960" y="3068960"/>
            <a:ext cx="1152128" cy="2304256"/>
          </a:xfrm>
          <a:prstGeom prst="line">
            <a:avLst/>
          </a:prstGeom>
          <a:ln w="127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Přímá spojnice 29"/>
          <p:cNvCxnSpPr/>
          <p:nvPr/>
        </p:nvCxnSpPr>
        <p:spPr>
          <a:xfrm>
            <a:off x="4932040" y="3068960"/>
            <a:ext cx="432048" cy="432048"/>
          </a:xfrm>
          <a:prstGeom prst="line">
            <a:avLst/>
          </a:prstGeom>
          <a:ln w="127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bdélník 18">
            <a:extLst>
              <a:ext uri="{FF2B5EF4-FFF2-40B4-BE49-F238E27FC236}">
                <a16:creationId xmlns:a16="http://schemas.microsoft.com/office/drawing/2014/main" xmlns="" id="{B3D78C72-A204-4F83-ABEF-86E502CEF38B}"/>
              </a:ext>
            </a:extLst>
          </p:cNvPr>
          <p:cNvSpPr/>
          <p:nvPr/>
        </p:nvSpPr>
        <p:spPr>
          <a:xfrm>
            <a:off x="0" y="0"/>
            <a:ext cx="91440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21" name="Nadpis 1">
            <a:extLst>
              <a:ext uri="{FF2B5EF4-FFF2-40B4-BE49-F238E27FC236}">
                <a16:creationId xmlns:a16="http://schemas.microsoft.com/office/drawing/2014/main" xmlns="" id="{4C8CBBF0-7C33-4A34-8A1E-FA10B81B5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 b="1" dirty="0">
                <a:solidFill>
                  <a:schemeClr val="bg1"/>
                </a:solidFill>
              </a:rPr>
              <a:t>Příklad studie v uspořádání IMER</a:t>
            </a:r>
          </a:p>
        </p:txBody>
      </p:sp>
      <p:sp>
        <p:nvSpPr>
          <p:cNvPr id="23" name="Obdélník 22">
            <a:extLst>
              <a:ext uri="{FF2B5EF4-FFF2-40B4-BE49-F238E27FC236}">
                <a16:creationId xmlns:a16="http://schemas.microsoft.com/office/drawing/2014/main" xmlns="" id="{FEEB8D28-ADD0-4D16-BCB8-231CF83D2058}"/>
              </a:ext>
            </a:extLst>
          </p:cNvPr>
          <p:cNvSpPr/>
          <p:nvPr/>
        </p:nvSpPr>
        <p:spPr>
          <a:xfrm>
            <a:off x="0" y="6344940"/>
            <a:ext cx="9144000" cy="51306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25" name="Zástupný symbol pro obsah 2">
            <a:extLst>
              <a:ext uri="{FF2B5EF4-FFF2-40B4-BE49-F238E27FC236}">
                <a16:creationId xmlns:a16="http://schemas.microsoft.com/office/drawing/2014/main" xmlns="" id="{789B1E3E-929A-4F3C-B23B-D7BB70BF0A78}"/>
              </a:ext>
            </a:extLst>
          </p:cNvPr>
          <p:cNvSpPr txBox="1">
            <a:spLocks/>
          </p:cNvSpPr>
          <p:nvPr/>
        </p:nvSpPr>
        <p:spPr>
          <a:xfrm>
            <a:off x="457200" y="6408015"/>
            <a:ext cx="8507288" cy="43204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1800" dirty="0">
                <a:solidFill>
                  <a:schemeClr val="bg1"/>
                </a:solidFill>
              </a:rPr>
              <a:t>Schejbal, J., Řemínek, R., Zeman, L., Mádr, A., </a:t>
            </a:r>
            <a:r>
              <a:rPr lang="en-US" sz="1800" dirty="0" err="1">
                <a:solidFill>
                  <a:schemeClr val="bg1"/>
                </a:solidFill>
              </a:rPr>
              <a:t>Glatz</a:t>
            </a:r>
            <a:r>
              <a:rPr lang="en-US" sz="1800" dirty="0">
                <a:solidFill>
                  <a:schemeClr val="bg1"/>
                </a:solidFill>
              </a:rPr>
              <a:t>, Z., </a:t>
            </a:r>
            <a:r>
              <a:rPr lang="cs-CZ" sz="1800" dirty="0">
                <a:solidFill>
                  <a:schemeClr val="bg1"/>
                </a:solidFill>
              </a:rPr>
              <a:t>J. </a:t>
            </a:r>
            <a:r>
              <a:rPr lang="cs-CZ" sz="1800" dirty="0" err="1">
                <a:solidFill>
                  <a:schemeClr val="bg1"/>
                </a:solidFill>
              </a:rPr>
              <a:t>Chromatogr</a:t>
            </a:r>
            <a:r>
              <a:rPr lang="cs-CZ" sz="1800" dirty="0">
                <a:solidFill>
                  <a:schemeClr val="bg1"/>
                </a:solidFill>
              </a:rPr>
              <a:t>. A 2016</a:t>
            </a:r>
            <a:r>
              <a:rPr lang="en-US" sz="1800" dirty="0">
                <a:solidFill>
                  <a:schemeClr val="bg1"/>
                </a:solidFill>
              </a:rPr>
              <a:t>, </a:t>
            </a:r>
            <a:r>
              <a:rPr lang="cs-CZ" sz="1800" i="1" dirty="0">
                <a:solidFill>
                  <a:schemeClr val="bg1"/>
                </a:solidFill>
              </a:rPr>
              <a:t>1437</a:t>
            </a:r>
            <a:r>
              <a:rPr lang="en-US" sz="1800" dirty="0">
                <a:solidFill>
                  <a:schemeClr val="bg1"/>
                </a:solidFill>
              </a:rPr>
              <a:t>, </a:t>
            </a:r>
            <a:r>
              <a:rPr lang="cs-CZ" sz="1800" dirty="0">
                <a:solidFill>
                  <a:schemeClr val="bg1"/>
                </a:solidFill>
              </a:rPr>
              <a:t>234</a:t>
            </a:r>
            <a:r>
              <a:rPr lang="en-US" sz="1800" dirty="0">
                <a:solidFill>
                  <a:schemeClr val="bg1"/>
                </a:solidFill>
              </a:rPr>
              <a:t>–</a:t>
            </a:r>
            <a:r>
              <a:rPr lang="cs-CZ" sz="1800" dirty="0">
                <a:solidFill>
                  <a:schemeClr val="bg1"/>
                </a:solidFill>
              </a:rPr>
              <a:t>240</a:t>
            </a:r>
            <a:r>
              <a:rPr lang="en-US" sz="1800" dirty="0">
                <a:solidFill>
                  <a:schemeClr val="bg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0356144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812224"/>
            <a:ext cx="8062194" cy="4425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bdélník 6">
            <a:extLst>
              <a:ext uri="{FF2B5EF4-FFF2-40B4-BE49-F238E27FC236}">
                <a16:creationId xmlns:a16="http://schemas.microsoft.com/office/drawing/2014/main" xmlns="" id="{D868A055-1806-4626-935A-480B342A78A1}"/>
              </a:ext>
            </a:extLst>
          </p:cNvPr>
          <p:cNvSpPr/>
          <p:nvPr/>
        </p:nvSpPr>
        <p:spPr>
          <a:xfrm>
            <a:off x="0" y="0"/>
            <a:ext cx="91440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8" name="Nadpis 1">
            <a:extLst>
              <a:ext uri="{FF2B5EF4-FFF2-40B4-BE49-F238E27FC236}">
                <a16:creationId xmlns:a16="http://schemas.microsoft.com/office/drawing/2014/main" xmlns="" id="{4D1BF42B-2814-4FAE-B484-24340B17B1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 b="1" dirty="0">
                <a:solidFill>
                  <a:schemeClr val="bg1"/>
                </a:solidFill>
              </a:rPr>
              <a:t>Příklad studie v uspořádání IMER</a:t>
            </a:r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xmlns="" id="{C6947522-7750-4D6A-995D-7822B7B92C50}"/>
              </a:ext>
            </a:extLst>
          </p:cNvPr>
          <p:cNvSpPr/>
          <p:nvPr/>
        </p:nvSpPr>
        <p:spPr>
          <a:xfrm>
            <a:off x="0" y="6344940"/>
            <a:ext cx="9144000" cy="51306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0" name="Zástupný symbol pro obsah 2">
            <a:extLst>
              <a:ext uri="{FF2B5EF4-FFF2-40B4-BE49-F238E27FC236}">
                <a16:creationId xmlns:a16="http://schemas.microsoft.com/office/drawing/2014/main" xmlns="" id="{1325F27D-20D8-475D-AE46-2EDFE7240C73}"/>
              </a:ext>
            </a:extLst>
          </p:cNvPr>
          <p:cNvSpPr txBox="1">
            <a:spLocks/>
          </p:cNvSpPr>
          <p:nvPr/>
        </p:nvSpPr>
        <p:spPr>
          <a:xfrm>
            <a:off x="457200" y="6408015"/>
            <a:ext cx="8507288" cy="43204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1800" dirty="0">
                <a:solidFill>
                  <a:schemeClr val="bg1"/>
                </a:solidFill>
              </a:rPr>
              <a:t>Schejbal, J., Řemínek, R., Zeman, L., Mádr, A., </a:t>
            </a:r>
            <a:r>
              <a:rPr lang="en-US" sz="1800" dirty="0" err="1">
                <a:solidFill>
                  <a:schemeClr val="bg1"/>
                </a:solidFill>
              </a:rPr>
              <a:t>Glatz</a:t>
            </a:r>
            <a:r>
              <a:rPr lang="en-US" sz="1800" dirty="0">
                <a:solidFill>
                  <a:schemeClr val="bg1"/>
                </a:solidFill>
              </a:rPr>
              <a:t>, Z., </a:t>
            </a:r>
            <a:r>
              <a:rPr lang="cs-CZ" sz="1800" dirty="0">
                <a:solidFill>
                  <a:schemeClr val="bg1"/>
                </a:solidFill>
              </a:rPr>
              <a:t>J. </a:t>
            </a:r>
            <a:r>
              <a:rPr lang="cs-CZ" sz="1800" dirty="0" err="1">
                <a:solidFill>
                  <a:schemeClr val="bg1"/>
                </a:solidFill>
              </a:rPr>
              <a:t>Chromatogr</a:t>
            </a:r>
            <a:r>
              <a:rPr lang="cs-CZ" sz="1800" dirty="0">
                <a:solidFill>
                  <a:schemeClr val="bg1"/>
                </a:solidFill>
              </a:rPr>
              <a:t>. A 2016</a:t>
            </a:r>
            <a:r>
              <a:rPr lang="en-US" sz="1800" dirty="0">
                <a:solidFill>
                  <a:schemeClr val="bg1"/>
                </a:solidFill>
              </a:rPr>
              <a:t>, </a:t>
            </a:r>
            <a:r>
              <a:rPr lang="cs-CZ" sz="1800" i="1" dirty="0">
                <a:solidFill>
                  <a:schemeClr val="bg1"/>
                </a:solidFill>
              </a:rPr>
              <a:t>1437</a:t>
            </a:r>
            <a:r>
              <a:rPr lang="en-US" sz="1800" dirty="0">
                <a:solidFill>
                  <a:schemeClr val="bg1"/>
                </a:solidFill>
              </a:rPr>
              <a:t>, </a:t>
            </a:r>
            <a:r>
              <a:rPr lang="cs-CZ" sz="1800" dirty="0">
                <a:solidFill>
                  <a:schemeClr val="bg1"/>
                </a:solidFill>
              </a:rPr>
              <a:t>234</a:t>
            </a:r>
            <a:r>
              <a:rPr lang="en-US" sz="1800" dirty="0">
                <a:solidFill>
                  <a:schemeClr val="bg1"/>
                </a:solidFill>
              </a:rPr>
              <a:t>–</a:t>
            </a:r>
            <a:r>
              <a:rPr lang="cs-CZ" sz="1800" dirty="0">
                <a:solidFill>
                  <a:schemeClr val="bg1"/>
                </a:solidFill>
              </a:rPr>
              <a:t>240</a:t>
            </a:r>
            <a:r>
              <a:rPr lang="en-US" sz="1800" dirty="0">
                <a:solidFill>
                  <a:schemeClr val="bg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2834660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8383" y="1628800"/>
            <a:ext cx="5724922" cy="4762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bdélník 6">
            <a:extLst>
              <a:ext uri="{FF2B5EF4-FFF2-40B4-BE49-F238E27FC236}">
                <a16:creationId xmlns:a16="http://schemas.microsoft.com/office/drawing/2014/main" xmlns="" id="{45E66D3F-0C5D-46DC-A4E2-46145C1296F3}"/>
              </a:ext>
            </a:extLst>
          </p:cNvPr>
          <p:cNvSpPr/>
          <p:nvPr/>
        </p:nvSpPr>
        <p:spPr>
          <a:xfrm>
            <a:off x="0" y="0"/>
            <a:ext cx="91440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8" name="Nadpis 1">
            <a:extLst>
              <a:ext uri="{FF2B5EF4-FFF2-40B4-BE49-F238E27FC236}">
                <a16:creationId xmlns:a16="http://schemas.microsoft.com/office/drawing/2014/main" xmlns="" id="{3140CAF6-F78D-4534-ACD4-DA6CBD74ED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 b="1" dirty="0">
                <a:solidFill>
                  <a:schemeClr val="bg1"/>
                </a:solidFill>
              </a:rPr>
              <a:t>Příklad studie v uspořádání IMER</a:t>
            </a:r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xmlns="" id="{A7EC7AF5-D3A2-4424-B8E1-944BF73FE4FE}"/>
              </a:ext>
            </a:extLst>
          </p:cNvPr>
          <p:cNvSpPr/>
          <p:nvPr/>
        </p:nvSpPr>
        <p:spPr>
          <a:xfrm>
            <a:off x="0" y="6344940"/>
            <a:ext cx="9144000" cy="51306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0" name="Zástupný symbol pro obsah 2">
            <a:extLst>
              <a:ext uri="{FF2B5EF4-FFF2-40B4-BE49-F238E27FC236}">
                <a16:creationId xmlns:a16="http://schemas.microsoft.com/office/drawing/2014/main" xmlns="" id="{8B83DF5D-8AFF-47C5-8A02-02417967CAD6}"/>
              </a:ext>
            </a:extLst>
          </p:cNvPr>
          <p:cNvSpPr txBox="1">
            <a:spLocks/>
          </p:cNvSpPr>
          <p:nvPr/>
        </p:nvSpPr>
        <p:spPr>
          <a:xfrm>
            <a:off x="457200" y="6408015"/>
            <a:ext cx="8507288" cy="43204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1800" dirty="0">
                <a:solidFill>
                  <a:schemeClr val="bg1"/>
                </a:solidFill>
              </a:rPr>
              <a:t>Schejbal, J., Řemínek, R., Zeman, L., Mádr, A., </a:t>
            </a:r>
            <a:r>
              <a:rPr lang="en-US" sz="1800" dirty="0" err="1">
                <a:solidFill>
                  <a:schemeClr val="bg1"/>
                </a:solidFill>
              </a:rPr>
              <a:t>Glatz</a:t>
            </a:r>
            <a:r>
              <a:rPr lang="en-US" sz="1800" dirty="0">
                <a:solidFill>
                  <a:schemeClr val="bg1"/>
                </a:solidFill>
              </a:rPr>
              <a:t>, Z., </a:t>
            </a:r>
            <a:r>
              <a:rPr lang="cs-CZ" sz="1800" dirty="0">
                <a:solidFill>
                  <a:schemeClr val="bg1"/>
                </a:solidFill>
              </a:rPr>
              <a:t>J. </a:t>
            </a:r>
            <a:r>
              <a:rPr lang="cs-CZ" sz="1800" dirty="0" err="1">
                <a:solidFill>
                  <a:schemeClr val="bg1"/>
                </a:solidFill>
              </a:rPr>
              <a:t>Chromatogr</a:t>
            </a:r>
            <a:r>
              <a:rPr lang="cs-CZ" sz="1800" dirty="0">
                <a:solidFill>
                  <a:schemeClr val="bg1"/>
                </a:solidFill>
              </a:rPr>
              <a:t>. A 2016</a:t>
            </a:r>
            <a:r>
              <a:rPr lang="en-US" sz="1800" dirty="0">
                <a:solidFill>
                  <a:schemeClr val="bg1"/>
                </a:solidFill>
              </a:rPr>
              <a:t>, </a:t>
            </a:r>
            <a:r>
              <a:rPr lang="cs-CZ" sz="1800" i="1" dirty="0">
                <a:solidFill>
                  <a:schemeClr val="bg1"/>
                </a:solidFill>
              </a:rPr>
              <a:t>1437</a:t>
            </a:r>
            <a:r>
              <a:rPr lang="en-US" sz="1800" dirty="0">
                <a:solidFill>
                  <a:schemeClr val="bg1"/>
                </a:solidFill>
              </a:rPr>
              <a:t>, </a:t>
            </a:r>
            <a:r>
              <a:rPr lang="cs-CZ" sz="1800" dirty="0">
                <a:solidFill>
                  <a:schemeClr val="bg1"/>
                </a:solidFill>
              </a:rPr>
              <a:t>234</a:t>
            </a:r>
            <a:r>
              <a:rPr lang="en-US" sz="1800" dirty="0">
                <a:solidFill>
                  <a:schemeClr val="bg1"/>
                </a:solidFill>
              </a:rPr>
              <a:t>–</a:t>
            </a:r>
            <a:r>
              <a:rPr lang="cs-CZ" sz="1800" dirty="0">
                <a:solidFill>
                  <a:schemeClr val="bg1"/>
                </a:solidFill>
              </a:rPr>
              <a:t>240</a:t>
            </a:r>
            <a:r>
              <a:rPr lang="en-US" sz="1800" dirty="0">
                <a:solidFill>
                  <a:schemeClr val="bg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940035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628800"/>
            <a:ext cx="5112568" cy="4721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bdélník 6">
            <a:extLst>
              <a:ext uri="{FF2B5EF4-FFF2-40B4-BE49-F238E27FC236}">
                <a16:creationId xmlns:a16="http://schemas.microsoft.com/office/drawing/2014/main" xmlns="" id="{51632C80-DD3C-48B2-B34B-71E13A72BE2A}"/>
              </a:ext>
            </a:extLst>
          </p:cNvPr>
          <p:cNvSpPr/>
          <p:nvPr/>
        </p:nvSpPr>
        <p:spPr>
          <a:xfrm>
            <a:off x="0" y="0"/>
            <a:ext cx="91440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8" name="Nadpis 1">
            <a:extLst>
              <a:ext uri="{FF2B5EF4-FFF2-40B4-BE49-F238E27FC236}">
                <a16:creationId xmlns:a16="http://schemas.microsoft.com/office/drawing/2014/main" xmlns="" id="{21009C2A-DD59-41DA-B4DB-5403632F80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 b="1" dirty="0">
                <a:solidFill>
                  <a:schemeClr val="bg1"/>
                </a:solidFill>
              </a:rPr>
              <a:t>Příklad studie v uspořádání IMER</a:t>
            </a:r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xmlns="" id="{DC2E30F8-414B-4DB7-9527-5FBA8B3296F7}"/>
              </a:ext>
            </a:extLst>
          </p:cNvPr>
          <p:cNvSpPr/>
          <p:nvPr/>
        </p:nvSpPr>
        <p:spPr>
          <a:xfrm>
            <a:off x="0" y="6344940"/>
            <a:ext cx="9144000" cy="51306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0" name="Zástupný symbol pro obsah 2">
            <a:extLst>
              <a:ext uri="{FF2B5EF4-FFF2-40B4-BE49-F238E27FC236}">
                <a16:creationId xmlns:a16="http://schemas.microsoft.com/office/drawing/2014/main" xmlns="" id="{8A27E520-F9CE-4969-8240-75E177C988CB}"/>
              </a:ext>
            </a:extLst>
          </p:cNvPr>
          <p:cNvSpPr txBox="1">
            <a:spLocks/>
          </p:cNvSpPr>
          <p:nvPr/>
        </p:nvSpPr>
        <p:spPr>
          <a:xfrm>
            <a:off x="457200" y="6408015"/>
            <a:ext cx="8507288" cy="43204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1800" dirty="0">
                <a:solidFill>
                  <a:schemeClr val="bg1"/>
                </a:solidFill>
              </a:rPr>
              <a:t>Schejbal, J., Řemínek, R., Zeman, L., Mádr, A., </a:t>
            </a:r>
            <a:r>
              <a:rPr lang="en-US" sz="1800" dirty="0" err="1">
                <a:solidFill>
                  <a:schemeClr val="bg1"/>
                </a:solidFill>
              </a:rPr>
              <a:t>Glatz</a:t>
            </a:r>
            <a:r>
              <a:rPr lang="en-US" sz="1800" dirty="0">
                <a:solidFill>
                  <a:schemeClr val="bg1"/>
                </a:solidFill>
              </a:rPr>
              <a:t>, Z., </a:t>
            </a:r>
            <a:r>
              <a:rPr lang="cs-CZ" sz="1800" dirty="0">
                <a:solidFill>
                  <a:schemeClr val="bg1"/>
                </a:solidFill>
              </a:rPr>
              <a:t>J. </a:t>
            </a:r>
            <a:r>
              <a:rPr lang="cs-CZ" sz="1800" dirty="0" err="1">
                <a:solidFill>
                  <a:schemeClr val="bg1"/>
                </a:solidFill>
              </a:rPr>
              <a:t>Chromatogr</a:t>
            </a:r>
            <a:r>
              <a:rPr lang="cs-CZ" sz="1800" dirty="0">
                <a:solidFill>
                  <a:schemeClr val="bg1"/>
                </a:solidFill>
              </a:rPr>
              <a:t>. A 2016</a:t>
            </a:r>
            <a:r>
              <a:rPr lang="en-US" sz="1800" dirty="0">
                <a:solidFill>
                  <a:schemeClr val="bg1"/>
                </a:solidFill>
              </a:rPr>
              <a:t>, </a:t>
            </a:r>
            <a:r>
              <a:rPr lang="cs-CZ" sz="1800" i="1" dirty="0">
                <a:solidFill>
                  <a:schemeClr val="bg1"/>
                </a:solidFill>
              </a:rPr>
              <a:t>1437</a:t>
            </a:r>
            <a:r>
              <a:rPr lang="en-US" sz="1800" dirty="0">
                <a:solidFill>
                  <a:schemeClr val="bg1"/>
                </a:solidFill>
              </a:rPr>
              <a:t>, </a:t>
            </a:r>
            <a:r>
              <a:rPr lang="cs-CZ" sz="1800" dirty="0">
                <a:solidFill>
                  <a:schemeClr val="bg1"/>
                </a:solidFill>
              </a:rPr>
              <a:t>234</a:t>
            </a:r>
            <a:r>
              <a:rPr lang="en-US" sz="1800" dirty="0">
                <a:solidFill>
                  <a:schemeClr val="bg1"/>
                </a:solidFill>
              </a:rPr>
              <a:t>–</a:t>
            </a:r>
            <a:r>
              <a:rPr lang="cs-CZ" sz="1800" dirty="0">
                <a:solidFill>
                  <a:schemeClr val="bg1"/>
                </a:solidFill>
              </a:rPr>
              <a:t>240</a:t>
            </a:r>
            <a:r>
              <a:rPr lang="en-US" sz="1800" dirty="0">
                <a:solidFill>
                  <a:schemeClr val="bg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6127704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132856"/>
            <a:ext cx="8638830" cy="36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bdélník 6">
            <a:extLst>
              <a:ext uri="{FF2B5EF4-FFF2-40B4-BE49-F238E27FC236}">
                <a16:creationId xmlns:a16="http://schemas.microsoft.com/office/drawing/2014/main" xmlns="" id="{F10C04BC-ECA4-443C-A247-5444340E9248}"/>
              </a:ext>
            </a:extLst>
          </p:cNvPr>
          <p:cNvSpPr/>
          <p:nvPr/>
        </p:nvSpPr>
        <p:spPr>
          <a:xfrm>
            <a:off x="0" y="0"/>
            <a:ext cx="91440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8" name="Nadpis 1">
            <a:extLst>
              <a:ext uri="{FF2B5EF4-FFF2-40B4-BE49-F238E27FC236}">
                <a16:creationId xmlns:a16="http://schemas.microsoft.com/office/drawing/2014/main" xmlns="" id="{C0D31ECB-E32C-4F26-928A-CB06854A56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 b="1" dirty="0">
                <a:solidFill>
                  <a:schemeClr val="bg1"/>
                </a:solidFill>
              </a:rPr>
              <a:t>Příklad studie v uspořádání IMER</a:t>
            </a:r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xmlns="" id="{A2532F2B-B922-4832-BAFA-DC045F0853CC}"/>
              </a:ext>
            </a:extLst>
          </p:cNvPr>
          <p:cNvSpPr/>
          <p:nvPr/>
        </p:nvSpPr>
        <p:spPr>
          <a:xfrm>
            <a:off x="0" y="6344940"/>
            <a:ext cx="9144000" cy="51306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0" name="Zástupný symbol pro obsah 2">
            <a:extLst>
              <a:ext uri="{FF2B5EF4-FFF2-40B4-BE49-F238E27FC236}">
                <a16:creationId xmlns:a16="http://schemas.microsoft.com/office/drawing/2014/main" xmlns="" id="{849593DB-9C0A-4A34-B5F6-B417D876EE20}"/>
              </a:ext>
            </a:extLst>
          </p:cNvPr>
          <p:cNvSpPr txBox="1">
            <a:spLocks/>
          </p:cNvSpPr>
          <p:nvPr/>
        </p:nvSpPr>
        <p:spPr>
          <a:xfrm>
            <a:off x="457200" y="6408015"/>
            <a:ext cx="8507288" cy="43204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1800" dirty="0">
                <a:solidFill>
                  <a:schemeClr val="bg1"/>
                </a:solidFill>
              </a:rPr>
              <a:t>Schejbal, J., Řemínek, R., Zeman, L., Mádr, A., </a:t>
            </a:r>
            <a:r>
              <a:rPr lang="en-US" sz="1800" dirty="0" err="1">
                <a:solidFill>
                  <a:schemeClr val="bg1"/>
                </a:solidFill>
              </a:rPr>
              <a:t>Glatz</a:t>
            </a:r>
            <a:r>
              <a:rPr lang="en-US" sz="1800" dirty="0">
                <a:solidFill>
                  <a:schemeClr val="bg1"/>
                </a:solidFill>
              </a:rPr>
              <a:t>, Z., </a:t>
            </a:r>
            <a:r>
              <a:rPr lang="cs-CZ" sz="1800" dirty="0">
                <a:solidFill>
                  <a:schemeClr val="bg1"/>
                </a:solidFill>
              </a:rPr>
              <a:t>J. </a:t>
            </a:r>
            <a:r>
              <a:rPr lang="cs-CZ" sz="1800" dirty="0" err="1">
                <a:solidFill>
                  <a:schemeClr val="bg1"/>
                </a:solidFill>
              </a:rPr>
              <a:t>Chromatogr</a:t>
            </a:r>
            <a:r>
              <a:rPr lang="cs-CZ" sz="1800" dirty="0">
                <a:solidFill>
                  <a:schemeClr val="bg1"/>
                </a:solidFill>
              </a:rPr>
              <a:t>. A 2016</a:t>
            </a:r>
            <a:r>
              <a:rPr lang="en-US" sz="1800" dirty="0">
                <a:solidFill>
                  <a:schemeClr val="bg1"/>
                </a:solidFill>
              </a:rPr>
              <a:t>, </a:t>
            </a:r>
            <a:r>
              <a:rPr lang="cs-CZ" sz="1800" i="1" dirty="0">
                <a:solidFill>
                  <a:schemeClr val="bg1"/>
                </a:solidFill>
              </a:rPr>
              <a:t>1437</a:t>
            </a:r>
            <a:r>
              <a:rPr lang="en-US" sz="1800" dirty="0">
                <a:solidFill>
                  <a:schemeClr val="bg1"/>
                </a:solidFill>
              </a:rPr>
              <a:t>, </a:t>
            </a:r>
            <a:r>
              <a:rPr lang="cs-CZ" sz="1800" dirty="0">
                <a:solidFill>
                  <a:schemeClr val="bg1"/>
                </a:solidFill>
              </a:rPr>
              <a:t>234</a:t>
            </a:r>
            <a:r>
              <a:rPr lang="en-US" sz="1800" dirty="0">
                <a:solidFill>
                  <a:schemeClr val="bg1"/>
                </a:solidFill>
              </a:rPr>
              <a:t>–</a:t>
            </a:r>
            <a:r>
              <a:rPr lang="cs-CZ" sz="1800" dirty="0">
                <a:solidFill>
                  <a:schemeClr val="bg1"/>
                </a:solidFill>
              </a:rPr>
              <a:t>240</a:t>
            </a:r>
            <a:r>
              <a:rPr lang="en-US" sz="1800" dirty="0">
                <a:solidFill>
                  <a:schemeClr val="bg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6246923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délník 12">
            <a:extLst>
              <a:ext uri="{FF2B5EF4-FFF2-40B4-BE49-F238E27FC236}">
                <a16:creationId xmlns:a16="http://schemas.microsoft.com/office/drawing/2014/main" xmlns="" id="{FB3E8788-381A-47E7-A91B-54C876F8D4E2}"/>
              </a:ext>
            </a:extLst>
          </p:cNvPr>
          <p:cNvSpPr/>
          <p:nvPr/>
        </p:nvSpPr>
        <p:spPr>
          <a:xfrm>
            <a:off x="0" y="0"/>
            <a:ext cx="91440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4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Online</a:t>
            </a:r>
            <a:r>
              <a:rPr lang="cs-CZ" b="1" dirty="0">
                <a:solidFill>
                  <a:schemeClr val="bg1"/>
                </a:solidFill>
              </a:rPr>
              <a:t> CE</a:t>
            </a:r>
          </a:p>
        </p:txBody>
      </p:sp>
      <p:sp>
        <p:nvSpPr>
          <p:cNvPr id="5" name="Zástupný symbol pro obsah 2"/>
          <p:cNvSpPr>
            <a:spLocks noGrp="1"/>
          </p:cNvSpPr>
          <p:nvPr>
            <p:ph idx="1"/>
          </p:nvPr>
        </p:nvSpPr>
        <p:spPr>
          <a:xfrm>
            <a:off x="3726632" y="2492896"/>
            <a:ext cx="5112568" cy="1340768"/>
          </a:xfrm>
        </p:spPr>
        <p:txBody>
          <a:bodyPr>
            <a:normAutofit/>
          </a:bodyPr>
          <a:lstStyle/>
          <a:p>
            <a:pPr marL="271463" indent="-271463">
              <a:buNone/>
            </a:pPr>
            <a:r>
              <a:rPr lang="en-US" sz="2000" b="1" dirty="0">
                <a:solidFill>
                  <a:srgbClr val="92D050"/>
                </a:solidFill>
              </a:rPr>
              <a:t>+ </a:t>
            </a:r>
            <a:r>
              <a:rPr lang="en-US" sz="2000" b="1" dirty="0" err="1">
                <a:solidFill>
                  <a:srgbClr val="92D050"/>
                </a:solidFill>
              </a:rPr>
              <a:t>homogenní</a:t>
            </a:r>
            <a:r>
              <a:rPr lang="en-US" sz="2000" b="1" dirty="0">
                <a:solidFill>
                  <a:srgbClr val="92D050"/>
                </a:solidFill>
              </a:rPr>
              <a:t> </a:t>
            </a:r>
            <a:r>
              <a:rPr lang="en-US" sz="2000" b="1" dirty="0" err="1">
                <a:solidFill>
                  <a:srgbClr val="92D050"/>
                </a:solidFill>
              </a:rPr>
              <a:t>reakční</a:t>
            </a:r>
            <a:r>
              <a:rPr lang="en-US" sz="2000" b="1" dirty="0">
                <a:solidFill>
                  <a:srgbClr val="92D050"/>
                </a:solidFill>
              </a:rPr>
              <a:t> </a:t>
            </a:r>
            <a:r>
              <a:rPr lang="en-US" sz="2000" b="1" dirty="0" err="1">
                <a:solidFill>
                  <a:srgbClr val="92D050"/>
                </a:solidFill>
              </a:rPr>
              <a:t>směs</a:t>
            </a:r>
            <a:endParaRPr lang="en-US" sz="2000" b="1" dirty="0">
              <a:solidFill>
                <a:srgbClr val="92D050"/>
              </a:solidFill>
            </a:endParaRPr>
          </a:p>
          <a:p>
            <a:pPr marL="271463" indent="-271463">
              <a:buNone/>
            </a:pPr>
            <a:r>
              <a:rPr lang="en-US" sz="2000" b="1" dirty="0">
                <a:solidFill>
                  <a:srgbClr val="92D050"/>
                </a:solidFill>
              </a:rPr>
              <a:t>+ </a:t>
            </a:r>
            <a:r>
              <a:rPr lang="en-US" sz="2000" b="1" dirty="0" err="1">
                <a:solidFill>
                  <a:srgbClr val="92D050"/>
                </a:solidFill>
              </a:rPr>
              <a:t>prolnutí</a:t>
            </a:r>
            <a:r>
              <a:rPr lang="en-US" sz="2000" b="1" dirty="0">
                <a:solidFill>
                  <a:srgbClr val="92D050"/>
                </a:solidFill>
              </a:rPr>
              <a:t> </a:t>
            </a:r>
            <a:r>
              <a:rPr lang="en-US" sz="2000" b="1" dirty="0" err="1">
                <a:solidFill>
                  <a:srgbClr val="92D050"/>
                </a:solidFill>
              </a:rPr>
              <a:t>zón</a:t>
            </a:r>
            <a:r>
              <a:rPr lang="en-US" sz="2000" b="1" dirty="0">
                <a:solidFill>
                  <a:srgbClr val="92D050"/>
                </a:solidFill>
              </a:rPr>
              <a:t> E a S =&gt; </a:t>
            </a:r>
            <a:r>
              <a:rPr lang="en-US" sz="2000" b="1" dirty="0" err="1">
                <a:solidFill>
                  <a:srgbClr val="92D050"/>
                </a:solidFill>
              </a:rPr>
              <a:t>žádné</a:t>
            </a:r>
            <a:r>
              <a:rPr lang="en-US" sz="2000" b="1" dirty="0">
                <a:solidFill>
                  <a:srgbClr val="92D050"/>
                </a:solidFill>
              </a:rPr>
              <a:t> </a:t>
            </a:r>
            <a:r>
              <a:rPr lang="en-US" sz="2000" b="1" dirty="0" err="1">
                <a:solidFill>
                  <a:srgbClr val="92D050"/>
                </a:solidFill>
              </a:rPr>
              <a:t>ředění</a:t>
            </a:r>
            <a:endParaRPr lang="en-US" sz="2000" b="1" dirty="0">
              <a:solidFill>
                <a:srgbClr val="92D050"/>
              </a:solidFill>
            </a:endParaRPr>
          </a:p>
          <a:p>
            <a:pPr marL="271463" indent="-271463">
              <a:buNone/>
            </a:pPr>
            <a:r>
              <a:rPr lang="en-US" sz="2000" dirty="0">
                <a:solidFill>
                  <a:srgbClr val="FF0000"/>
                </a:solidFill>
              </a:rPr>
              <a:t>- </a:t>
            </a:r>
            <a:r>
              <a:rPr lang="en-US" sz="2000" dirty="0" err="1">
                <a:solidFill>
                  <a:srgbClr val="FF0000"/>
                </a:solidFill>
              </a:rPr>
              <a:t>pracná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optimalizace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míchání</a:t>
            </a:r>
            <a:endParaRPr lang="cs-CZ" sz="2000" dirty="0">
              <a:solidFill>
                <a:srgbClr val="FF0000"/>
              </a:solidFill>
            </a:endParaRPr>
          </a:p>
        </p:txBody>
      </p:sp>
      <p:sp>
        <p:nvSpPr>
          <p:cNvPr id="6" name="Zástupný symbol pro obsah 2"/>
          <p:cNvSpPr txBox="1">
            <a:spLocks/>
          </p:cNvSpPr>
          <p:nvPr/>
        </p:nvSpPr>
        <p:spPr>
          <a:xfrm>
            <a:off x="609600" y="17526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1463" indent="-271463">
              <a:buFont typeface="Arial" panose="020B0604020202020204" pitchFamily="34" charset="0"/>
              <a:buNone/>
            </a:pPr>
            <a:r>
              <a:rPr lang="cs-CZ" sz="2400" dirty="0"/>
              <a:t>1. Elektroforeticky zprostředkovaná mikroanalýza (EMMA, </a:t>
            </a:r>
            <a:r>
              <a:rPr lang="cs-CZ" sz="2400" dirty="0" err="1"/>
              <a:t>Electrophoretically</a:t>
            </a:r>
            <a:r>
              <a:rPr lang="cs-CZ" sz="2400" dirty="0"/>
              <a:t> </a:t>
            </a:r>
            <a:r>
              <a:rPr lang="cs-CZ" sz="2400" dirty="0" err="1"/>
              <a:t>Mediated</a:t>
            </a:r>
            <a:r>
              <a:rPr lang="cs-CZ" sz="2400" dirty="0"/>
              <a:t> </a:t>
            </a:r>
            <a:r>
              <a:rPr lang="cs-CZ" sz="2400" dirty="0" err="1"/>
              <a:t>MicroAnalysis</a:t>
            </a:r>
            <a:r>
              <a:rPr lang="cs-CZ" sz="2400" dirty="0"/>
              <a:t>)</a:t>
            </a:r>
          </a:p>
          <a:p>
            <a:pPr marL="355600" indent="0">
              <a:buFont typeface="Arial" panose="020B0604020202020204" pitchFamily="34" charset="0"/>
              <a:buNone/>
            </a:pPr>
            <a:r>
              <a:rPr lang="cs-CZ" sz="2000" strike="sngStrike" dirty="0"/>
              <a:t>a. Kontinuální mód</a:t>
            </a:r>
          </a:p>
          <a:p>
            <a:pPr marL="355600" indent="0">
              <a:buFont typeface="Arial" panose="020B0604020202020204" pitchFamily="34" charset="0"/>
              <a:buNone/>
            </a:pPr>
            <a:r>
              <a:rPr lang="cs-CZ" sz="2000" dirty="0"/>
              <a:t>b. Zonální mód </a:t>
            </a:r>
          </a:p>
          <a:p>
            <a:pPr marL="355600" indent="0">
              <a:buFont typeface="Arial" panose="020B0604020202020204" pitchFamily="34" charset="0"/>
              <a:buNone/>
            </a:pPr>
            <a:endParaRPr lang="cs-CZ" sz="200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cs-CZ" sz="2400" dirty="0"/>
              <a:t>2. Míchání difuzí</a:t>
            </a:r>
          </a:p>
          <a:p>
            <a:pPr marL="719138" indent="-269875">
              <a:buFont typeface="Arial" panose="020B0604020202020204" pitchFamily="34" charset="0"/>
              <a:buAutoNum type="alphaLcPeriod"/>
            </a:pPr>
            <a:r>
              <a:rPr lang="cs-CZ" sz="2000" strike="sngStrike" dirty="0"/>
              <a:t>Podélnou (At-</a:t>
            </a:r>
            <a:r>
              <a:rPr lang="cs-CZ" sz="2000" strike="sngStrike" dirty="0" err="1"/>
              <a:t>Inlet</a:t>
            </a:r>
            <a:r>
              <a:rPr lang="cs-CZ" sz="2000" strike="sngStrike" dirty="0"/>
              <a:t>)</a:t>
            </a:r>
          </a:p>
          <a:p>
            <a:pPr marL="719138" indent="-269875">
              <a:buFont typeface="Arial" panose="020B0604020202020204" pitchFamily="34" charset="0"/>
              <a:buAutoNum type="alphaLcPeriod"/>
            </a:pPr>
            <a:r>
              <a:rPr lang="cs-CZ" sz="2000" dirty="0"/>
              <a:t>Příčnou (TDLFP, </a:t>
            </a:r>
            <a:r>
              <a:rPr lang="cs-CZ" sz="2000" dirty="0" err="1"/>
              <a:t>Transverse</a:t>
            </a:r>
            <a:r>
              <a:rPr lang="cs-CZ" sz="2000" dirty="0"/>
              <a:t> </a:t>
            </a:r>
            <a:r>
              <a:rPr lang="cs-CZ" sz="2000" dirty="0" err="1"/>
              <a:t>Diffusion</a:t>
            </a:r>
            <a:r>
              <a:rPr lang="cs-CZ" sz="2000" dirty="0"/>
              <a:t> </a:t>
            </a:r>
            <a:r>
              <a:rPr lang="cs-CZ" sz="2000" dirty="0" err="1"/>
              <a:t>of</a:t>
            </a:r>
            <a:r>
              <a:rPr lang="cs-CZ" sz="2000" dirty="0"/>
              <a:t> </a:t>
            </a:r>
            <a:r>
              <a:rPr lang="cs-CZ" sz="2000" dirty="0" err="1"/>
              <a:t>Laminar</a:t>
            </a:r>
            <a:r>
              <a:rPr lang="cs-CZ" sz="2000" dirty="0"/>
              <a:t> </a:t>
            </a:r>
            <a:r>
              <a:rPr lang="cs-CZ" sz="2000" dirty="0" err="1"/>
              <a:t>Flow</a:t>
            </a:r>
            <a:r>
              <a:rPr lang="cs-CZ" sz="2000" dirty="0"/>
              <a:t> </a:t>
            </a:r>
            <a:r>
              <a:rPr lang="cs-CZ" sz="2000" dirty="0" err="1"/>
              <a:t>Profiles</a:t>
            </a:r>
            <a:r>
              <a:rPr lang="cs-CZ" sz="2000" dirty="0"/>
              <a:t>)</a:t>
            </a:r>
          </a:p>
          <a:p>
            <a:pPr marL="719138" indent="-269875">
              <a:buFont typeface="Arial" panose="020B0604020202020204" pitchFamily="34" charset="0"/>
              <a:buAutoNum type="alphaLcPeriod"/>
            </a:pPr>
            <a:endParaRPr lang="cs-CZ" sz="2000" dirty="0"/>
          </a:p>
          <a:p>
            <a:pPr marL="271463" indent="-271463">
              <a:buFont typeface="Arial" panose="020B0604020202020204" pitchFamily="34" charset="0"/>
              <a:buNone/>
            </a:pPr>
            <a:r>
              <a:rPr lang="cs-CZ" sz="2400" dirty="0"/>
              <a:t>3. Imobilizovaný Enzymový reaktor (IMER, </a:t>
            </a:r>
            <a:r>
              <a:rPr lang="cs-CZ" sz="2400" dirty="0" err="1"/>
              <a:t>IMmobilized</a:t>
            </a:r>
            <a:r>
              <a:rPr lang="cs-CZ" sz="2400" dirty="0"/>
              <a:t> Enzyme </a:t>
            </a:r>
            <a:r>
              <a:rPr lang="cs-CZ" sz="2400" dirty="0" err="1"/>
              <a:t>Reactor</a:t>
            </a:r>
            <a:r>
              <a:rPr lang="cs-CZ" sz="2400" dirty="0"/>
              <a:t>)</a:t>
            </a:r>
          </a:p>
        </p:txBody>
      </p:sp>
      <p:sp>
        <p:nvSpPr>
          <p:cNvPr id="8" name="Zaoblený obdélníkový popisek 7"/>
          <p:cNvSpPr/>
          <p:nvPr/>
        </p:nvSpPr>
        <p:spPr>
          <a:xfrm>
            <a:off x="3635896" y="2517081"/>
            <a:ext cx="4104456" cy="1144513"/>
          </a:xfrm>
          <a:prstGeom prst="wedgeRoundRectCallout">
            <a:avLst>
              <a:gd name="adj1" fmla="val -73744"/>
              <a:gd name="adj2" fmla="val 2871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Zástupný symbol pro obsah 2"/>
          <p:cNvSpPr txBox="1">
            <a:spLocks/>
          </p:cNvSpPr>
          <p:nvPr/>
        </p:nvSpPr>
        <p:spPr>
          <a:xfrm>
            <a:off x="3771256" y="3717032"/>
            <a:ext cx="4041104" cy="9546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1463" indent="-271463">
              <a:buFont typeface="Arial" panose="020B0604020202020204" pitchFamily="34" charset="0"/>
              <a:buNone/>
            </a:pPr>
            <a:r>
              <a:rPr lang="en-US" sz="2000" b="1" dirty="0">
                <a:solidFill>
                  <a:srgbClr val="92D050"/>
                </a:solidFill>
              </a:rPr>
              <a:t>+ </a:t>
            </a:r>
            <a:r>
              <a:rPr lang="en-US" sz="2000" b="1" dirty="0" err="1">
                <a:solidFill>
                  <a:srgbClr val="92D050"/>
                </a:solidFill>
              </a:rPr>
              <a:t>univerzální</a:t>
            </a:r>
            <a:endParaRPr lang="en-US" sz="2000" b="1" dirty="0">
              <a:solidFill>
                <a:srgbClr val="92D050"/>
              </a:solidFill>
            </a:endParaRPr>
          </a:p>
          <a:p>
            <a:pPr marL="271463" indent="-271463">
              <a:buFont typeface="Arial" panose="020B0604020202020204" pitchFamily="34" charset="0"/>
              <a:buNone/>
            </a:pPr>
            <a:r>
              <a:rPr lang="en-US" sz="2000" dirty="0">
                <a:solidFill>
                  <a:srgbClr val="FF0000"/>
                </a:solidFill>
              </a:rPr>
              <a:t>- </a:t>
            </a:r>
            <a:r>
              <a:rPr lang="en-US" sz="2000" dirty="0" err="1">
                <a:solidFill>
                  <a:srgbClr val="FF0000"/>
                </a:solidFill>
              </a:rPr>
              <a:t>nehomogenní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reakční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směs</a:t>
            </a:r>
            <a:endParaRPr lang="cs-CZ" sz="2000" dirty="0">
              <a:solidFill>
                <a:srgbClr val="FF0000"/>
              </a:solidFill>
            </a:endParaRPr>
          </a:p>
        </p:txBody>
      </p:sp>
      <p:sp>
        <p:nvSpPr>
          <p:cNvPr id="10" name="Zaoblený obdélníkový popisek 9"/>
          <p:cNvSpPr/>
          <p:nvPr/>
        </p:nvSpPr>
        <p:spPr>
          <a:xfrm>
            <a:off x="3635896" y="3717032"/>
            <a:ext cx="3456384" cy="720080"/>
          </a:xfrm>
          <a:prstGeom prst="wedgeRoundRectCallout">
            <a:avLst>
              <a:gd name="adj1" fmla="val -55556"/>
              <a:gd name="adj2" fmla="val 66468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Zástupný symbol pro obsah 2"/>
          <p:cNvSpPr txBox="1">
            <a:spLocks/>
          </p:cNvSpPr>
          <p:nvPr/>
        </p:nvSpPr>
        <p:spPr>
          <a:xfrm>
            <a:off x="3117032" y="5636146"/>
            <a:ext cx="5112568" cy="13407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1463" indent="-271463">
              <a:buFont typeface="Arial" panose="020B0604020202020204" pitchFamily="34" charset="0"/>
              <a:buNone/>
            </a:pPr>
            <a:r>
              <a:rPr lang="en-US" sz="2000" b="1" dirty="0">
                <a:solidFill>
                  <a:srgbClr val="92D050"/>
                </a:solidFill>
              </a:rPr>
              <a:t>+ </a:t>
            </a:r>
            <a:r>
              <a:rPr lang="en-US" sz="2000" b="1" dirty="0" err="1">
                <a:solidFill>
                  <a:srgbClr val="92D050"/>
                </a:solidFill>
              </a:rPr>
              <a:t>homogenní</a:t>
            </a:r>
            <a:r>
              <a:rPr lang="en-US" sz="2000" b="1" dirty="0">
                <a:solidFill>
                  <a:srgbClr val="92D050"/>
                </a:solidFill>
              </a:rPr>
              <a:t> </a:t>
            </a:r>
            <a:r>
              <a:rPr lang="en-US" sz="2000" b="1" dirty="0" err="1">
                <a:solidFill>
                  <a:srgbClr val="92D050"/>
                </a:solidFill>
              </a:rPr>
              <a:t>reakční</a:t>
            </a:r>
            <a:r>
              <a:rPr lang="en-US" sz="2000" b="1" dirty="0">
                <a:solidFill>
                  <a:srgbClr val="92D050"/>
                </a:solidFill>
              </a:rPr>
              <a:t> </a:t>
            </a:r>
            <a:r>
              <a:rPr lang="en-US" sz="2000" b="1" dirty="0" err="1">
                <a:solidFill>
                  <a:srgbClr val="92D050"/>
                </a:solidFill>
              </a:rPr>
              <a:t>směs</a:t>
            </a:r>
            <a:r>
              <a:rPr lang="en-US" sz="2000" b="1" dirty="0">
                <a:solidFill>
                  <a:srgbClr val="92D050"/>
                </a:solidFill>
              </a:rPr>
              <a:t> bez </a:t>
            </a:r>
            <a:r>
              <a:rPr lang="en-US" sz="2000" b="1" dirty="0" err="1">
                <a:solidFill>
                  <a:srgbClr val="92D050"/>
                </a:solidFill>
              </a:rPr>
              <a:t>ředění</a:t>
            </a:r>
            <a:endParaRPr lang="en-US" sz="2000" b="1" dirty="0">
              <a:solidFill>
                <a:srgbClr val="92D050"/>
              </a:solidFill>
            </a:endParaRPr>
          </a:p>
          <a:p>
            <a:pPr marL="271463" indent="-271463">
              <a:buNone/>
            </a:pPr>
            <a:r>
              <a:rPr lang="en-US" sz="2000" b="1" dirty="0">
                <a:solidFill>
                  <a:srgbClr val="92D050"/>
                </a:solidFill>
              </a:rPr>
              <a:t>+ </a:t>
            </a:r>
            <a:r>
              <a:rPr lang="en-US" sz="2000" b="1" dirty="0" err="1">
                <a:solidFill>
                  <a:srgbClr val="92D050"/>
                </a:solidFill>
              </a:rPr>
              <a:t>univerzální</a:t>
            </a:r>
            <a:endParaRPr lang="en-US" sz="2000" b="1" dirty="0">
              <a:solidFill>
                <a:srgbClr val="92D050"/>
              </a:solidFill>
            </a:endParaRPr>
          </a:p>
          <a:p>
            <a:pPr marL="271463" indent="-271463">
              <a:buFont typeface="Arial" panose="020B0604020202020204" pitchFamily="34" charset="0"/>
              <a:buNone/>
            </a:pPr>
            <a:r>
              <a:rPr lang="en-US" sz="2000" dirty="0">
                <a:solidFill>
                  <a:srgbClr val="FF0000"/>
                </a:solidFill>
              </a:rPr>
              <a:t>- </a:t>
            </a:r>
            <a:r>
              <a:rPr lang="en-US" sz="2000" dirty="0" err="1">
                <a:solidFill>
                  <a:srgbClr val="FF0000"/>
                </a:solidFill>
              </a:rPr>
              <a:t>stabilita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cs-CZ" sz="2000" dirty="0">
                <a:solidFill>
                  <a:srgbClr val="FF0000"/>
                </a:solidFill>
              </a:rPr>
              <a:t> a aktivita </a:t>
            </a:r>
            <a:r>
              <a:rPr lang="en-US" sz="2000" dirty="0" err="1">
                <a:solidFill>
                  <a:srgbClr val="FF0000"/>
                </a:solidFill>
              </a:rPr>
              <a:t>enzymu</a:t>
            </a:r>
            <a:endParaRPr lang="cs-CZ" sz="2000" dirty="0">
              <a:solidFill>
                <a:srgbClr val="FF0000"/>
              </a:solidFill>
            </a:endParaRPr>
          </a:p>
        </p:txBody>
      </p:sp>
      <p:sp>
        <p:nvSpPr>
          <p:cNvPr id="12" name="Zaoblený obdélníkový popisek 11"/>
          <p:cNvSpPr/>
          <p:nvPr/>
        </p:nvSpPr>
        <p:spPr>
          <a:xfrm>
            <a:off x="3026296" y="5660331"/>
            <a:ext cx="4426024" cy="1144513"/>
          </a:xfrm>
          <a:prstGeom prst="wedgeRoundRectCallout">
            <a:avLst>
              <a:gd name="adj1" fmla="val -70301"/>
              <a:gd name="adj2" fmla="val -35412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0295663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>
            <a:extLst>
              <a:ext uri="{FF2B5EF4-FFF2-40B4-BE49-F238E27FC236}">
                <a16:creationId xmlns:a16="http://schemas.microsoft.com/office/drawing/2014/main" xmlns="" id="{1C938148-DF00-480A-94E4-4E61C68C2E08}"/>
              </a:ext>
            </a:extLst>
          </p:cNvPr>
          <p:cNvSpPr/>
          <p:nvPr/>
        </p:nvSpPr>
        <p:spPr>
          <a:xfrm>
            <a:off x="0" y="0"/>
            <a:ext cx="91440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chemeClr val="bg1"/>
                </a:solidFill>
              </a:rPr>
              <a:t>Alzheimerova choroba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0" t="9384" r="7100"/>
          <a:stretch/>
        </p:blipFill>
        <p:spPr bwMode="auto">
          <a:xfrm>
            <a:off x="2092896" y="2638440"/>
            <a:ext cx="4958207" cy="3861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Zástupný symbol pro obsah 6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13940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>
                <a:ea typeface="Cambria Math" panose="02040503050406030204" pitchFamily="18" charset="0"/>
              </a:rPr>
              <a:t>= </a:t>
            </a:r>
            <a:r>
              <a:rPr lang="cs-CZ" sz="2400" dirty="0">
                <a:ea typeface="Cambria Math" panose="02040503050406030204" pitchFamily="18" charset="0"/>
              </a:rPr>
              <a:t>progresivní</a:t>
            </a:r>
            <a:r>
              <a:rPr lang="en-US" sz="2400" dirty="0">
                <a:ea typeface="Cambria Math" panose="02040503050406030204" pitchFamily="18" charset="0"/>
              </a:rPr>
              <a:t>, </a:t>
            </a:r>
            <a:r>
              <a:rPr lang="cs-CZ" sz="2400" dirty="0">
                <a:ea typeface="Cambria Math" panose="02040503050406030204" pitchFamily="18" charset="0"/>
              </a:rPr>
              <a:t>nevratné</a:t>
            </a:r>
            <a:r>
              <a:rPr lang="en-US" sz="2400" dirty="0">
                <a:ea typeface="Cambria Math" panose="02040503050406030204" pitchFamily="18" charset="0"/>
              </a:rPr>
              <a:t>, </a:t>
            </a:r>
            <a:r>
              <a:rPr lang="cs-CZ" sz="2400" dirty="0" err="1">
                <a:ea typeface="Cambria Math" panose="02040503050406030204" pitchFamily="18" charset="0"/>
              </a:rPr>
              <a:t>neurodegenerativní</a:t>
            </a:r>
            <a:r>
              <a:rPr lang="cs-CZ" sz="2400" dirty="0">
                <a:ea typeface="Cambria Math" panose="02040503050406030204" pitchFamily="18" charset="0"/>
              </a:rPr>
              <a:t> onemocnění</a:t>
            </a:r>
          </a:p>
          <a:p>
            <a:pPr marL="0" indent="0">
              <a:buNone/>
            </a:pPr>
            <a:r>
              <a:rPr lang="en-US" sz="2400" dirty="0">
                <a:ea typeface="Cambria Math" panose="02040503050406030204" pitchFamily="18" charset="0"/>
              </a:rPr>
              <a:t>≈ 34 </a:t>
            </a:r>
            <a:r>
              <a:rPr lang="cs-CZ" sz="2400" dirty="0">
                <a:ea typeface="Cambria Math" panose="02040503050406030204" pitchFamily="18" charset="0"/>
              </a:rPr>
              <a:t>milionů pacientů </a:t>
            </a:r>
            <a:r>
              <a:rPr lang="en-US" sz="2400" dirty="0">
                <a:ea typeface="Cambria Math" panose="02040503050406030204" pitchFamily="18" charset="0"/>
              </a:rPr>
              <a:t>(2015)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xmlns="" id="{4A3073DF-88D4-4DC0-8F4B-09AE9948ADEE}"/>
              </a:ext>
            </a:extLst>
          </p:cNvPr>
          <p:cNvSpPr/>
          <p:nvPr/>
        </p:nvSpPr>
        <p:spPr>
          <a:xfrm>
            <a:off x="0" y="6583362"/>
            <a:ext cx="9144000" cy="27463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428990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délník 9">
            <a:extLst>
              <a:ext uri="{FF2B5EF4-FFF2-40B4-BE49-F238E27FC236}">
                <a16:creationId xmlns:a16="http://schemas.microsoft.com/office/drawing/2014/main" xmlns="" id="{018DB15A-D990-4DED-B46F-DC85CE3E37EE}"/>
              </a:ext>
            </a:extLst>
          </p:cNvPr>
          <p:cNvSpPr/>
          <p:nvPr/>
        </p:nvSpPr>
        <p:spPr>
          <a:xfrm>
            <a:off x="0" y="6264747"/>
            <a:ext cx="9144000" cy="593253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xmlns="" id="{E4DBD532-4C85-4FF6-94E7-8E234E1F5D68}"/>
              </a:ext>
            </a:extLst>
          </p:cNvPr>
          <p:cNvSpPr/>
          <p:nvPr/>
        </p:nvSpPr>
        <p:spPr>
          <a:xfrm>
            <a:off x="0" y="0"/>
            <a:ext cx="91440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chemeClr val="bg1"/>
                </a:solidFill>
              </a:rPr>
              <a:t>Beta-</a:t>
            </a:r>
            <a:r>
              <a:rPr lang="cs-CZ" b="1" dirty="0" err="1">
                <a:solidFill>
                  <a:schemeClr val="bg1"/>
                </a:solidFill>
              </a:rPr>
              <a:t>sekretáza</a:t>
            </a:r>
            <a:endParaRPr lang="cs-CZ" b="1" dirty="0">
              <a:solidFill>
                <a:schemeClr val="bg1"/>
              </a:solidFill>
            </a:endParaRPr>
          </a:p>
        </p:txBody>
      </p:sp>
      <p:sp>
        <p:nvSpPr>
          <p:cNvPr id="5" name="Zástupný symbol pro obsah 6"/>
          <p:cNvSpPr txBox="1">
            <a:spLocks/>
          </p:cNvSpPr>
          <p:nvPr/>
        </p:nvSpPr>
        <p:spPr>
          <a:xfrm>
            <a:off x="457200" y="6309320"/>
            <a:ext cx="8236857" cy="5523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sz="1300" dirty="0">
                <a:solidFill>
                  <a:schemeClr val="bg1"/>
                </a:solidFill>
                <a:ea typeface="Cambria Math" panose="02040503050406030204" pitchFamily="18" charset="0"/>
              </a:rPr>
              <a:t>ADEAR: "Alzheimer's Disease Education and Referral Center, a service of the National Institute on Aging."</a:t>
            </a:r>
            <a:r>
              <a:rPr lang="cs-CZ" sz="1300" dirty="0">
                <a:solidFill>
                  <a:schemeClr val="bg1"/>
                </a:solidFill>
                <a:ea typeface="Cambria Math" panose="02040503050406030204" pitchFamily="18" charset="0"/>
              </a:rPr>
              <a:t>.</a:t>
            </a:r>
          </a:p>
          <a:p>
            <a:pPr marL="0" indent="0" algn="just">
              <a:buNone/>
            </a:pPr>
            <a:r>
              <a:rPr lang="cs-CZ" sz="1300" dirty="0">
                <a:solidFill>
                  <a:schemeClr val="bg1"/>
                </a:solidFill>
                <a:ea typeface="Cambria Math" panose="02040503050406030204" pitchFamily="18" charset="0"/>
              </a:rPr>
              <a:t>H.M. </a:t>
            </a:r>
            <a:r>
              <a:rPr lang="cs-CZ" sz="1300" dirty="0" err="1">
                <a:solidFill>
                  <a:schemeClr val="bg1"/>
                </a:solidFill>
                <a:ea typeface="Cambria Math" panose="02040503050406030204" pitchFamily="18" charset="0"/>
              </a:rPr>
              <a:t>Kumalo</a:t>
            </a:r>
            <a:r>
              <a:rPr lang="cs-CZ" sz="1300" dirty="0">
                <a:solidFill>
                  <a:schemeClr val="bg1"/>
                </a:solidFill>
                <a:ea typeface="Cambria Math" panose="02040503050406030204" pitchFamily="18" charset="0"/>
              </a:rPr>
              <a:t>, S. </a:t>
            </a:r>
            <a:r>
              <a:rPr lang="cs-CZ" sz="1300" dirty="0" err="1">
                <a:solidFill>
                  <a:schemeClr val="bg1"/>
                </a:solidFill>
                <a:ea typeface="Cambria Math" panose="02040503050406030204" pitchFamily="18" charset="0"/>
              </a:rPr>
              <a:t>Bhakat</a:t>
            </a:r>
            <a:r>
              <a:rPr lang="cs-CZ" sz="1300" dirty="0">
                <a:solidFill>
                  <a:schemeClr val="bg1"/>
                </a:solidFill>
                <a:ea typeface="Cambria Math" panose="02040503050406030204" pitchFamily="18" charset="0"/>
              </a:rPr>
              <a:t>, M.E. </a:t>
            </a:r>
            <a:r>
              <a:rPr lang="cs-CZ" sz="1300" dirty="0" err="1">
                <a:solidFill>
                  <a:schemeClr val="bg1"/>
                </a:solidFill>
                <a:ea typeface="Cambria Math" panose="02040503050406030204" pitchFamily="18" charset="0"/>
              </a:rPr>
              <a:t>Soliman</a:t>
            </a:r>
            <a:r>
              <a:rPr lang="cs-CZ" sz="1300" dirty="0">
                <a:solidFill>
                  <a:schemeClr val="bg1"/>
                </a:solidFill>
                <a:ea typeface="Cambria Math" panose="02040503050406030204" pitchFamily="18" charset="0"/>
              </a:rPr>
              <a:t>, J. </a:t>
            </a:r>
            <a:r>
              <a:rPr lang="cs-CZ" sz="1300" dirty="0" err="1">
                <a:solidFill>
                  <a:schemeClr val="bg1"/>
                </a:solidFill>
                <a:ea typeface="Cambria Math" panose="02040503050406030204" pitchFamily="18" charset="0"/>
              </a:rPr>
              <a:t>Biomol</a:t>
            </a:r>
            <a:r>
              <a:rPr lang="cs-CZ" sz="1300" dirty="0">
                <a:solidFill>
                  <a:schemeClr val="bg1"/>
                </a:solidFill>
                <a:ea typeface="Cambria Math" panose="02040503050406030204" pitchFamily="18" charset="0"/>
              </a:rPr>
              <a:t>. </a:t>
            </a:r>
            <a:r>
              <a:rPr lang="cs-CZ" sz="1300" dirty="0" err="1">
                <a:solidFill>
                  <a:schemeClr val="bg1"/>
                </a:solidFill>
                <a:ea typeface="Cambria Math" panose="02040503050406030204" pitchFamily="18" charset="0"/>
              </a:rPr>
              <a:t>Struct</a:t>
            </a:r>
            <a:r>
              <a:rPr lang="cs-CZ" sz="1300" dirty="0">
                <a:solidFill>
                  <a:schemeClr val="bg1"/>
                </a:solidFill>
                <a:ea typeface="Cambria Math" panose="02040503050406030204" pitchFamily="18" charset="0"/>
              </a:rPr>
              <a:t>. Dyn. 2016, </a:t>
            </a:r>
            <a:r>
              <a:rPr lang="cs-CZ" sz="1300" i="1" dirty="0">
                <a:solidFill>
                  <a:schemeClr val="bg1"/>
                </a:solidFill>
                <a:ea typeface="Cambria Math" panose="02040503050406030204" pitchFamily="18" charset="0"/>
              </a:rPr>
              <a:t>34</a:t>
            </a:r>
            <a:r>
              <a:rPr lang="cs-CZ" sz="1300" dirty="0">
                <a:solidFill>
                  <a:schemeClr val="bg1"/>
                </a:solidFill>
                <a:ea typeface="Cambria Math" panose="02040503050406030204" pitchFamily="18" charset="0"/>
              </a:rPr>
              <a:t>, 1008–1019</a:t>
            </a:r>
            <a:endParaRPr lang="en-US" sz="1300" dirty="0">
              <a:solidFill>
                <a:schemeClr val="bg1"/>
              </a:solidFill>
              <a:ea typeface="Cambria Math" panose="02040503050406030204" pitchFamily="18" charset="0"/>
            </a:endParaRPr>
          </a:p>
        </p:txBody>
      </p:sp>
      <p:pic>
        <p:nvPicPr>
          <p:cNvPr id="6" name="Picture 2" descr="https://upload.wikimedia.org/wikipedia/commons/f/fb/Amyloid-plaque_formation-bi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759" y="4245226"/>
            <a:ext cx="8050799" cy="1783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Zástupný symbol pro obsah 2"/>
          <p:cNvSpPr>
            <a:spLocks noGrp="1"/>
          </p:cNvSpPr>
          <p:nvPr>
            <p:ph idx="1"/>
          </p:nvPr>
        </p:nvSpPr>
        <p:spPr>
          <a:xfrm>
            <a:off x="464457" y="1631559"/>
            <a:ext cx="8229600" cy="1437401"/>
          </a:xfrm>
        </p:spPr>
        <p:txBody>
          <a:bodyPr>
            <a:normAutofit/>
          </a:bodyPr>
          <a:lstStyle/>
          <a:p>
            <a:pPr marL="266700" indent="-266700">
              <a:buNone/>
            </a:pPr>
            <a:r>
              <a:rPr lang="cs-CZ" sz="2400" dirty="0">
                <a:ea typeface="Cambria Math" panose="02040503050406030204" pitchFamily="18" charset="0"/>
              </a:rPr>
              <a:t>= BACE1 (</a:t>
            </a:r>
            <a:r>
              <a:rPr lang="el-GR" sz="2400" dirty="0">
                <a:ea typeface="Cambria Math" panose="02040503050406030204" pitchFamily="18" charset="0"/>
              </a:rPr>
              <a:t>β</a:t>
            </a:r>
            <a:r>
              <a:rPr lang="cs-CZ" sz="2400" dirty="0">
                <a:ea typeface="Cambria Math" panose="02040503050406030204" pitchFamily="18" charset="0"/>
              </a:rPr>
              <a:t>-</a:t>
            </a:r>
            <a:r>
              <a:rPr lang="cs-CZ" sz="2400" dirty="0" err="1">
                <a:ea typeface="Cambria Math" panose="02040503050406030204" pitchFamily="18" charset="0"/>
              </a:rPr>
              <a:t>site</a:t>
            </a:r>
            <a:r>
              <a:rPr lang="cs-CZ" sz="2400" dirty="0">
                <a:ea typeface="Cambria Math" panose="02040503050406030204" pitchFamily="18" charset="0"/>
              </a:rPr>
              <a:t> amyloid </a:t>
            </a:r>
            <a:r>
              <a:rPr lang="cs-CZ" sz="2400" dirty="0" err="1">
                <a:ea typeface="Cambria Math" panose="02040503050406030204" pitchFamily="18" charset="0"/>
              </a:rPr>
              <a:t>precursor</a:t>
            </a:r>
            <a:r>
              <a:rPr lang="cs-CZ" sz="2400" dirty="0">
                <a:ea typeface="Cambria Math" panose="02040503050406030204" pitchFamily="18" charset="0"/>
              </a:rPr>
              <a:t> protein </a:t>
            </a:r>
            <a:r>
              <a:rPr lang="cs-CZ" sz="2400" dirty="0" err="1">
                <a:ea typeface="Cambria Math" panose="02040503050406030204" pitchFamily="18" charset="0"/>
              </a:rPr>
              <a:t>cleaving</a:t>
            </a:r>
            <a:r>
              <a:rPr lang="cs-CZ" sz="2400" dirty="0">
                <a:ea typeface="Cambria Math" panose="02040503050406030204" pitchFamily="18" charset="0"/>
              </a:rPr>
              <a:t> protein enzyme 1) </a:t>
            </a:r>
          </a:p>
          <a:p>
            <a:pPr marL="266700" indent="-266700">
              <a:buNone/>
            </a:pPr>
            <a:r>
              <a:rPr lang="cs-CZ" sz="2400" dirty="0">
                <a:ea typeface="Cambria Math" panose="02040503050406030204" pitchFamily="18" charset="0"/>
              </a:rPr>
              <a:t>= </a:t>
            </a:r>
            <a:r>
              <a:rPr lang="cs-CZ" sz="2400" dirty="0" err="1">
                <a:ea typeface="Cambria Math" panose="02040503050406030204" pitchFamily="18" charset="0"/>
              </a:rPr>
              <a:t>aspartátová</a:t>
            </a:r>
            <a:r>
              <a:rPr lang="cs-CZ" sz="2400" dirty="0">
                <a:ea typeface="Cambria Math" panose="02040503050406030204" pitchFamily="18" charset="0"/>
              </a:rPr>
              <a:t> proteáza</a:t>
            </a: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2101636"/>
            <a:ext cx="3047817" cy="1975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9101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Obdélník 19">
            <a:extLst>
              <a:ext uri="{FF2B5EF4-FFF2-40B4-BE49-F238E27FC236}">
                <a16:creationId xmlns:a16="http://schemas.microsoft.com/office/drawing/2014/main" xmlns="" id="{A330ED89-662A-4A44-B591-1AF4DA63241C}"/>
              </a:ext>
            </a:extLst>
          </p:cNvPr>
          <p:cNvSpPr/>
          <p:nvPr/>
        </p:nvSpPr>
        <p:spPr>
          <a:xfrm>
            <a:off x="0" y="0"/>
            <a:ext cx="91440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CE</a:t>
            </a:r>
            <a:r>
              <a:rPr lang="cs-CZ" b="1" dirty="0">
                <a:solidFill>
                  <a:schemeClr val="bg1"/>
                </a:solidFill>
              </a:rPr>
              <a:t> - </a:t>
            </a:r>
            <a:r>
              <a:rPr lang="en-US" b="1" dirty="0" err="1">
                <a:solidFill>
                  <a:schemeClr val="bg1"/>
                </a:solidFill>
              </a:rPr>
              <a:t>princip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separace</a:t>
            </a:r>
            <a:endParaRPr lang="cs-CZ" b="1" dirty="0">
              <a:solidFill>
                <a:schemeClr val="bg1"/>
              </a:solidFill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26" t="20358" r="33125" b="73417"/>
          <a:stretch/>
        </p:blipFill>
        <p:spPr>
          <a:xfrm>
            <a:off x="3169867" y="3932560"/>
            <a:ext cx="1706234" cy="505551"/>
          </a:xfrm>
          <a:prstGeom prst="rect">
            <a:avLst/>
          </a:prstGeom>
        </p:spPr>
      </p:pic>
      <p:pic>
        <p:nvPicPr>
          <p:cNvPr id="24" name="Zástupný symbol pro obsah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93" t="64126" r="49380" b="30319"/>
          <a:stretch/>
        </p:blipFill>
        <p:spPr>
          <a:xfrm>
            <a:off x="3281546" y="2060203"/>
            <a:ext cx="1206137" cy="533483"/>
          </a:xfrm>
          <a:prstGeom prst="rect">
            <a:avLst/>
          </a:prstGeom>
        </p:spPr>
      </p:pic>
      <p:pic>
        <p:nvPicPr>
          <p:cNvPr id="25" name="Zástupný symbol pro obsah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20" t="80641" r="33941" b="7897"/>
          <a:stretch/>
        </p:blipFill>
        <p:spPr>
          <a:xfrm>
            <a:off x="5797327" y="4652491"/>
            <a:ext cx="2232248" cy="1224781"/>
          </a:xfrm>
          <a:prstGeom prst="rect">
            <a:avLst/>
          </a:prstGeom>
        </p:spPr>
      </p:pic>
      <p:pic>
        <p:nvPicPr>
          <p:cNvPr id="27" name="Obrázek 2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04" t="36835" r="29036" b="54981"/>
          <a:stretch/>
        </p:blipFill>
        <p:spPr>
          <a:xfrm>
            <a:off x="2984639" y="4652491"/>
            <a:ext cx="2076689" cy="720080"/>
          </a:xfrm>
          <a:prstGeom prst="rect">
            <a:avLst/>
          </a:prstGeom>
        </p:spPr>
      </p:pic>
      <p:grpSp>
        <p:nvGrpSpPr>
          <p:cNvPr id="32" name="Skupina 31"/>
          <p:cNvGrpSpPr/>
          <p:nvPr/>
        </p:nvGrpSpPr>
        <p:grpSpPr>
          <a:xfrm>
            <a:off x="828775" y="2204219"/>
            <a:ext cx="1454212" cy="1454131"/>
            <a:chOff x="1475656" y="1700808"/>
            <a:chExt cx="792088" cy="792088"/>
          </a:xfrm>
        </p:grpSpPr>
        <p:sp>
          <p:nvSpPr>
            <p:cNvPr id="28" name="Ovál 27"/>
            <p:cNvSpPr/>
            <p:nvPr/>
          </p:nvSpPr>
          <p:spPr>
            <a:xfrm>
              <a:off x="1475656" y="1700808"/>
              <a:ext cx="792088" cy="792088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cxnSp>
          <p:nvCxnSpPr>
            <p:cNvPr id="30" name="Přímá spojnice 29"/>
            <p:cNvCxnSpPr/>
            <p:nvPr/>
          </p:nvCxnSpPr>
          <p:spPr>
            <a:xfrm>
              <a:off x="1583668" y="2096852"/>
              <a:ext cx="576064" cy="0"/>
            </a:xfrm>
            <a:prstGeom prst="line">
              <a:avLst/>
            </a:prstGeom>
            <a:ln w="1143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Přímá spojnice 30"/>
            <p:cNvCxnSpPr/>
            <p:nvPr/>
          </p:nvCxnSpPr>
          <p:spPr>
            <a:xfrm rot="5400000">
              <a:off x="1583668" y="2096852"/>
              <a:ext cx="576064" cy="0"/>
            </a:xfrm>
            <a:prstGeom prst="line">
              <a:avLst/>
            </a:prstGeom>
            <a:ln w="1143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4" name="Přímá spojnice se šipkou 33"/>
          <p:cNvCxnSpPr/>
          <p:nvPr/>
        </p:nvCxnSpPr>
        <p:spPr>
          <a:xfrm>
            <a:off x="2619975" y="2708275"/>
            <a:ext cx="2529280" cy="0"/>
          </a:xfrm>
          <a:prstGeom prst="straightConnector1">
            <a:avLst/>
          </a:prstGeom>
          <a:ln w="762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Přímá spojnice se šipkou 34"/>
          <p:cNvCxnSpPr/>
          <p:nvPr/>
        </p:nvCxnSpPr>
        <p:spPr>
          <a:xfrm flipH="1">
            <a:off x="2619975" y="3068315"/>
            <a:ext cx="2529280" cy="0"/>
          </a:xfrm>
          <a:prstGeom prst="straightConnector1">
            <a:avLst/>
          </a:prstGeom>
          <a:ln w="76200">
            <a:solidFill>
              <a:schemeClr val="tx1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Zástupný symbol pro obsah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20" t="75502" r="33941" b="19503"/>
          <a:stretch/>
        </p:blipFill>
        <p:spPr>
          <a:xfrm>
            <a:off x="3109050" y="3207808"/>
            <a:ext cx="1827869" cy="436981"/>
          </a:xfrm>
          <a:prstGeom prst="rect">
            <a:avLst/>
          </a:prstGeom>
        </p:spPr>
      </p:pic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11" t="25613" r="25090" b="63539"/>
          <a:stretch/>
        </p:blipFill>
        <p:spPr>
          <a:xfrm>
            <a:off x="5797327" y="3699855"/>
            <a:ext cx="2663105" cy="1133685"/>
          </a:xfrm>
        </p:spPr>
      </p:pic>
      <p:pic>
        <p:nvPicPr>
          <p:cNvPr id="38" name="Zástupný symbol pro obsah 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11" t="18801" r="42298" b="75694"/>
          <a:stretch/>
        </p:blipFill>
        <p:spPr>
          <a:xfrm>
            <a:off x="5437287" y="2523733"/>
            <a:ext cx="1963809" cy="684075"/>
          </a:xfrm>
          <a:prstGeom prst="rect">
            <a:avLst/>
          </a:prstGeom>
        </p:spPr>
      </p:pic>
      <p:sp>
        <p:nvSpPr>
          <p:cNvPr id="18" name="Obdélník 17">
            <a:extLst>
              <a:ext uri="{FF2B5EF4-FFF2-40B4-BE49-F238E27FC236}">
                <a16:creationId xmlns:a16="http://schemas.microsoft.com/office/drawing/2014/main" xmlns="" id="{F7E8F579-28DC-4741-B473-1738A15CACCE}"/>
              </a:ext>
            </a:extLst>
          </p:cNvPr>
          <p:cNvSpPr/>
          <p:nvPr/>
        </p:nvSpPr>
        <p:spPr>
          <a:xfrm>
            <a:off x="0" y="6344940"/>
            <a:ext cx="9144000" cy="51306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9647717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>
            <a:extLst>
              <a:ext uri="{FF2B5EF4-FFF2-40B4-BE49-F238E27FC236}">
                <a16:creationId xmlns:a16="http://schemas.microsoft.com/office/drawing/2014/main" xmlns="" id="{612D6F6C-AE63-4854-9157-0B26AF5D7577}"/>
              </a:ext>
            </a:extLst>
          </p:cNvPr>
          <p:cNvSpPr/>
          <p:nvPr/>
        </p:nvSpPr>
        <p:spPr>
          <a:xfrm>
            <a:off x="0" y="0"/>
            <a:ext cx="91440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4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 b="1" dirty="0">
                <a:solidFill>
                  <a:schemeClr val="bg1"/>
                </a:solidFill>
              </a:rPr>
              <a:t>Beta-</a:t>
            </a:r>
            <a:r>
              <a:rPr lang="cs-CZ" b="1" dirty="0" err="1">
                <a:solidFill>
                  <a:schemeClr val="bg1"/>
                </a:solidFill>
              </a:rPr>
              <a:t>sekretáza</a:t>
            </a:r>
            <a:endParaRPr lang="cs-CZ" b="1" dirty="0">
              <a:solidFill>
                <a:schemeClr val="bg1"/>
              </a:solidFill>
            </a:endParaRPr>
          </a:p>
        </p:txBody>
      </p:sp>
      <p:pic>
        <p:nvPicPr>
          <p:cNvPr id="6" name="Picture 2" descr="http://www.4ti.co.uk/application/files/4114/6581/6407/Vision-Plate-parallax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2420064"/>
            <a:ext cx="4532582" cy="3201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601" y="2404789"/>
            <a:ext cx="4853463" cy="3256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Zástupný symbol pro obsah 2"/>
          <p:cNvSpPr>
            <a:spLocks noGrp="1"/>
          </p:cNvSpPr>
          <p:nvPr>
            <p:ph idx="1"/>
          </p:nvPr>
        </p:nvSpPr>
        <p:spPr>
          <a:xfrm>
            <a:off x="464457" y="1691177"/>
            <a:ext cx="8229600" cy="1017743"/>
          </a:xfrm>
        </p:spPr>
        <p:txBody>
          <a:bodyPr>
            <a:normAutofit/>
          </a:bodyPr>
          <a:lstStyle/>
          <a:p>
            <a:r>
              <a:rPr lang="cs-CZ" sz="2000" dirty="0">
                <a:ea typeface="Cambria Math" panose="02040503050406030204" pitchFamily="18" charset="0"/>
              </a:rPr>
              <a:t>pro studie aktivity BACE1 jsou využívány analytické systémy založené na FRET (</a:t>
            </a:r>
            <a:r>
              <a:rPr lang="cs-CZ" sz="2000" dirty="0" err="1">
                <a:ea typeface="Cambria Math" panose="02040503050406030204" pitchFamily="18" charset="0"/>
              </a:rPr>
              <a:t>Förster</a:t>
            </a:r>
            <a:r>
              <a:rPr lang="cs-CZ" sz="2000" dirty="0">
                <a:ea typeface="Cambria Math" panose="02040503050406030204" pitchFamily="18" charset="0"/>
              </a:rPr>
              <a:t> Resonance </a:t>
            </a:r>
            <a:r>
              <a:rPr lang="cs-CZ" sz="2000" dirty="0" err="1">
                <a:ea typeface="Cambria Math" panose="02040503050406030204" pitchFamily="18" charset="0"/>
              </a:rPr>
              <a:t>Energy</a:t>
            </a:r>
            <a:r>
              <a:rPr lang="cs-CZ" sz="2000" dirty="0">
                <a:ea typeface="Cambria Math" panose="02040503050406030204" pitchFamily="18" charset="0"/>
              </a:rPr>
              <a:t> Transfer) technologii</a:t>
            </a:r>
          </a:p>
        </p:txBody>
      </p:sp>
      <p:sp>
        <p:nvSpPr>
          <p:cNvPr id="9" name="Zástupný symbol pro obsah 2"/>
          <p:cNvSpPr txBox="1">
            <a:spLocks/>
          </p:cNvSpPr>
          <p:nvPr/>
        </p:nvSpPr>
        <p:spPr>
          <a:xfrm>
            <a:off x="385192" y="5877272"/>
            <a:ext cx="8229600" cy="8737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Char char="-"/>
            </a:pPr>
            <a:r>
              <a:rPr lang="cs-CZ" sz="1800" dirty="0">
                <a:solidFill>
                  <a:srgbClr val="FF0000"/>
                </a:solidFill>
                <a:ea typeface="Cambria Math" panose="02040503050406030204" pitchFamily="18" charset="0"/>
              </a:rPr>
              <a:t>nízká rozpustnost fluorescenčně značených substrátů</a:t>
            </a:r>
          </a:p>
          <a:p>
            <a:pPr>
              <a:buFontTx/>
              <a:buChar char="-"/>
            </a:pPr>
            <a:r>
              <a:rPr lang="cs-CZ" sz="1800" dirty="0">
                <a:solidFill>
                  <a:srgbClr val="FF0000"/>
                </a:solidFill>
                <a:ea typeface="Cambria Math" panose="02040503050406030204" pitchFamily="18" charset="0"/>
              </a:rPr>
              <a:t>riziko falešně pozitivních/negativních výsledků</a:t>
            </a: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xmlns="" id="{3AC60A85-59C3-4261-BC73-5AAB2B243F46}"/>
              </a:ext>
            </a:extLst>
          </p:cNvPr>
          <p:cNvSpPr/>
          <p:nvPr/>
        </p:nvSpPr>
        <p:spPr>
          <a:xfrm>
            <a:off x="0" y="6583362"/>
            <a:ext cx="9144000" cy="27463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3096402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>
            <a:extLst>
              <a:ext uri="{FF2B5EF4-FFF2-40B4-BE49-F238E27FC236}">
                <a16:creationId xmlns:a16="http://schemas.microsoft.com/office/drawing/2014/main" xmlns="" id="{C7A5A117-7598-4E19-B82D-4BEA39B8F9B4}"/>
              </a:ext>
            </a:extLst>
          </p:cNvPr>
          <p:cNvSpPr/>
          <p:nvPr/>
        </p:nvSpPr>
        <p:spPr>
          <a:xfrm>
            <a:off x="0" y="0"/>
            <a:ext cx="91440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chemeClr val="bg1"/>
                </a:solidFill>
              </a:rPr>
              <a:t>Off-line uspořádání s CE-ESI-QTOF</a:t>
            </a:r>
          </a:p>
        </p:txBody>
      </p:sp>
      <p:pic>
        <p:nvPicPr>
          <p:cNvPr id="22530" name="Picture 2" descr="VÃ½sledek obrÃ¡zku pro qtof maxis impac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628800"/>
            <a:ext cx="3389982" cy="4519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2" name="Picture 4" descr="VÃ½sledek obrÃ¡zku pro bruker maxis impact esi spra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533" y="1772816"/>
            <a:ext cx="4668995" cy="4377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bdélník 6">
            <a:extLst>
              <a:ext uri="{FF2B5EF4-FFF2-40B4-BE49-F238E27FC236}">
                <a16:creationId xmlns:a16="http://schemas.microsoft.com/office/drawing/2014/main" xmlns="" id="{F18499F0-40AA-4681-9EAE-34E4CAF03CB2}"/>
              </a:ext>
            </a:extLst>
          </p:cNvPr>
          <p:cNvSpPr/>
          <p:nvPr/>
        </p:nvSpPr>
        <p:spPr>
          <a:xfrm>
            <a:off x="0" y="6344940"/>
            <a:ext cx="9144000" cy="51306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7376361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délník 10">
            <a:extLst>
              <a:ext uri="{FF2B5EF4-FFF2-40B4-BE49-F238E27FC236}">
                <a16:creationId xmlns:a16="http://schemas.microsoft.com/office/drawing/2014/main" xmlns="" id="{947F7057-67C0-4DE1-A1EB-527D51C24905}"/>
              </a:ext>
            </a:extLst>
          </p:cNvPr>
          <p:cNvSpPr/>
          <p:nvPr/>
        </p:nvSpPr>
        <p:spPr>
          <a:xfrm>
            <a:off x="0" y="6344940"/>
            <a:ext cx="9144000" cy="51306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5" name="Zástupný symbol pro obsah 6"/>
          <p:cNvSpPr txBox="1">
            <a:spLocks/>
          </p:cNvSpPr>
          <p:nvPr/>
        </p:nvSpPr>
        <p:spPr>
          <a:xfrm>
            <a:off x="683569" y="6426811"/>
            <a:ext cx="8003232" cy="31310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cs-CZ" sz="16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Schejbal, J., Slezáčková, L., Řemínek, R., </a:t>
            </a:r>
            <a:r>
              <a:rPr lang="cs-CZ" sz="1600" dirty="0" err="1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Glatz</a:t>
            </a:r>
            <a:r>
              <a:rPr lang="cs-CZ" sz="16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, Z., J. </a:t>
            </a:r>
            <a:r>
              <a:rPr lang="cs-CZ" sz="1600" dirty="0" err="1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Chromatogr</a:t>
            </a:r>
            <a:r>
              <a:rPr lang="cs-CZ" sz="16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. A 2017, </a:t>
            </a:r>
            <a:r>
              <a:rPr lang="cs-CZ" sz="1600" i="1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1487</a:t>
            </a:r>
            <a:r>
              <a:rPr lang="cs-CZ" sz="16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, 235–241.</a:t>
            </a:r>
            <a:endParaRPr lang="en-US" sz="1600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xmlns="" id="{8C353651-6788-464B-9E63-6E78C6F369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5656" y="1688806"/>
            <a:ext cx="6143949" cy="4620514"/>
          </a:xfrm>
          <a:prstGeom prst="rect">
            <a:avLst/>
          </a:prstGeom>
        </p:spPr>
      </p:pic>
      <p:sp>
        <p:nvSpPr>
          <p:cNvPr id="9" name="Obdélník 8">
            <a:extLst>
              <a:ext uri="{FF2B5EF4-FFF2-40B4-BE49-F238E27FC236}">
                <a16:creationId xmlns:a16="http://schemas.microsoft.com/office/drawing/2014/main" xmlns="" id="{78A94769-6492-4A59-8893-A43B48958FAB}"/>
              </a:ext>
            </a:extLst>
          </p:cNvPr>
          <p:cNvSpPr/>
          <p:nvPr/>
        </p:nvSpPr>
        <p:spPr>
          <a:xfrm>
            <a:off x="0" y="0"/>
            <a:ext cx="91440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0" name="Nadpis 1">
            <a:extLst>
              <a:ext uri="{FF2B5EF4-FFF2-40B4-BE49-F238E27FC236}">
                <a16:creationId xmlns:a16="http://schemas.microsoft.com/office/drawing/2014/main" xmlns="" id="{FA7912E0-3AA6-49E4-AE5A-E9006C3A17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 b="1" dirty="0">
                <a:solidFill>
                  <a:schemeClr val="bg1"/>
                </a:solidFill>
              </a:rPr>
              <a:t>Off-line uspořádání s CE-ESI-QTOF</a:t>
            </a:r>
          </a:p>
        </p:txBody>
      </p:sp>
    </p:spTree>
    <p:extLst>
      <p:ext uri="{BB962C8B-B14F-4D97-AF65-F5344CB8AC3E}">
        <p14:creationId xmlns:p14="http://schemas.microsoft.com/office/powerpoint/2010/main" val="40391459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>
            <a:extLst>
              <a:ext uri="{FF2B5EF4-FFF2-40B4-BE49-F238E27FC236}">
                <a16:creationId xmlns:a16="http://schemas.microsoft.com/office/drawing/2014/main" xmlns="" id="{37F82BE8-EFD9-47A5-8ADA-5870E8431E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9711" y="1561654"/>
            <a:ext cx="5413509" cy="4675658"/>
          </a:xfrm>
          <a:prstGeom prst="rect">
            <a:avLst/>
          </a:prstGeom>
        </p:spPr>
      </p:pic>
      <p:sp>
        <p:nvSpPr>
          <p:cNvPr id="11" name="Obdélník 10">
            <a:extLst>
              <a:ext uri="{FF2B5EF4-FFF2-40B4-BE49-F238E27FC236}">
                <a16:creationId xmlns:a16="http://schemas.microsoft.com/office/drawing/2014/main" xmlns="" id="{A2C55108-90B4-4CD7-A157-394AD22F8D37}"/>
              </a:ext>
            </a:extLst>
          </p:cNvPr>
          <p:cNvSpPr/>
          <p:nvPr/>
        </p:nvSpPr>
        <p:spPr>
          <a:xfrm>
            <a:off x="0" y="0"/>
            <a:ext cx="91440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2" name="Nadpis 1">
            <a:extLst>
              <a:ext uri="{FF2B5EF4-FFF2-40B4-BE49-F238E27FC236}">
                <a16:creationId xmlns:a16="http://schemas.microsoft.com/office/drawing/2014/main" xmlns="" id="{1C6FDE60-B329-4909-8552-73CE845B35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 b="1" dirty="0">
                <a:solidFill>
                  <a:schemeClr val="bg1"/>
                </a:solidFill>
              </a:rPr>
              <a:t>Off-line uspořádání s CE-ESI-QTOF</a:t>
            </a:r>
          </a:p>
        </p:txBody>
      </p:sp>
      <p:sp>
        <p:nvSpPr>
          <p:cNvPr id="13" name="Obdélník 12">
            <a:extLst>
              <a:ext uri="{FF2B5EF4-FFF2-40B4-BE49-F238E27FC236}">
                <a16:creationId xmlns:a16="http://schemas.microsoft.com/office/drawing/2014/main" xmlns="" id="{3CBE96EB-891C-493A-912F-B905BA4C8AAA}"/>
              </a:ext>
            </a:extLst>
          </p:cNvPr>
          <p:cNvSpPr/>
          <p:nvPr/>
        </p:nvSpPr>
        <p:spPr>
          <a:xfrm>
            <a:off x="0" y="6344940"/>
            <a:ext cx="9144000" cy="51306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4" name="Zástupný symbol pro obsah 6">
            <a:extLst>
              <a:ext uri="{FF2B5EF4-FFF2-40B4-BE49-F238E27FC236}">
                <a16:creationId xmlns:a16="http://schemas.microsoft.com/office/drawing/2014/main" xmlns="" id="{8486345D-7139-4B77-AF34-5CB3A407F697}"/>
              </a:ext>
            </a:extLst>
          </p:cNvPr>
          <p:cNvSpPr txBox="1">
            <a:spLocks/>
          </p:cNvSpPr>
          <p:nvPr/>
        </p:nvSpPr>
        <p:spPr>
          <a:xfrm>
            <a:off x="683569" y="6426811"/>
            <a:ext cx="8003232" cy="31310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cs-CZ" sz="16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Schejbal, J., Slezáčková, L., Řemínek, R., </a:t>
            </a:r>
            <a:r>
              <a:rPr lang="cs-CZ" sz="1600" dirty="0" err="1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Glatz</a:t>
            </a:r>
            <a:r>
              <a:rPr lang="cs-CZ" sz="16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, Z., J. </a:t>
            </a:r>
            <a:r>
              <a:rPr lang="cs-CZ" sz="1600" dirty="0" err="1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Chromatogr</a:t>
            </a:r>
            <a:r>
              <a:rPr lang="cs-CZ" sz="16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. A 2017, </a:t>
            </a:r>
            <a:r>
              <a:rPr lang="cs-CZ" sz="1600" i="1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1487</a:t>
            </a:r>
            <a:r>
              <a:rPr lang="cs-CZ" sz="16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, 235–241.</a:t>
            </a:r>
            <a:endParaRPr lang="en-US" sz="1600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556125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xmlns="" id="{19D821C2-0A60-458B-B05F-D843752EC0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911243"/>
            <a:ext cx="8892480" cy="3822013"/>
          </a:xfrm>
          <a:prstGeom prst="rect">
            <a:avLst/>
          </a:prstGeom>
        </p:spPr>
      </p:pic>
      <p:sp>
        <p:nvSpPr>
          <p:cNvPr id="10" name="Obdélník 9">
            <a:extLst>
              <a:ext uri="{FF2B5EF4-FFF2-40B4-BE49-F238E27FC236}">
                <a16:creationId xmlns:a16="http://schemas.microsoft.com/office/drawing/2014/main" xmlns="" id="{4A871C64-DA72-4FF5-AFEE-D7ECEDA03C12}"/>
              </a:ext>
            </a:extLst>
          </p:cNvPr>
          <p:cNvSpPr/>
          <p:nvPr/>
        </p:nvSpPr>
        <p:spPr>
          <a:xfrm>
            <a:off x="0" y="0"/>
            <a:ext cx="91440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1" name="Nadpis 1">
            <a:extLst>
              <a:ext uri="{FF2B5EF4-FFF2-40B4-BE49-F238E27FC236}">
                <a16:creationId xmlns:a16="http://schemas.microsoft.com/office/drawing/2014/main" xmlns="" id="{F7349770-49E0-4745-B479-CA18DDD6A6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 b="1" dirty="0">
                <a:solidFill>
                  <a:schemeClr val="bg1"/>
                </a:solidFill>
              </a:rPr>
              <a:t>Off-line uspořádání s CE-ESI-QTOF</a:t>
            </a:r>
          </a:p>
        </p:txBody>
      </p:sp>
      <p:sp>
        <p:nvSpPr>
          <p:cNvPr id="12" name="Obdélník 11">
            <a:extLst>
              <a:ext uri="{FF2B5EF4-FFF2-40B4-BE49-F238E27FC236}">
                <a16:creationId xmlns:a16="http://schemas.microsoft.com/office/drawing/2014/main" xmlns="" id="{3BE89C6F-044A-4255-9011-7C6C7A4752B6}"/>
              </a:ext>
            </a:extLst>
          </p:cNvPr>
          <p:cNvSpPr/>
          <p:nvPr/>
        </p:nvSpPr>
        <p:spPr>
          <a:xfrm>
            <a:off x="0" y="6344940"/>
            <a:ext cx="9144000" cy="51306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3" name="Zástupný symbol pro obsah 6">
            <a:extLst>
              <a:ext uri="{FF2B5EF4-FFF2-40B4-BE49-F238E27FC236}">
                <a16:creationId xmlns:a16="http://schemas.microsoft.com/office/drawing/2014/main" xmlns="" id="{EC0A4D9E-0063-4501-B2C0-6921F0FB4DC5}"/>
              </a:ext>
            </a:extLst>
          </p:cNvPr>
          <p:cNvSpPr txBox="1">
            <a:spLocks/>
          </p:cNvSpPr>
          <p:nvPr/>
        </p:nvSpPr>
        <p:spPr>
          <a:xfrm>
            <a:off x="683569" y="6426811"/>
            <a:ext cx="8003232" cy="31310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cs-CZ" sz="16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Schejbal, J., Slezáčková, L., Řemínek, R., </a:t>
            </a:r>
            <a:r>
              <a:rPr lang="cs-CZ" sz="1600" dirty="0" err="1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Glatz</a:t>
            </a:r>
            <a:r>
              <a:rPr lang="cs-CZ" sz="16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, Z., J. </a:t>
            </a:r>
            <a:r>
              <a:rPr lang="cs-CZ" sz="1600" dirty="0" err="1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Chromatogr</a:t>
            </a:r>
            <a:r>
              <a:rPr lang="cs-CZ" sz="16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. A 2017, </a:t>
            </a:r>
            <a:r>
              <a:rPr lang="cs-CZ" sz="1600" i="1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1487</a:t>
            </a:r>
            <a:r>
              <a:rPr lang="cs-CZ" sz="16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, 235–241.</a:t>
            </a:r>
            <a:endParaRPr lang="en-US" sz="1600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720556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>
            <a:extLst>
              <a:ext uri="{FF2B5EF4-FFF2-40B4-BE49-F238E27FC236}">
                <a16:creationId xmlns:a16="http://schemas.microsoft.com/office/drawing/2014/main" xmlns="" id="{6DF53C14-88C0-4869-96FC-720C7EE5F37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168" b="37647"/>
          <a:stretch/>
        </p:blipFill>
        <p:spPr>
          <a:xfrm>
            <a:off x="468396" y="4216225"/>
            <a:ext cx="3599548" cy="2525143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xmlns="" id="{DE4F923B-1F1E-49D7-BB56-A00C4E388FF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8814"/>
          <a:stretch/>
        </p:blipFill>
        <p:spPr>
          <a:xfrm>
            <a:off x="468397" y="1691083"/>
            <a:ext cx="3599547" cy="2525142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xmlns="" id="{15FCB465-132A-4654-A2A6-2AD05B8509E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101"/>
          <a:stretch/>
        </p:blipFill>
        <p:spPr>
          <a:xfrm>
            <a:off x="4424048" y="1944216"/>
            <a:ext cx="3907577" cy="3429000"/>
          </a:xfrm>
          <a:prstGeom prst="rect">
            <a:avLst/>
          </a:prstGeom>
        </p:spPr>
      </p:pic>
      <p:sp>
        <p:nvSpPr>
          <p:cNvPr id="13" name="Obdélník 12">
            <a:extLst>
              <a:ext uri="{FF2B5EF4-FFF2-40B4-BE49-F238E27FC236}">
                <a16:creationId xmlns:a16="http://schemas.microsoft.com/office/drawing/2014/main" xmlns="" id="{DEE26534-1284-471B-A618-4E71DF737BED}"/>
              </a:ext>
            </a:extLst>
          </p:cNvPr>
          <p:cNvSpPr/>
          <p:nvPr/>
        </p:nvSpPr>
        <p:spPr>
          <a:xfrm>
            <a:off x="0" y="0"/>
            <a:ext cx="91440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4" name="Nadpis 1">
            <a:extLst>
              <a:ext uri="{FF2B5EF4-FFF2-40B4-BE49-F238E27FC236}">
                <a16:creationId xmlns:a16="http://schemas.microsoft.com/office/drawing/2014/main" xmlns="" id="{A9CF8B02-82B9-4C13-9A4A-AB1D51532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 b="1" dirty="0">
                <a:solidFill>
                  <a:schemeClr val="bg1"/>
                </a:solidFill>
              </a:rPr>
              <a:t>Off-line uspořádání s CE-ESI-QTOF</a:t>
            </a:r>
          </a:p>
        </p:txBody>
      </p:sp>
      <p:sp>
        <p:nvSpPr>
          <p:cNvPr id="17" name="Obdélník 16">
            <a:extLst>
              <a:ext uri="{FF2B5EF4-FFF2-40B4-BE49-F238E27FC236}">
                <a16:creationId xmlns:a16="http://schemas.microsoft.com/office/drawing/2014/main" xmlns="" id="{AB83231D-5D3D-4FBB-A171-E9E3FA3C7B06}"/>
              </a:ext>
            </a:extLst>
          </p:cNvPr>
          <p:cNvSpPr/>
          <p:nvPr/>
        </p:nvSpPr>
        <p:spPr>
          <a:xfrm>
            <a:off x="4067944" y="6344940"/>
            <a:ext cx="5076056" cy="51306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8" name="Zástupný symbol pro obsah 6">
            <a:extLst>
              <a:ext uri="{FF2B5EF4-FFF2-40B4-BE49-F238E27FC236}">
                <a16:creationId xmlns:a16="http://schemas.microsoft.com/office/drawing/2014/main" xmlns="" id="{EC58510A-A431-4F8E-8270-7F1574356B85}"/>
              </a:ext>
            </a:extLst>
          </p:cNvPr>
          <p:cNvSpPr txBox="1">
            <a:spLocks/>
          </p:cNvSpPr>
          <p:nvPr/>
        </p:nvSpPr>
        <p:spPr>
          <a:xfrm>
            <a:off x="4139951" y="6426811"/>
            <a:ext cx="4896545" cy="431189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cs-CZ" sz="16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Schejbal, J., Slezáčková, L., Řemínek, R., </a:t>
            </a:r>
            <a:r>
              <a:rPr lang="cs-CZ" sz="1600" dirty="0" err="1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Glatz</a:t>
            </a:r>
            <a:r>
              <a:rPr lang="cs-CZ" sz="16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, Z., J. </a:t>
            </a:r>
            <a:r>
              <a:rPr lang="cs-CZ" sz="1600" dirty="0" err="1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Chromatogr</a:t>
            </a:r>
            <a:r>
              <a:rPr lang="cs-CZ" sz="16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. A 2017, </a:t>
            </a:r>
            <a:r>
              <a:rPr lang="cs-CZ" sz="1600" i="1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1487</a:t>
            </a:r>
            <a:r>
              <a:rPr lang="cs-CZ" sz="16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, 235–241.</a:t>
            </a:r>
            <a:endParaRPr lang="en-US" sz="1600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758997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>
            <a:extLst>
              <a:ext uri="{FF2B5EF4-FFF2-40B4-BE49-F238E27FC236}">
                <a16:creationId xmlns:a16="http://schemas.microsoft.com/office/drawing/2014/main" xmlns="" id="{CFFD8EDF-8BCE-4A57-B990-6C2DBC3A2DF5}"/>
              </a:ext>
            </a:extLst>
          </p:cNvPr>
          <p:cNvSpPr/>
          <p:nvPr/>
        </p:nvSpPr>
        <p:spPr>
          <a:xfrm>
            <a:off x="0" y="6344940"/>
            <a:ext cx="9144000" cy="51306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xmlns="" id="{9507E53E-89B2-41D0-AD39-4F92ACE132EB}"/>
              </a:ext>
            </a:extLst>
          </p:cNvPr>
          <p:cNvSpPr/>
          <p:nvPr/>
        </p:nvSpPr>
        <p:spPr>
          <a:xfrm>
            <a:off x="0" y="0"/>
            <a:ext cx="91440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xmlns="" id="{769EF2D8-1558-48D1-B616-CBE7DCA1B8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chemeClr val="bg1"/>
                </a:solidFill>
              </a:rPr>
              <a:t>Současné trendy v </a:t>
            </a:r>
            <a:r>
              <a:rPr lang="cs-CZ" b="1" dirty="0" err="1">
                <a:solidFill>
                  <a:schemeClr val="bg1"/>
                </a:solidFill>
              </a:rPr>
              <a:t>bioanalýze</a:t>
            </a:r>
            <a:endParaRPr lang="cs-CZ" b="1" dirty="0">
              <a:solidFill>
                <a:schemeClr val="bg1"/>
              </a:solidFill>
            </a:endParaRP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xmlns="" id="{8573E127-0F9E-4D77-8CDF-0D3C58752D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560" y="1628800"/>
            <a:ext cx="7704856" cy="5147426"/>
          </a:xfrm>
        </p:spPr>
        <p:txBody>
          <a:bodyPr>
            <a:normAutofit lnSpcReduction="10000"/>
          </a:bodyPr>
          <a:lstStyle/>
          <a:p>
            <a:r>
              <a:rPr lang="cs-CZ" dirty="0" err="1"/>
              <a:t>Minituarizace</a:t>
            </a:r>
            <a:endParaRPr lang="cs-CZ" dirty="0"/>
          </a:p>
          <a:p>
            <a:r>
              <a:rPr lang="cs-CZ" dirty="0"/>
              <a:t>Zvyšování propustnosti systémů</a:t>
            </a:r>
          </a:p>
          <a:p>
            <a:r>
              <a:rPr lang="cs-CZ" dirty="0"/>
              <a:t>Zvyšování citlivosti</a:t>
            </a:r>
          </a:p>
          <a:p>
            <a:pPr marL="0" indent="0">
              <a:buNone/>
            </a:pPr>
            <a:endParaRPr lang="cs-CZ" dirty="0"/>
          </a:p>
          <a:p>
            <a:pPr>
              <a:buFont typeface="Calibri" panose="020F0502020204030204" pitchFamily="34" charset="0"/>
              <a:buChar char="→"/>
            </a:pPr>
            <a:r>
              <a:rPr lang="cs-CZ" dirty="0"/>
              <a:t> CE na čipu</a:t>
            </a:r>
          </a:p>
          <a:p>
            <a:pPr>
              <a:buFont typeface="Calibri" panose="020F0502020204030204" pitchFamily="34" charset="0"/>
              <a:buChar char="→"/>
            </a:pPr>
            <a:r>
              <a:rPr lang="cs-CZ" dirty="0"/>
              <a:t>spojení </a:t>
            </a:r>
            <a:r>
              <a:rPr lang="cs-CZ" dirty="0" err="1"/>
              <a:t>mikrofluidiky</a:t>
            </a:r>
            <a:r>
              <a:rPr lang="cs-CZ" dirty="0"/>
              <a:t> a CE na principu   </a:t>
            </a:r>
            <a:r>
              <a:rPr lang="cs-CZ" dirty="0" err="1"/>
              <a:t>Lab</a:t>
            </a:r>
            <a:r>
              <a:rPr lang="cs-CZ" dirty="0"/>
              <a:t>-on-</a:t>
            </a:r>
            <a:r>
              <a:rPr lang="cs-CZ" dirty="0" err="1"/>
              <a:t>Chip</a:t>
            </a:r>
            <a:endParaRPr lang="cs-CZ" dirty="0"/>
          </a:p>
          <a:p>
            <a:pPr>
              <a:buFont typeface="Calibri" panose="020F0502020204030204" pitchFamily="34" charset="0"/>
              <a:buChar char="→"/>
            </a:pPr>
            <a:r>
              <a:rPr lang="cs-CZ" dirty="0"/>
              <a:t>CE-MS standardem</a:t>
            </a:r>
          </a:p>
          <a:p>
            <a:pPr marL="0" indent="0">
              <a:buNone/>
            </a:pPr>
            <a:r>
              <a:rPr lang="cs-CZ" dirty="0"/>
              <a:t>     (</a:t>
            </a:r>
            <a:r>
              <a:rPr lang="cs-CZ" dirty="0" err="1"/>
              <a:t>Sheetless</a:t>
            </a:r>
            <a:r>
              <a:rPr lang="cs-CZ" dirty="0"/>
              <a:t> CE-MS?)</a:t>
            </a:r>
          </a:p>
        </p:txBody>
      </p:sp>
      <p:pic>
        <p:nvPicPr>
          <p:cNvPr id="2050" name="Picture 2" descr="VÃ½sledek obrÃ¡zku pro droplet microfluidics">
            <a:extLst>
              <a:ext uri="{FF2B5EF4-FFF2-40B4-BE49-F238E27FC236}">
                <a16:creationId xmlns:a16="http://schemas.microsoft.com/office/drawing/2014/main" xmlns="" id="{6758191A-0198-41D6-A742-0341C41F5D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17" t="37732" r="33755" b="33592"/>
          <a:stretch/>
        </p:blipFill>
        <p:spPr bwMode="auto">
          <a:xfrm flipH="1">
            <a:off x="6156176" y="2959109"/>
            <a:ext cx="2720784" cy="1325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SouvisejÃ­cÃ­ obrÃ¡zek">
            <a:extLst>
              <a:ext uri="{FF2B5EF4-FFF2-40B4-BE49-F238E27FC236}">
                <a16:creationId xmlns:a16="http://schemas.microsoft.com/office/drawing/2014/main" xmlns="" id="{9959C9A9-C619-47ED-8F0F-F8979929A3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2959109"/>
            <a:ext cx="2088233" cy="1325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SouvisejÃ­cÃ­ obrÃ¡zek">
            <a:extLst>
              <a:ext uri="{FF2B5EF4-FFF2-40B4-BE49-F238E27FC236}">
                <a16:creationId xmlns:a16="http://schemas.microsoft.com/office/drawing/2014/main" xmlns="" id="{FEC9214C-0051-49F0-9E3F-1D42314BBC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8248" y="4976638"/>
            <a:ext cx="3814192" cy="179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364292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>
            <a:extLst>
              <a:ext uri="{FF2B5EF4-FFF2-40B4-BE49-F238E27FC236}">
                <a16:creationId xmlns:a16="http://schemas.microsoft.com/office/drawing/2014/main" xmlns="" id="{13256C3D-4901-4FBA-A07E-E679325A62F5}"/>
              </a:ext>
            </a:extLst>
          </p:cNvPr>
          <p:cNvSpPr/>
          <p:nvPr/>
        </p:nvSpPr>
        <p:spPr>
          <a:xfrm>
            <a:off x="0" y="0"/>
            <a:ext cx="91440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b="1" dirty="0">
                <a:solidFill>
                  <a:schemeClr val="bg1"/>
                </a:solidFill>
              </a:rPr>
              <a:t>Současná a budoucí témata CE?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711349"/>
            <a:ext cx="8229600" cy="4525963"/>
          </a:xfrm>
        </p:spPr>
        <p:txBody>
          <a:bodyPr/>
          <a:lstStyle/>
          <a:p>
            <a:r>
              <a:rPr lang="cs-CZ" dirty="0"/>
              <a:t>aplikace</a:t>
            </a:r>
          </a:p>
          <a:p>
            <a:r>
              <a:rPr lang="cs-CZ" dirty="0" err="1"/>
              <a:t>proteomika</a:t>
            </a:r>
            <a:r>
              <a:rPr lang="cs-CZ" dirty="0"/>
              <a:t> (</a:t>
            </a:r>
            <a:r>
              <a:rPr lang="cs-CZ" dirty="0" err="1"/>
              <a:t>native</a:t>
            </a:r>
            <a:r>
              <a:rPr lang="cs-CZ" dirty="0"/>
              <a:t> CE)</a:t>
            </a:r>
          </a:p>
          <a:p>
            <a:r>
              <a:rPr lang="cs-CZ" dirty="0"/>
              <a:t>studium </a:t>
            </a:r>
            <a:r>
              <a:rPr lang="cs-CZ" dirty="0" err="1"/>
              <a:t>glykosylací</a:t>
            </a:r>
            <a:r>
              <a:rPr lang="cs-CZ" dirty="0"/>
              <a:t> proteinů</a:t>
            </a:r>
          </a:p>
          <a:p>
            <a:r>
              <a:rPr lang="cs-CZ" dirty="0" err="1"/>
              <a:t>mikrofluidika</a:t>
            </a:r>
            <a:r>
              <a:rPr lang="cs-CZ" dirty="0"/>
              <a:t> a CE</a:t>
            </a:r>
          </a:p>
          <a:p>
            <a:r>
              <a:rPr lang="cs-CZ" dirty="0"/>
              <a:t>multidimenzionální analýzy</a:t>
            </a:r>
          </a:p>
          <a:p>
            <a:r>
              <a:rPr lang="cs-CZ" dirty="0"/>
              <a:t>analýzy jednotlivých buněk</a:t>
            </a:r>
          </a:p>
          <a:p>
            <a:r>
              <a:rPr lang="cs-CZ" dirty="0"/>
              <a:t>hledání </a:t>
            </a:r>
            <a:r>
              <a:rPr lang="cs-CZ" dirty="0" err="1"/>
              <a:t>extraterestriálního</a:t>
            </a:r>
            <a:r>
              <a:rPr lang="cs-CZ" dirty="0"/>
              <a:t> života </a:t>
            </a:r>
          </a:p>
        </p:txBody>
      </p:sp>
      <p:pic>
        <p:nvPicPr>
          <p:cNvPr id="81922" name="Picture 2" descr="VÃ½sledek obrÃ¡zku pro glycosylation">
            <a:extLst>
              <a:ext uri="{FF2B5EF4-FFF2-40B4-BE49-F238E27FC236}">
                <a16:creationId xmlns:a16="http://schemas.microsoft.com/office/drawing/2014/main" xmlns="" id="{6D970CB0-3BC3-4ED4-9E24-497B956A79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2244005"/>
            <a:ext cx="3275856" cy="1842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bdélník 8">
            <a:extLst>
              <a:ext uri="{FF2B5EF4-FFF2-40B4-BE49-F238E27FC236}">
                <a16:creationId xmlns:a16="http://schemas.microsoft.com/office/drawing/2014/main" xmlns="" id="{1F6A3145-DB15-4E8C-B990-C6C7EFB4CDD2}"/>
              </a:ext>
            </a:extLst>
          </p:cNvPr>
          <p:cNvSpPr/>
          <p:nvPr/>
        </p:nvSpPr>
        <p:spPr>
          <a:xfrm>
            <a:off x="0" y="6344940"/>
            <a:ext cx="9144000" cy="51306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3488243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>
            <a:extLst>
              <a:ext uri="{FF2B5EF4-FFF2-40B4-BE49-F238E27FC236}">
                <a16:creationId xmlns:a16="http://schemas.microsoft.com/office/drawing/2014/main" xmlns="" id="{320FAD97-5BFB-466E-8F55-815913E5E23D}"/>
              </a:ext>
            </a:extLst>
          </p:cNvPr>
          <p:cNvSpPr/>
          <p:nvPr/>
        </p:nvSpPr>
        <p:spPr>
          <a:xfrm>
            <a:off x="0" y="0"/>
            <a:ext cx="91440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xmlns="" id="{C8BD2B40-51F3-415E-8BFE-6E0A6A8E33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chemeClr val="bg1"/>
                </a:solidFill>
              </a:rPr>
              <a:t>Mise NASA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xmlns="" id="{3F2F0F1A-D88C-4A8A-9CD9-CC175F9765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Mars Science </a:t>
            </a:r>
            <a:r>
              <a:rPr lang="cs-CZ" dirty="0" err="1"/>
              <a:t>Laboratory</a:t>
            </a:r>
            <a:r>
              <a:rPr lang="cs-CZ" dirty="0"/>
              <a:t> (2012–současnost)</a:t>
            </a:r>
          </a:p>
          <a:p>
            <a:r>
              <a:rPr lang="cs-CZ" dirty="0"/>
              <a:t>Europa Clipper (2022?)</a:t>
            </a:r>
          </a:p>
          <a:p>
            <a:r>
              <a:rPr lang="cs-CZ" dirty="0" err="1"/>
              <a:t>Enceladus</a:t>
            </a:r>
            <a:r>
              <a:rPr lang="cs-CZ" dirty="0"/>
              <a:t> </a:t>
            </a:r>
            <a:r>
              <a:rPr lang="cs-CZ" dirty="0" err="1"/>
              <a:t>Life</a:t>
            </a:r>
            <a:r>
              <a:rPr lang="cs-CZ" dirty="0"/>
              <a:t> </a:t>
            </a:r>
            <a:r>
              <a:rPr lang="cs-CZ" dirty="0" err="1"/>
              <a:t>Finder</a:t>
            </a:r>
            <a:endParaRPr lang="cs-CZ" dirty="0"/>
          </a:p>
          <a:p>
            <a:pPr>
              <a:buFont typeface="Calibri" panose="020F0502020204030204" pitchFamily="34" charset="0"/>
              <a:buChar char="→"/>
            </a:pPr>
            <a:r>
              <a:rPr lang="cs-CZ" dirty="0"/>
              <a:t> hledání aminokyselin a malých organických kyselin pomocí CE-C</a:t>
            </a:r>
            <a:r>
              <a:rPr lang="cs-CZ" baseline="30000" dirty="0"/>
              <a:t>4</a:t>
            </a:r>
            <a:r>
              <a:rPr lang="cs-CZ" dirty="0"/>
              <a:t>D a CE-MS</a:t>
            </a:r>
          </a:p>
          <a:p>
            <a:endParaRPr lang="cs-CZ" dirty="0"/>
          </a:p>
        </p:txBody>
      </p:sp>
      <p:pic>
        <p:nvPicPr>
          <p:cNvPr id="82946" name="Picture 2" descr="VÃ½sledek obrÃ¡zku pro enceladus nasa mission">
            <a:extLst>
              <a:ext uri="{FF2B5EF4-FFF2-40B4-BE49-F238E27FC236}">
                <a16:creationId xmlns:a16="http://schemas.microsoft.com/office/drawing/2014/main" xmlns="" id="{8AE2E912-B109-4B13-B651-0B96491EED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4841" y="4733654"/>
            <a:ext cx="3779160" cy="2124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948" name="Picture 4" descr="https://upload.wikimedia.org/wikipedia/commons/thumb/c/ce/PIA19808-MarsCuriosityRover-AeolisMons-BuckskinRock-20150805.jpg/800px-PIA19808-MarsCuriosityRover-AeolisMons-BuckskinRock-20150805.jpg">
            <a:extLst>
              <a:ext uri="{FF2B5EF4-FFF2-40B4-BE49-F238E27FC236}">
                <a16:creationId xmlns:a16="http://schemas.microsoft.com/office/drawing/2014/main" xmlns="" id="{05BB816F-8B4B-4FB4-9C61-487BA6517E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99" y="4733654"/>
            <a:ext cx="2167781" cy="2124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950" name="Picture 6" descr="VÃ½sledek obrÃ¡zku pro europa jupiter">
            <a:extLst>
              <a:ext uri="{FF2B5EF4-FFF2-40B4-BE49-F238E27FC236}">
                <a16:creationId xmlns:a16="http://schemas.microsoft.com/office/drawing/2014/main" xmlns="" id="{0007C014-A37A-4AF1-B1C0-52B40FAD46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7779" y="4733655"/>
            <a:ext cx="3157061" cy="2124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11806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délník 11">
            <a:extLst>
              <a:ext uri="{FF2B5EF4-FFF2-40B4-BE49-F238E27FC236}">
                <a16:creationId xmlns:a16="http://schemas.microsoft.com/office/drawing/2014/main" xmlns="" id="{EF4A5C84-67F8-48B4-9B4B-E134EDFF03D0}"/>
              </a:ext>
            </a:extLst>
          </p:cNvPr>
          <p:cNvSpPr/>
          <p:nvPr/>
        </p:nvSpPr>
        <p:spPr>
          <a:xfrm>
            <a:off x="0" y="0"/>
            <a:ext cx="91440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chemeClr val="bg1"/>
                </a:solidFill>
              </a:rPr>
              <a:t>Elektroosmotický tok</a:t>
            </a:r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15" t="22619" r="15899" b="12006"/>
          <a:stretch/>
        </p:blipFill>
        <p:spPr>
          <a:xfrm>
            <a:off x="5521593" y="4771835"/>
            <a:ext cx="3049251" cy="1681501"/>
          </a:xfrm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47" t="32345" r="12659" b="24888"/>
          <a:stretch/>
        </p:blipFill>
        <p:spPr>
          <a:xfrm>
            <a:off x="5724128" y="1700838"/>
            <a:ext cx="2846717" cy="2932981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68" b="18905"/>
          <a:stretch/>
        </p:blipFill>
        <p:spPr>
          <a:xfrm>
            <a:off x="537590" y="1700838"/>
            <a:ext cx="4754490" cy="4752498"/>
          </a:xfrm>
          <a:prstGeom prst="rect">
            <a:avLst/>
          </a:prstGeom>
        </p:spPr>
      </p:pic>
      <p:sp>
        <p:nvSpPr>
          <p:cNvPr id="11" name="Obdélník 10">
            <a:extLst>
              <a:ext uri="{FF2B5EF4-FFF2-40B4-BE49-F238E27FC236}">
                <a16:creationId xmlns:a16="http://schemas.microsoft.com/office/drawing/2014/main" xmlns="" id="{749FE629-3496-4BEF-BB62-07BECC212A6A}"/>
              </a:ext>
            </a:extLst>
          </p:cNvPr>
          <p:cNvSpPr/>
          <p:nvPr/>
        </p:nvSpPr>
        <p:spPr>
          <a:xfrm>
            <a:off x="0" y="6583362"/>
            <a:ext cx="9144000" cy="27463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302662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>
            <a:extLst>
              <a:ext uri="{FF2B5EF4-FFF2-40B4-BE49-F238E27FC236}">
                <a16:creationId xmlns:a16="http://schemas.microsoft.com/office/drawing/2014/main" xmlns="" id="{3B1F45C1-A663-4DEC-8777-862312FFB258}"/>
              </a:ext>
            </a:extLst>
          </p:cNvPr>
          <p:cNvSpPr/>
          <p:nvPr/>
        </p:nvSpPr>
        <p:spPr>
          <a:xfrm>
            <a:off x="0" y="0"/>
            <a:ext cx="91440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6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CE</a:t>
            </a:r>
            <a:r>
              <a:rPr lang="cs-CZ" b="1" dirty="0">
                <a:solidFill>
                  <a:schemeClr val="bg1"/>
                </a:solidFill>
              </a:rPr>
              <a:t> - </a:t>
            </a:r>
            <a:r>
              <a:rPr lang="en-US" b="1" dirty="0" err="1">
                <a:solidFill>
                  <a:schemeClr val="bg1"/>
                </a:solidFill>
              </a:rPr>
              <a:t>princip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separace</a:t>
            </a:r>
            <a:endParaRPr lang="cs-CZ" b="1" dirty="0">
              <a:solidFill>
                <a:schemeClr val="bg1"/>
              </a:solidFill>
            </a:endParaRPr>
          </a:p>
        </p:txBody>
      </p:sp>
      <p:pic>
        <p:nvPicPr>
          <p:cNvPr id="17" name="Obrázek 1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19" t="33374" r="12501" b="21029"/>
          <a:stretch/>
        </p:blipFill>
        <p:spPr>
          <a:xfrm>
            <a:off x="796324" y="1772816"/>
            <a:ext cx="7626092" cy="2736304"/>
          </a:xfrm>
          <a:prstGeom prst="rect">
            <a:avLst/>
          </a:prstGeom>
        </p:spPr>
      </p:pic>
      <p:pic>
        <p:nvPicPr>
          <p:cNvPr id="18" name="Zástupný symbol pro obsah 5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15" t="22619" r="15899" b="12006"/>
          <a:stretch/>
        </p:blipFill>
        <p:spPr>
          <a:xfrm>
            <a:off x="3131840" y="4725144"/>
            <a:ext cx="3080512" cy="1698740"/>
          </a:xfrm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xmlns="" id="{A16FB9EB-4782-455E-B997-3A12781328AF}"/>
              </a:ext>
            </a:extLst>
          </p:cNvPr>
          <p:cNvSpPr/>
          <p:nvPr/>
        </p:nvSpPr>
        <p:spPr>
          <a:xfrm>
            <a:off x="0" y="6583362"/>
            <a:ext cx="9144000" cy="27463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511470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>
            <a:extLst>
              <a:ext uri="{FF2B5EF4-FFF2-40B4-BE49-F238E27FC236}">
                <a16:creationId xmlns:a16="http://schemas.microsoft.com/office/drawing/2014/main" xmlns="" id="{41F93F87-4122-464B-85A5-68044495D819}"/>
              </a:ext>
            </a:extLst>
          </p:cNvPr>
          <p:cNvSpPr/>
          <p:nvPr/>
        </p:nvSpPr>
        <p:spPr>
          <a:xfrm>
            <a:off x="0" y="0"/>
            <a:ext cx="91440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chemeClr val="bg1"/>
                </a:solidFill>
              </a:rPr>
              <a:t>Výhody a omezení CE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7838" y="1592156"/>
            <a:ext cx="2786050" cy="2651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Zástupný symbol pro obsah 2"/>
          <p:cNvSpPr txBox="1">
            <a:spLocks/>
          </p:cNvSpPr>
          <p:nvPr/>
        </p:nvSpPr>
        <p:spPr>
          <a:xfrm>
            <a:off x="4147932" y="1553842"/>
            <a:ext cx="4528524" cy="50435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Verdana" pitchFamily="34" charset="0"/>
              <a:buChar char="+"/>
              <a:tabLst/>
              <a:defRPr/>
            </a:pPr>
            <a:r>
              <a:rPr kumimoji="0" lang="cs-CZ" sz="2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Verdana" pitchFamily="34" charset="0"/>
                <a:cs typeface="Verdana" pitchFamily="34" charset="0"/>
              </a:rPr>
              <a:t>Aplikační diverzita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Symbol" pitchFamily="18" charset="2"/>
              <a:buChar char=""/>
              <a:tabLst/>
              <a:defRPr/>
            </a:pPr>
            <a:r>
              <a:rPr kumimoji="0" lang="cs-CZ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Verdana" pitchFamily="34" charset="0"/>
                <a:cs typeface="Verdana" pitchFamily="34" charset="0"/>
              </a:rPr>
              <a:t>od atomů po celé buňky, variabilita detekce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Verdana" pitchFamily="34" charset="0"/>
              <a:buChar char="+"/>
              <a:tabLst/>
              <a:defRPr/>
            </a:pPr>
            <a:r>
              <a:rPr kumimoji="0" lang="cs-CZ" sz="2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Verdana" pitchFamily="34" charset="0"/>
                <a:cs typeface="Verdana" pitchFamily="34" charset="0"/>
              </a:rPr>
              <a:t>Vysoká separační účinnost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Symbol" pitchFamily="18" charset="2"/>
              <a:buChar char="Þ"/>
              <a:tabLst/>
              <a:defRPr/>
            </a:pPr>
            <a:r>
              <a:rPr kumimoji="0" lang="cs-CZ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Verdana" pitchFamily="34" charset="0"/>
                <a:cs typeface="Verdana" pitchFamily="34" charset="0"/>
              </a:rPr>
              <a:t>až miliony teoretických pater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Verdana" pitchFamily="34" charset="0"/>
              <a:buChar char="+"/>
              <a:tabLst/>
              <a:defRPr/>
            </a:pPr>
            <a:r>
              <a:rPr kumimoji="0" lang="cs-CZ" sz="2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Verdana" pitchFamily="34" charset="0"/>
                <a:cs typeface="Verdana" pitchFamily="34" charset="0"/>
              </a:rPr>
              <a:t>Malá spotřeba vzorku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Symbol" pitchFamily="18" charset="2"/>
              <a:buChar char="Þ"/>
              <a:tabLst/>
              <a:defRPr/>
            </a:pPr>
            <a:r>
              <a:rPr kumimoji="0" lang="cs-CZ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Verdana" pitchFamily="34" charset="0"/>
                <a:cs typeface="Verdana" pitchFamily="34" charset="0"/>
              </a:rPr>
              <a:t>jednotky až desítky </a:t>
            </a:r>
            <a:r>
              <a:rPr kumimoji="0" lang="cs-CZ" sz="16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Verdana" pitchFamily="34" charset="0"/>
                <a:cs typeface="Verdana" pitchFamily="34" charset="0"/>
              </a:rPr>
              <a:t>nL</a:t>
            </a:r>
            <a:endParaRPr kumimoji="0" lang="cs-CZ" sz="1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Verdana" pitchFamily="34" charset="0"/>
              <a:cs typeface="Verdana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Verdana" pitchFamily="34" charset="0"/>
              <a:buChar char="+"/>
              <a:tabLst/>
              <a:defRPr/>
            </a:pPr>
            <a:r>
              <a:rPr kumimoji="0" lang="cs-CZ" sz="2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Verdana" pitchFamily="34" charset="0"/>
                <a:cs typeface="Verdana" pitchFamily="34" charset="0"/>
              </a:rPr>
              <a:t>Malá spotřeba chemikálií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Symbol" pitchFamily="18" charset="2"/>
              <a:buChar char="Þ"/>
              <a:tabLst/>
              <a:defRPr/>
            </a:pPr>
            <a:r>
              <a:rPr kumimoji="0" lang="cs-CZ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Verdana" pitchFamily="34" charset="0"/>
                <a:cs typeface="Verdana" pitchFamily="34" charset="0"/>
              </a:rPr>
              <a:t>desítky </a:t>
            </a:r>
            <a:r>
              <a:rPr kumimoji="0" lang="cs-CZ" sz="16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Verdana" pitchFamily="34" charset="0"/>
                <a:cs typeface="Verdana" pitchFamily="34" charset="0"/>
              </a:rPr>
              <a:t>mL</a:t>
            </a:r>
            <a:r>
              <a:rPr kumimoji="0" lang="cs-CZ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Verdana" pitchFamily="34" charset="0"/>
                <a:cs typeface="Verdana" pitchFamily="34" charset="0"/>
              </a:rPr>
              <a:t> týdně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Verdana" pitchFamily="34" charset="0"/>
              <a:buChar char="+"/>
              <a:tabLst/>
              <a:defRPr/>
            </a:pPr>
            <a:r>
              <a:rPr lang="cs-CZ" sz="2600" dirty="0">
                <a:ea typeface="Verdana" pitchFamily="34" charset="0"/>
                <a:cs typeface="Verdana" pitchFamily="34" charset="0"/>
              </a:rPr>
              <a:t>Automatizace</a:t>
            </a:r>
          </a:p>
          <a:p>
            <a:pPr>
              <a:buFont typeface="Symbol" pitchFamily="18" charset="2"/>
              <a:buChar char="Þ"/>
            </a:pPr>
            <a:r>
              <a:rPr lang="cs-CZ" sz="1600" dirty="0">
                <a:ea typeface="Verdana" pitchFamily="34" charset="0"/>
                <a:cs typeface="Verdana" pitchFamily="34" charset="0"/>
              </a:rPr>
              <a:t>     Minimální riziko experimentální chyby</a:t>
            </a:r>
          </a:p>
          <a:p>
            <a:pPr>
              <a:buFont typeface="Symbol" pitchFamily="18" charset="2"/>
              <a:buChar char="Þ"/>
            </a:pPr>
            <a:r>
              <a:rPr lang="cs-CZ" sz="1600" dirty="0">
                <a:ea typeface="Verdana" pitchFamily="34" charset="0"/>
                <a:cs typeface="Verdana" pitchFamily="34" charset="0"/>
              </a:rPr>
              <a:t>     Vysoká propustnost systému</a:t>
            </a:r>
          </a:p>
          <a:p>
            <a:pPr marL="355600" indent="-261938">
              <a:spcBef>
                <a:spcPct val="20000"/>
              </a:spcBef>
              <a:buFont typeface="Verdana" panose="020B0604030504040204" pitchFamily="34" charset="0"/>
              <a:buChar char="-"/>
              <a:defRPr/>
            </a:pPr>
            <a:r>
              <a:rPr lang="cs-CZ" sz="2600" dirty="0">
                <a:solidFill>
                  <a:srgbClr val="FF0000"/>
                </a:solidFill>
                <a:ea typeface="Verdana" pitchFamily="34" charset="0"/>
                <a:cs typeface="Verdana" pitchFamily="34" charset="0"/>
              </a:rPr>
              <a:t>Citlivost </a:t>
            </a:r>
            <a:r>
              <a:rPr lang="cs-CZ" sz="1600" dirty="0">
                <a:solidFill>
                  <a:srgbClr val="FF0000"/>
                </a:solidFill>
                <a:ea typeface="Verdana" pitchFamily="34" charset="0"/>
                <a:cs typeface="Verdana" pitchFamily="34" charset="0"/>
              </a:rPr>
              <a:t>(v porovnání s HPLC)</a:t>
            </a:r>
          </a:p>
          <a:p>
            <a:pPr marL="355600" indent="-261938">
              <a:spcBef>
                <a:spcPct val="20000"/>
              </a:spcBef>
              <a:buFont typeface="Verdana" panose="020B0604030504040204" pitchFamily="34" charset="0"/>
              <a:buChar char="-"/>
              <a:defRPr/>
            </a:pPr>
            <a:r>
              <a:rPr lang="cs-CZ" sz="2600" dirty="0">
                <a:solidFill>
                  <a:srgbClr val="FF0000"/>
                </a:solidFill>
                <a:ea typeface="Verdana" pitchFamily="34" charset="0"/>
                <a:cs typeface="Verdana" pitchFamily="34" charset="0"/>
              </a:rPr>
              <a:t>Robustnost </a:t>
            </a:r>
            <a:r>
              <a:rPr lang="cs-CZ" sz="1600" dirty="0">
                <a:solidFill>
                  <a:srgbClr val="FF0000"/>
                </a:solidFill>
                <a:ea typeface="Verdana" pitchFamily="34" charset="0"/>
                <a:cs typeface="Verdana" pitchFamily="34" charset="0"/>
              </a:rPr>
              <a:t>(v porovnání s HPLC)</a:t>
            </a:r>
          </a:p>
          <a:p>
            <a:pPr lvl="0">
              <a:spcBef>
                <a:spcPct val="20000"/>
              </a:spcBef>
              <a:defRPr/>
            </a:pPr>
            <a:endParaRPr lang="cs-CZ" sz="2600" dirty="0">
              <a:ea typeface="Verdana" pitchFamily="34" charset="0"/>
              <a:cs typeface="Verdana" pitchFamily="34" charset="0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7838" y="4099302"/>
            <a:ext cx="2786050" cy="249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0" name="Picture 2" descr="VÃ½sledek obrÃ¡zku pro loh peki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392" y="3642074"/>
            <a:ext cx="807992" cy="937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bdélník 6">
            <a:extLst>
              <a:ext uri="{FF2B5EF4-FFF2-40B4-BE49-F238E27FC236}">
                <a16:creationId xmlns:a16="http://schemas.microsoft.com/office/drawing/2014/main" xmlns="" id="{245A7813-1923-415C-8B70-0AE3BFD89240}"/>
              </a:ext>
            </a:extLst>
          </p:cNvPr>
          <p:cNvSpPr/>
          <p:nvPr/>
        </p:nvSpPr>
        <p:spPr>
          <a:xfrm>
            <a:off x="0" y="6583362"/>
            <a:ext cx="9144000" cy="27463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1809906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3818</TotalTime>
  <Words>2375</Words>
  <Application>Microsoft Office PowerPoint</Application>
  <PresentationFormat>Předvádění na obrazovce (4:3)</PresentationFormat>
  <Paragraphs>398</Paragraphs>
  <Slides>68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68</vt:i4>
      </vt:variant>
    </vt:vector>
  </HeadingPairs>
  <TitlesOfParts>
    <vt:vector size="69" baseType="lpstr">
      <vt:lpstr>Motiv systému Office</vt:lpstr>
      <vt:lpstr>Využití kapilární elektroforézy pro studium enzymů</vt:lpstr>
      <vt:lpstr>Kapilární elektroforéza</vt:lpstr>
      <vt:lpstr>Historie CE</vt:lpstr>
      <vt:lpstr>Projekt lidského genomu</vt:lpstr>
      <vt:lpstr>Projekt lidského genomu</vt:lpstr>
      <vt:lpstr>CE - princip separace</vt:lpstr>
      <vt:lpstr>Elektroosmotický tok</vt:lpstr>
      <vt:lpstr>CE - princip separace</vt:lpstr>
      <vt:lpstr>Výhody a omezení CE</vt:lpstr>
      <vt:lpstr>Instrumentace CE</vt:lpstr>
      <vt:lpstr>CE a (U)HPLC</vt:lpstr>
      <vt:lpstr>Praktické aplikace CE</vt:lpstr>
      <vt:lpstr>Enzymy</vt:lpstr>
      <vt:lpstr>Enzymy</vt:lpstr>
      <vt:lpstr>Vývoj léčiv</vt:lpstr>
      <vt:lpstr>Vývoj léčiv</vt:lpstr>
      <vt:lpstr>Vývoj léčiv</vt:lpstr>
      <vt:lpstr>Vývoj léčiv</vt:lpstr>
      <vt:lpstr>Studium metabolismu léčiv</vt:lpstr>
      <vt:lpstr>Stanovení aktivity CYP pomocí CE</vt:lpstr>
      <vt:lpstr>Příklad studie v off-line uspořádání</vt:lpstr>
      <vt:lpstr>Kinetika enzymové reakce</vt:lpstr>
      <vt:lpstr>Inhibice enzymové reakce</vt:lpstr>
      <vt:lpstr>Lékové interakce</vt:lpstr>
      <vt:lpstr>2. příklad studie v off-line uspořádání</vt:lpstr>
      <vt:lpstr>Dávkování z krátkého konce</vt:lpstr>
      <vt:lpstr>Stanovení stability léčiv</vt:lpstr>
      <vt:lpstr>On-line uspořádání CE</vt:lpstr>
      <vt:lpstr>On-line uspořádání CE</vt:lpstr>
      <vt:lpstr>1a. EMMA, kontinuální mód</vt:lpstr>
      <vt:lpstr>1b. EMMA, zonální mód</vt:lpstr>
      <vt:lpstr>2a. At-Inlet metody</vt:lpstr>
      <vt:lpstr>2b. TDLFP</vt:lpstr>
      <vt:lpstr>2b. TDLFP</vt:lpstr>
      <vt:lpstr>3. IMER</vt:lpstr>
      <vt:lpstr>Příklad studie v uspořádání EMMA</vt:lpstr>
      <vt:lpstr>Příklad studie v uspořádání EMMA</vt:lpstr>
      <vt:lpstr>Příklad studie v uspořádání EMMA</vt:lpstr>
      <vt:lpstr>Příklad studie v uspořádání TDLFP</vt:lpstr>
      <vt:lpstr>Příklad studie v uspořádání TDLFP</vt:lpstr>
      <vt:lpstr>Příklad studie v uspořádání TDLFP</vt:lpstr>
      <vt:lpstr>Enantioselektivní separace</vt:lpstr>
      <vt:lpstr>Enantioselektivní separace</vt:lpstr>
      <vt:lpstr>Enantioselektivní separace</vt:lpstr>
      <vt:lpstr>Enantioselektivní separace</vt:lpstr>
      <vt:lpstr>Enantioselektivní separace</vt:lpstr>
      <vt:lpstr>Enantioselektivní separace</vt:lpstr>
      <vt:lpstr>Enantioselektivní separace</vt:lpstr>
      <vt:lpstr>Enantioselektivní separace</vt:lpstr>
      <vt:lpstr>Příklad studie v uspořádání IMER</vt:lpstr>
      <vt:lpstr>Příklad studie v uspořádání IMER</vt:lpstr>
      <vt:lpstr>Příklad studie v uspořádání IMER</vt:lpstr>
      <vt:lpstr>Příklad studie v uspořádání IMER</vt:lpstr>
      <vt:lpstr>Příklad studie v uspořádání IMER</vt:lpstr>
      <vt:lpstr>Příklad studie v uspořádání IMER</vt:lpstr>
      <vt:lpstr>Příklad studie v uspořádání IMER</vt:lpstr>
      <vt:lpstr>Online CE</vt:lpstr>
      <vt:lpstr>Alzheimerova choroba</vt:lpstr>
      <vt:lpstr>Beta-sekretáza</vt:lpstr>
      <vt:lpstr>Beta-sekretáza</vt:lpstr>
      <vt:lpstr>Off-line uspořádání s CE-ESI-QTOF</vt:lpstr>
      <vt:lpstr>Off-line uspořádání s CE-ESI-QTOF</vt:lpstr>
      <vt:lpstr>Off-line uspořádání s CE-ESI-QTOF</vt:lpstr>
      <vt:lpstr>Off-line uspořádání s CE-ESI-QTOF</vt:lpstr>
      <vt:lpstr>Off-line uspořádání s CE-ESI-QTOF</vt:lpstr>
      <vt:lpstr>Současné trendy v bioanalýze</vt:lpstr>
      <vt:lpstr>Současná a budoucí témata CE?</vt:lpstr>
      <vt:lpstr>Mise NASA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biochemie3</dc:creator>
  <cp:lastModifiedBy>Olda Janiczek</cp:lastModifiedBy>
  <cp:revision>115</cp:revision>
  <dcterms:created xsi:type="dcterms:W3CDTF">2018-10-16T08:41:51Z</dcterms:created>
  <dcterms:modified xsi:type="dcterms:W3CDTF">2018-12-10T07:17:03Z</dcterms:modified>
</cp:coreProperties>
</file>