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71" r:id="rId3"/>
    <p:sldId id="274" r:id="rId4"/>
    <p:sldId id="257" r:id="rId5"/>
    <p:sldId id="279" r:id="rId6"/>
    <p:sldId id="281" r:id="rId7"/>
    <p:sldId id="285" r:id="rId8"/>
    <p:sldId id="273" r:id="rId9"/>
    <p:sldId id="277" r:id="rId10"/>
    <p:sldId id="278" r:id="rId11"/>
    <p:sldId id="270" r:id="rId12"/>
    <p:sldId id="269" r:id="rId13"/>
    <p:sldId id="268" r:id="rId14"/>
    <p:sldId id="282" r:id="rId15"/>
    <p:sldId id="293" r:id="rId16"/>
    <p:sldId id="258" r:id="rId17"/>
    <p:sldId id="284" r:id="rId18"/>
    <p:sldId id="260" r:id="rId19"/>
    <p:sldId id="289" r:id="rId20"/>
    <p:sldId id="261" r:id="rId21"/>
    <p:sldId id="290" r:id="rId22"/>
    <p:sldId id="262" r:id="rId23"/>
    <p:sldId id="263" r:id="rId24"/>
    <p:sldId id="265" r:id="rId25"/>
    <p:sldId id="292" r:id="rId26"/>
    <p:sldId id="264" r:id="rId27"/>
    <p:sldId id="291" r:id="rId28"/>
    <p:sldId id="267" r:id="rId29"/>
    <p:sldId id="266" r:id="rId30"/>
    <p:sldId id="272" r:id="rId31"/>
    <p:sldId id="287" r:id="rId32"/>
    <p:sldId id="286" r:id="rId33"/>
    <p:sldId id="288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0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45" autoAdjust="0"/>
  </p:normalViewPr>
  <p:slideViewPr>
    <p:cSldViewPr snapToGrid="0" showGuides="1">
      <p:cViewPr varScale="1">
        <p:scale>
          <a:sx n="105" d="100"/>
          <a:sy n="105" d="100"/>
        </p:scale>
        <p:origin x="696" y="108"/>
      </p:cViewPr>
      <p:guideLst>
        <p:guide orient="horz" pos="2160"/>
        <p:guide pos="50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FA4FC-37DE-41D1-8155-0EAFAD2A2F11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56410-4AC5-4D1F-8FC7-8054118CE3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311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PBDR v # 63 a ne v prachu 54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6410-4AC5-4D1F-8FC7-8054118CE3D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882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PBDR v # 63 a ne v prachu 54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6410-4AC5-4D1F-8FC7-8054118CE3D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023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PBDR v # 63 a ne v prachu 54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6410-4AC5-4D1F-8FC7-8054118CE3D5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47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PBDR v # 63 a ne v prachu 54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6410-4AC5-4D1F-8FC7-8054118CE3D5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791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6AD6-7ED9-4126-AB5A-E605D9DD3FC9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2339-3AF1-4421-ADF9-493AA79B6D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24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6AD6-7ED9-4126-AB5A-E605D9DD3FC9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2339-3AF1-4421-ADF9-493AA79B6D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0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6AD6-7ED9-4126-AB5A-E605D9DD3FC9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2339-3AF1-4421-ADF9-493AA79B6D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99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6AD6-7ED9-4126-AB5A-E605D9DD3FC9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2339-3AF1-4421-ADF9-493AA79B6D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25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6AD6-7ED9-4126-AB5A-E605D9DD3FC9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2339-3AF1-4421-ADF9-493AA79B6D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73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6AD6-7ED9-4126-AB5A-E605D9DD3FC9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2339-3AF1-4421-ADF9-493AA79B6D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045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6AD6-7ED9-4126-AB5A-E605D9DD3FC9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2339-3AF1-4421-ADF9-493AA79B6D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142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6AD6-7ED9-4126-AB5A-E605D9DD3FC9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2339-3AF1-4421-ADF9-493AA79B6D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35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6AD6-7ED9-4126-AB5A-E605D9DD3FC9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2339-3AF1-4421-ADF9-493AA79B6D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130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6AD6-7ED9-4126-AB5A-E605D9DD3FC9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2339-3AF1-4421-ADF9-493AA79B6D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73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6AD6-7ED9-4126-AB5A-E605D9DD3FC9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2339-3AF1-4421-ADF9-493AA79B6D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82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D6AD6-7ED9-4126-AB5A-E605D9DD3FC9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C2339-3AF1-4421-ADF9-493AA79B6D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75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echnet.idnes.cz/cervene-vino-c94-/veda.aspx?c=A161017_054925_veda_pka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lar.google.cz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ftp/arxiv/papers/1808/1808.05053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pps.webofknowledge.com/WOS_GeneralSearch_input.do?product=WOS&amp;search_mode=GeneralSearch&amp;SID=X2mpXaPH7bBdnvmI1N3&amp;preferencesSaved=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38/nature09549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38/nature09549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libguides.wustl.edu/mendeley" TargetMode="External"/><Relationship Id="rId2" Type="http://schemas.openxmlformats.org/officeDocument/2006/relationships/hyperlink" Target="https://libguides.bodleian.ox.ac.uk/c.php?g=423116&amp;p=385180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cetox-education.cz/index.php?vyuka=studentske-prace" TargetMode="External"/><Relationship Id="rId2" Type="http://schemas.openxmlformats.org/officeDocument/2006/relationships/hyperlink" Target="https://cs.wikipedia.org/wiki/Angli%C4%8Dtina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cetox-education.cz/index.php?vyuka=studentske-prac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594967"/>
            <a:ext cx="9144000" cy="2387600"/>
          </a:xfrm>
        </p:spPr>
        <p:txBody>
          <a:bodyPr/>
          <a:lstStyle/>
          <a:p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Práce s vědeckou literaturou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074642"/>
            <a:ext cx="9144000" cy="1655762"/>
          </a:xfrm>
        </p:spPr>
        <p:txBody>
          <a:bodyPr/>
          <a:lstStyle/>
          <a:p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Jiří Novák</a:t>
            </a:r>
          </a:p>
          <a:p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882201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658" y="3234906"/>
            <a:ext cx="4525342" cy="362309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Otázka č.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3893" y="1546284"/>
            <a:ext cx="9017141" cy="4351338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Kdo je autorem výzkumných publikací do vědeckých (recenzovaných) časopisů?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Odborní novináři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Editoři časopisu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Vědci provádějící samotný popisovaný výzkum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Vědci zkoumající stejný vědecký obor, jako ti, co vypracovali popisovaný výzkum</a:t>
            </a:r>
          </a:p>
          <a:p>
            <a:pPr marL="457200" lvl="1" indent="0">
              <a:buNone/>
            </a:pPr>
            <a:endParaRPr lang="cs-CZ" sz="1600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023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7782" y="180190"/>
            <a:ext cx="10515600" cy="1325563"/>
          </a:xfrm>
        </p:spPr>
        <p:txBody>
          <a:bodyPr/>
          <a:lstStyle/>
          <a:p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Hlavní druhy odborné literatury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2442" y="127082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228600" lvl="1">
              <a:lnSpc>
                <a:spcPct val="110000"/>
              </a:lnSpc>
              <a:spcBef>
                <a:spcPts val="1000"/>
              </a:spcBef>
            </a:pPr>
            <a:r>
              <a:rPr lang="cs-CZ" altLang="en-US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Vědecké časopisy</a:t>
            </a:r>
            <a:r>
              <a:rPr lang="en-GB" altLang="en-US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</a:t>
            </a:r>
            <a:r>
              <a:rPr lang="en-GB" altLang="en-US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(</a:t>
            </a:r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primární zdroj)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Odborný článek – přináší nové poznatky – primární zdroj</a:t>
            </a:r>
          </a:p>
          <a:p>
            <a:pPr lvl="1">
              <a:lnSpc>
                <a:spcPct val="110000"/>
              </a:lnSpc>
            </a:pPr>
            <a:r>
              <a:rPr lang="cs-CZ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Review</a:t>
            </a:r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– přehledový článek - shrnuje co bylo k danému tématu napsáno – </a:t>
            </a:r>
            <a:r>
              <a:rPr lang="en-GB" altLang="en-US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(</a:t>
            </a:r>
            <a:r>
              <a:rPr lang="en-GB" altLang="en-US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sekundární</a:t>
            </a:r>
            <a:r>
              <a:rPr lang="en-GB" altLang="en-US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</a:t>
            </a:r>
            <a:r>
              <a:rPr lang="en-GB" altLang="en-US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zdroj</a:t>
            </a:r>
            <a:r>
              <a:rPr lang="en-GB" altLang="en-US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)</a:t>
            </a:r>
            <a:endParaRPr lang="en-GB" altLang="en-US" sz="1600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pPr>
              <a:lnSpc>
                <a:spcPct val="110000"/>
              </a:lnSpc>
            </a:pPr>
            <a:r>
              <a:rPr lang="cs-CZ" altLang="en-US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Odborné knihy</a:t>
            </a:r>
            <a:r>
              <a:rPr lang="en-GB" altLang="en-US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</a:t>
            </a:r>
            <a:r>
              <a:rPr lang="en-GB" altLang="en-US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(</a:t>
            </a:r>
            <a:r>
              <a:rPr lang="en-GB" altLang="en-US" sz="20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sekundární</a:t>
            </a:r>
            <a:r>
              <a:rPr lang="en-GB" altLang="en-US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</a:t>
            </a:r>
            <a:r>
              <a:rPr lang="en-GB" altLang="en-US" sz="20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zdroj</a:t>
            </a:r>
            <a:r>
              <a:rPr lang="en-GB" altLang="en-US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)</a:t>
            </a:r>
            <a:endParaRPr lang="cs-CZ" altLang="en-US" sz="2000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pPr lvl="1">
              <a:lnSpc>
                <a:spcPct val="110000"/>
              </a:lnSpc>
            </a:pPr>
            <a:r>
              <a:rPr lang="cs-CZ" altLang="en-US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Učebnice</a:t>
            </a:r>
            <a:endParaRPr lang="en-GB" altLang="en-US" sz="1600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pPr>
              <a:lnSpc>
                <a:spcPct val="110000"/>
              </a:lnSpc>
            </a:pPr>
            <a:r>
              <a:rPr lang="cs-CZ" altLang="en-US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Populárně vědecké časopisy (Vesmír, New </a:t>
            </a:r>
            <a:r>
              <a:rPr lang="cs-CZ" altLang="en-US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Scientist</a:t>
            </a:r>
            <a:r>
              <a:rPr lang="cs-CZ" altLang="en-US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) </a:t>
            </a:r>
          </a:p>
          <a:p>
            <a:pPr>
              <a:lnSpc>
                <a:spcPct val="110000"/>
              </a:lnSpc>
            </a:pPr>
            <a:r>
              <a:rPr lang="en-GB" altLang="en-US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Online </a:t>
            </a:r>
            <a:r>
              <a:rPr lang="cs-CZ" altLang="en-US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časopisy a knihy</a:t>
            </a:r>
            <a:r>
              <a:rPr lang="en-GB" altLang="en-US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</a:t>
            </a:r>
            <a:r>
              <a:rPr lang="cs-CZ" altLang="en-US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– </a:t>
            </a:r>
            <a:r>
              <a:rPr lang="cs-CZ" altLang="en-US" dirty="0">
                <a:solidFill>
                  <a:srgbClr val="FF0000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opatrně!</a:t>
            </a:r>
            <a:r>
              <a:rPr lang="cs-CZ" altLang="en-US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</a:t>
            </a:r>
            <a:endParaRPr lang="en-GB" altLang="en-US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pPr>
              <a:lnSpc>
                <a:spcPct val="110000"/>
              </a:lnSpc>
            </a:pPr>
            <a:r>
              <a:rPr lang="cs-CZ" altLang="en-US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Webové stránky</a:t>
            </a:r>
            <a:r>
              <a:rPr lang="en-GB" altLang="en-US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</a:t>
            </a:r>
            <a:r>
              <a:rPr lang="cs-CZ" altLang="en-US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– </a:t>
            </a:r>
            <a:r>
              <a:rPr lang="cs-CZ" altLang="en-US" dirty="0">
                <a:solidFill>
                  <a:srgbClr val="FF0000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opatrně! Např. </a:t>
            </a:r>
            <a:r>
              <a:rPr lang="cs-CZ" altLang="en-US" dirty="0" err="1">
                <a:solidFill>
                  <a:srgbClr val="FF0000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Wikipedia</a:t>
            </a:r>
            <a:r>
              <a:rPr lang="cs-CZ" altLang="en-US" dirty="0">
                <a:solidFill>
                  <a:srgbClr val="FF0000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</a:t>
            </a:r>
            <a:r>
              <a:rPr lang="cs-CZ" altLang="en-US" b="1" u="sng" dirty="0">
                <a:solidFill>
                  <a:srgbClr val="FF0000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není</a:t>
            </a:r>
            <a:r>
              <a:rPr lang="cs-CZ" altLang="en-US" dirty="0">
                <a:solidFill>
                  <a:srgbClr val="FF0000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odborná literatura </a:t>
            </a:r>
          </a:p>
          <a:p>
            <a:pPr>
              <a:lnSpc>
                <a:spcPct val="110000"/>
              </a:lnSpc>
            </a:pPr>
            <a:r>
              <a:rPr lang="cs-CZ" altLang="en-US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Noviny</a:t>
            </a:r>
            <a:r>
              <a:rPr lang="en-GB" altLang="en-US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6" t="16142" r="43403" b="17826"/>
          <a:stretch/>
        </p:blipFill>
        <p:spPr bwMode="auto">
          <a:xfrm>
            <a:off x="6651376" y="688068"/>
            <a:ext cx="5297715" cy="56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524000" y="6348639"/>
            <a:ext cx="829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  <a:hlinkClick r:id="rId3"/>
              </a:rPr>
              <a:t>http://technet.idnes.cz/cervene-vino-c94-/veda.aspx?c=A161017_054925_veda_pka</a:t>
            </a:r>
            <a:r>
              <a:rPr lang="cs-CZ" sz="14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  (</a:t>
            </a:r>
            <a:r>
              <a:rPr lang="cs-CZ" sz="14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access</a:t>
            </a:r>
            <a:r>
              <a:rPr lang="cs-CZ" sz="14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</a:t>
            </a:r>
            <a:r>
              <a:rPr lang="cs-CZ" sz="14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date</a:t>
            </a:r>
            <a:r>
              <a:rPr lang="cs-CZ" sz="14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25.10.2016)</a:t>
            </a:r>
          </a:p>
        </p:txBody>
      </p:sp>
    </p:spTree>
    <p:extLst>
      <p:ext uri="{BB962C8B-B14F-4D97-AF65-F5344CB8AC3E}">
        <p14:creationId xmlns:p14="http://schemas.microsoft.com/office/powerpoint/2010/main" val="329332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63414" cy="1325563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Členění odborného článku</a:t>
            </a:r>
          </a:p>
        </p:txBody>
      </p:sp>
      <p:sp>
        <p:nvSpPr>
          <p:cNvPr id="7" name="Text Box 7"/>
          <p:cNvSpPr txBox="1">
            <a:spLocks noGrp="1" noChangeArrowheads="1"/>
          </p:cNvSpPr>
          <p:nvPr>
            <p:ph idx="1"/>
          </p:nvPr>
        </p:nvSpPr>
        <p:spPr bwMode="auto">
          <a:xfrm>
            <a:off x="734028" y="1270040"/>
            <a:ext cx="6002438" cy="523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cs-CZ" altLang="cs-CZ" sz="2000" b="1" u="sng" dirty="0">
              <a:solidFill>
                <a:schemeClr val="tx1"/>
              </a:solidFill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pPr>
              <a:lnSpc>
                <a:spcPct val="120000"/>
              </a:lnSpc>
            </a:pPr>
            <a:r>
              <a:rPr lang="cs-CZ" altLang="cs-CZ" sz="2000" dirty="0">
                <a:solidFill>
                  <a:srgbClr val="FF0000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Název</a:t>
            </a:r>
          </a:p>
          <a:p>
            <a:pPr>
              <a:lnSpc>
                <a:spcPct val="120000"/>
              </a:lnSpc>
            </a:pPr>
            <a:r>
              <a:rPr lang="cs-CZ" altLang="cs-CZ" sz="2000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Seznam </a:t>
            </a:r>
            <a:r>
              <a:rPr lang="cs-CZ" altLang="cs-CZ" sz="2000" dirty="0" err="1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autorů+afiliace</a:t>
            </a:r>
            <a:endParaRPr lang="cs-CZ" altLang="cs-CZ" sz="2000" dirty="0">
              <a:solidFill>
                <a:schemeClr val="tx1"/>
              </a:solidFill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pPr>
              <a:lnSpc>
                <a:spcPct val="120000"/>
              </a:lnSpc>
            </a:pPr>
            <a:r>
              <a:rPr lang="cs-CZ" altLang="cs-CZ" sz="2000" dirty="0">
                <a:solidFill>
                  <a:srgbClr val="FF0000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Abstrakt – shrnutí klíčových bodů článku</a:t>
            </a:r>
          </a:p>
          <a:p>
            <a:pPr>
              <a:lnSpc>
                <a:spcPct val="120000"/>
              </a:lnSpc>
            </a:pPr>
            <a:r>
              <a:rPr lang="cs-CZ" altLang="cs-CZ" sz="2000" i="1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(Grafický abstrakt)</a:t>
            </a:r>
          </a:p>
          <a:p>
            <a:pPr>
              <a:lnSpc>
                <a:spcPct val="120000"/>
              </a:lnSpc>
            </a:pPr>
            <a:r>
              <a:rPr lang="cs-CZ" altLang="cs-CZ" sz="2000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Úvod – seznámení s problematikou </a:t>
            </a:r>
          </a:p>
          <a:p>
            <a:pPr>
              <a:lnSpc>
                <a:spcPct val="120000"/>
              </a:lnSpc>
            </a:pPr>
            <a:r>
              <a:rPr lang="cs-CZ" altLang="cs-CZ" sz="2000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Materiál a metody – podrobný popis použitých metod </a:t>
            </a:r>
          </a:p>
          <a:p>
            <a:pPr>
              <a:lnSpc>
                <a:spcPct val="120000"/>
              </a:lnSpc>
            </a:pPr>
            <a:r>
              <a:rPr lang="cs-CZ" altLang="cs-CZ" sz="2000" dirty="0">
                <a:solidFill>
                  <a:srgbClr val="FF0000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Výsledky – popis výsledků (grafy, tabulky, schémata)</a:t>
            </a:r>
          </a:p>
          <a:p>
            <a:pPr>
              <a:lnSpc>
                <a:spcPct val="120000"/>
              </a:lnSpc>
            </a:pPr>
            <a:r>
              <a:rPr lang="cs-CZ" altLang="cs-CZ" sz="2000" b="1" u="sng" dirty="0">
                <a:solidFill>
                  <a:srgbClr val="FF0000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Diskuse – </a:t>
            </a:r>
            <a:r>
              <a:rPr lang="cs-CZ" altLang="cs-CZ" sz="2000" dirty="0">
                <a:solidFill>
                  <a:srgbClr val="FF0000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porovnání výsledků s daty z literatury – nejdůležitější část článku</a:t>
            </a:r>
          </a:p>
          <a:p>
            <a:pPr>
              <a:lnSpc>
                <a:spcPct val="120000"/>
              </a:lnSpc>
            </a:pPr>
            <a:r>
              <a:rPr lang="cs-CZ" altLang="cs-CZ" sz="2000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Seznam použité literatury</a:t>
            </a:r>
          </a:p>
          <a:p>
            <a:pPr>
              <a:lnSpc>
                <a:spcPct val="120000"/>
              </a:lnSpc>
            </a:pPr>
            <a:endParaRPr lang="cs-CZ" altLang="cs-CZ" sz="2000" dirty="0">
              <a:solidFill>
                <a:schemeClr val="tx1"/>
              </a:solidFill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A0A3689-6373-49B0-A123-25CE59893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51" y="0"/>
            <a:ext cx="5143500" cy="685800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BE58EE5E-7E81-46AF-9DB2-F64A76C23C53}"/>
              </a:ext>
            </a:extLst>
          </p:cNvPr>
          <p:cNvSpPr/>
          <p:nvPr/>
        </p:nvSpPr>
        <p:spPr>
          <a:xfrm>
            <a:off x="600108" y="6216853"/>
            <a:ext cx="2234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https://goo.gl/PTgV3z</a:t>
            </a:r>
          </a:p>
        </p:txBody>
      </p:sp>
    </p:spTree>
    <p:extLst>
      <p:ext uri="{BB962C8B-B14F-4D97-AF65-F5344CB8AC3E}">
        <p14:creationId xmlns:p14="http://schemas.microsoft.com/office/powerpoint/2010/main" val="1056204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Úsporné čtení literatury</a:t>
            </a:r>
            <a:br>
              <a:rPr lang="cs-CZ" sz="4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</a:br>
            <a:endParaRPr lang="cs-CZ" sz="4000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1458156"/>
            <a:ext cx="8666155" cy="463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cs-CZ" altLang="cs-CZ" sz="2400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obvykle přes 10 stran textu </a:t>
            </a:r>
          </a:p>
          <a:p>
            <a:pPr>
              <a:lnSpc>
                <a:spcPct val="114000"/>
              </a:lnSpc>
            </a:pPr>
            <a:r>
              <a:rPr lang="cs-CZ" altLang="cs-CZ" sz="2400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nutno rychle zjistit, má-li cenu článek číst</a:t>
            </a:r>
          </a:p>
          <a:p>
            <a:pPr>
              <a:lnSpc>
                <a:spcPct val="114000"/>
              </a:lnSpc>
            </a:pPr>
            <a:r>
              <a:rPr lang="cs-CZ" altLang="cs-CZ" sz="2400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	- 5-10 minut na přečtení nadpisu, </a:t>
            </a:r>
            <a:r>
              <a:rPr lang="cs-CZ" altLang="cs-CZ" sz="2400" dirty="0">
                <a:solidFill>
                  <a:srgbClr val="FF0000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abstraktu</a:t>
            </a:r>
            <a:r>
              <a:rPr lang="cs-CZ" altLang="cs-CZ" sz="2400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, klíčových slov, </a:t>
            </a:r>
          </a:p>
          <a:p>
            <a:pPr>
              <a:lnSpc>
                <a:spcPct val="114000"/>
              </a:lnSpc>
            </a:pPr>
            <a:r>
              <a:rPr lang="cs-CZ" altLang="cs-CZ" sz="2400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obrázky a tabulky s příslušnými popiskami</a:t>
            </a:r>
          </a:p>
          <a:p>
            <a:pPr>
              <a:lnSpc>
                <a:spcPct val="114000"/>
              </a:lnSpc>
            </a:pPr>
            <a:r>
              <a:rPr lang="cs-CZ" altLang="cs-CZ" sz="2400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	- podrobné čtení celého článku – výsledky, diskuse, úvod</a:t>
            </a:r>
          </a:p>
          <a:p>
            <a:pPr>
              <a:lnSpc>
                <a:spcPct val="114000"/>
              </a:lnSpc>
            </a:pPr>
            <a:r>
              <a:rPr lang="cs-CZ" altLang="cs-CZ" sz="2400" dirty="0">
                <a:solidFill>
                  <a:srgbClr val="FF0000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Necitovat informace jen podle abstraktu!!!</a:t>
            </a:r>
          </a:p>
          <a:p>
            <a:pPr>
              <a:lnSpc>
                <a:spcPct val="114000"/>
              </a:lnSpc>
            </a:pPr>
            <a:r>
              <a:rPr lang="cs-CZ" altLang="cs-CZ" sz="2400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využití fultextového vyhledávání v </a:t>
            </a:r>
            <a:r>
              <a:rPr lang="cs-CZ" altLang="cs-CZ" sz="2400" dirty="0" err="1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Mendeley</a:t>
            </a:r>
            <a:r>
              <a:rPr lang="cs-CZ" altLang="cs-CZ" sz="2400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</a:t>
            </a:r>
          </a:p>
          <a:p>
            <a:pPr>
              <a:lnSpc>
                <a:spcPct val="114000"/>
              </a:lnSpc>
            </a:pPr>
            <a:endParaRPr lang="cs-CZ" altLang="cs-CZ" sz="2400" dirty="0">
              <a:solidFill>
                <a:schemeClr val="tx1"/>
              </a:solidFill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pPr>
              <a:lnSpc>
                <a:spcPct val="114000"/>
              </a:lnSpc>
            </a:pPr>
            <a:r>
              <a:rPr lang="cs-CZ" altLang="cs-CZ" sz="2400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Můžou pomoct výpisky na papír/excelová tabulka</a:t>
            </a:r>
          </a:p>
          <a:p>
            <a:pPr>
              <a:lnSpc>
                <a:spcPct val="114000"/>
              </a:lnSpc>
            </a:pPr>
            <a:r>
              <a:rPr lang="cs-CZ" altLang="cs-CZ" sz="2400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Poznámky a zvýraznění raději přímo v el. správci literatury</a:t>
            </a:r>
          </a:p>
          <a:p>
            <a:endParaRPr lang="cs-CZ" altLang="cs-CZ" sz="2400" dirty="0">
              <a:solidFill>
                <a:schemeClr val="tx1"/>
              </a:solidFill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283" y="4011283"/>
            <a:ext cx="2846717" cy="284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09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658" y="3234906"/>
            <a:ext cx="4525342" cy="362309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Úkol č.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3893" y="1546284"/>
            <a:ext cx="9017141" cy="4351338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Práce s článkem </a:t>
            </a:r>
            <a:r>
              <a:rPr lang="cs-CZ" sz="2000" b="1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Neale</a:t>
            </a:r>
            <a:r>
              <a:rPr lang="cs-CZ" sz="2000" b="1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et al. 2015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Co je cílem článku?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Co je podle autorů hlavním přínosem článku?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Kde pracuje Beate I. </a:t>
            </a:r>
            <a:r>
              <a:rPr lang="cs-CZ" sz="16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Escher</a:t>
            </a: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?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Kdo je korespondující autor?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Co je a jak funguje metoda LVSPE?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Která látka vysvětlila nejvíc z aktivace </a:t>
            </a:r>
            <a:r>
              <a:rPr lang="cs-CZ" sz="16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AhR</a:t>
            </a: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?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Co autoři shledávají jako hlavní limitaci studie?</a:t>
            </a:r>
          </a:p>
          <a:p>
            <a:pPr marL="457200" lvl="1" indent="0">
              <a:buNone/>
            </a:pPr>
            <a:endParaRPr lang="cs-CZ" sz="1600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00108" y="6216853"/>
            <a:ext cx="2234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https://goo.gl/PTgV3z</a:t>
            </a:r>
          </a:p>
        </p:txBody>
      </p:sp>
    </p:spTree>
    <p:extLst>
      <p:ext uri="{BB962C8B-B14F-4D97-AF65-F5344CB8AC3E}">
        <p14:creationId xmlns:p14="http://schemas.microsoft.com/office/powerpoint/2010/main" val="276329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A0A3689-6373-49B0-A123-25CE59893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071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83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Kde najít vědeckou literaturu?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3067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Google (strojový výběr)</a:t>
            </a:r>
          </a:p>
          <a:p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  <a:hlinkClick r:id="rId2"/>
              </a:rPr>
              <a:t>https://scholar.google.cz/</a:t>
            </a:r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(strojový výběr z výsledků </a:t>
            </a:r>
            <a:r>
              <a:rPr lang="cs-CZ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googlu</a:t>
            </a:r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; prohledává fulltexty)</a:t>
            </a:r>
          </a:p>
          <a:p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specializované databáze: </a:t>
            </a:r>
            <a:r>
              <a:rPr lang="cs-CZ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human-currated</a:t>
            </a:r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, komerční a drahé</a:t>
            </a:r>
          </a:p>
          <a:p>
            <a:pPr marL="457200" lvl="1" indent="0">
              <a:buNone/>
            </a:pPr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MUNI je má předplacené:</a:t>
            </a:r>
          </a:p>
          <a:p>
            <a:pPr marL="457200" lvl="1" indent="0">
              <a:buNone/>
            </a:pPr>
            <a:r>
              <a:rPr lang="cs-CZ" b="1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Scopus</a:t>
            </a:r>
            <a:r>
              <a:rPr lang="cs-CZ" b="1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</a:t>
            </a:r>
          </a:p>
          <a:p>
            <a:pPr marL="457200" lvl="1" indent="0">
              <a:buNone/>
            </a:pPr>
            <a:r>
              <a:rPr lang="cs-CZ" b="1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Web </a:t>
            </a:r>
            <a:r>
              <a:rPr lang="cs-CZ" b="1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of</a:t>
            </a:r>
            <a:r>
              <a:rPr lang="cs-CZ" b="1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Science</a:t>
            </a:r>
          </a:p>
          <a:p>
            <a:pPr marL="457200" lvl="1" indent="0">
              <a:buNone/>
            </a:pPr>
            <a:r>
              <a:rPr lang="cs-CZ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PubMed</a:t>
            </a:r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- lékařské vědy</a:t>
            </a:r>
          </a:p>
          <a:p>
            <a:pPr marL="457200" lvl="1" indent="0">
              <a:buNone/>
            </a:pPr>
            <a:r>
              <a:rPr lang="cs-CZ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ScienceDirect</a:t>
            </a:r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– jen publikace nakladatelství </a:t>
            </a:r>
            <a:r>
              <a:rPr lang="cs-CZ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Elsevier</a:t>
            </a:r>
            <a:endParaRPr lang="cs-CZ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pPr marL="457200" lvl="1" indent="0">
              <a:buNone/>
            </a:pPr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42050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" y="0"/>
            <a:ext cx="7466645" cy="659437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434" y="2199323"/>
            <a:ext cx="5820587" cy="64779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624351" y="6477176"/>
            <a:ext cx="7567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4"/>
              </a:rPr>
              <a:t>https://arxiv.org/ftp/arxiv/papers/1808/1808.05053.pdf</a:t>
            </a:r>
            <a:r>
              <a:rPr lang="cs-CZ" dirty="0"/>
              <a:t> </a:t>
            </a:r>
            <a:r>
              <a:rPr lang="cs-CZ" dirty="0" err="1"/>
              <a:t>access</a:t>
            </a:r>
            <a:r>
              <a:rPr lang="cs-CZ" dirty="0"/>
              <a:t> </a:t>
            </a:r>
            <a:r>
              <a:rPr lang="cs-CZ" dirty="0" err="1"/>
              <a:t>date</a:t>
            </a:r>
            <a:r>
              <a:rPr lang="cs-CZ" dirty="0"/>
              <a:t> 5.11.2018</a:t>
            </a:r>
          </a:p>
        </p:txBody>
      </p:sp>
    </p:spTree>
    <p:extLst>
      <p:ext uri="{BB962C8B-B14F-4D97-AF65-F5344CB8AC3E}">
        <p14:creationId xmlns:p14="http://schemas.microsoft.com/office/powerpoint/2010/main" val="608579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" b="33020"/>
          <a:stretch/>
        </p:blipFill>
        <p:spPr bwMode="auto">
          <a:xfrm>
            <a:off x="6327207" y="3499482"/>
            <a:ext cx="9085942" cy="325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ndara" panose="020E0502030303020204" pitchFamily="34" charset="0"/>
              </a:rPr>
              <a:t>Jak se k nim dostat?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4898"/>
            <a:ext cx="6578600" cy="4351338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Candara" panose="020E0502030303020204" pitchFamily="34" charset="0"/>
                <a:hlinkClick r:id="rId3"/>
              </a:rPr>
              <a:t>https://ezdroje.muni.cz/</a:t>
            </a:r>
            <a:endParaRPr lang="cs-CZ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Candara" panose="020E0502030303020204" pitchFamily="34" charset="0"/>
              </a:rPr>
              <a:t>-seznam předplacených zdrojů na univerzitě</a:t>
            </a:r>
          </a:p>
          <a:p>
            <a:pPr marL="0" indent="0">
              <a:buNone/>
            </a:pPr>
            <a:r>
              <a:rPr lang="cs-CZ" dirty="0">
                <a:latin typeface="Candara" panose="020E0502030303020204" pitchFamily="34" charset="0"/>
              </a:rPr>
              <a:t>-návod na vzdálený přístup (VPN)</a:t>
            </a:r>
          </a:p>
          <a:p>
            <a:pPr marL="0" indent="0">
              <a:buNone/>
            </a:pPr>
            <a:endParaRPr lang="cs-CZ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Candara" panose="020E0502030303020204" pitchFamily="34" charset="0"/>
              </a:rPr>
              <a:t>Vyhledávácí parametry</a:t>
            </a:r>
          </a:p>
          <a:p>
            <a:r>
              <a:rPr lang="cs-CZ" altLang="cs-CZ" b="1" u="sng" dirty="0">
                <a:solidFill>
                  <a:srgbClr val="C00000"/>
                </a:solidFill>
                <a:latin typeface="Candara" panose="020E0502030303020204" pitchFamily="34" charset="0"/>
              </a:rPr>
              <a:t>Klíčová slova</a:t>
            </a:r>
            <a:r>
              <a:rPr lang="cs-CZ" altLang="cs-CZ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cs-CZ" altLang="cs-CZ" dirty="0">
                <a:latin typeface="Candara" panose="020E0502030303020204" pitchFamily="34" charset="0"/>
              </a:rPr>
              <a:t>– slova vyskytující se v nadpise, mezi klíčovými slovy článku (</a:t>
            </a:r>
            <a:r>
              <a:rPr lang="cs-CZ" altLang="cs-CZ" dirty="0" err="1">
                <a:latin typeface="Candara" panose="020E0502030303020204" pitchFamily="34" charset="0"/>
              </a:rPr>
              <a:t>Keywords</a:t>
            </a:r>
            <a:r>
              <a:rPr lang="cs-CZ" altLang="cs-CZ" dirty="0">
                <a:latin typeface="Candara" panose="020E0502030303020204" pitchFamily="34" charset="0"/>
              </a:rPr>
              <a:t>), resp. v abstraktu</a:t>
            </a:r>
          </a:p>
          <a:p>
            <a:r>
              <a:rPr lang="cs-CZ" altLang="cs-CZ" dirty="0">
                <a:latin typeface="Candara" panose="020E0502030303020204" pitchFamily="34" charset="0"/>
              </a:rPr>
              <a:t>Autoři</a:t>
            </a:r>
          </a:p>
          <a:p>
            <a:pPr marL="0" indent="0">
              <a:buNone/>
            </a:pPr>
            <a:endParaRPr lang="cs-CZ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cs-CZ" dirty="0">
              <a:latin typeface="Candara" panose="020E0502030303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74741" y="263012"/>
            <a:ext cx="5239448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cs-CZ" altLang="cs-CZ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Booleho</a:t>
            </a:r>
            <a:r>
              <a:rPr lang="cs-CZ" altLang="cs-CZ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 operátory</a:t>
            </a:r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 – a, nebo, ne </a:t>
            </a:r>
            <a:r>
              <a:rPr lang="cs-CZ" altLang="cs-CZ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(AND, OR, NOT)</a:t>
            </a:r>
            <a:endParaRPr lang="cs-CZ" altLang="cs-CZ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  <a:p>
            <a:r>
              <a:rPr lang="cs-CZ" altLang="cs-CZ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Drosophila</a:t>
            </a:r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cs-CZ" altLang="cs-CZ" dirty="0" smtClean="0">
                <a:solidFill>
                  <a:srgbClr val="FF0000"/>
                </a:solidFill>
                <a:latin typeface="Candara" panose="020E0502030303020204" pitchFamily="34" charset="0"/>
              </a:rPr>
              <a:t>AND </a:t>
            </a:r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sex </a:t>
            </a:r>
            <a:r>
              <a:rPr lang="cs-CZ" altLang="cs-CZ" dirty="0">
                <a:solidFill>
                  <a:srgbClr val="FF0000"/>
                </a:solidFill>
                <a:latin typeface="Candara" panose="020E0502030303020204" pitchFamily="34" charset="0"/>
              </a:rPr>
              <a:t>AND</a:t>
            </a:r>
            <a:r>
              <a:rPr lang="cs-CZ" altLang="cs-CZ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chromosome</a:t>
            </a:r>
          </a:p>
          <a:p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Sex </a:t>
            </a:r>
            <a:r>
              <a:rPr lang="cs-CZ" altLang="cs-CZ" dirty="0">
                <a:solidFill>
                  <a:srgbClr val="FF0000"/>
                </a:solidFill>
                <a:latin typeface="Candara" panose="020E0502030303020204" pitchFamily="34" charset="0"/>
              </a:rPr>
              <a:t>AND</a:t>
            </a:r>
            <a:r>
              <a:rPr lang="cs-CZ" altLang="cs-CZ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chromosome </a:t>
            </a:r>
            <a:r>
              <a:rPr lang="cs-CZ" altLang="cs-CZ" dirty="0" smtClean="0">
                <a:solidFill>
                  <a:srgbClr val="FF0000"/>
                </a:solidFill>
                <a:latin typeface="Candara" panose="020E0502030303020204" pitchFamily="34" charset="0"/>
              </a:rPr>
              <a:t>NOT</a:t>
            </a:r>
            <a:r>
              <a:rPr lang="cs-CZ" altLang="cs-CZ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cs-CZ" altLang="cs-CZ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Drosophila</a:t>
            </a:r>
            <a:endParaRPr lang="cs-CZ" altLang="cs-CZ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  <a:p>
            <a:r>
              <a:rPr lang="cs-CZ" altLang="cs-CZ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Yeast</a:t>
            </a:r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cs-CZ" altLang="cs-CZ" dirty="0">
                <a:solidFill>
                  <a:srgbClr val="FF0000"/>
                </a:solidFill>
                <a:latin typeface="Candara" panose="020E0502030303020204" pitchFamily="34" charset="0"/>
              </a:rPr>
              <a:t>AND</a:t>
            </a:r>
            <a:r>
              <a:rPr lang="cs-CZ" altLang="cs-CZ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ccl1 </a:t>
            </a:r>
            <a:r>
              <a:rPr lang="cs-CZ" altLang="cs-CZ" dirty="0" smtClean="0">
                <a:solidFill>
                  <a:srgbClr val="FF0000"/>
                </a:solidFill>
                <a:latin typeface="Candara" panose="020E0502030303020204" pitchFamily="34" charset="0"/>
              </a:rPr>
              <a:t>OR</a:t>
            </a:r>
            <a:r>
              <a:rPr lang="cs-CZ" altLang="cs-CZ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ccl2</a:t>
            </a:r>
          </a:p>
          <a:p>
            <a:r>
              <a:rPr lang="cs-CZ" altLang="cs-CZ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flower</a:t>
            </a:r>
            <a:r>
              <a:rPr lang="cs-CZ" altLang="cs-CZ" dirty="0">
                <a:solidFill>
                  <a:srgbClr val="FF0000"/>
                </a:solidFill>
                <a:latin typeface="Candara" panose="020E0502030303020204" pitchFamily="34" charset="0"/>
              </a:rPr>
              <a:t>*</a:t>
            </a:r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=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flower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flowering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cs-CZ" alt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flowered</a:t>
            </a:r>
            <a:endParaRPr lang="cs-CZ" altLang="cs-CZ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  <a:p>
            <a:endParaRPr lang="cs-CZ" altLang="cs-CZ" sz="1600" b="1" u="sng" dirty="0" smtClean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  <a:p>
            <a:r>
              <a:rPr lang="cs-CZ" altLang="cs-CZ" sz="1600" b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Proximity</a:t>
            </a:r>
            <a:r>
              <a:rPr lang="cs-CZ" altLang="cs-CZ" sz="16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cs-CZ" altLang="cs-CZ" sz="1600" b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operators</a:t>
            </a:r>
            <a:r>
              <a:rPr lang="cs-CZ" altLang="cs-CZ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cs-CZ" altLang="cs-CZ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– </a:t>
            </a:r>
            <a:r>
              <a:rPr lang="cs-CZ" altLang="cs-CZ" sz="16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W/n , PRE/n </a:t>
            </a:r>
            <a:r>
              <a:rPr lang="cs-CZ" altLang="cs-CZ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(</a:t>
            </a:r>
            <a:r>
              <a:rPr lang="cs-CZ" altLang="cs-CZ" sz="1600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Scopus</a:t>
            </a:r>
            <a:r>
              <a:rPr lang="cs-CZ" altLang="cs-CZ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)</a:t>
            </a:r>
            <a:r>
              <a:rPr lang="cs-CZ" altLang="cs-CZ" sz="16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 NEAR/n </a:t>
            </a:r>
            <a:r>
              <a:rPr lang="cs-CZ" altLang="cs-CZ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(</a:t>
            </a:r>
            <a:r>
              <a:rPr lang="cs-CZ" altLang="cs-CZ" sz="1600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Wos</a:t>
            </a:r>
            <a:r>
              <a:rPr lang="cs-CZ" altLang="cs-CZ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)</a:t>
            </a:r>
            <a:endParaRPr lang="cs-CZ" altLang="cs-CZ" sz="16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cs-CZ" altLang="cs-CZ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Závorky 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cadmium AND gill*) NOT Pisces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cs-CZ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(salmon OR pike) NEAR/10 virus</a:t>
            </a:r>
            <a:endParaRPr lang="cs-CZ" altLang="cs-CZ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CA5C45E-B5EF-47CC-8F16-DD7657BFDA65}"/>
              </a:ext>
            </a:extLst>
          </p:cNvPr>
          <p:cNvSpPr/>
          <p:nvPr/>
        </p:nvSpPr>
        <p:spPr>
          <a:xfrm>
            <a:off x="7967663" y="3059668"/>
            <a:ext cx="172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  <a:hlinkClick r:id="rId4"/>
              </a:rPr>
              <a:t>Web </a:t>
            </a:r>
            <a:r>
              <a:rPr lang="cs-CZ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  <a:hlinkClick r:id="rId4"/>
              </a:rPr>
              <a:t>of</a:t>
            </a:r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  <a:hlinkClick r:id="rId4"/>
              </a:rPr>
              <a:t> Science 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W/</a:t>
            </a:r>
            <a:r>
              <a:rPr kumimoji="0" lang="cs-CZ" altLang="cs-CZ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</a:t>
            </a: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kumimoji="0" lang="cs-CZ" altLang="cs-CZ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PRE/</a:t>
            </a:r>
            <a:r>
              <a:rPr kumimoji="0" lang="cs-CZ" altLang="cs-CZ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</a:t>
            </a: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976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658" y="3234906"/>
            <a:ext cx="4525342" cy="362309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Úkol č. </a:t>
            </a:r>
            <a:r>
              <a:rPr lang="cs-CZ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4</a:t>
            </a:r>
            <a:endParaRPr lang="cs-CZ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3893" y="1546284"/>
            <a:ext cx="9017141" cy="2701625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Práce s WOS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Zjistěte kolik článků publikoval doc. </a:t>
            </a:r>
            <a:r>
              <a:rPr lang="cs-CZ" sz="16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Vrana</a:t>
            </a: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?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Kolik článků publikoval doc. </a:t>
            </a:r>
            <a:r>
              <a:rPr lang="cs-CZ" sz="16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Vrana</a:t>
            </a: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spolu se mnou?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Jaké jaderné receptory (</a:t>
            </a:r>
            <a:r>
              <a:rPr lang="cs-CZ" sz="16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nuclear</a:t>
            </a: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</a:t>
            </a:r>
            <a:r>
              <a:rPr lang="cs-CZ" sz="16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receptors</a:t>
            </a: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) se vyskytují v organizmu </a:t>
            </a:r>
            <a:r>
              <a:rPr lang="cs-CZ" sz="16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Danio</a:t>
            </a: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</a:t>
            </a:r>
            <a:r>
              <a:rPr lang="cs-CZ" sz="16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rerio</a:t>
            </a: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(</a:t>
            </a:r>
            <a:r>
              <a:rPr lang="cs-CZ" sz="16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danio</a:t>
            </a: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pruhované)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Kolik publikací bylo v roce 2015 zaměřeno na </a:t>
            </a:r>
            <a:r>
              <a:rPr lang="cs-CZ" sz="16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polybromované</a:t>
            </a: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</a:t>
            </a:r>
            <a:r>
              <a:rPr lang="cs-CZ" sz="16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difenylethery</a:t>
            </a: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v prostředí?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Kolik z nich se netýkalo prachu?</a:t>
            </a:r>
          </a:p>
          <a:p>
            <a:pPr marL="800100" lvl="1" indent="-342900">
              <a:buFont typeface="+mj-lt"/>
              <a:buAutoNum type="arabicPeriod"/>
            </a:pPr>
            <a:endParaRPr lang="cs-CZ" sz="1600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Bonus- kolik článků jsem publikoval já ;-)</a:t>
            </a:r>
          </a:p>
          <a:p>
            <a:pPr marL="457200" lvl="1" indent="0">
              <a:buNone/>
            </a:pPr>
            <a:endParaRPr lang="cs-CZ" sz="1600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637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141464" y="3995928"/>
            <a:ext cx="4871912" cy="2633186"/>
            <a:chOff x="2112928" y="2124935"/>
            <a:chExt cx="5193344" cy="2539229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/>
            <a:srcRect/>
            <a:stretch/>
          </p:blipFill>
          <p:spPr bwMode="auto">
            <a:xfrm>
              <a:off x="2112928" y="2124935"/>
              <a:ext cx="1741156" cy="2412439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3"/>
            <a:srcRect/>
            <a:stretch/>
          </p:blipFill>
          <p:spPr bwMode="auto">
            <a:xfrm rot="21073711">
              <a:off x="3726359" y="2251725"/>
              <a:ext cx="1825503" cy="2412439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 rotWithShape="1">
            <a:blip r:embed="rId4"/>
            <a:srcRect/>
            <a:stretch/>
          </p:blipFill>
          <p:spPr bwMode="auto">
            <a:xfrm rot="888131">
              <a:off x="5486794" y="2244871"/>
              <a:ext cx="1819478" cy="2412439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Obsah semináře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Vymezení pojmu odborná literatura</a:t>
            </a:r>
          </a:p>
          <a:p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Struktura vědecké publikace</a:t>
            </a:r>
          </a:p>
          <a:p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Používání specializovaných databází</a:t>
            </a:r>
          </a:p>
          <a:p>
            <a:r>
              <a:rPr lang="cs-CZ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Seznámení </a:t>
            </a:r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s nástroji pro správu literárních zdrojů</a:t>
            </a:r>
          </a:p>
          <a:p>
            <a:r>
              <a:rPr lang="cs-CZ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Tipy </a:t>
            </a:r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pro psaní studentských prací</a:t>
            </a:r>
          </a:p>
          <a:p>
            <a:endParaRPr lang="cs-CZ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666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... a co plné texty článků?</a:t>
            </a:r>
            <a:b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</a:br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Fulltexty přímo na webu vydavatele (např. Sciencedirect.com (nakladatelství </a:t>
            </a:r>
            <a:r>
              <a:rPr lang="cs-CZ" sz="24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Elsevier</a:t>
            </a:r>
            <a:r>
              <a:rPr lang="cs-CZ" sz="24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))</a:t>
            </a:r>
          </a:p>
          <a:p>
            <a:r>
              <a:rPr lang="cs-CZ" sz="24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google</a:t>
            </a:r>
            <a:r>
              <a:rPr lang="cs-CZ" sz="24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(vložit část abstraktu)</a:t>
            </a:r>
          </a:p>
          <a:p>
            <a:r>
              <a:rPr lang="cs-CZ" sz="24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Sociální vědecké sítě (</a:t>
            </a:r>
            <a:r>
              <a:rPr lang="cs-CZ" sz="24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ResearchGate</a:t>
            </a:r>
            <a:r>
              <a:rPr lang="cs-CZ" sz="24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)</a:t>
            </a:r>
          </a:p>
          <a:p>
            <a:r>
              <a:rPr lang="cs-CZ" sz="24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napsat autorovi </a:t>
            </a:r>
          </a:p>
          <a:p>
            <a:r>
              <a:rPr lang="cs-CZ" sz="24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ofotit v knihovně </a:t>
            </a:r>
            <a:r>
              <a:rPr lang="cs-CZ" sz="24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  <a:sym typeface="Wingdings" panose="05000000000000000000" pitchFamily="2" charset="2"/>
              </a:rPr>
              <a:t></a:t>
            </a:r>
            <a:endParaRPr lang="cs-CZ" sz="2400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endParaRPr lang="cs-CZ" sz="2400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r>
              <a:rPr lang="cs-CZ" sz="24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sci-hub.io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20773490">
            <a:off x="6488375" y="2756882"/>
            <a:ext cx="5584825" cy="36933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cs-CZ" altLang="cs-CZ" dirty="0" err="1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Dear</a:t>
            </a:r>
            <a:r>
              <a:rPr lang="cs-CZ" altLang="cs-CZ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Dr. Bush,</a:t>
            </a:r>
          </a:p>
          <a:p>
            <a:endParaRPr lang="cs-CZ" altLang="cs-CZ" dirty="0">
              <a:solidFill>
                <a:schemeClr val="tx1"/>
              </a:solidFill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r>
              <a:rPr lang="cs-CZ" altLang="cs-CZ" dirty="0" err="1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please</a:t>
            </a:r>
            <a:r>
              <a:rPr lang="cs-CZ" altLang="cs-CZ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</a:t>
            </a:r>
            <a:r>
              <a:rPr lang="cs-CZ" altLang="cs-CZ" dirty="0" err="1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send</a:t>
            </a:r>
            <a:r>
              <a:rPr lang="cs-CZ" altLang="cs-CZ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</a:t>
            </a:r>
            <a:r>
              <a:rPr lang="cs-CZ" altLang="cs-CZ" dirty="0" err="1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me</a:t>
            </a:r>
            <a:r>
              <a:rPr lang="cs-CZ" altLang="cs-CZ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a copy </a:t>
            </a:r>
            <a:r>
              <a:rPr lang="cs-CZ" altLang="cs-CZ" dirty="0" err="1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of</a:t>
            </a:r>
            <a:r>
              <a:rPr lang="cs-CZ" altLang="cs-CZ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</a:t>
            </a:r>
            <a:r>
              <a:rPr lang="cs-CZ" altLang="cs-CZ" dirty="0" err="1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your</a:t>
            </a:r>
            <a:r>
              <a:rPr lang="cs-CZ" altLang="cs-CZ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</a:t>
            </a:r>
            <a:r>
              <a:rPr lang="cs-CZ" altLang="cs-CZ" dirty="0" err="1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paper</a:t>
            </a:r>
            <a:r>
              <a:rPr lang="cs-CZ" altLang="cs-CZ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: </a:t>
            </a:r>
            <a:r>
              <a:rPr lang="cs-CZ" altLang="cs-CZ" dirty="0">
                <a:solidFill>
                  <a:srgbClr val="FF0000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název článku </a:t>
            </a:r>
            <a:r>
              <a:rPr lang="cs-CZ" altLang="cs-CZ" dirty="0" err="1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published</a:t>
            </a:r>
            <a:r>
              <a:rPr lang="cs-CZ" altLang="cs-CZ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in Environment International 113/1 (2001), </a:t>
            </a:r>
          </a:p>
          <a:p>
            <a:r>
              <a:rPr lang="cs-CZ" altLang="cs-CZ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p. 121-127.</a:t>
            </a:r>
          </a:p>
          <a:p>
            <a:endParaRPr lang="cs-CZ" altLang="cs-CZ" dirty="0">
              <a:solidFill>
                <a:schemeClr val="tx1"/>
              </a:solidFill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r>
              <a:rPr lang="cs-CZ" altLang="cs-CZ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Best </a:t>
            </a:r>
            <a:r>
              <a:rPr lang="cs-CZ" altLang="cs-CZ" dirty="0" err="1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regards</a:t>
            </a:r>
            <a:r>
              <a:rPr lang="cs-CZ" altLang="cs-CZ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,</a:t>
            </a:r>
          </a:p>
          <a:p>
            <a:endParaRPr lang="cs-CZ" altLang="cs-CZ" dirty="0">
              <a:solidFill>
                <a:schemeClr val="tx1"/>
              </a:solidFill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r>
              <a:rPr lang="en-US" altLang="cs-CZ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Jiri </a:t>
            </a:r>
            <a:r>
              <a:rPr lang="cs-CZ" altLang="cs-CZ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Novak</a:t>
            </a:r>
          </a:p>
          <a:p>
            <a:r>
              <a:rPr lang="cs-CZ" altLang="cs-CZ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RECETOX, </a:t>
            </a:r>
            <a:r>
              <a:rPr lang="cs-CZ" altLang="cs-CZ" dirty="0" err="1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Faculty</a:t>
            </a:r>
            <a:r>
              <a:rPr lang="cs-CZ" altLang="cs-CZ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</a:t>
            </a:r>
            <a:r>
              <a:rPr lang="cs-CZ" altLang="cs-CZ" dirty="0" err="1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of</a:t>
            </a:r>
            <a:r>
              <a:rPr lang="cs-CZ" altLang="cs-CZ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</a:t>
            </a:r>
            <a:r>
              <a:rPr lang="cs-CZ" altLang="cs-CZ" dirty="0" err="1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Sciences</a:t>
            </a:r>
            <a:r>
              <a:rPr lang="cs-CZ" altLang="cs-CZ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, </a:t>
            </a:r>
          </a:p>
          <a:p>
            <a:r>
              <a:rPr lang="cs-CZ" altLang="cs-CZ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Masaryk University Brno </a:t>
            </a:r>
          </a:p>
          <a:p>
            <a:r>
              <a:rPr lang="cs-CZ" altLang="cs-CZ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Kamenice 5, 625 00  Brno </a:t>
            </a:r>
          </a:p>
          <a:p>
            <a:r>
              <a:rPr lang="cs-CZ" altLang="cs-CZ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Czech Republic</a:t>
            </a:r>
          </a:p>
        </p:txBody>
      </p:sp>
    </p:spTree>
    <p:extLst>
      <p:ext uri="{BB962C8B-B14F-4D97-AF65-F5344CB8AC3E}">
        <p14:creationId xmlns:p14="http://schemas.microsoft.com/office/powerpoint/2010/main" val="277703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3416" y="4337170"/>
            <a:ext cx="3148584" cy="252083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Úkol č. </a:t>
            </a:r>
            <a:r>
              <a:rPr lang="cs-CZ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5</a:t>
            </a:r>
            <a:endParaRPr lang="cs-CZ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3893" y="1546284"/>
            <a:ext cx="9017141" cy="2701625"/>
          </a:xfrm>
        </p:spPr>
        <p:txBody>
          <a:bodyPr>
            <a:normAutofit lnSpcReduction="10000"/>
          </a:bodyPr>
          <a:lstStyle/>
          <a:p>
            <a:r>
              <a:rPr lang="cs-CZ" sz="2000" dirty="0" err="1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Fultext</a:t>
            </a:r>
            <a:endParaRPr lang="cs-CZ" sz="2000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cs-CZ" sz="1600" b="1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Najděte </a:t>
            </a:r>
            <a:r>
              <a:rPr lang="cs-CZ" sz="1600" b="1" dirty="0" err="1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fultext</a:t>
            </a:r>
            <a:r>
              <a:rPr lang="cs-CZ" sz="1600" b="1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publikace</a:t>
            </a:r>
            <a:r>
              <a:rPr lang="cs-CZ" sz="1600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:</a:t>
            </a:r>
            <a:br>
              <a:rPr lang="cs-CZ" sz="1600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</a:br>
            <a:r>
              <a:rPr lang="cs-CZ" sz="1600" dirty="0" err="1">
                <a:latin typeface="Candara" panose="020E0502030303020204" pitchFamily="34" charset="0"/>
              </a:rPr>
              <a:t>Altenburger</a:t>
            </a:r>
            <a:r>
              <a:rPr lang="cs-CZ" sz="1600" dirty="0">
                <a:latin typeface="Candara" panose="020E0502030303020204" pitchFamily="34" charset="0"/>
              </a:rPr>
              <a:t>, R., </a:t>
            </a:r>
            <a:r>
              <a:rPr lang="cs-CZ" sz="1600" dirty="0" err="1">
                <a:latin typeface="Candara" panose="020E0502030303020204" pitchFamily="34" charset="0"/>
              </a:rPr>
              <a:t>Scholze</a:t>
            </a:r>
            <a:r>
              <a:rPr lang="cs-CZ" sz="1600" dirty="0">
                <a:latin typeface="Candara" panose="020E0502030303020204" pitchFamily="34" charset="0"/>
              </a:rPr>
              <a:t>, M., </a:t>
            </a:r>
            <a:r>
              <a:rPr lang="cs-CZ" sz="1600" dirty="0" err="1">
                <a:latin typeface="Candara" panose="020E0502030303020204" pitchFamily="34" charset="0"/>
              </a:rPr>
              <a:t>Busch</a:t>
            </a:r>
            <a:r>
              <a:rPr lang="cs-CZ" sz="1600" dirty="0">
                <a:latin typeface="Candara" panose="020E0502030303020204" pitchFamily="34" charset="0"/>
              </a:rPr>
              <a:t>, W., </a:t>
            </a:r>
            <a:r>
              <a:rPr lang="cs-CZ" sz="1600" dirty="0" err="1">
                <a:latin typeface="Candara" panose="020E0502030303020204" pitchFamily="34" charset="0"/>
              </a:rPr>
              <a:t>Escher</a:t>
            </a:r>
            <a:r>
              <a:rPr lang="cs-CZ" sz="1600" dirty="0">
                <a:latin typeface="Candara" panose="020E0502030303020204" pitchFamily="34" charset="0"/>
              </a:rPr>
              <a:t>, B.I., </a:t>
            </a:r>
            <a:r>
              <a:rPr lang="cs-CZ" sz="1600" dirty="0" err="1">
                <a:latin typeface="Candara" panose="020E0502030303020204" pitchFamily="34" charset="0"/>
              </a:rPr>
              <a:t>Jakobs</a:t>
            </a:r>
            <a:r>
              <a:rPr lang="cs-CZ" sz="1600" dirty="0">
                <a:latin typeface="Candara" panose="020E0502030303020204" pitchFamily="34" charset="0"/>
              </a:rPr>
              <a:t>, G., </a:t>
            </a:r>
            <a:r>
              <a:rPr lang="cs-CZ" sz="1600" dirty="0" err="1">
                <a:latin typeface="Candara" panose="020E0502030303020204" pitchFamily="34" charset="0"/>
              </a:rPr>
              <a:t>Krauss</a:t>
            </a:r>
            <a:r>
              <a:rPr lang="cs-CZ" sz="1600" dirty="0">
                <a:latin typeface="Candara" panose="020E0502030303020204" pitchFamily="34" charset="0"/>
              </a:rPr>
              <a:t>, M., </a:t>
            </a:r>
            <a:r>
              <a:rPr lang="cs-CZ" sz="1600" dirty="0" err="1">
                <a:latin typeface="Candara" panose="020E0502030303020204" pitchFamily="34" charset="0"/>
              </a:rPr>
              <a:t>Krüger</a:t>
            </a:r>
            <a:r>
              <a:rPr lang="cs-CZ" sz="1600" dirty="0">
                <a:latin typeface="Candara" panose="020E0502030303020204" pitchFamily="34" charset="0"/>
              </a:rPr>
              <a:t>, J., </a:t>
            </a:r>
            <a:r>
              <a:rPr lang="cs-CZ" sz="1600" dirty="0" err="1">
                <a:latin typeface="Candara" panose="020E0502030303020204" pitchFamily="34" charset="0"/>
              </a:rPr>
              <a:t>Neale</a:t>
            </a:r>
            <a:r>
              <a:rPr lang="cs-CZ" sz="1600" dirty="0">
                <a:latin typeface="Candara" panose="020E0502030303020204" pitchFamily="34" charset="0"/>
              </a:rPr>
              <a:t>, P.A., </a:t>
            </a:r>
            <a:r>
              <a:rPr lang="cs-CZ" sz="1600" dirty="0" err="1">
                <a:latin typeface="Candara" panose="020E0502030303020204" pitchFamily="34" charset="0"/>
              </a:rPr>
              <a:t>Ait-Aissa</a:t>
            </a:r>
            <a:r>
              <a:rPr lang="cs-CZ" sz="1600" dirty="0">
                <a:latin typeface="Candara" panose="020E0502030303020204" pitchFamily="34" charset="0"/>
              </a:rPr>
              <a:t>, S., </a:t>
            </a:r>
            <a:r>
              <a:rPr lang="cs-CZ" sz="1600" dirty="0" err="1">
                <a:latin typeface="Candara" panose="020E0502030303020204" pitchFamily="34" charset="0"/>
              </a:rPr>
              <a:t>Almeida</a:t>
            </a:r>
            <a:r>
              <a:rPr lang="cs-CZ" sz="1600" dirty="0">
                <a:latin typeface="Candara" panose="020E0502030303020204" pitchFamily="34" charset="0"/>
              </a:rPr>
              <a:t>, A.C., </a:t>
            </a:r>
            <a:r>
              <a:rPr lang="cs-CZ" sz="1600" dirty="0" err="1">
                <a:latin typeface="Candara" panose="020E0502030303020204" pitchFamily="34" charset="0"/>
              </a:rPr>
              <a:t>Seiler</a:t>
            </a:r>
            <a:r>
              <a:rPr lang="cs-CZ" sz="1600" dirty="0">
                <a:latin typeface="Candara" panose="020E0502030303020204" pitchFamily="34" charset="0"/>
              </a:rPr>
              <a:t>, T.-B., </a:t>
            </a:r>
            <a:r>
              <a:rPr lang="cs-CZ" sz="1600" dirty="0" err="1">
                <a:latin typeface="Candara" panose="020E0502030303020204" pitchFamily="34" charset="0"/>
              </a:rPr>
              <a:t>Brion</a:t>
            </a:r>
            <a:r>
              <a:rPr lang="cs-CZ" sz="1600" dirty="0">
                <a:latin typeface="Candara" panose="020E0502030303020204" pitchFamily="34" charset="0"/>
              </a:rPr>
              <a:t>, F., </a:t>
            </a:r>
            <a:r>
              <a:rPr lang="cs-CZ" sz="1600" dirty="0" err="1">
                <a:latin typeface="Candara" panose="020E0502030303020204" pitchFamily="34" charset="0"/>
              </a:rPr>
              <a:t>Hilscherová</a:t>
            </a:r>
            <a:r>
              <a:rPr lang="cs-CZ" sz="1600" dirty="0">
                <a:latin typeface="Candara" panose="020E0502030303020204" pitchFamily="34" charset="0"/>
              </a:rPr>
              <a:t>, K., </a:t>
            </a:r>
            <a:r>
              <a:rPr lang="cs-CZ" sz="1600" dirty="0" err="1">
                <a:latin typeface="Candara" panose="020E0502030303020204" pitchFamily="34" charset="0"/>
              </a:rPr>
              <a:t>Hollert</a:t>
            </a:r>
            <a:r>
              <a:rPr lang="cs-CZ" sz="1600" dirty="0">
                <a:latin typeface="Candara" panose="020E0502030303020204" pitchFamily="34" charset="0"/>
              </a:rPr>
              <a:t>, H., Novák, J., </a:t>
            </a:r>
            <a:r>
              <a:rPr lang="cs-CZ" sz="1600" dirty="0" err="1">
                <a:latin typeface="Candara" panose="020E0502030303020204" pitchFamily="34" charset="0"/>
              </a:rPr>
              <a:t>Schlichting</a:t>
            </a:r>
            <a:r>
              <a:rPr lang="cs-CZ" sz="1600" dirty="0">
                <a:latin typeface="Candara" panose="020E0502030303020204" pitchFamily="34" charset="0"/>
              </a:rPr>
              <a:t>, R., </a:t>
            </a:r>
            <a:r>
              <a:rPr lang="cs-CZ" sz="1600" dirty="0" err="1">
                <a:latin typeface="Candara" panose="020E0502030303020204" pitchFamily="34" charset="0"/>
              </a:rPr>
              <a:t>Serra</a:t>
            </a:r>
            <a:r>
              <a:rPr lang="cs-CZ" sz="1600" dirty="0">
                <a:latin typeface="Candara" panose="020E0502030303020204" pitchFamily="34" charset="0"/>
              </a:rPr>
              <a:t>, H., </a:t>
            </a:r>
            <a:r>
              <a:rPr lang="cs-CZ" sz="1600" dirty="0" err="1">
                <a:latin typeface="Candara" panose="020E0502030303020204" pitchFamily="34" charset="0"/>
              </a:rPr>
              <a:t>Shao</a:t>
            </a:r>
            <a:r>
              <a:rPr lang="cs-CZ" sz="1600" dirty="0">
                <a:latin typeface="Candara" panose="020E0502030303020204" pitchFamily="34" charset="0"/>
              </a:rPr>
              <a:t>, Y., </a:t>
            </a:r>
            <a:r>
              <a:rPr lang="cs-CZ" sz="1600" dirty="0" err="1">
                <a:latin typeface="Candara" panose="020E0502030303020204" pitchFamily="34" charset="0"/>
              </a:rPr>
              <a:t>Tindall</a:t>
            </a:r>
            <a:r>
              <a:rPr lang="cs-CZ" sz="1600" dirty="0">
                <a:latin typeface="Candara" panose="020E0502030303020204" pitchFamily="34" charset="0"/>
              </a:rPr>
              <a:t>, A., </a:t>
            </a:r>
            <a:r>
              <a:rPr lang="cs-CZ" sz="1600" dirty="0" err="1">
                <a:latin typeface="Candara" panose="020E0502030303020204" pitchFamily="34" charset="0"/>
              </a:rPr>
              <a:t>Tolefsen</a:t>
            </a:r>
            <a:r>
              <a:rPr lang="cs-CZ" sz="1600" dirty="0">
                <a:latin typeface="Candara" panose="020E0502030303020204" pitchFamily="34" charset="0"/>
              </a:rPr>
              <a:t>, K.-E., </a:t>
            </a:r>
            <a:r>
              <a:rPr lang="cs-CZ" sz="1600" dirty="0" err="1">
                <a:latin typeface="Candara" panose="020E0502030303020204" pitchFamily="34" charset="0"/>
              </a:rPr>
              <a:t>Umbuzeiro</a:t>
            </a:r>
            <a:r>
              <a:rPr lang="cs-CZ" sz="1600" dirty="0">
                <a:latin typeface="Candara" panose="020E0502030303020204" pitchFamily="34" charset="0"/>
              </a:rPr>
              <a:t>, G., </a:t>
            </a:r>
            <a:r>
              <a:rPr lang="cs-CZ" sz="1600" dirty="0" err="1">
                <a:latin typeface="Candara" panose="020E0502030303020204" pitchFamily="34" charset="0"/>
              </a:rPr>
              <a:t>Williams</a:t>
            </a:r>
            <a:r>
              <a:rPr lang="cs-CZ" sz="1600" dirty="0">
                <a:latin typeface="Candara" panose="020E0502030303020204" pitchFamily="34" charset="0"/>
              </a:rPr>
              <a:t>, T.D., </a:t>
            </a:r>
            <a:r>
              <a:rPr lang="cs-CZ" sz="1600" dirty="0" err="1">
                <a:latin typeface="Candara" panose="020E0502030303020204" pitchFamily="34" charset="0"/>
              </a:rPr>
              <a:t>Kortenkamp</a:t>
            </a:r>
            <a:r>
              <a:rPr lang="cs-CZ" sz="1600" dirty="0">
                <a:latin typeface="Candara" panose="020E0502030303020204" pitchFamily="34" charset="0"/>
              </a:rPr>
              <a:t>, A., 2018. </a:t>
            </a:r>
            <a:r>
              <a:rPr lang="cs-CZ" sz="1600" dirty="0" err="1">
                <a:latin typeface="Candara" panose="020E0502030303020204" pitchFamily="34" charset="0"/>
              </a:rPr>
              <a:t>Mixture</a:t>
            </a:r>
            <a:r>
              <a:rPr lang="cs-CZ" sz="1600" dirty="0">
                <a:latin typeface="Candara" panose="020E0502030303020204" pitchFamily="34" charset="0"/>
              </a:rPr>
              <a:t> </a:t>
            </a:r>
            <a:r>
              <a:rPr lang="cs-CZ" sz="1600" dirty="0" err="1">
                <a:latin typeface="Candara" panose="020E0502030303020204" pitchFamily="34" charset="0"/>
              </a:rPr>
              <a:t>effects</a:t>
            </a:r>
            <a:r>
              <a:rPr lang="cs-CZ" sz="1600" dirty="0">
                <a:latin typeface="Candara" panose="020E0502030303020204" pitchFamily="34" charset="0"/>
              </a:rPr>
              <a:t> in </a:t>
            </a:r>
            <a:r>
              <a:rPr lang="cs-CZ" sz="1600" dirty="0" err="1">
                <a:latin typeface="Candara" panose="020E0502030303020204" pitchFamily="34" charset="0"/>
              </a:rPr>
              <a:t>samples</a:t>
            </a:r>
            <a:r>
              <a:rPr lang="cs-CZ" sz="1600" dirty="0">
                <a:latin typeface="Candara" panose="020E0502030303020204" pitchFamily="34" charset="0"/>
              </a:rPr>
              <a:t> </a:t>
            </a:r>
            <a:r>
              <a:rPr lang="cs-CZ" sz="1600" dirty="0" err="1">
                <a:latin typeface="Candara" panose="020E0502030303020204" pitchFamily="34" charset="0"/>
              </a:rPr>
              <a:t>of</a:t>
            </a:r>
            <a:r>
              <a:rPr lang="cs-CZ" sz="1600" dirty="0">
                <a:latin typeface="Candara" panose="020E0502030303020204" pitchFamily="34" charset="0"/>
              </a:rPr>
              <a:t> </a:t>
            </a:r>
            <a:r>
              <a:rPr lang="cs-CZ" sz="1600" dirty="0" err="1">
                <a:latin typeface="Candara" panose="020E0502030303020204" pitchFamily="34" charset="0"/>
              </a:rPr>
              <a:t>multiple</a:t>
            </a:r>
            <a:r>
              <a:rPr lang="cs-CZ" sz="1600" dirty="0">
                <a:latin typeface="Candara" panose="020E0502030303020204" pitchFamily="34" charset="0"/>
              </a:rPr>
              <a:t> </a:t>
            </a:r>
            <a:r>
              <a:rPr lang="cs-CZ" sz="1600" dirty="0" err="1">
                <a:latin typeface="Candara" panose="020E0502030303020204" pitchFamily="34" charset="0"/>
              </a:rPr>
              <a:t>contaminants</a:t>
            </a:r>
            <a:r>
              <a:rPr lang="cs-CZ" sz="1600" dirty="0">
                <a:latin typeface="Candara" panose="020E0502030303020204" pitchFamily="34" charset="0"/>
              </a:rPr>
              <a:t> – </a:t>
            </a:r>
            <a:r>
              <a:rPr lang="cs-CZ" sz="1600" dirty="0" err="1">
                <a:latin typeface="Candara" panose="020E0502030303020204" pitchFamily="34" charset="0"/>
              </a:rPr>
              <a:t>An</a:t>
            </a:r>
            <a:r>
              <a:rPr lang="cs-CZ" sz="1600" dirty="0">
                <a:latin typeface="Candara" panose="020E0502030303020204" pitchFamily="34" charset="0"/>
              </a:rPr>
              <a:t> inter-</a:t>
            </a:r>
            <a:r>
              <a:rPr lang="cs-CZ" sz="1600" dirty="0" err="1">
                <a:latin typeface="Candara" panose="020E0502030303020204" pitchFamily="34" charset="0"/>
              </a:rPr>
              <a:t>laboratory</a:t>
            </a:r>
            <a:r>
              <a:rPr lang="cs-CZ" sz="1600" dirty="0">
                <a:latin typeface="Candara" panose="020E0502030303020204" pitchFamily="34" charset="0"/>
              </a:rPr>
              <a:t> study </a:t>
            </a:r>
            <a:r>
              <a:rPr lang="cs-CZ" sz="1600" dirty="0" err="1">
                <a:latin typeface="Candara" panose="020E0502030303020204" pitchFamily="34" charset="0"/>
              </a:rPr>
              <a:t>with</a:t>
            </a:r>
            <a:r>
              <a:rPr lang="cs-CZ" sz="1600" dirty="0">
                <a:latin typeface="Candara" panose="020E0502030303020204" pitchFamily="34" charset="0"/>
              </a:rPr>
              <a:t> </a:t>
            </a:r>
            <a:r>
              <a:rPr lang="cs-CZ" sz="1600" dirty="0" err="1">
                <a:latin typeface="Candara" panose="020E0502030303020204" pitchFamily="34" charset="0"/>
              </a:rPr>
              <a:t>manifold</a:t>
            </a:r>
            <a:r>
              <a:rPr lang="cs-CZ" sz="1600" dirty="0">
                <a:latin typeface="Candara" panose="020E0502030303020204" pitchFamily="34" charset="0"/>
              </a:rPr>
              <a:t> </a:t>
            </a:r>
            <a:r>
              <a:rPr lang="cs-CZ" sz="1600" dirty="0" err="1">
                <a:latin typeface="Candara" panose="020E0502030303020204" pitchFamily="34" charset="0"/>
              </a:rPr>
              <a:t>bioassays</a:t>
            </a:r>
            <a:r>
              <a:rPr lang="cs-CZ" sz="1600" dirty="0">
                <a:latin typeface="Candara" panose="020E0502030303020204" pitchFamily="34" charset="0"/>
              </a:rPr>
              <a:t>. </a:t>
            </a:r>
            <a:r>
              <a:rPr lang="cs-CZ" sz="1600" dirty="0" err="1">
                <a:latin typeface="Candara" panose="020E0502030303020204" pitchFamily="34" charset="0"/>
              </a:rPr>
              <a:t>Environ</a:t>
            </a:r>
            <a:r>
              <a:rPr lang="cs-CZ" sz="1600" dirty="0">
                <a:latin typeface="Candara" panose="020E0502030303020204" pitchFamily="34" charset="0"/>
              </a:rPr>
              <a:t>. </a:t>
            </a:r>
            <a:r>
              <a:rPr lang="cs-CZ" sz="1600" dirty="0" err="1">
                <a:latin typeface="Candara" panose="020E0502030303020204" pitchFamily="34" charset="0"/>
              </a:rPr>
              <a:t>Int</a:t>
            </a:r>
            <a:r>
              <a:rPr lang="cs-CZ" sz="1600" dirty="0">
                <a:latin typeface="Candara" panose="020E0502030303020204" pitchFamily="34" charset="0"/>
              </a:rPr>
              <a:t>. 114, 95–106. https://doi.org/10.1016/j.envint.2018.02.013</a:t>
            </a:r>
          </a:p>
          <a:p>
            <a:pPr marL="800100" lvl="1" indent="-342900">
              <a:buFont typeface="+mj-lt"/>
              <a:buAutoNum type="arabicPeriod"/>
            </a:pPr>
            <a:endParaRPr lang="cs-CZ" sz="1600" dirty="0" smtClean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cs-CZ" sz="16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Vörösmarty</a:t>
            </a: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, C.J., </a:t>
            </a:r>
            <a:r>
              <a:rPr lang="cs-CZ" sz="16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McIntyre</a:t>
            </a: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, P.B., </a:t>
            </a:r>
            <a:r>
              <a:rPr lang="cs-CZ" sz="16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Gessner</a:t>
            </a: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, M.O., </a:t>
            </a:r>
            <a:r>
              <a:rPr lang="cs-CZ" sz="16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Dudgeon</a:t>
            </a: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, D., </a:t>
            </a:r>
            <a:r>
              <a:rPr lang="cs-CZ" sz="16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Prusevich</a:t>
            </a: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, a, Green, P., </a:t>
            </a:r>
            <a:r>
              <a:rPr lang="cs-CZ" sz="16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Glidden</a:t>
            </a: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, S., </a:t>
            </a:r>
            <a:r>
              <a:rPr lang="cs-CZ" sz="16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Bunn</a:t>
            </a: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, S.E., </a:t>
            </a:r>
            <a:r>
              <a:rPr lang="cs-CZ" sz="16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Sullivan</a:t>
            </a: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, C. a, </a:t>
            </a:r>
            <a:r>
              <a:rPr lang="cs-CZ" sz="16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Liermann</a:t>
            </a: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, C.R., </a:t>
            </a:r>
            <a:r>
              <a:rPr lang="cs-CZ" sz="16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Davies</a:t>
            </a: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, P.M., 2010. </a:t>
            </a:r>
            <a:r>
              <a:rPr lang="cs-CZ" sz="16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Global</a:t>
            </a: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</a:t>
            </a:r>
            <a:r>
              <a:rPr lang="cs-CZ" sz="16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threats</a:t>
            </a: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to </a:t>
            </a:r>
            <a:r>
              <a:rPr lang="cs-CZ" sz="16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human</a:t>
            </a: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</a:t>
            </a:r>
            <a:r>
              <a:rPr lang="cs-CZ" sz="16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water</a:t>
            </a: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</a:t>
            </a:r>
            <a:r>
              <a:rPr lang="cs-CZ" sz="16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security</a:t>
            </a: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and </a:t>
            </a:r>
            <a:r>
              <a:rPr lang="cs-CZ" sz="16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river</a:t>
            </a: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biodiversity. </a:t>
            </a:r>
            <a:r>
              <a:rPr lang="cs-CZ" sz="16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Nature</a:t>
            </a: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467, 555–561. </a:t>
            </a: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  <a:hlinkClick r:id="rId4"/>
              </a:rPr>
              <a:t>https://</a:t>
            </a:r>
            <a:r>
              <a:rPr lang="cs-CZ" sz="1600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  <a:hlinkClick r:id="rId4"/>
              </a:rPr>
              <a:t>doi.org/10.1038/nature09549</a:t>
            </a:r>
            <a:endParaRPr lang="cs-CZ" sz="1600" dirty="0" smtClean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cs-CZ" sz="1600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181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Co s tím vším?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pic>
        <p:nvPicPr>
          <p:cNvPr id="1028" name="Picture 4" descr="http://theladykillers.typepad.com/.a/6a00d83451f4a069e201538f64d522970b-32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1542002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data:image/jpeg;base64,/9j/4AAQSkZJRgABAQAAAQABAAD/2wCEAAkGBxMTEhUSEhIVFhUXFRUVGBUVGBUaGBgYFRUWFhUXGBUaHSggGBolGxcVITEhJSkrLi4uFx8zODMsNygtLisBCgoKBQUFDgUFDisZExkrKysrKysrKysrKysrKysrKysrKysrKysrKysrKysrKysrKysrKysrKysrKysrKysrK//AABEIAMIBAwMBIgACEQEDEQH/xAAcAAEAAQUBAQAAAAAAAAAAAAAABQEDBAYHAgj/xABBEAACAQIEAwYDBQYEBgMBAAABAgADEQQSITEFQVEGEyJhcYEHMpFCobHB0SNSYnKC8BQz4fEWU5KTotIVQ7II/8QAFAEBAAAAAAAAAAAAAAAAAAAAAP/EABQRAQAAAAAAAAAAAAAAAAAAAAD/2gAMAwEAAhEDEQA/AO4xEQEREBERAREQEREBERAREQEREBERAREQEREBERAREQEREBERAREQEREBERAREQEREBERAREQEREBERAREQESha01PtH8QsFhLq9XO/8Ay6fib7tB72gbbE4fxf4z1ybYfChQdmqsdutltb/qmv1vibxJj/nUF8gt/wASYH0hE+caHxN4ivOg/ld1/wDy4mxcK+M5UgYqhUpcs62qp6lTlf6MYHbImscC7bYbEpnSojLzdDcL/OpAekf5hbzmyo4IBBBB1BGx94HqIiAiIgIiICIiBQxFogViIgIiICIiAiIgIiICIiAiIgJHcc4zRwlFq9dwiLzO5PJVHMnpL3FeI08PSetWYLTRSzMeg/EnYDqZ809tO1VfieIDFWy5suHw41sCdGYDdzp/sIEt2z+JmIxZKUi1CgdlX/McdWPK/SRfB+y9aoUatmw1Fwz94UYsaardqlzZbXKrdmGriTvZ/s2uGAq1Qz4o0kqJmOVabV2yUmCreoctmYsQo8xYE5lZsxGXUBaapdjmNNSUw6moWYhXYPUJLMhWmouIEOnCcLSpsrUzVZyPHUVs6o1siJkr5RWcDNqPAG121xeJcfq2tTo0VVR+zsqMqLoMyh1ILnbOT9qw53kq1G99iDp4rKHzhj4uVN3s1Qnbu1QDeROLw19b873bw65b2b905dTr4UygatA1vG8SqsCrHS97WF79cx8XLrMY447m3sFA9wBaSmLwg6WBvofDsRp9So52Jt4mJtCYijbbX+7fjf8AvYMjDYko4qUXNKoNmUkexHQ9NvKb32U+KeIwzBaoBH2qeyv/ABJbSm3poek5kTLqtmGVvY8x/pA+vuzXaKhjqIrUHuNmU/Mjc1Ycj+Ml58j9jO1lfh2JFZNV0WrTvpUT/wBhuDy+s+qOB8XpYqgmIosGpuLg/cQehBuCOogSERF4CIiAiIgIiICIiAiIgIiICIiAiIgIiICUMrIHtzx0YLBVsRfxhctPzqP4U052Op8lMDknxn7XmtXOCpN+xoG9Qgnx1bEFdDqFvb1v0Ej+x/Bu5pNiyxNWph6+QLYCmWNOlSDVbEh2Lt4KY7zVRpcyA7KcNOJxdPOhqIKiVK12yrZnAXvHN7KzlQTYmxNgZ09cPUcJlF1BRFygqAgxjFglMG9NMqDmHe+rKggR2N+Z8mnjqZPJ6fd4OkT4tw7VGLFiy2ualPaVwXDGrsy0/Cqhje5AVW/YoVa3hY0KbkaXPegkOPHPFNvClQC4KUn0sb5KWJxKkZR++y5co5HuwADUm48F4YtCkbAhmVQbkaZUCBQBoo0vYc2Y3JNyHP8AHYV1OV0sSD4LCxDZC1MAaMpJoUcuosrlDuBHV6d9b3vbxbkjVgw2zE2NRTzzUl5TpWJoBhlYBh0P3EdDexv5CeML2WwtRW1qB7NzU81ZSt10tkp/9tSbm5IcsxGEQ3Aezak3Glxe2g1ty1JOrHQteQ3EOFgAEagjfS19NNNjryHtbKG3LtDw6kMPSxtJspchXp62Lm+Yr0+VtJA8A4k9Brqd1IHnYEofbb0PlA1f/wCJdr5FY5QCbAne3Lc7/wC+5j6tPKSDy38vXpOmY3DVKeBLuL18RUp2H2iQWIv5kuvvLPargi06QfELlyZUbEKS1TPfdQdAubYC2g3FyYHOWQsubK1ltrY2sdQL9bazZOxPa7E4NitCoR9sIdUYjVlKnTUDQixuPOS/CuxlPItXG1ahquLrRXRlBHhNZjc5tQcg25nlNExdFqNQrs9N9/MHQ/gYH0R2e+L+GqqBiUai/MqM9M25i3iHpY+pm+8L4vQxC5qFVKg55SCR/MN1PrPkapVytcaKwDqPJhqPY5l/pmfwzi9Sk61KdRqbrs6Eg+nmD0O8D64Bnqcu+H/xQXEMuGxpVKzeFKosEqnoR9h/uPlpfp4MD1ERAREQEREBERAREQEpKxAREQEREBOMfH7i16mHwYOgBrOPNiUT6AVPrOzz5h+LGPNXiuKI1yEUl/oRVI/6s0DYOw+A7rCNWdgRXAxIplbqiYPEACpVtrUBN8lL7TD3XqPAkyYZgwAZq+IPVrDEVLZ2+0/UjTkNAJpvDsLSp0KdKkWWgVV1bUMwxNI4WrVs2pIrd2EU/aqA2IAInOzWPZzkZTrlcjPmFINQp+Efw96tamCbZmpOYExT4YmfvbWa5PqSgQm3XKFHooEvVxpbSWsRWI2mG+K01gWsU1uksPicuoOswnxGtzMQVCxte1yfugaj2vDU6Pd2/ZjFGoh5ZaiMSP6WJHvNQ4vTIpU3HynUHoRy9tJv/aHh5qKUJFrgi2pFvKW+zHCECkOBUSm3eDOoIDm+U22NgW38oGBwqlXqf4VyoWnh6VNqZe9nqDVSRuQpAOnRZOYrijMAKjK7K+cNlAytYgMo5HxHXfXS0wOPcYAJAM88O7OV6lP/ABFe9GhuL/O/QKp2v1MCT4NRFaqE3A8THy9epmjfFzBouN7xMtqlNb5baMngP3BfpNjxHG6dIZKIF+iknXa7P9o/3pNH7UOzgVGNzm+4jQekCMw9MvRzC37MlSL65Wu62HO1qhnlGl7gBB72mzMFZQxygE2UkbH+c/fJGlw2lYAF2OT5txmYcwtitjyNx1vAjc1xYi46Gd7+DHbdsVTODxLXxFFQUcnWrSGlz1ddAeoIPWcFqrl8PPy/Lkfa0yez3F3wmJpYmlfNScNYfaXXOh8mUsPeB9giJYwOKWrTSrTN0dFdT1VgCD9DL8BERAREQEREBERAREQEREBERAT5M4pVNTidclc2bG1PDr4r4g+HQE67aA77T6znyYwZeKVMujrjjl2+YYo5dSLDW28D6H4JwQORiKq2BY1RSIHgzZWFBhtanVVn/nYkWtrO0KCgeGmi6W8KqNBcgaDqT9TK4E1e7QVrd6FAcr8pYaFlHJSdQNwCL6zII5CBBcW4e5uyAbajn7CQ3+CLHKxANr2O9utvrNzxRspHlb35SHxuG7xdPC41HkeogQGM4Wqi6uAf4mUA+WpkMESmS9RgQAbKjXJJ6nYCbRhqdPE3V0TvF0dSBcfxA75TMDjPAMJQTPVL3+zTRyCx6C97DzgapjsUXsoFrkeFR129T6zE45xNaSjD0F1OhC3JZjpvuSZMYHBU7MTmWoxsFpBnZVI0GZr+LfYcpO8D7M92c9JO7vu9YIalvJhqB5G0CN7E9hQlsVjAGqbpSOoToWHNvLl6yF+KPEe8dKKsTluzC+lzoo9gD9ZuvGOLrRpMFa9h4n/9R1nIsZiDUdnO7G/6D6QMLhmGVsxa/hINhzGv52+swO0lYmiRlAAcWA5aHfr6zYuCYAu5a9gBb1vy/P2mv9s8KaQynm+npY6wNd4RcNUI5UyddNmUyUwfEcnhenqLi97EA2AAbcWOvOU7JUwO/qMFYCmEyuLqTUcWB9Qht5y5SwQDFCTYEi663U6qQPQroOUDAxtUFri9iOYF/wCpdr+kxz/e/wDuPvmRjaARstwbcx+fQ+UtNtz/ACt7bQPpX4L441eFUQTc02qUvZXJQeyso9pvM5b/APzw5PDq19hi3t/2aE6lAREQEREBERAREQEREBERAREQE+VfiFhzQ4tjBYf5zVADse8tVA9PFPqqcr+KHwxrY7Ef4vDVKYfu1R6dTMuYrcBg4B1sQLEchrA3TsnVU4dO7qNUQWC1Hvma6hze+uhYrrr4bHUGS9OrvNZ+HeExFHCJQxNE06lIFSSwcP4mswYEja2l9NNths2FNyYBxmFuXl+sxcPSB1U9by1x3G2Bpq1iQbsOV9phcBd1pZmbNckDyK3H6QIbtVQRWFUEJUvYPcjXpm2E1p6tSvVAcs9QkKAd+gF+QnTMPhFZPGoYNyYX09POUwnBcPTZWSkqlflIvpfTQX84FvA4SnhKOp13ZubN5eXICa7xbj5fQXC/uj8zzmz8V4T32q1CrAaAi6/TQ+95y7jmOrJ3lJggYXUkDXobG8CL7S8UNWyqQUB1sb+IaEHpaQCz3Ww+hO2h97SmAVT87hdNLkfnA2LgqZaYP7xJ/IfhNM+JOKzVadMfZQk+rn9APrNxoJdfC3hGl1ItoNdfSc1xDnEYl6g2LWX0Gi/cBAk+F4cphW61Kv1FFB7/ADVd/Ke1BLnrlzHlcqLdfmstzr1MlOIAK6UlHhoqoa1tWJ/aHXTRjbXoL6SPwbWDnkTbYMDZTbbbflzynWxgRvFqZzg689yp/DQyOqiwJ/UGSuOS9tOv2fTkNpawXC3xFVKFMeN2At4tybDQ+Z/GB374H4DuuE0id6r1KvsWyD7kE36YfB8AuHoUqCfLTpqg/pAF/eZkBERAREQEREBERAREQETGxuOSlbOdzb/WXKOIVhdWBEC7EoCDBMDF4ljBTQn7R0Uef+kv4d8yq3UA/UXkbxrC5wrXtlvf0NtZ4o1WCBAdALQPXHeI5AFG539BPOExgSgajHc6e5yqPUnQes1jtTiMtSmAfsn8Zh8e4wr02wlO71KVAYqoFuSopPTYKVFycxNvlcfvLY3ASuJr94Cb3LEf36WmVh1ZkSnTOXxC5301zEec57w01VrhKK5yDYINmRDYm9ySO5q0WuC3+UBeoRlXonBqdSwZqbqQD4WGoO3LQ+0DZFWeskxMPiwdDoekyxUECuWa92p7LU8SpYWWrye2h8mHP13/AAmwF54ZydvqYHz5xjB1KNRqVZcrDlyIOxB5g9ZC8L4Ia1Umpfu1NmO17bKvUkc+X0B7N8RcDRqJep4WUizDextmXzv+NpznH8QSihYjKo0VR9wB5nqfUwMXtnxUUqAoUwFLrkVFFglPmAOV9R7kzXez1IUr1WHyagHm32R+Z8gZhPVavUNap7DoOUxeIcTvZE+VfXU8z+UCRr465Yk3Jvc2B1Pzb/WW2xgA0P4frII1z/f+0GtAk6mLG+n9/wBU7D8DOyx14hVW17rSvz3DMPIageZbpNP+GXw0q49lxGKDU8INRuHreScwnV/YdR9HYeklNVRFCooCqqiwAAsAByFoF6J5zCVBgViIgIiICJaq1sp2ha9+UC7LVd2AuAD1v+s9Z5Yq1DsYGHxDixpjbXoY4fxrvDbu2HnykXjHRq2XvMlW2itqrAcsv6G8yqePFMftUKD98XZP+oC6+4EDOx2BSqQXvpoACRL9HDKgsoAHQTxhq6uLoysOqkH8IxONp0/nqKvqQPugROKW2IbUjRTv1EzVx7AcmH3+xkHWxGfEMRzH3CZ1Omw2gZmIxiVEdM+UsjW5Eab+0iOA8RNWn4tHXwuOjD9ZlPw0VbsDZh9B52kI9KpRxGawDWsyr8tReo6OvTmIGL2rXxCra+QgEeRMxMF8NKtSpiMb/iHo1qhDYfKzDICqllqkWYoxuuUWsvO+2z4HGUlqXdAyuRZrXKm/T1m0950MDWuyXZw0VWrWBFdqNJKiBs6hqYKlxUsGdmGW5Yk2UC9hNj7ofufUy4HlHqWgYjcPLakgHy5TyMG/Kpf21l44knSZVNbAQMJSi7tc+f6TFrcWWxyeK17nZRbclzpb0vMnjWE7ymQtg9jkZhpmtoGtrlM+XO0/avGYhmpYmoyhWKtQXwIrKbMCo+YggjW8DofxE7Z0HdaaVVqZQS/d6jNsq5ttBe58xOZ4nEviHzvoo2A2HSRtMddB0/05T1Vr3FhcDygU4ljr+BNuZ/KYuA4fUrNlpgFuhZF+mYiXO6B6z2uFEDauFfCjiNWxdaVFTbV6gOnUCnmv72nRuy3wtwWFIqV74moNRnAFIHypa5v6iR5Ccq4BxSvhTehXqU9blRqh9UPhP0nYex3bilirUq1qdbYHZKh/hv8AK38J9ukDdTjjsJ5/xjGee5l+jhYF3DMx3klSlmjRtMkCBWIiBWIiBiYsEkW6SyldQ4pkgMRmA6iSDLeRWO4HRqMWfNm0s2ZgVttlIItAw+0PaanhxkXx1T8tNdT6t0E1V+JcRUd6xsCblTYkA9V3Am1YPs1RoqRTYhze9UgF9epP+ktjhTLfxBwfY/Q/rA1LE8cWuAK1K7DUOjFWB8jrL1TtBUyhUJFha7EFj66AfdKcb4CytnprvuPzEjGwdT90wPT8RfkbegA/CY6VyXUuTbML+l9ZI4bglRhc2HrLOJ4Q69D6QJzhSk1CxmzA3E0nhHEHo+F1zJ/5L6dR5TY27QYdVvmJP7oU3/SBOYZbDSQ3aXhrVFuhIYdJE1u2pHyUTb+IgfrMKp21qHTu0B83v+AgV7jEoAalP+pSL6bFlGx85svZ7GvUSxN9dTpoeU02px/EP8uUeiOfvJAmx9iuF4gGpWd7LUAsrKBqv2gAbW3gbDXSoBfNp9JHtXc7XP1kx/gifmcmXaeDUecCLwve7ZRvfX9JM02PMWMrYAcgJrHaLijODTpEqp0ZhoT5DoIET21+JmHwuelRHfYhQQFAPdK38b87cwtzy05fPvEqlXEVnxFd81Wo2ZiABrtoBsLWHtOx1Oz9M7oD7SZ4P2Fwrj9pQ/EQPn9cIekvU+GsdlP0n0Q/wzwJ1VGX+VjKL8Paa/JWqD1yt+IgfP6cLb90/SZVDhfUH6TvY7HuNqqn+amv5R/wo/Puz/TaBxfDcCv1+kmcB2VJN51EdmGH7n0mRR4Ew6QPHZqq2QU6puQLBjufInmfObJTpyMo8OI6SWog213gewJWLSsCkSsQEREBERApaUyjoJ6iB4NMdB9JYfAUjui/QTKiBijh1L/lr9J5bhdE/wD1r9JmRAia/ZzDtulvSR9TsVhz197GbNEDWB2LojY/+Ij/AIRUbMPpNniBrlPswB9oSfp+EAG2mmmglyICeXcAXMqFlGQHcQInHVWqaC+Xp19Zgtw1zspmyhRKwNfwnBSDdhJylTsLS5EBERAREQEpaViBTLAErEBERAREQEREBERAREQEREBERAREQEREBERAREQEREBERAREQEREBERAREQEREBERAREQEREBERAREQEREBERAREQEREBERAREQEREBERAREQEREBERAREQERED/2Q=="/>
          <p:cNvSpPr>
            <a:spLocks noChangeAspect="1" noChangeArrowheads="1"/>
          </p:cNvSpPr>
          <p:nvPr/>
        </p:nvSpPr>
        <p:spPr bwMode="auto">
          <a:xfrm>
            <a:off x="155575" y="-2605088"/>
            <a:ext cx="7248525" cy="543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pic>
        <p:nvPicPr>
          <p:cNvPr id="1032" name="Picture 8" descr="http://clevelandcounty.com/cchd/wp-content/uploads/2010/05/trash-b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4281578" cy="321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48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Aplikace pro správu literárních zdrojů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63499" y="1690688"/>
            <a:ext cx="3876413" cy="4351338"/>
          </a:xfrm>
        </p:spPr>
        <p:txBody>
          <a:bodyPr>
            <a:normAutofit/>
          </a:bodyPr>
          <a:lstStyle/>
          <a:p>
            <a:endParaRPr lang="cs-CZ" sz="2000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r>
              <a:rPr lang="cs-CZ" sz="20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Endnote</a:t>
            </a:r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web – zdarma</a:t>
            </a:r>
          </a:p>
          <a:p>
            <a:r>
              <a:rPr lang="cs-CZ" sz="20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Endnote</a:t>
            </a:r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– placený</a:t>
            </a:r>
          </a:p>
          <a:p>
            <a:r>
              <a:rPr lang="cs-CZ" sz="20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Bibtex</a:t>
            </a:r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</a:t>
            </a:r>
            <a:r>
              <a:rPr lang="cs-CZ" sz="20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tools</a:t>
            </a:r>
            <a:endParaRPr lang="cs-CZ" sz="2000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r>
              <a:rPr lang="cs-CZ" sz="20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Zotero</a:t>
            </a:r>
            <a:endParaRPr lang="cs-CZ" sz="2000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r>
              <a:rPr lang="cs-CZ" sz="2000" u="sng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Mendeley</a:t>
            </a:r>
            <a:endParaRPr lang="cs-CZ" sz="2000" u="sng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948655" y="1690688"/>
            <a:ext cx="38764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Sbírání zdrojů</a:t>
            </a:r>
          </a:p>
          <a:p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Třídění literatury</a:t>
            </a:r>
          </a:p>
          <a:p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Práce s fulltextem</a:t>
            </a:r>
          </a:p>
          <a:p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Vkládání citací do textu</a:t>
            </a:r>
          </a:p>
          <a:p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Formátování seznamu referencí</a:t>
            </a:r>
          </a:p>
          <a:p>
            <a:endParaRPr lang="cs-CZ" sz="2000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Cloudové úložiště</a:t>
            </a:r>
          </a:p>
          <a:p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Sdílení se spoluautory</a:t>
            </a:r>
          </a:p>
          <a:p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Vědecká sociální síť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5D0ED4C-31C4-42BE-A441-337E2B924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63" y="4499296"/>
            <a:ext cx="2590800" cy="177165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251A2BB-7F6B-4860-92B6-A338049D2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458" y="4178095"/>
            <a:ext cx="3139277" cy="209285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499F51F-E08D-451B-8DE8-4763B1A195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030" y="3833933"/>
            <a:ext cx="2063141" cy="66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71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250" y="234043"/>
            <a:ext cx="10515600" cy="1325563"/>
          </a:xfrm>
        </p:spPr>
        <p:txBody>
          <a:bodyPr/>
          <a:lstStyle/>
          <a:p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Příklad</a:t>
            </a:r>
            <a:b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</a:br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diplomové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24950" y="6261714"/>
            <a:ext cx="2769066" cy="81690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Brózman</a:t>
            </a:r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2015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0125" t="32320" r="22445" b="-1828"/>
          <a:stretch/>
        </p:blipFill>
        <p:spPr>
          <a:xfrm>
            <a:off x="198250" y="2154698"/>
            <a:ext cx="9139987" cy="529972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105887" y="3480261"/>
            <a:ext cx="3228363" cy="215439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Candara" panose="020E0502030303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229337" y="5032836"/>
            <a:ext cx="7695588" cy="253539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Candara" panose="020E0502030303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676774" y="5623386"/>
            <a:ext cx="4327059" cy="253539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Candara" panose="020E0502030303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6224" y="6243630"/>
            <a:ext cx="2019301" cy="253539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Candara" panose="020E0502030303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7199B98-CB7F-4541-BC60-AA07CCABD7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12" t="24652" r="34042" b="7788"/>
          <a:stretch/>
        </p:blipFill>
        <p:spPr>
          <a:xfrm rot="675497">
            <a:off x="6984792" y="240195"/>
            <a:ext cx="5325698" cy="356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7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3416" y="4337170"/>
            <a:ext cx="3148584" cy="252083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Úkol č. </a:t>
            </a:r>
            <a:r>
              <a:rPr lang="cs-CZ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6</a:t>
            </a:r>
            <a:endParaRPr lang="cs-CZ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3893" y="1546284"/>
            <a:ext cx="9017141" cy="2701625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Práce s textem</a:t>
            </a:r>
            <a:endParaRPr lang="cs-CZ" sz="2000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cs-CZ" sz="1600" b="1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Otevřete Text1.docx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600" b="1" dirty="0" smtClean="0">
                <a:latin typeface="Candara" panose="020E0502030303020204" pitchFamily="34" charset="0"/>
              </a:rPr>
              <a:t>Vyměňte první a poslední odstavec a přečíslujte citace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600" b="1" dirty="0" smtClean="0">
                <a:latin typeface="Candara" panose="020E0502030303020204" pitchFamily="34" charset="0"/>
              </a:rPr>
              <a:t>Vložte citaci práce: </a:t>
            </a:r>
            <a:r>
              <a:rPr lang="cs-CZ" sz="1600" dirty="0" smtClean="0">
                <a:latin typeface="Candara" panose="020E0502030303020204" pitchFamily="34" charset="0"/>
              </a:rPr>
              <a:t> </a:t>
            </a:r>
            <a:r>
              <a:rPr lang="cs-CZ" sz="1600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  <a:hlinkClick r:id="rId4"/>
              </a:rPr>
              <a:t>https</a:t>
            </a: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  <a:hlinkClick r:id="rId4"/>
              </a:rPr>
              <a:t>://</a:t>
            </a:r>
            <a:r>
              <a:rPr lang="cs-CZ" sz="1600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  <a:hlinkClick r:id="rId4"/>
              </a:rPr>
              <a:t>doi.org/10.1038/nature09549</a:t>
            </a:r>
            <a:endParaRPr lang="cs-CZ" sz="1600" dirty="0" smtClean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cs-CZ" sz="1600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850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Doporučený nástroj:</a:t>
            </a:r>
            <a:b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</a:br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Mendeley.com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Porovnání s jinými nástroji: </a:t>
            </a:r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  <a:hlinkClick r:id="rId2"/>
              </a:rPr>
              <a:t>https://libguides.bodleian.ox.ac.uk/c.php?g=423116&amp;p=3851803</a:t>
            </a:r>
            <a:endParaRPr lang="cs-CZ" sz="2000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Návod: </a:t>
            </a:r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  <a:hlinkClick r:id="rId3"/>
              </a:rPr>
              <a:t>http://libguides.wustl.edu/mendeley</a:t>
            </a:r>
            <a:endParaRPr lang="cs-CZ" sz="2000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Hlavní přednosti:</a:t>
            </a:r>
          </a:p>
          <a:p>
            <a:pPr lvl="1"/>
            <a:r>
              <a:rPr lang="cs-CZ" sz="18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Free</a:t>
            </a:r>
          </a:p>
          <a:p>
            <a:pPr lvl="1"/>
            <a:r>
              <a:rPr lang="cs-CZ" sz="18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Fultextové vyhledávání v článcích</a:t>
            </a:r>
          </a:p>
          <a:p>
            <a:pPr lvl="1"/>
            <a:r>
              <a:rPr lang="cs-CZ" sz="18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Poznámky přímo ve </a:t>
            </a:r>
            <a:r>
              <a:rPr lang="cs-CZ" sz="18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fultextu</a:t>
            </a:r>
            <a:r>
              <a:rPr lang="cs-CZ" sz="18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článku</a:t>
            </a:r>
          </a:p>
          <a:p>
            <a:pPr lvl="1"/>
            <a:r>
              <a:rPr lang="cs-CZ" sz="18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Cloudová</a:t>
            </a:r>
            <a:r>
              <a:rPr lang="cs-CZ" sz="18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záloha</a:t>
            </a:r>
          </a:p>
          <a:p>
            <a:pPr lvl="1"/>
            <a:r>
              <a:rPr lang="cs-CZ" sz="18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Nástroje pro spolupráci</a:t>
            </a:r>
          </a:p>
          <a:p>
            <a:pPr lvl="1"/>
            <a:endParaRPr lang="cs-CZ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pic>
        <p:nvPicPr>
          <p:cNvPr id="1026" name="Picture 2" descr="https://encrypted-tbn0.gstatic.com/images?q=tbn:ANd9GcSzMVtHvep_-oHQ2rCHVIn-GZa3x7MmDaX7FBHfwxqmDR1PGToHHRVdE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115" y="4229754"/>
            <a:ext cx="2878548" cy="228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375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Mendeley.com</a:t>
            </a:r>
            <a:endParaRPr lang="cs-CZ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1"/>
            <a:r>
              <a:rPr lang="cs-CZ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Instalace a nastavení (propojení s textovým procesorem; </a:t>
            </a:r>
            <a:r>
              <a:rPr lang="cs-CZ" dirty="0" err="1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plug</a:t>
            </a:r>
            <a:r>
              <a:rPr lang="cs-CZ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-in do prohlížeče)</a:t>
            </a:r>
          </a:p>
          <a:p>
            <a:pPr lvl="1"/>
            <a:r>
              <a:rPr lang="cs-CZ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Import citací</a:t>
            </a:r>
          </a:p>
          <a:p>
            <a:pPr lvl="1"/>
            <a:r>
              <a:rPr lang="cs-CZ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Vytvoření bibliografie</a:t>
            </a:r>
          </a:p>
          <a:p>
            <a:pPr lvl="1"/>
            <a:r>
              <a:rPr lang="cs-CZ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Organizace prací</a:t>
            </a:r>
          </a:p>
          <a:p>
            <a:pPr lvl="1"/>
            <a:r>
              <a:rPr lang="cs-CZ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Sdílení a spolupráce</a:t>
            </a:r>
          </a:p>
          <a:p>
            <a:pPr lvl="1"/>
            <a:r>
              <a:rPr lang="cs-CZ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Práce s </a:t>
            </a:r>
            <a:r>
              <a:rPr lang="cs-CZ" dirty="0" err="1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fultexty</a:t>
            </a:r>
            <a:r>
              <a:rPr lang="cs-CZ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článků</a:t>
            </a:r>
          </a:p>
          <a:p>
            <a:pPr lvl="1"/>
            <a:endParaRPr lang="cs-CZ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pic>
        <p:nvPicPr>
          <p:cNvPr id="9" name="Picture 2" descr="https://encrypted-tbn0.gstatic.com/images?q=tbn:ANd9GcSzMVtHvep_-oHQ2rCHVIn-GZa3x7MmDaX7FBHfwxqmDR1PGToHHRVdE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115" y="4229754"/>
            <a:ext cx="2878548" cy="228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197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Citace v textu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Prakticky každý poznatek, který </a:t>
            </a:r>
            <a:r>
              <a:rPr lang="cs-CZ" sz="2000" dirty="0">
                <a:solidFill>
                  <a:srgbClr val="FF0000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není váš </a:t>
            </a:r>
            <a:r>
              <a:rPr lang="en-US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nebo to </a:t>
            </a:r>
            <a:r>
              <a:rPr lang="en-US" sz="20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nen</a:t>
            </a:r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í</a:t>
            </a:r>
            <a:r>
              <a:rPr lang="en-US" sz="2000" dirty="0">
                <a:solidFill>
                  <a:srgbClr val="FF0000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obecn</a:t>
            </a:r>
            <a:r>
              <a:rPr lang="cs-CZ" sz="2000" dirty="0">
                <a:solidFill>
                  <a:srgbClr val="FF0000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á</a:t>
            </a:r>
            <a:r>
              <a:rPr lang="en-US" sz="2000" dirty="0">
                <a:solidFill>
                  <a:srgbClr val="FF0000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znalost</a:t>
            </a:r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, si žádá citaci</a:t>
            </a:r>
          </a:p>
          <a:p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1. citace dává kredit autoru myšlenky (citovat ideálně primární zdroj)</a:t>
            </a:r>
          </a:p>
          <a:p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2. vy se chráníte, pokud je informace špatně</a:t>
            </a:r>
          </a:p>
          <a:p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3. poskytujete čtenáři odkazy na literaturu ke studiu, pokud ho myšlenka zaujme</a:t>
            </a:r>
          </a:p>
          <a:p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Není nutné opakovat stejnou citaci za každou větou – stačí na začátku (nebo konci) odstavce</a:t>
            </a:r>
          </a:p>
          <a:p>
            <a:endParaRPr lang="cs-CZ" sz="2000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335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497311" cy="1325563"/>
          </a:xfrm>
        </p:spPr>
        <p:txBody>
          <a:bodyPr/>
          <a:lstStyle/>
          <a:p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Literární zdroje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38200" y="3013690"/>
            <a:ext cx="1100627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Sekundární zdroje</a:t>
            </a:r>
            <a:r>
              <a:rPr lang="cs-CZ" altLang="cs-CZ" sz="2400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– shrnuté znalosti v knihách, přehledech (</a:t>
            </a:r>
            <a:r>
              <a:rPr lang="en-US" altLang="cs-CZ" sz="2400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re</a:t>
            </a:r>
            <a:r>
              <a:rPr lang="cs-CZ" altLang="cs-CZ" sz="2400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v</a:t>
            </a:r>
            <a:r>
              <a:rPr lang="en-US" altLang="cs-CZ" sz="2400" dirty="0" err="1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ie</a:t>
            </a:r>
            <a:r>
              <a:rPr lang="cs-CZ" altLang="cs-CZ" sz="2400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w</a:t>
            </a:r>
            <a:r>
              <a:rPr lang="en-US" altLang="cs-CZ" sz="2400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s</a:t>
            </a:r>
            <a:r>
              <a:rPr lang="cs-CZ" altLang="cs-CZ" sz="2400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), v databázích, učebnicích, diplomových a disertačních pracích – </a:t>
            </a:r>
          </a:p>
          <a:p>
            <a:r>
              <a:rPr lang="cs-CZ" altLang="cs-CZ" sz="2400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	tyto zdroje se necitují samostatně </a:t>
            </a:r>
          </a:p>
          <a:p>
            <a:r>
              <a:rPr lang="cs-CZ" altLang="cs-CZ" sz="2400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	nejlepší postup: ocitovat primární i sekundární zdroj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38200" y="1805162"/>
            <a:ext cx="91690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Primární zdroje</a:t>
            </a:r>
            <a:r>
              <a:rPr lang="cs-CZ" altLang="cs-CZ" sz="2400" dirty="0">
                <a:solidFill>
                  <a:schemeClr val="tx1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– původní vědecké práce (z ověřeného zdroje)</a:t>
            </a:r>
          </a:p>
        </p:txBody>
      </p:sp>
    </p:spTree>
    <p:extLst>
      <p:ext uri="{BB962C8B-B14F-4D97-AF65-F5344CB8AC3E}">
        <p14:creationId xmlns:p14="http://schemas.microsoft.com/office/powerpoint/2010/main" val="948933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325" y="1492888"/>
            <a:ext cx="3952336" cy="235603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ndara" panose="020E0502030303020204" pitchFamily="34" charset="0"/>
              </a:rPr>
              <a:t>Zdroje informací pro psaní vědecké práce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92888"/>
            <a:ext cx="10515600" cy="4351338"/>
          </a:xfrm>
        </p:spPr>
        <p:txBody>
          <a:bodyPr/>
          <a:lstStyle/>
          <a:p>
            <a:r>
              <a:rPr lang="cs-CZ" dirty="0">
                <a:latin typeface="Candara" panose="020E0502030303020204" pitchFamily="34" charset="0"/>
              </a:rPr>
              <a:t>Poznání založené na výsledcích předchozího výzkumu</a:t>
            </a:r>
          </a:p>
          <a:p>
            <a:r>
              <a:rPr lang="cs-CZ" dirty="0">
                <a:latin typeface="Candara" panose="020E0502030303020204" pitchFamily="34" charset="0"/>
              </a:rPr>
              <a:t>Kde je získat?</a:t>
            </a:r>
          </a:p>
          <a:p>
            <a:r>
              <a:rPr lang="cs-CZ" dirty="0">
                <a:latin typeface="Candara" panose="020E0502030303020204" pitchFamily="34" charset="0"/>
              </a:rPr>
              <a:t>Jak ověřit jejich věrohodnost?</a:t>
            </a:r>
          </a:p>
          <a:p>
            <a:pPr lvl="1"/>
            <a:r>
              <a:rPr lang="cs-CZ" dirty="0">
                <a:latin typeface="Candara" panose="020E0502030303020204" pitchFamily="34" charset="0"/>
              </a:rPr>
              <a:t>Slepá důvěra čemukoli?</a:t>
            </a:r>
          </a:p>
          <a:p>
            <a:pPr lvl="1"/>
            <a:r>
              <a:rPr lang="cs-CZ" dirty="0">
                <a:latin typeface="Candara" panose="020E0502030303020204" pitchFamily="34" charset="0"/>
              </a:rPr>
              <a:t>Přeměřit si to sám?</a:t>
            </a:r>
          </a:p>
          <a:p>
            <a:pPr lvl="1"/>
            <a:r>
              <a:rPr lang="cs-CZ" dirty="0">
                <a:latin typeface="Candara" panose="020E0502030303020204" pitchFamily="34" charset="0"/>
              </a:rPr>
              <a:t>Vědecká literatura! Služba vědecké komunitě</a:t>
            </a:r>
          </a:p>
          <a:p>
            <a:pPr lvl="1"/>
            <a:endParaRPr lang="cs-CZ" dirty="0">
              <a:latin typeface="Candara" panose="020E0502030303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39" y="4449072"/>
            <a:ext cx="4360437" cy="233283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08631" y="3411460"/>
            <a:ext cx="3952336" cy="235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cs-CZ" b="1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Tipy jak psát </a:t>
            </a:r>
            <a:r>
              <a:rPr lang="cs-CZ" b="1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dobrý text:</a:t>
            </a:r>
            <a:endParaRPr lang="cs-CZ" b="1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23873"/>
            <a:ext cx="10515600" cy="4117976"/>
          </a:xfrm>
        </p:spPr>
        <p:txBody>
          <a:bodyPr>
            <a:noAutofit/>
          </a:bodyPr>
          <a:lstStyle/>
          <a:p>
            <a:r>
              <a:rPr lang="cs-CZ" sz="1600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„</a:t>
            </a: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přesýpací hodiny“ tj. od širokého záběru k úzkému </a:t>
            </a:r>
            <a:r>
              <a:rPr lang="cs-CZ" sz="1600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(hypotéza, metodika) a </a:t>
            </a: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zase </a:t>
            </a:r>
            <a:r>
              <a:rPr lang="cs-CZ" sz="1600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zpět (diskuse a závěr)</a:t>
            </a:r>
            <a:endParaRPr lang="cs-CZ" sz="1600" dirty="0" smtClean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r>
              <a:rPr lang="cs-CZ" sz="1600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Sled myšlenek </a:t>
            </a:r>
            <a:r>
              <a:rPr lang="cs-CZ" sz="1600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–text musí navazovat v logickém sledu</a:t>
            </a:r>
          </a:p>
          <a:p>
            <a:pPr lvl="1"/>
            <a:r>
              <a:rPr lang="cs-CZ" sz="1400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„Dobrý text je jako med, nebo řetěz“</a:t>
            </a:r>
          </a:p>
          <a:p>
            <a:r>
              <a:rPr lang="cs-CZ" sz="1600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Řazení myšlenek v logickém (a očekávaném) pořadí</a:t>
            </a:r>
          </a:p>
          <a:p>
            <a:r>
              <a:rPr lang="cs-CZ" sz="1600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Použití přechodových výrazů k propojení různých myšlenek</a:t>
            </a:r>
          </a:p>
          <a:p>
            <a:r>
              <a:rPr lang="cs-CZ" sz="1600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Opakování klíčových slov, výrazů, zkratek</a:t>
            </a:r>
          </a:p>
          <a:p>
            <a:r>
              <a:rPr lang="cs-CZ" sz="1600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Využívání schématu „téma-réma“</a:t>
            </a:r>
          </a:p>
          <a:p>
            <a:pPr lvl="1"/>
            <a:r>
              <a:rPr lang="cs-CZ" sz="1400" b="1" dirty="0"/>
              <a:t>Téma</a:t>
            </a:r>
            <a:r>
              <a:rPr lang="cs-CZ" sz="1400" dirty="0"/>
              <a:t> (východisko, </a:t>
            </a:r>
            <a:r>
              <a:rPr lang="cs-CZ" sz="1400" dirty="0">
                <a:hlinkClick r:id="rId2" tooltip="Angličtina"/>
              </a:rPr>
              <a:t>angl.</a:t>
            </a:r>
            <a:r>
              <a:rPr lang="cs-CZ" sz="1400" dirty="0"/>
              <a:t> </a:t>
            </a:r>
            <a:r>
              <a:rPr lang="cs-CZ" sz="1400" dirty="0" err="1"/>
              <a:t>topic</a:t>
            </a:r>
            <a:r>
              <a:rPr lang="cs-CZ" sz="1400" dirty="0"/>
              <a:t>) je kontextově zapojené a vyjadřuje skutečnosti, které jsou známé (např. z předchozího textu). </a:t>
            </a:r>
          </a:p>
          <a:p>
            <a:pPr lvl="1"/>
            <a:r>
              <a:rPr lang="cs-CZ" sz="1400" b="1" dirty="0"/>
              <a:t>Réma</a:t>
            </a:r>
            <a:r>
              <a:rPr lang="cs-CZ" sz="1400" dirty="0"/>
              <a:t> (jádro výpovědi, ohnisko, angl. comment, </a:t>
            </a:r>
            <a:r>
              <a:rPr lang="cs-CZ" sz="1400" dirty="0" err="1"/>
              <a:t>focus</a:t>
            </a:r>
            <a:r>
              <a:rPr lang="cs-CZ" sz="1400" dirty="0"/>
              <a:t>) vyjadřuje nové skutečnosti, kontextově nezapojeno. Réma poznáme podle toho, že je možné se na něj zeptat. </a:t>
            </a:r>
          </a:p>
          <a:p>
            <a:pPr lvl="1"/>
            <a:endParaRPr lang="cs-CZ" sz="1400" dirty="0" smtClean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endParaRPr lang="cs-CZ" sz="1600" dirty="0" smtClean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endParaRPr lang="cs-CZ" sz="1600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pPr marL="0" indent="0">
              <a:buNone/>
            </a:pP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  <a:hlinkClick r:id="rId3"/>
              </a:rPr>
              <a:t>http://www.recetox-education.cz/index.php?vyuka=studentske-prace</a:t>
            </a:r>
            <a:endParaRPr lang="cs-CZ" sz="1600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888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26" y="1362869"/>
            <a:ext cx="10336067" cy="499179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12648" y="201168"/>
            <a:ext cx="1870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Candara" panose="020E0502030303020204" pitchFamily="34" charset="0"/>
              </a:rPr>
              <a:t>Téma-réma</a:t>
            </a:r>
            <a:endParaRPr lang="cs-CZ" sz="2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6169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658" y="3234906"/>
            <a:ext cx="4525342" cy="362309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Úkol č. </a:t>
            </a:r>
            <a:r>
              <a:rPr lang="cs-CZ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7</a:t>
            </a:r>
            <a:endParaRPr lang="cs-CZ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3893" y="1546284"/>
            <a:ext cx="9017141" cy="2701625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Práce s </a:t>
            </a:r>
            <a:r>
              <a:rPr lang="cs-CZ" sz="2000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WOS a </a:t>
            </a:r>
            <a:r>
              <a:rPr lang="cs-CZ" sz="2000" dirty="0" err="1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Mendeley</a:t>
            </a:r>
            <a:endParaRPr lang="cs-CZ" sz="2000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cs-CZ" sz="1600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Stáhněte si 5 citací z </a:t>
            </a:r>
            <a:r>
              <a:rPr lang="cs-CZ" sz="1600" dirty="0" err="1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WoS</a:t>
            </a:r>
            <a:r>
              <a:rPr lang="cs-CZ" sz="1600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do </a:t>
            </a:r>
            <a:r>
              <a:rPr lang="cs-CZ" sz="1600" dirty="0" err="1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Mendeley</a:t>
            </a:r>
            <a:r>
              <a:rPr lang="cs-CZ" sz="1600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(pokud možno z vašeho oboru)</a:t>
            </a:r>
            <a:endParaRPr lang="cs-CZ" sz="1600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cs-CZ" sz="1600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Napište krátký odstaveček a ocitujte jednotlivá tvrzení (citace nemusí být správně zvolené)</a:t>
            </a:r>
            <a:endParaRPr lang="cs-CZ" sz="1600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cs-CZ" sz="1600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Vygenerujte seznam citací s citačním stylem „</a:t>
            </a:r>
            <a:r>
              <a:rPr lang="cs-CZ" sz="1600" dirty="0" err="1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Chemosphere</a:t>
            </a:r>
            <a:r>
              <a:rPr lang="cs-CZ" sz="1600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“</a:t>
            </a:r>
            <a:endParaRPr lang="cs-CZ" sz="1600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cs-CZ" sz="1600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pPr marL="457200" lvl="1" indent="0">
              <a:buNone/>
            </a:pPr>
            <a:endParaRPr lang="cs-CZ" sz="1600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8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cs-CZ" b="1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Časté chyby ve studentských pracích</a:t>
            </a:r>
            <a:endParaRPr lang="cs-CZ" b="1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23873"/>
            <a:ext cx="10515600" cy="4117976"/>
          </a:xfrm>
        </p:spPr>
        <p:txBody>
          <a:bodyPr>
            <a:noAutofit/>
          </a:bodyPr>
          <a:lstStyle/>
          <a:p>
            <a:r>
              <a:rPr lang="cs-CZ" sz="1600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Abstrakt psaný jako anotace – abstrakt </a:t>
            </a:r>
            <a:r>
              <a:rPr lang="cs-CZ" sz="1600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má být správně </a:t>
            </a:r>
            <a:r>
              <a:rPr lang="cs-CZ" sz="1600" dirty="0" err="1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výcuc</a:t>
            </a:r>
            <a:r>
              <a:rPr lang="cs-CZ" sz="1600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celé práce tj. má stejnou strukturu (úvod, hypotéza, metoda, výsledky, závěr)</a:t>
            </a:r>
          </a:p>
          <a:p>
            <a:r>
              <a:rPr lang="cs-CZ" sz="1600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Seznam zkratek – musí obsahovat všechny zkratky, zkratku nadefinovat při prvním výskytu v textu a dále používat jen zkratku</a:t>
            </a:r>
          </a:p>
          <a:p>
            <a:r>
              <a:rPr lang="cs-CZ" sz="1600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Popisky obrázků musí být </a:t>
            </a:r>
            <a:r>
              <a:rPr lang="cs-CZ" sz="1600" dirty="0" err="1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samovysvětlující</a:t>
            </a:r>
            <a:endParaRPr lang="cs-CZ" sz="1600" dirty="0" smtClean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r>
              <a:rPr lang="cs-CZ" sz="1600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Diskuse – </a:t>
            </a:r>
            <a:r>
              <a:rPr lang="cs-CZ" sz="1600" b="1" u="sng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nejdůležitější část práce- </a:t>
            </a:r>
            <a:r>
              <a:rPr lang="cs-CZ" sz="1600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zapojení získaných výsledků do kontextu výzkumu dalších vědců, vyvozování obecných závěrů, formulace otázek pro navazující výzkum</a:t>
            </a:r>
          </a:p>
          <a:p>
            <a:r>
              <a:rPr lang="cs-CZ" sz="1600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Chybějící či špatně naformátované citace (pozor na webové stránky! Citace musí obsahovat datum stažení</a:t>
            </a:r>
            <a:r>
              <a:rPr lang="cs-CZ" sz="1600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)</a:t>
            </a:r>
          </a:p>
          <a:p>
            <a:r>
              <a:rPr lang="cs-CZ" sz="1600" dirty="0" smtClean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Konzistence</a:t>
            </a:r>
            <a:endParaRPr lang="cs-CZ" sz="1600" dirty="0" smtClean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pPr lvl="1"/>
            <a:endParaRPr lang="cs-CZ" sz="1400" dirty="0" smtClean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endParaRPr lang="cs-CZ" sz="1600" dirty="0" smtClean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endParaRPr lang="cs-CZ" sz="1600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pPr marL="0" indent="0">
              <a:buNone/>
            </a:pPr>
            <a:r>
              <a:rPr lang="cs-CZ" sz="16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  <a:hlinkClick r:id="rId2"/>
              </a:rPr>
              <a:t>http://www.recetox-education.cz/index.php?vyuka=studentske-prace</a:t>
            </a:r>
            <a:endParaRPr lang="cs-CZ" sz="1600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3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658" y="3234906"/>
            <a:ext cx="4525342" cy="362309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Vědecké časopisy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3893" y="1546284"/>
            <a:ext cx="9017141" cy="4351338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Obrovské množství časopisů (12 300 </a:t>
            </a:r>
            <a:r>
              <a:rPr lang="cs-CZ" sz="20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WoS</a:t>
            </a:r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)</a:t>
            </a:r>
          </a:p>
          <a:p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Některé velmi široce zaměřené (</a:t>
            </a:r>
            <a:r>
              <a:rPr lang="cs-CZ" sz="20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Nature</a:t>
            </a:r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, Science)</a:t>
            </a:r>
          </a:p>
          <a:p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Jiné velmi specifické (</a:t>
            </a:r>
            <a:r>
              <a:rPr lang="cs-CZ" sz="2000" i="1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Journal</a:t>
            </a:r>
            <a:r>
              <a:rPr lang="cs-CZ" sz="2000" i="1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</a:t>
            </a:r>
            <a:r>
              <a:rPr lang="cs-CZ" sz="2000" i="1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of</a:t>
            </a:r>
            <a:r>
              <a:rPr lang="cs-CZ" sz="2000" i="1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</a:t>
            </a:r>
            <a:r>
              <a:rPr lang="cs-CZ" sz="2000" i="1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housing</a:t>
            </a:r>
            <a:r>
              <a:rPr lang="cs-CZ" sz="2000" i="1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and </a:t>
            </a:r>
            <a:r>
              <a:rPr lang="cs-CZ" sz="2000" i="1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the</a:t>
            </a:r>
            <a:r>
              <a:rPr lang="cs-CZ" sz="2000" i="1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</a:t>
            </a:r>
            <a:r>
              <a:rPr lang="cs-CZ" sz="2000" i="1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built</a:t>
            </a:r>
            <a:r>
              <a:rPr lang="cs-CZ" sz="2000" i="1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</a:t>
            </a:r>
            <a:r>
              <a:rPr lang="cs-CZ" sz="2000" i="1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environment</a:t>
            </a:r>
            <a:r>
              <a:rPr lang="cs-CZ" sz="2000" i="1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,</a:t>
            </a:r>
            <a:r>
              <a:rPr lang="en-US" altLang="cs-CZ" sz="2000" i="1" dirty="0"/>
              <a:t> Journal of Experimental Marine Biology</a:t>
            </a:r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)</a:t>
            </a:r>
          </a:p>
          <a:p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Členěny do </a:t>
            </a:r>
            <a:r>
              <a:rPr lang="cs-CZ" sz="2000" b="1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ročníků</a:t>
            </a:r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– </a:t>
            </a:r>
            <a:r>
              <a:rPr lang="cs-CZ" sz="2000" b="1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svazků</a:t>
            </a:r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(</a:t>
            </a:r>
            <a:r>
              <a:rPr lang="cs-CZ" sz="20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volume</a:t>
            </a:r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) a </a:t>
            </a:r>
            <a:r>
              <a:rPr lang="cs-CZ" sz="2000" b="1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čísel</a:t>
            </a:r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 (</a:t>
            </a:r>
            <a:r>
              <a:rPr lang="cs-CZ" sz="2000" dirty="0" err="1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issue</a:t>
            </a:r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)</a:t>
            </a:r>
          </a:p>
          <a:p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Každé číslo obsahuje řadu článků od autorů studií</a:t>
            </a:r>
          </a:p>
          <a:p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Články procházejí recenzním řízením</a:t>
            </a:r>
          </a:p>
          <a:p>
            <a:endParaRPr lang="cs-CZ" sz="2000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endParaRPr lang="cs-CZ" sz="2000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956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658" y="3234906"/>
            <a:ext cx="4525342" cy="362309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Otázka č.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3893" y="1546284"/>
            <a:ext cx="9017141" cy="4351338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FF0000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Kolik vědeckých článků je ve svazku 86 časopisu </a:t>
            </a:r>
            <a:br>
              <a:rPr lang="cs-CZ" sz="2000" dirty="0">
                <a:solidFill>
                  <a:srgbClr val="FF0000"/>
                </a:solidFill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</a:br>
            <a:r>
              <a:rPr lang="cs-CZ" altLang="cs-CZ" sz="2000" i="1" dirty="0" err="1">
                <a:solidFill>
                  <a:srgbClr val="FF0000"/>
                </a:solidFill>
              </a:rPr>
              <a:t>Water</a:t>
            </a:r>
            <a:r>
              <a:rPr lang="cs-CZ" altLang="cs-CZ" sz="2000" i="1" dirty="0">
                <a:solidFill>
                  <a:srgbClr val="FF0000"/>
                </a:solidFill>
              </a:rPr>
              <a:t> </a:t>
            </a:r>
            <a:r>
              <a:rPr lang="cs-CZ" altLang="cs-CZ" sz="2000" i="1" dirty="0" err="1">
                <a:solidFill>
                  <a:srgbClr val="FF0000"/>
                </a:solidFill>
              </a:rPr>
              <a:t>Research</a:t>
            </a:r>
            <a:r>
              <a:rPr lang="cs-CZ" altLang="cs-CZ" sz="2000" i="1" dirty="0">
                <a:solidFill>
                  <a:srgbClr val="FF0000"/>
                </a:solidFill>
              </a:rPr>
              <a:t>?</a:t>
            </a:r>
            <a:endParaRPr lang="cs-CZ" sz="2000" dirty="0">
              <a:solidFill>
                <a:srgbClr val="FF0000"/>
              </a:solidFill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endParaRPr lang="cs-CZ" sz="2000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427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dirty="0">
                <a:latin typeface="Candara" panose="020E0502030303020204" pitchFamily="34" charset="0"/>
              </a:rPr>
              <a:t>Proces publikace článku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359799"/>
            <a:ext cx="6219017" cy="480808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1800" dirty="0">
                <a:latin typeface="Candara" panose="020E0502030303020204" pitchFamily="34" charset="0"/>
              </a:rPr>
              <a:t>Výzkumná část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>
                <a:latin typeface="Candara" panose="020E0502030303020204" pitchFamily="34" charset="0"/>
              </a:rPr>
              <a:t>Výběr časopisu (zaměření, prestiž (</a:t>
            </a:r>
            <a:r>
              <a:rPr lang="cs-CZ" sz="1800" dirty="0" err="1">
                <a:latin typeface="Candara" panose="020E0502030303020204" pitchFamily="34" charset="0"/>
              </a:rPr>
              <a:t>impact</a:t>
            </a:r>
            <a:r>
              <a:rPr lang="cs-CZ" sz="1800" dirty="0">
                <a:latin typeface="Candara" panose="020E0502030303020204" pitchFamily="34" charset="0"/>
              </a:rPr>
              <a:t> </a:t>
            </a:r>
            <a:r>
              <a:rPr lang="cs-CZ" sz="1800" dirty="0" err="1">
                <a:latin typeface="Candara" panose="020E0502030303020204" pitchFamily="34" charset="0"/>
              </a:rPr>
              <a:t>factor</a:t>
            </a:r>
            <a:r>
              <a:rPr lang="cs-CZ" sz="1800" dirty="0">
                <a:latin typeface="Candara" panose="020E0502030303020204" pitchFamily="34" charset="0"/>
              </a:rPr>
              <a:t>),…)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>
                <a:latin typeface="Candara" panose="020E0502030303020204" pitchFamily="34" charset="0"/>
              </a:rPr>
              <a:t>Sepsání studie ve formátu požadovaném časopisem – revize všemi autory ( a dalšími pomocníky)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>
                <a:latin typeface="Candara" panose="020E0502030303020204" pitchFamily="34" charset="0"/>
              </a:rPr>
              <a:t>Poslání do časopisu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>
                <a:latin typeface="Candara" panose="020E0502030303020204" pitchFamily="34" charset="0"/>
              </a:rPr>
              <a:t>Editor časopisu zhodnotí vhodnost tématu pro časopis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>
                <a:latin typeface="Candara" panose="020E0502030303020204" pitchFamily="34" charset="0"/>
              </a:rPr>
              <a:t>Rozešle „manuskript“ recenzentům z oboru článku tzv. </a:t>
            </a:r>
            <a:r>
              <a:rPr lang="cs-CZ" sz="1800" dirty="0">
                <a:solidFill>
                  <a:srgbClr val="FF0000"/>
                </a:solidFill>
                <a:latin typeface="Candara" panose="020E0502030303020204" pitchFamily="34" charset="0"/>
              </a:rPr>
              <a:t>„peer-</a:t>
            </a:r>
            <a:r>
              <a:rPr lang="cs-CZ" sz="1800" dirty="0" err="1">
                <a:solidFill>
                  <a:srgbClr val="FF0000"/>
                </a:solidFill>
                <a:latin typeface="Candara" panose="020E0502030303020204" pitchFamily="34" charset="0"/>
              </a:rPr>
              <a:t>review</a:t>
            </a:r>
            <a:r>
              <a:rPr lang="cs-CZ" sz="1800" dirty="0">
                <a:solidFill>
                  <a:srgbClr val="FF0000"/>
                </a:solidFill>
                <a:latin typeface="Candara" panose="020E0502030303020204" pitchFamily="34" charset="0"/>
              </a:rPr>
              <a:t>“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>
                <a:latin typeface="Candara" panose="020E0502030303020204" pitchFamily="34" charset="0"/>
              </a:rPr>
              <a:t>Recenzenti článek kriticky zhodnotí (design studie, popis metod, popis výsledků, diskuse, kvalita textu…)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>
                <a:latin typeface="Candara" panose="020E0502030303020204" pitchFamily="34" charset="0"/>
              </a:rPr>
              <a:t>Blind </a:t>
            </a:r>
            <a:r>
              <a:rPr lang="cs-CZ" sz="1800" dirty="0" err="1">
                <a:latin typeface="Candara" panose="020E0502030303020204" pitchFamily="34" charset="0"/>
              </a:rPr>
              <a:t>review</a:t>
            </a:r>
            <a:r>
              <a:rPr lang="cs-CZ" sz="1800" dirty="0">
                <a:latin typeface="Candara" panose="020E0502030303020204" pitchFamily="34" charset="0"/>
              </a:rPr>
              <a:t> (double blind </a:t>
            </a:r>
            <a:r>
              <a:rPr lang="cs-CZ" sz="1800" dirty="0" err="1">
                <a:latin typeface="Candara" panose="020E0502030303020204" pitchFamily="34" charset="0"/>
              </a:rPr>
              <a:t>review</a:t>
            </a:r>
            <a:r>
              <a:rPr lang="cs-CZ" sz="1800" dirty="0">
                <a:latin typeface="Candara" panose="020E0502030303020204" pitchFamily="34" charset="0"/>
              </a:rPr>
              <a:t>) – umožnění kritického zhodnocení práce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>
                <a:latin typeface="Candara" panose="020E0502030303020204" pitchFamily="34" charset="0"/>
              </a:rPr>
              <a:t>Článek je přijat (po zapracování změn) nebo taky ne…</a:t>
            </a:r>
          </a:p>
          <a:p>
            <a:pPr marL="0" indent="0">
              <a:buNone/>
            </a:pPr>
            <a:r>
              <a:rPr lang="cs-CZ" sz="1800" b="1" dirty="0">
                <a:latin typeface="Candara" panose="020E0502030303020204" pitchFamily="34" charset="0"/>
              </a:rPr>
              <a:t>Je to docela dost práce…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3" t="18881" r="37944" b="18100"/>
          <a:stretch/>
        </p:blipFill>
        <p:spPr bwMode="auto">
          <a:xfrm>
            <a:off x="6447617" y="1153851"/>
            <a:ext cx="7166108" cy="540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ál 4"/>
          <p:cNvSpPr/>
          <p:nvPr/>
        </p:nvSpPr>
        <p:spPr>
          <a:xfrm>
            <a:off x="6215919" y="3962376"/>
            <a:ext cx="3503488" cy="5034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1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CA7B7892-247F-449E-8865-C02CF0E09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9894" y="5059810"/>
            <a:ext cx="4322420" cy="172896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dirty="0">
                <a:latin typeface="Candara" panose="020E0502030303020204" pitchFamily="34" charset="0"/>
              </a:rPr>
              <a:t>Cena publikace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359799"/>
            <a:ext cx="11125200" cy="4808088"/>
          </a:xfrm>
        </p:spPr>
        <p:txBody>
          <a:bodyPr>
            <a:normAutofit/>
          </a:bodyPr>
          <a:lstStyle/>
          <a:p>
            <a:r>
              <a:rPr lang="cs-CZ" dirty="0">
                <a:latin typeface="Candara" panose="020E0502030303020204" pitchFamily="34" charset="0"/>
              </a:rPr>
              <a:t>Většinou platí za časopis čtenáři (předplatné časopisu či databáze) tj. přečtou si jej jen platící …</a:t>
            </a:r>
          </a:p>
          <a:p>
            <a:pPr lvl="1"/>
            <a:r>
              <a:rPr lang="cs-CZ" dirty="0">
                <a:latin typeface="Candara" panose="020E0502030303020204" pitchFamily="34" charset="0"/>
              </a:rPr>
              <a:t>Některé časopisy chtějí poplatek od autora (např. za barevné obrázky)</a:t>
            </a:r>
          </a:p>
          <a:p>
            <a:pPr lvl="1"/>
            <a:endParaRPr lang="cs-CZ" dirty="0">
              <a:latin typeface="Candara" panose="020E0502030303020204" pitchFamily="34" charset="0"/>
            </a:endParaRPr>
          </a:p>
          <a:p>
            <a:r>
              <a:rPr lang="cs-CZ" b="1" dirty="0">
                <a:latin typeface="Candara" panose="020E0502030303020204" pitchFamily="34" charset="0"/>
              </a:rPr>
              <a:t>Open </a:t>
            </a:r>
            <a:r>
              <a:rPr lang="cs-CZ" b="1" dirty="0" err="1">
                <a:latin typeface="Candara" panose="020E0502030303020204" pitchFamily="34" charset="0"/>
              </a:rPr>
              <a:t>access</a:t>
            </a:r>
            <a:r>
              <a:rPr lang="cs-CZ" b="1" dirty="0">
                <a:latin typeface="Candara" panose="020E0502030303020204" pitchFamily="34" charset="0"/>
              </a:rPr>
              <a:t> </a:t>
            </a:r>
            <a:r>
              <a:rPr lang="cs-CZ" dirty="0">
                <a:latin typeface="Candara" panose="020E0502030303020204" pitchFamily="34" charset="0"/>
              </a:rPr>
              <a:t>– naopak vše platí autorský kolektiv článku. Publikace je zdarma </a:t>
            </a:r>
            <a:r>
              <a:rPr lang="cs-CZ" b="1" u="sng" dirty="0">
                <a:latin typeface="Candara" panose="020E0502030303020204" pitchFamily="34" charset="0"/>
              </a:rPr>
              <a:t>dostupná všem </a:t>
            </a:r>
            <a:r>
              <a:rPr lang="cs-CZ" dirty="0">
                <a:latin typeface="Candara" panose="020E0502030303020204" pitchFamily="34" charset="0"/>
              </a:rPr>
              <a:t>(až tisíce dolarů)</a:t>
            </a:r>
          </a:p>
          <a:p>
            <a:pPr lvl="1"/>
            <a:r>
              <a:rPr lang="cs-CZ" dirty="0">
                <a:latin typeface="Candara" panose="020E0502030303020204" pitchFamily="34" charset="0"/>
              </a:rPr>
              <a:t>Predátorské časopisy - jsou založeny primárně k vybírání autorských poplatků a vytváření zisku</a:t>
            </a:r>
          </a:p>
          <a:p>
            <a:pPr lvl="1"/>
            <a:r>
              <a:rPr lang="cs-CZ" dirty="0">
                <a:latin typeface="Candara" panose="020E0502030303020204" pitchFamily="34" charset="0"/>
              </a:rPr>
              <a:t>Spamují potenciální autory a slibují rychlou a bezproblémovou publikaci</a:t>
            </a:r>
          </a:p>
          <a:p>
            <a:pPr lvl="1"/>
            <a:r>
              <a:rPr lang="cs-CZ" dirty="0">
                <a:latin typeface="Candara" panose="020E0502030303020204" pitchFamily="34" charset="0"/>
              </a:rPr>
              <a:t>Tváří se jako vědecká literatura ale opublikují cokoli – doslova</a:t>
            </a:r>
          </a:p>
          <a:p>
            <a:pPr lvl="1"/>
            <a:endParaRPr lang="cs-CZ" sz="2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94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110" y="-124668"/>
            <a:ext cx="7886686" cy="741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44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658" y="3234906"/>
            <a:ext cx="4525342" cy="362309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Populárněvědecké časopisy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3893" y="1546284"/>
            <a:ext cx="9017141" cy="4351338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Články psané odbornými novináři o výzkumu jiných vědců</a:t>
            </a:r>
          </a:p>
          <a:p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Mohou být velmi hodnotné (mají často nadhled) a výborně napsané</a:t>
            </a:r>
          </a:p>
          <a:p>
            <a:r>
              <a:rPr lang="cs-CZ" sz="2000" dirty="0">
                <a:latin typeface="Candara" panose="020E0502030303020204" pitchFamily="34" charset="0"/>
                <a:ea typeface="DejaVu Serif" panose="02060603050605020204" pitchFamily="18" charset="0"/>
                <a:cs typeface="DejaVu Serif" panose="02060603050605020204" pitchFamily="18" charset="0"/>
              </a:rPr>
              <a:t>Neprocházejí recenzním řízením</a:t>
            </a:r>
          </a:p>
          <a:p>
            <a:endParaRPr lang="cs-CZ" sz="2000" dirty="0">
              <a:latin typeface="Candara" panose="020E0502030303020204" pitchFamily="34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3653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1525</Words>
  <Application>Microsoft Office PowerPoint</Application>
  <PresentationFormat>Širokoúhlá obrazovka</PresentationFormat>
  <Paragraphs>254</Paragraphs>
  <Slides>33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Cambria</vt:lpstr>
      <vt:lpstr>Candara</vt:lpstr>
      <vt:lpstr>DejaVu Serif</vt:lpstr>
      <vt:lpstr>Wingdings</vt:lpstr>
      <vt:lpstr>Motiv Office</vt:lpstr>
      <vt:lpstr>Práce s vědeckou literaturou</vt:lpstr>
      <vt:lpstr>Obsah semináře</vt:lpstr>
      <vt:lpstr>Zdroje informací pro psaní vědecké práce </vt:lpstr>
      <vt:lpstr>Vědecké časopisy </vt:lpstr>
      <vt:lpstr>Otázka č. 1</vt:lpstr>
      <vt:lpstr>Proces publikace článku</vt:lpstr>
      <vt:lpstr>Cena publikace</vt:lpstr>
      <vt:lpstr>Prezentace aplikace PowerPoint</vt:lpstr>
      <vt:lpstr>Populárněvědecké časopisy </vt:lpstr>
      <vt:lpstr>Otázka č. 2</vt:lpstr>
      <vt:lpstr>Hlavní druhy odborné literatury</vt:lpstr>
      <vt:lpstr>Členění odborného článku</vt:lpstr>
      <vt:lpstr>Úsporné čtení literatury </vt:lpstr>
      <vt:lpstr>Úkol č. 3</vt:lpstr>
      <vt:lpstr>Prezentace aplikace PowerPoint</vt:lpstr>
      <vt:lpstr>Kde najít vědeckou literaturu?</vt:lpstr>
      <vt:lpstr>Prezentace aplikace PowerPoint</vt:lpstr>
      <vt:lpstr>Jak se k nim dostat?</vt:lpstr>
      <vt:lpstr>Úkol č. 4</vt:lpstr>
      <vt:lpstr>... a co plné texty článků?  </vt:lpstr>
      <vt:lpstr>Úkol č. 5</vt:lpstr>
      <vt:lpstr>Co s tím vším?</vt:lpstr>
      <vt:lpstr>Aplikace pro správu literárních zdrojů</vt:lpstr>
      <vt:lpstr>Příklad diplomové práce</vt:lpstr>
      <vt:lpstr>Úkol č. 6</vt:lpstr>
      <vt:lpstr>Doporučený nástroj: Mendeley.com</vt:lpstr>
      <vt:lpstr>Mendeley.com</vt:lpstr>
      <vt:lpstr>Citace v textu</vt:lpstr>
      <vt:lpstr>Literární zdroje</vt:lpstr>
      <vt:lpstr>Tipy jak psát dobrý text:</vt:lpstr>
      <vt:lpstr>Prezentace aplikace PowerPoint</vt:lpstr>
      <vt:lpstr>Úkol č. 7</vt:lpstr>
      <vt:lpstr>Časté chyby ve studentských pracích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Práce s vědeckou literaturou</dc:title>
  <dc:creator>Jiří Novák</dc:creator>
  <cp:lastModifiedBy>Jiří Novák</cp:lastModifiedBy>
  <cp:revision>108</cp:revision>
  <dcterms:created xsi:type="dcterms:W3CDTF">2016-03-08T10:13:11Z</dcterms:created>
  <dcterms:modified xsi:type="dcterms:W3CDTF">2018-11-13T12:51:20Z</dcterms:modified>
</cp:coreProperties>
</file>