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71" r:id="rId4"/>
    <p:sldId id="281" r:id="rId5"/>
    <p:sldId id="282" r:id="rId6"/>
    <p:sldId id="283" r:id="rId7"/>
    <p:sldId id="275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90" y="76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04.07.2018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04.07.2018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04.07.2018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04.07.2018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grammar/british-grammar/word-formation/suffixes" TargetMode="External"/><Relationship Id="rId2" Type="http://schemas.openxmlformats.org/officeDocument/2006/relationships/hyperlink" Target="https://www.youtube.com/watch?v=BnpF0ndXk-8&amp;list=PLAkeRSVZBKKarFGsOOZxZWtCfsBR4_VW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alpha val="0"/>
                <a:lumMod val="0"/>
                <a:lumOff val="100000"/>
              </a:schemeClr>
            </a:gs>
            <a:gs pos="96000">
              <a:schemeClr val="accent3">
                <a:lumMod val="0"/>
                <a:lumOff val="100000"/>
              </a:schemeClr>
            </a:gs>
            <a:gs pos="0">
              <a:schemeClr val="bg1">
                <a:lumMod val="9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3852" y="1844824"/>
            <a:ext cx="9753600" cy="3048001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1" i="0" baseline="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EARTH</a:t>
            </a:r>
            <a:r>
              <a:rPr lang="cs-CZ" sz="4400" b="1" i="0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/>
                <a:ea typeface="+mj-ea"/>
                <a:cs typeface="+mj-cs"/>
              </a:rPr>
              <a:t>‘S</a:t>
            </a:r>
            <a:r>
              <a:rPr lang="cs-CZ" sz="4400" b="1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cs-CZ" sz="4400" b="1" i="0" baseline="0" dirty="0" smtClean="0">
                <a:solidFill>
                  <a:schemeClr val="accent5"/>
                </a:solidFill>
                <a:latin typeface="Century Gothic"/>
                <a:ea typeface="+mj-ea"/>
                <a:cs typeface="+mj-cs"/>
              </a:rPr>
              <a:t>SPHERES</a:t>
            </a:r>
            <a:endParaRPr lang="cs-CZ" sz="4400" b="1" i="0" baseline="0" dirty="0">
              <a:solidFill>
                <a:schemeClr val="accent5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endParaRPr lang="cs-CZ" sz="2000" b="1" i="0" dirty="0" smtClean="0">
              <a:solidFill>
                <a:schemeClr val="tx2"/>
              </a:solidFill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1" i="0" dirty="0" smtClean="0">
                <a:solidFill>
                  <a:schemeClr val="tx2"/>
                </a:solidFill>
              </a:rPr>
              <a:t>3</a:t>
            </a:r>
            <a:endParaRPr lang="cs-CZ" sz="2000" b="1" i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In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this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lesson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you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are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going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to:</a:t>
            </a:r>
            <a:endParaRPr lang="cs-CZ" sz="4000" b="1" i="0" baseline="0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9753600" cy="4343400"/>
          </a:xfrm>
          <a:noFill/>
        </p:spPr>
        <p:txBody>
          <a:bodyPr>
            <a:normAutofit/>
          </a:bodyPr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1" i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/>
                <a:ea typeface="+mn-ea"/>
                <a:cs typeface="+mn-cs"/>
              </a:rPr>
              <a:t>revise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the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vocabulary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and </a:t>
            </a:r>
            <a:r>
              <a:rPr lang="cs-CZ" sz="2400" b="1" i="0" dirty="0" err="1" smtClean="0">
                <a:solidFill>
                  <a:schemeClr val="accent6">
                    <a:lumMod val="75000"/>
                  </a:schemeClr>
                </a:solidFill>
                <a:latin typeface="Century Gothic"/>
                <a:ea typeface="+mn-ea"/>
                <a:cs typeface="+mn-cs"/>
              </a:rPr>
              <a:t>grammar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from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the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previous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lesson</a:t>
            </a: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discuss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the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Earth‘s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systems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,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compare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and analyse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them</a:t>
            </a:r>
            <a:endParaRPr lang="cs-CZ" dirty="0" smtClean="0">
              <a:solidFill>
                <a:schemeClr val="tx2"/>
              </a:solidFill>
              <a:latin typeface="Century Gothic"/>
            </a:endParaRPr>
          </a:p>
          <a:p>
            <a:pPr>
              <a:buClr>
                <a:srgbClr val="545454"/>
              </a:buCl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learn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new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</a:rPr>
              <a:t>vocabulary</a:t>
            </a:r>
            <a:endParaRPr lang="cs-CZ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rgbClr val="545454"/>
              </a:buClr>
              <a:buFont typeface="Wingdings" panose="05000000000000000000" pitchFamily="2" charset="2"/>
              <a:buChar char="q"/>
            </a:pPr>
            <a:r>
              <a:rPr lang="cs-CZ" sz="2400" b="0" i="0" dirty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learn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1" i="0" dirty="0" err="1" smtClean="0">
                <a:solidFill>
                  <a:schemeClr val="accent4">
                    <a:lumMod val="75000"/>
                  </a:schemeClr>
                </a:solidFill>
                <a:latin typeface="Century Gothic"/>
                <a:ea typeface="+mn-ea"/>
                <a:cs typeface="+mn-cs"/>
              </a:rPr>
              <a:t>how</a:t>
            </a:r>
            <a:r>
              <a:rPr lang="cs-CZ" sz="2400" b="1" i="0" dirty="0" smtClean="0">
                <a:solidFill>
                  <a:schemeClr val="accent4">
                    <a:lumMod val="75000"/>
                  </a:schemeClr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1" i="0" dirty="0" err="1" smtClean="0">
                <a:solidFill>
                  <a:schemeClr val="accent4">
                    <a:lumMod val="75000"/>
                  </a:schemeClr>
                </a:solidFill>
                <a:latin typeface="Century Gothic"/>
                <a:ea typeface="+mn-ea"/>
                <a:cs typeface="+mn-cs"/>
              </a:rPr>
              <a:t>words</a:t>
            </a:r>
            <a:r>
              <a:rPr lang="cs-CZ" sz="2400" b="1" i="0" dirty="0" smtClean="0">
                <a:solidFill>
                  <a:schemeClr val="accent4">
                    <a:lumMod val="75000"/>
                  </a:schemeClr>
                </a:solidFill>
                <a:latin typeface="Century Gothic"/>
                <a:ea typeface="+mn-ea"/>
                <a:cs typeface="+mn-cs"/>
              </a:rPr>
              <a:t> are </a:t>
            </a:r>
            <a:r>
              <a:rPr lang="cs-CZ" sz="2400" b="1" i="0" dirty="0" err="1" smtClean="0">
                <a:solidFill>
                  <a:schemeClr val="accent4">
                    <a:lumMod val="75000"/>
                  </a:schemeClr>
                </a:solidFill>
                <a:latin typeface="Century Gothic"/>
                <a:ea typeface="+mn-ea"/>
                <a:cs typeface="+mn-cs"/>
              </a:rPr>
              <a:t>formed</a:t>
            </a:r>
            <a:endParaRPr lang="cs-CZ" sz="2400" b="1" i="0" dirty="0" smtClean="0">
              <a:solidFill>
                <a:schemeClr val="accent4">
                  <a:lumMod val="75000"/>
                </a:schemeClr>
              </a:solidFill>
              <a:latin typeface="Century Gothic"/>
              <a:ea typeface="+mn-ea"/>
              <a:cs typeface="+mn-cs"/>
            </a:endParaRPr>
          </a:p>
          <a:p>
            <a:pPr marL="45720" indent="0">
              <a:buClr>
                <a:srgbClr val="545454"/>
              </a:buClr>
              <a:buNone/>
            </a:pP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765" y="274638"/>
            <a:ext cx="10709449" cy="706090"/>
          </a:xfrm>
        </p:spPr>
        <p:txBody>
          <a:bodyPr/>
          <a:lstStyle/>
          <a:p>
            <a:r>
              <a:rPr lang="cs-CZ" b="1" dirty="0" err="1" smtClean="0"/>
              <a:t>vocabulary</a:t>
            </a:r>
            <a:endParaRPr lang="en-GB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159666"/>
              </p:ext>
            </p:extLst>
          </p:nvPr>
        </p:nvGraphicFramePr>
        <p:xfrm>
          <a:off x="117748" y="1196752"/>
          <a:ext cx="10709448" cy="52981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7362">
                  <a:extLst>
                    <a:ext uri="{9D8B030D-6E8A-4147-A177-3AD203B41FA5}">
                      <a16:colId xmlns:a16="http://schemas.microsoft.com/office/drawing/2014/main" val="1922541726"/>
                    </a:ext>
                  </a:extLst>
                </a:gridCol>
                <a:gridCol w="2677362">
                  <a:extLst>
                    <a:ext uri="{9D8B030D-6E8A-4147-A177-3AD203B41FA5}">
                      <a16:colId xmlns:a16="http://schemas.microsoft.com/office/drawing/2014/main" val="2040264691"/>
                    </a:ext>
                  </a:extLst>
                </a:gridCol>
                <a:gridCol w="2677362">
                  <a:extLst>
                    <a:ext uri="{9D8B030D-6E8A-4147-A177-3AD203B41FA5}">
                      <a16:colId xmlns:a16="http://schemas.microsoft.com/office/drawing/2014/main" val="470843547"/>
                    </a:ext>
                  </a:extLst>
                </a:gridCol>
                <a:gridCol w="2677362">
                  <a:extLst>
                    <a:ext uri="{9D8B030D-6E8A-4147-A177-3AD203B41FA5}">
                      <a16:colId xmlns:a16="http://schemas.microsoft.com/office/drawing/2014/main" val="2248462850"/>
                    </a:ext>
                  </a:extLst>
                </a:gridCol>
              </a:tblGrid>
              <a:tr h="44151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Biosphere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Geosphere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Hydrosphere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Atmosphere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38346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surface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accessible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evaporate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gaseous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87037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burrow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disintegrate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precipitate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extend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14201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r>
                        <a:rPr lang="cs-CZ" dirty="0" smtClean="0"/>
                        <a:t>variety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prominent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blanket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radius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61143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penetrate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obtain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glacier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modest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445778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debris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meagre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intense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727638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spew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decay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vital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occur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28360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thrive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decompose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resemble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321481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respond</a:t>
                      </a:r>
                      <a:r>
                        <a:rPr lang="cs-CZ" dirty="0" smtClean="0"/>
                        <a:t> 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particles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account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dynamic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380644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r>
                        <a:rPr lang="cs-CZ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657243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530271"/>
                  </a:ext>
                </a:extLst>
              </a:tr>
              <a:tr h="4415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00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46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/>
          <a:lstStyle/>
          <a:p>
            <a:r>
              <a:rPr lang="cs-CZ" b="1" dirty="0" smtClean="0"/>
              <a:t>Word </a:t>
            </a:r>
            <a:r>
              <a:rPr lang="cs-CZ" b="1" dirty="0" err="1" smtClean="0"/>
              <a:t>formation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cs-CZ" dirty="0" smtClean="0"/>
          </a:p>
          <a:p>
            <a:pPr marL="45720" indent="0" algn="ctr">
              <a:buNone/>
            </a:pPr>
            <a:r>
              <a:rPr lang="cs-CZ" sz="4000" dirty="0" err="1" smtClean="0">
                <a:solidFill>
                  <a:schemeClr val="accent6">
                    <a:lumMod val="75000"/>
                  </a:schemeClr>
                </a:solidFill>
              </a:rPr>
              <a:t>Gaseous</a:t>
            </a:r>
            <a:endParaRPr lang="cs-CZ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 algn="ctr">
              <a:buNone/>
            </a:pPr>
            <a:r>
              <a:rPr lang="en-GB" sz="4000" dirty="0">
                <a:solidFill>
                  <a:schemeClr val="tx2"/>
                </a:solidFill>
              </a:rPr>
              <a:t>/ˈ</a:t>
            </a:r>
            <a:r>
              <a:rPr lang="en-GB" sz="4000" dirty="0" err="1" smtClean="0">
                <a:solidFill>
                  <a:schemeClr val="tx2"/>
                </a:solidFill>
              </a:rPr>
              <a:t>ɡæsiəs</a:t>
            </a:r>
            <a:r>
              <a:rPr lang="en-GB" sz="4000" dirty="0" smtClean="0">
                <a:solidFill>
                  <a:schemeClr val="tx2"/>
                </a:solidFill>
              </a:rPr>
              <a:t>/</a:t>
            </a:r>
            <a:endParaRPr lang="cs-CZ" sz="4000" dirty="0">
              <a:solidFill>
                <a:schemeClr val="tx2"/>
              </a:solidFill>
            </a:endParaRPr>
          </a:p>
          <a:p>
            <a:pPr marL="45720" indent="0" algn="ctr">
              <a:buNone/>
            </a:pPr>
            <a:endParaRPr lang="cs-CZ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cs-CZ" sz="4000" dirty="0" err="1" smtClean="0">
                <a:solidFill>
                  <a:schemeClr val="accent6">
                    <a:lumMod val="75000"/>
                  </a:schemeClr>
                </a:solidFill>
              </a:rPr>
              <a:t>Gas</a:t>
            </a:r>
            <a:r>
              <a:rPr lang="cs-CZ" sz="4000" dirty="0" err="1" smtClean="0">
                <a:solidFill>
                  <a:srgbClr val="0070C0"/>
                </a:solidFill>
              </a:rPr>
              <a:t>eous</a:t>
            </a:r>
            <a:r>
              <a:rPr lang="cs-CZ" sz="4000" dirty="0" smtClean="0">
                <a:solidFill>
                  <a:srgbClr val="0070C0"/>
                </a:solidFill>
              </a:rPr>
              <a:t> = </a:t>
            </a:r>
            <a:r>
              <a:rPr lang="cs-CZ" dirty="0" smtClean="0">
                <a:solidFill>
                  <a:schemeClr val="tx2"/>
                </a:solidFill>
              </a:rPr>
              <a:t>a </a:t>
            </a:r>
            <a:r>
              <a:rPr lang="en-GB" dirty="0" smtClean="0">
                <a:solidFill>
                  <a:schemeClr val="tx2"/>
                </a:solidFill>
              </a:rPr>
              <a:t>suffix </a:t>
            </a:r>
            <a:r>
              <a:rPr lang="en-GB" dirty="0">
                <a:solidFill>
                  <a:schemeClr val="tx2"/>
                </a:solidFill>
              </a:rPr>
              <a:t>with the meanings “composed of,” “resembling, having the nature of,” occurring in loanwords from Latin </a:t>
            </a:r>
            <a:r>
              <a:rPr lang="en-GB" dirty="0" smtClean="0">
                <a:solidFill>
                  <a:schemeClr val="tx2"/>
                </a:solidFill>
              </a:rPr>
              <a:t>(</a:t>
            </a:r>
            <a:r>
              <a:rPr lang="cs-CZ" dirty="0" smtClean="0">
                <a:solidFill>
                  <a:schemeClr val="tx2"/>
                </a:solidFill>
              </a:rPr>
              <a:t>e. g. </a:t>
            </a:r>
            <a:r>
              <a:rPr lang="en-GB" dirty="0" smtClean="0">
                <a:solidFill>
                  <a:schemeClr val="tx2"/>
                </a:solidFill>
              </a:rPr>
              <a:t>igneous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4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05781" y="274638"/>
            <a:ext cx="10565433" cy="778098"/>
          </a:xfrm>
        </p:spPr>
        <p:txBody>
          <a:bodyPr/>
          <a:lstStyle/>
          <a:p>
            <a:r>
              <a:rPr lang="cs-CZ" b="1" dirty="0" err="1" smtClean="0"/>
              <a:t>Prefixes</a:t>
            </a:r>
            <a:r>
              <a:rPr lang="cs-CZ" b="1" dirty="0"/>
              <a:t> </a:t>
            </a:r>
            <a:r>
              <a:rPr lang="cs-CZ" b="1" dirty="0" smtClean="0"/>
              <a:t>                           </a:t>
            </a:r>
            <a:r>
              <a:rPr lang="cs-CZ" b="1" dirty="0" err="1" smtClean="0"/>
              <a:t>suffixes</a:t>
            </a:r>
            <a:endParaRPr lang="en-GB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33772" y="1484784"/>
            <a:ext cx="4032448" cy="4903440"/>
          </a:xfrm>
        </p:spPr>
        <p:txBody>
          <a:bodyPr numCol="2">
            <a:no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IM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IN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IR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RE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IL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UN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DE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UNDER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OVER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DIS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OUT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598468" y="1484784"/>
            <a:ext cx="5590357" cy="5256584"/>
          </a:xfrm>
        </p:spPr>
        <p:txBody>
          <a:bodyPr numCol="2">
            <a:normAutofit fontScale="25000" lnSpcReduction="20000"/>
          </a:bodyPr>
          <a:lstStyle/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ATION/ITION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ANCE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CY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MENT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NESS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ITY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IST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OUS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ABLE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FUL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ICAL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LESS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HOOD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OR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IFY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ANT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IVE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11200" dirty="0">
                <a:solidFill>
                  <a:schemeClr val="accent5">
                    <a:lumMod val="75000"/>
                  </a:schemeClr>
                </a:solidFill>
              </a:rPr>
              <a:t>SHIP </a:t>
            </a:r>
            <a:endParaRPr lang="en-GB" sz="112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6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Sources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www.youtube.com/watch?v=BnpF0ndXk-8&amp;list=PLAkeRSVZBKKarFGsOOZxZWtCfsBR4_VWu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://dictionary.cambridge.org/grammar/british-grammar/word-formation/suffixes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err="1" smtClean="0"/>
              <a:t>Lutgens</a:t>
            </a:r>
            <a:r>
              <a:rPr lang="en-GB" dirty="0"/>
              <a:t>, F. K., &amp; </a:t>
            </a:r>
            <a:r>
              <a:rPr lang="en-GB" dirty="0" err="1"/>
              <a:t>Tarbuck</a:t>
            </a:r>
            <a:r>
              <a:rPr lang="en-GB" dirty="0"/>
              <a:t>, E. J. </a:t>
            </a:r>
            <a:r>
              <a:rPr lang="en-GB" i="1" dirty="0" smtClean="0"/>
              <a:t>Essentials </a:t>
            </a:r>
            <a:r>
              <a:rPr lang="en-GB" i="1" dirty="0"/>
              <a:t>of </a:t>
            </a:r>
            <a:r>
              <a:rPr lang="en-GB" i="1" dirty="0" smtClean="0"/>
              <a:t>geology</a:t>
            </a:r>
            <a:r>
              <a:rPr lang="cs-CZ" i="1" dirty="0" smtClean="0"/>
              <a:t> (11th </a:t>
            </a:r>
            <a:r>
              <a:rPr lang="cs-CZ" i="1" dirty="0" err="1" smtClean="0"/>
              <a:t>Edition</a:t>
            </a:r>
            <a:r>
              <a:rPr lang="cs-CZ" i="1" dirty="0" smtClean="0"/>
              <a:t>)</a:t>
            </a:r>
            <a:r>
              <a:rPr lang="en-GB" dirty="0" smtClean="0"/>
              <a:t>. </a:t>
            </a:r>
            <a:r>
              <a:rPr lang="en-GB" dirty="0"/>
              <a:t>Upper Saddle River, NJ: Prentice </a:t>
            </a:r>
            <a:r>
              <a:rPr lang="en-GB" dirty="0" smtClean="0"/>
              <a:t>Hall</a:t>
            </a:r>
            <a:r>
              <a:rPr lang="cs-CZ" dirty="0" smtClean="0"/>
              <a:t>, 2012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err="1" smtClean="0"/>
              <a:t>Chazal</a:t>
            </a:r>
            <a:r>
              <a:rPr lang="cs-CZ" dirty="0" smtClean="0"/>
              <a:t>, de Edward and </a:t>
            </a:r>
            <a:r>
              <a:rPr lang="cs-CZ" dirty="0" err="1" smtClean="0"/>
              <a:t>McCarter</a:t>
            </a:r>
            <a:r>
              <a:rPr lang="cs-CZ" dirty="0" smtClean="0"/>
              <a:t>, Sam. </a:t>
            </a:r>
            <a:r>
              <a:rPr lang="cs-CZ" i="1" dirty="0" smtClean="0"/>
              <a:t>Oxford EAP</a:t>
            </a:r>
            <a:r>
              <a:rPr lang="cs-CZ" dirty="0" smtClean="0"/>
              <a:t>.  </a:t>
            </a:r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500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218</Words>
  <Application>Microsoft Office PowerPoint</Application>
  <PresentationFormat>Vlastní</PresentationFormat>
  <Paragraphs>90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</vt:lpstr>
      <vt:lpstr>Continental_World_16x9</vt:lpstr>
      <vt:lpstr>EARTH‘S SPHERES</vt:lpstr>
      <vt:lpstr>In this lesson you are going to:</vt:lpstr>
      <vt:lpstr>vocabulary</vt:lpstr>
      <vt:lpstr>Word formation</vt:lpstr>
      <vt:lpstr>Prefixes                            suffixes</vt:lpstr>
      <vt:lpstr>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2018-07-02T11:16:18Z</dcterms:created>
  <dcterms:modified xsi:type="dcterms:W3CDTF">2018-07-04T09:37:22Z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