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1" r:id="rId4"/>
    <p:sldId id="287" r:id="rId5"/>
    <p:sldId id="288" r:id="rId6"/>
    <p:sldId id="281" r:id="rId7"/>
    <p:sldId id="289" r:id="rId8"/>
    <p:sldId id="286" r:id="rId9"/>
    <p:sldId id="285" r:id="rId10"/>
    <p:sldId id="28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90" y="7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29.10.2018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29.10.2018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29.10.2018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29.10.2018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orgenproject.org/stop-desertification/" TargetMode="External"/><Relationship Id="rId2" Type="http://schemas.openxmlformats.org/officeDocument/2006/relationships/hyperlink" Target="https://www.youtube.com/watch?v=BJgE7O0i0v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alpha val="0"/>
                <a:lumMod val="0"/>
                <a:lumOff val="100000"/>
              </a:schemeClr>
            </a:gs>
            <a:gs pos="96000">
              <a:schemeClr val="accent3">
                <a:lumMod val="0"/>
                <a:lumOff val="100000"/>
              </a:schemeClr>
            </a:gs>
            <a:gs pos="0">
              <a:schemeClr val="bg1">
                <a:lumMod val="9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3852" y="1844824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1" i="0" baseline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Cause </a:t>
            </a:r>
            <a:r>
              <a:rPr lang="cs-CZ" sz="4400" b="1" i="0" baseline="0" dirty="0" smtClean="0">
                <a:solidFill>
                  <a:schemeClr val="accent3">
                    <a:lumMod val="75000"/>
                  </a:schemeClr>
                </a:solidFill>
                <a:latin typeface="Century Gothic"/>
                <a:ea typeface="+mj-ea"/>
                <a:cs typeface="+mj-cs"/>
              </a:rPr>
              <a:t>and</a:t>
            </a:r>
            <a:r>
              <a:rPr lang="cs-CZ" sz="4400" b="1" i="0" baseline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cs-CZ" sz="4400" b="1" i="0" baseline="0" dirty="0" err="1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effect</a:t>
            </a:r>
            <a:endParaRPr lang="cs-CZ" sz="4400" b="1" i="0" baseline="0" dirty="0">
              <a:solidFill>
                <a:schemeClr val="accent5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cs-CZ" sz="2000" b="1" i="0" dirty="0" smtClean="0">
              <a:solidFill>
                <a:schemeClr val="tx2"/>
              </a:solidFill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cs-CZ" b="1" dirty="0">
                <a:solidFill>
                  <a:schemeClr val="tx2"/>
                </a:solidFill>
              </a:rPr>
              <a:t>4</a:t>
            </a:r>
            <a:endParaRPr lang="cs-CZ" sz="2000" b="1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In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this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lesson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you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are </a:t>
            </a:r>
            <a:r>
              <a:rPr lang="cs-CZ" b="1" dirty="0" err="1" smtClean="0">
                <a:solidFill>
                  <a:schemeClr val="tx2"/>
                </a:solidFill>
                <a:latin typeface="Century Gothic"/>
              </a:rPr>
              <a:t>going</a:t>
            </a:r>
            <a:r>
              <a:rPr lang="cs-CZ" b="1" dirty="0" smtClean="0">
                <a:solidFill>
                  <a:schemeClr val="tx2"/>
                </a:solidFill>
                <a:latin typeface="Century Gothic"/>
              </a:rPr>
              <a:t> to:</a:t>
            </a:r>
            <a:endParaRPr lang="cs-CZ" sz="4000" b="1" i="0" baseline="0" dirty="0">
              <a:solidFill>
                <a:schemeClr val="tx2"/>
              </a:solidFill>
              <a:latin typeface="Century Gothic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7614" y="1772816"/>
            <a:ext cx="9753600" cy="4343400"/>
          </a:xfrm>
          <a:noFill/>
        </p:spPr>
        <p:txBody>
          <a:bodyPr>
            <a:norm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1" i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/>
                <a:ea typeface="+mn-ea"/>
                <a:cs typeface="+mn-cs"/>
              </a:rPr>
              <a:t>revise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the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content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of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the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previous</a:t>
            </a:r>
            <a:r>
              <a:rPr lang="cs-CZ" sz="2400" b="0" i="0" dirty="0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</a:t>
            </a:r>
            <a:r>
              <a:rPr lang="cs-CZ" sz="2400" b="0" i="0" dirty="0" err="1" smtClean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lessons</a:t>
            </a: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entury Gothic"/>
              </a:rPr>
              <a:t>analyse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and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  <a:latin typeface="Century Gothic"/>
              </a:rPr>
              <a:t>discuss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interaction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of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individual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spheres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discuss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cause and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effect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relationship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and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learn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basic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phrases</a:t>
            </a:r>
            <a:endParaRPr lang="cs-CZ" dirty="0" smtClean="0">
              <a:solidFill>
                <a:schemeClr val="tx2"/>
              </a:solidFill>
              <a:latin typeface="Century Gothic"/>
            </a:endParaRP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Century Gothic"/>
              </a:rPr>
              <a:t>discuss</a:t>
            </a: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b="1" dirty="0" err="1" smtClean="0">
                <a:solidFill>
                  <a:srgbClr val="FFC000"/>
                </a:solidFill>
                <a:latin typeface="Century Gothic"/>
              </a:rPr>
              <a:t>desertification</a:t>
            </a:r>
            <a:endParaRPr lang="cs-CZ" b="1" dirty="0" smtClean="0">
              <a:solidFill>
                <a:srgbClr val="FFC000"/>
              </a:solidFill>
              <a:latin typeface="Century Gothic"/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2"/>
                </a:solidFill>
                <a:latin typeface="Century Gothic"/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learn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new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accent5">
                    <a:lumMod val="75000"/>
                  </a:schemeClr>
                </a:solidFill>
              </a:rPr>
              <a:t>vocabulary</a:t>
            </a:r>
            <a:endParaRPr lang="cs-CZ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rgbClr val="545454"/>
              </a:buClr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practise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question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forming</a:t>
            </a:r>
            <a:endParaRPr lang="cs-CZ" dirty="0" smtClean="0">
              <a:solidFill>
                <a:schemeClr val="tx2"/>
              </a:solidFill>
            </a:endParaRPr>
          </a:p>
          <a:p>
            <a:pPr marL="45720" indent="0">
              <a:buClr>
                <a:srgbClr val="545454"/>
              </a:buClr>
              <a:buNone/>
            </a:pPr>
            <a:endParaRPr lang="cs-CZ" sz="2400" b="0" i="0" dirty="0" smtClean="0">
              <a:solidFill>
                <a:schemeClr val="tx2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40" y="188640"/>
            <a:ext cx="9825608" cy="7634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REFER, Emitted, Surface, release, OCCUR, </a:t>
            </a:r>
            <a:r>
              <a:rPr lang="en-US" sz="2800" b="1" dirty="0" err="1" smtClean="0">
                <a:solidFill>
                  <a:srgbClr val="92D050"/>
                </a:solidFill>
              </a:rPr>
              <a:t>TERRESTRiAL</a:t>
            </a:r>
            <a:r>
              <a:rPr lang="en-US" sz="2800" b="1" dirty="0" smtClean="0">
                <a:solidFill>
                  <a:srgbClr val="92D050"/>
                </a:solidFill>
              </a:rPr>
              <a:t>, </a:t>
            </a:r>
            <a:r>
              <a:rPr lang="en-US" sz="2800" b="1" dirty="0" err="1" smtClean="0">
                <a:solidFill>
                  <a:srgbClr val="92D050"/>
                </a:solidFill>
              </a:rPr>
              <a:t>PrecipitatioN</a:t>
            </a:r>
            <a:r>
              <a:rPr lang="en-US" sz="2800" b="1" dirty="0" smtClean="0">
                <a:solidFill>
                  <a:srgbClr val="92D050"/>
                </a:solidFill>
              </a:rPr>
              <a:t>, DEFINE, COVER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8" y="1772816"/>
            <a:ext cx="10971214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The location of climates on Earth‘s _________ are not random. Jungles, </a:t>
            </a:r>
            <a:r>
              <a:rPr lang="en-US" sz="2800" dirty="0" err="1" smtClean="0">
                <a:solidFill>
                  <a:schemeClr val="tx2"/>
                </a:solidFill>
              </a:rPr>
              <a:t>tundras</a:t>
            </a:r>
            <a:r>
              <a:rPr lang="en-US" sz="2800" dirty="0" smtClean="0">
                <a:solidFill>
                  <a:schemeClr val="tx2"/>
                </a:solidFill>
              </a:rPr>
              <a:t>, and deserts have scientific explanations for their locations. Approximately 30 percent of Earth‘s ________ surface is desert. Deserts are defined as locations of low ___________. While temperature extremes are often associated with deserts, they do not ___________ them. The lack of moisture, including the lack of humidity and cloud _________, allow temperature extremes to ___________. The sun‘s energy is more absorbed by the Earth‘s surface without cloud cover, and nigh</a:t>
            </a: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en-US" sz="2800" dirty="0" smtClean="0">
                <a:solidFill>
                  <a:schemeClr val="tx2"/>
                </a:solidFill>
              </a:rPr>
              <a:t>time cooling is more drastic without cloud cover and humidity to absorb the __________ heat, so temperature extremes are common in deserts.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40" y="188640"/>
            <a:ext cx="9825608" cy="7634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REFER, Emitted, Surface, release, OCCUR, </a:t>
            </a:r>
            <a:r>
              <a:rPr lang="en-US" sz="2800" b="1" dirty="0" err="1" smtClean="0">
                <a:solidFill>
                  <a:srgbClr val="92D050"/>
                </a:solidFill>
              </a:rPr>
              <a:t>TERRESTRiAL</a:t>
            </a:r>
            <a:r>
              <a:rPr lang="en-US" sz="2800" b="1" dirty="0" smtClean="0">
                <a:solidFill>
                  <a:srgbClr val="92D050"/>
                </a:solidFill>
              </a:rPr>
              <a:t>, </a:t>
            </a:r>
            <a:r>
              <a:rPr lang="en-US" sz="2800" b="1" dirty="0" err="1" smtClean="0">
                <a:solidFill>
                  <a:srgbClr val="92D050"/>
                </a:solidFill>
              </a:rPr>
              <a:t>PrecipitatioN</a:t>
            </a:r>
            <a:r>
              <a:rPr lang="en-US" sz="2800" b="1" dirty="0" smtClean="0">
                <a:solidFill>
                  <a:srgbClr val="92D050"/>
                </a:solidFill>
              </a:rPr>
              <a:t>, DEFINE, COVER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8" y="1772816"/>
            <a:ext cx="10971214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The location of climates on Earth‘s </a:t>
            </a:r>
            <a:r>
              <a:rPr lang="cs-CZ" sz="2800" dirty="0" err="1" smtClean="0">
                <a:solidFill>
                  <a:srgbClr val="92D050"/>
                </a:solidFill>
              </a:rPr>
              <a:t>surface</a:t>
            </a:r>
            <a:r>
              <a:rPr lang="en-US" sz="2800" dirty="0" smtClean="0">
                <a:solidFill>
                  <a:schemeClr val="tx2"/>
                </a:solidFill>
              </a:rPr>
              <a:t> are not random. Jungles, </a:t>
            </a:r>
            <a:r>
              <a:rPr lang="en-US" sz="2800" dirty="0" err="1" smtClean="0">
                <a:solidFill>
                  <a:schemeClr val="tx2"/>
                </a:solidFill>
              </a:rPr>
              <a:t>tundras</a:t>
            </a:r>
            <a:r>
              <a:rPr lang="en-US" sz="2800" dirty="0" smtClean="0">
                <a:solidFill>
                  <a:schemeClr val="tx2"/>
                </a:solidFill>
              </a:rPr>
              <a:t>, and deserts have scientific explanations for their locations. Approximately 30 percent of Earth‘s </a:t>
            </a:r>
            <a:r>
              <a:rPr lang="cs-CZ" sz="2800" dirty="0" err="1" smtClean="0">
                <a:solidFill>
                  <a:srgbClr val="92D050"/>
                </a:solidFill>
              </a:rPr>
              <a:t>terrestrial</a:t>
            </a:r>
            <a:r>
              <a:rPr lang="en-US" sz="2800" dirty="0" smtClean="0">
                <a:solidFill>
                  <a:schemeClr val="tx2"/>
                </a:solidFill>
              </a:rPr>
              <a:t> surface is desert. Deserts are defined as locations of low </a:t>
            </a:r>
            <a:r>
              <a:rPr lang="cs-CZ" sz="2800" dirty="0" err="1" smtClean="0">
                <a:solidFill>
                  <a:srgbClr val="92D050"/>
                </a:solidFill>
              </a:rPr>
              <a:t>precipitation</a:t>
            </a:r>
            <a:r>
              <a:rPr lang="en-US" sz="2800" dirty="0" smtClean="0">
                <a:solidFill>
                  <a:schemeClr val="tx2"/>
                </a:solidFill>
              </a:rPr>
              <a:t>. While temperature extremes are often associated with deserts, they do not </a:t>
            </a:r>
            <a:r>
              <a:rPr lang="cs-CZ" sz="2800" dirty="0" err="1" smtClean="0">
                <a:solidFill>
                  <a:srgbClr val="92D050"/>
                </a:solidFill>
              </a:rPr>
              <a:t>define</a:t>
            </a:r>
            <a:r>
              <a:rPr lang="en-US" sz="2800" dirty="0" smtClean="0">
                <a:solidFill>
                  <a:schemeClr val="tx2"/>
                </a:solidFill>
              </a:rPr>
              <a:t> them. The lack of moisture, including the lack of humidity and cloud </a:t>
            </a:r>
            <a:r>
              <a:rPr lang="cs-CZ" sz="2800" dirty="0" err="1" smtClean="0">
                <a:solidFill>
                  <a:srgbClr val="92D050"/>
                </a:solidFill>
              </a:rPr>
              <a:t>cover</a:t>
            </a:r>
            <a:r>
              <a:rPr lang="cs-CZ" sz="2800" dirty="0" smtClean="0">
                <a:solidFill>
                  <a:schemeClr val="tx2"/>
                </a:solidFill>
              </a:rPr>
              <a:t>, </a:t>
            </a:r>
            <a:r>
              <a:rPr lang="en-US" sz="2800" dirty="0" smtClean="0">
                <a:solidFill>
                  <a:schemeClr val="tx2"/>
                </a:solidFill>
              </a:rPr>
              <a:t> allow temperature extremes to </a:t>
            </a:r>
            <a:r>
              <a:rPr lang="cs-CZ" sz="2800" dirty="0" err="1" smtClean="0">
                <a:solidFill>
                  <a:srgbClr val="92D050"/>
                </a:solidFill>
              </a:rPr>
              <a:t>occur</a:t>
            </a:r>
            <a:r>
              <a:rPr lang="cs-CZ" sz="2800" dirty="0" smtClean="0">
                <a:solidFill>
                  <a:schemeClr val="tx2"/>
                </a:solidFill>
              </a:rPr>
              <a:t>.</a:t>
            </a:r>
            <a:r>
              <a:rPr lang="en-US" sz="2800" dirty="0" smtClean="0">
                <a:solidFill>
                  <a:schemeClr val="tx2"/>
                </a:solidFill>
              </a:rPr>
              <a:t> The sun‘s energy is more absorbed by the Earth‘s surface without cloud cover, and nigh</a:t>
            </a:r>
            <a:r>
              <a:rPr lang="cs-CZ" sz="2800" dirty="0">
                <a:solidFill>
                  <a:schemeClr val="tx2"/>
                </a:solidFill>
              </a:rPr>
              <a:t>t</a:t>
            </a:r>
            <a:r>
              <a:rPr lang="en-US" sz="2800" dirty="0" smtClean="0">
                <a:solidFill>
                  <a:schemeClr val="tx2"/>
                </a:solidFill>
              </a:rPr>
              <a:t>time cooling is more drastic without cloud cover and humidity to absorb the </a:t>
            </a:r>
            <a:r>
              <a:rPr lang="cs-CZ" sz="2800" dirty="0" err="1" smtClean="0">
                <a:solidFill>
                  <a:srgbClr val="92D050"/>
                </a:solidFill>
              </a:rPr>
              <a:t>emitted</a:t>
            </a:r>
            <a:r>
              <a:rPr lang="en-US" sz="2800" dirty="0" smtClean="0">
                <a:solidFill>
                  <a:schemeClr val="tx2"/>
                </a:solidFill>
              </a:rPr>
              <a:t> heat, so temperature extremes are common in deserts.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/>
          <a:lstStyle/>
          <a:p>
            <a:r>
              <a:rPr lang="cs-CZ" b="1" dirty="0" err="1" smtClean="0"/>
              <a:t>Vocabulary</a:t>
            </a:r>
            <a:r>
              <a:rPr lang="cs-CZ" b="1" dirty="0" smtClean="0"/>
              <a:t>  (</a:t>
            </a:r>
            <a:r>
              <a:rPr lang="cs-CZ" b="1" dirty="0" err="1" smtClean="0"/>
              <a:t>desertification</a:t>
            </a:r>
            <a:r>
              <a:rPr lang="cs-CZ" b="1" dirty="0" smtClean="0"/>
              <a:t>) </a:t>
            </a:r>
            <a:endParaRPr lang="en-GB" b="1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2247427"/>
              </p:ext>
            </p:extLst>
          </p:nvPr>
        </p:nvGraphicFramePr>
        <p:xfrm>
          <a:off x="117748" y="985010"/>
          <a:ext cx="4710318" cy="57607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710318">
                  <a:extLst>
                    <a:ext uri="{9D8B030D-6E8A-4147-A177-3AD203B41FA5}">
                      <a16:colId xmlns:a16="http://schemas.microsoft.com/office/drawing/2014/main" val="3731782253"/>
                    </a:ext>
                  </a:extLst>
                </a:gridCol>
              </a:tblGrid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 turn into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456330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widespread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98591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vulnerable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613992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margin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29174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roughly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001185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 affect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900842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 alter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906332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aquifer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5329501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drought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644126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soil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296594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fertility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371277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crumbly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90911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 retain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726794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moisture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587975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 exceed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58058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 deteriorate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236956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irrigate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536909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salinization</a:t>
                      </a:r>
                      <a:endParaRPr lang="en-GB" sz="18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886056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impermeable</a:t>
                      </a:r>
                      <a:endParaRPr lang="en-GB" sz="18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279875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infertile</a:t>
                      </a:r>
                      <a:endParaRPr lang="en-GB" sz="180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12480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erratic</a:t>
                      </a:r>
                      <a:endParaRPr lang="en-GB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8055" marR="11805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071895"/>
                  </a:ext>
                </a:extLst>
              </a:tr>
            </a:tbl>
          </a:graphicData>
        </a:graphic>
      </p:graphicFrame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64" y="1268760"/>
            <a:ext cx="5442717" cy="4179595"/>
          </a:xfrm>
        </p:spPr>
      </p:pic>
    </p:spTree>
    <p:extLst>
      <p:ext uri="{BB962C8B-B14F-4D97-AF65-F5344CB8AC3E}">
        <p14:creationId xmlns:p14="http://schemas.microsoft.com/office/powerpoint/2010/main" val="37064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788" y="274638"/>
            <a:ext cx="10493426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Listen to a famous biologist Alan Savory and answer the following questions: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7788" y="2348880"/>
            <a:ext cx="11089232" cy="388843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holistic management based on? Could you explain its mechanism?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does this phrase mean in this context: „reinvent the wheel“.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does it mean „to mimic nature“.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are the results of his approach?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did he manage to improve the situation? Describe the method.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82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217614" y="188640"/>
            <a:ext cx="9753600" cy="778098"/>
          </a:xfrm>
        </p:spPr>
        <p:txBody>
          <a:bodyPr/>
          <a:lstStyle/>
          <a:p>
            <a:r>
              <a:rPr lang="cs-CZ" b="1" dirty="0" smtClean="0"/>
              <a:t>Cause and </a:t>
            </a:r>
            <a:r>
              <a:rPr lang="cs-CZ" b="1" dirty="0" err="1" smtClean="0"/>
              <a:t>effect</a:t>
            </a:r>
            <a:endParaRPr lang="en-GB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217614" y="1412776"/>
            <a:ext cx="9753600" cy="4759424"/>
          </a:xfrm>
        </p:spPr>
        <p:txBody>
          <a:bodyPr/>
          <a:lstStyle/>
          <a:p>
            <a:pPr marL="45720" indent="0" algn="ctr">
              <a:buNone/>
            </a:pPr>
            <a:endParaRPr lang="cs-CZ" dirty="0" smtClean="0"/>
          </a:p>
          <a:p>
            <a:pPr marL="45720" indent="0" algn="ctr">
              <a:buNone/>
            </a:pPr>
            <a:endParaRPr lang="cs-CZ" dirty="0"/>
          </a:p>
          <a:p>
            <a:pPr marL="45720" indent="0" algn="ctr">
              <a:buNone/>
            </a:pPr>
            <a:r>
              <a:rPr lang="cs-CZ" dirty="0" err="1">
                <a:solidFill>
                  <a:schemeClr val="tx2"/>
                </a:solidFill>
              </a:rPr>
              <a:t>L</a:t>
            </a:r>
            <a:r>
              <a:rPr lang="cs-CZ" dirty="0" err="1" smtClean="0">
                <a:solidFill>
                  <a:schemeClr val="tx2"/>
                </a:solidFill>
              </a:rPr>
              <a:t>ack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of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water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results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desertification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cs-CZ" dirty="0" smtClean="0">
                <a:solidFill>
                  <a:schemeClr val="tx2"/>
                </a:solidFill>
              </a:rPr>
              <a:t>x		</a:t>
            </a:r>
            <a:endParaRPr lang="cs-CZ" dirty="0">
              <a:solidFill>
                <a:schemeClr val="tx2"/>
              </a:solidFill>
            </a:endParaRPr>
          </a:p>
          <a:p>
            <a:pPr marL="45720" indent="0" algn="ctr">
              <a:buNone/>
            </a:pPr>
            <a:r>
              <a:rPr lang="cs-CZ" dirty="0" err="1" smtClean="0">
                <a:solidFill>
                  <a:schemeClr val="tx2"/>
                </a:solidFill>
              </a:rPr>
              <a:t>Lack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of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water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results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from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desertification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6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06090"/>
          </a:xfrm>
        </p:spPr>
        <p:txBody>
          <a:bodyPr/>
          <a:lstStyle/>
          <a:p>
            <a:r>
              <a:rPr lang="cs-CZ" b="1" dirty="0" smtClean="0"/>
              <a:t>Cause and </a:t>
            </a:r>
            <a:r>
              <a:rPr lang="cs-CZ" b="1" dirty="0" err="1" smtClean="0"/>
              <a:t>effect</a:t>
            </a:r>
            <a:r>
              <a:rPr lang="cs-CZ" b="1" dirty="0" smtClean="0"/>
              <a:t> </a:t>
            </a:r>
            <a:endParaRPr lang="en-GB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03128"/>
              </p:ext>
            </p:extLst>
          </p:nvPr>
        </p:nvGraphicFramePr>
        <p:xfrm>
          <a:off x="1199298" y="1628800"/>
          <a:ext cx="10007682" cy="4176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3841">
                  <a:extLst>
                    <a:ext uri="{9D8B030D-6E8A-4147-A177-3AD203B41FA5}">
                      <a16:colId xmlns:a16="http://schemas.microsoft.com/office/drawing/2014/main" val="2269779365"/>
                    </a:ext>
                  </a:extLst>
                </a:gridCol>
                <a:gridCol w="5003841">
                  <a:extLst>
                    <a:ext uri="{9D8B030D-6E8A-4147-A177-3AD203B41FA5}">
                      <a16:colId xmlns:a16="http://schemas.microsoft.com/office/drawing/2014/main" val="1474649358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lead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to 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baseline="0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eason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for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067461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modify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 source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94798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affect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cause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baseline="0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155026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result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in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effect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45988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result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from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consequence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090867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as a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result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of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/are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caused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by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832531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as a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result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due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to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27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765" y="274638"/>
            <a:ext cx="10709449" cy="706090"/>
          </a:xfrm>
        </p:spPr>
        <p:txBody>
          <a:bodyPr/>
          <a:lstStyle/>
          <a:p>
            <a:r>
              <a:rPr lang="cs-CZ" b="1" dirty="0" err="1" smtClean="0"/>
              <a:t>sources</a:t>
            </a:r>
            <a:endParaRPr lang="en-GB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www.youtube.com/watch?v=vpTHi7O66pI&amp;t=30s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://opengeology.org/textbook/13-deserts/#13_Deserts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www.youtube.com/watch?v=BJgE7O0i0vk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https://borgenproject.org/stop-desertification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(</a:t>
            </a:r>
            <a:r>
              <a:rPr lang="cs-CZ" dirty="0" err="1" smtClean="0"/>
              <a:t>picture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Chazal</a:t>
            </a:r>
            <a:r>
              <a:rPr lang="cs-CZ" dirty="0"/>
              <a:t>, de Edward and </a:t>
            </a:r>
            <a:r>
              <a:rPr lang="cs-CZ" dirty="0" err="1"/>
              <a:t>McCarter</a:t>
            </a:r>
            <a:r>
              <a:rPr lang="cs-CZ" dirty="0"/>
              <a:t>, Sam. </a:t>
            </a:r>
            <a:r>
              <a:rPr lang="cs-CZ" i="1" dirty="0"/>
              <a:t>Oxford EAP</a:t>
            </a:r>
            <a:r>
              <a:rPr lang="cs-CZ" dirty="0"/>
              <a:t>.  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63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503</Words>
  <Application>Microsoft Office PowerPoint</Application>
  <PresentationFormat>Vlastní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Times New Roman</vt:lpstr>
      <vt:lpstr>Wingdings</vt:lpstr>
      <vt:lpstr>Continental_World_16x9</vt:lpstr>
      <vt:lpstr>Cause and effect</vt:lpstr>
      <vt:lpstr>In this lesson you are going to:</vt:lpstr>
      <vt:lpstr>REFER, Emitted, Surface, release, OCCUR, TERRESTRiAL, PrecipitatioN, DEFINE, COVER </vt:lpstr>
      <vt:lpstr>REFER, Emitted, Surface, release, OCCUR, TERRESTRiAL, PrecipitatioN, DEFINE, COVER </vt:lpstr>
      <vt:lpstr>Vocabulary  (desertification) </vt:lpstr>
      <vt:lpstr>Listen to a famous biologist Alan Savory and answer the following questions:</vt:lpstr>
      <vt:lpstr>Cause and effect</vt:lpstr>
      <vt:lpstr>Cause and effect </vt:lpstr>
      <vt:lpstr>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2018-07-02T11:16:18Z</dcterms:created>
  <dcterms:modified xsi:type="dcterms:W3CDTF">2018-10-29T11:11:24Z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