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71" r:id="rId4"/>
    <p:sldId id="287" r:id="rId5"/>
    <p:sldId id="288" r:id="rId6"/>
    <p:sldId id="281" r:id="rId7"/>
    <p:sldId id="289" r:id="rId8"/>
    <p:sldId id="286" r:id="rId9"/>
    <p:sldId id="285" r:id="rId10"/>
    <p:sldId id="284" r:id="rId11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>
      <p:cViewPr varScale="1">
        <p:scale>
          <a:sx n="74" d="100"/>
          <a:sy n="74" d="100"/>
        </p:scale>
        <p:origin x="90" y="768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29.10.2018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29.10.2018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olný tvar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29.10.2018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29.10.2018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29.10.2018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29.10.2018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29.10.2018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29.10.2018</a:t>
            </a:fld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29.10.2018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29.10.2018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29.10.2018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29.10.2018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29.10.2018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borgenproject.org/stop-desertification/" TargetMode="External"/><Relationship Id="rId2" Type="http://schemas.openxmlformats.org/officeDocument/2006/relationships/hyperlink" Target="https://www.youtube.com/watch?v=BJgE7O0i0v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3">
                <a:alpha val="0"/>
                <a:lumMod val="0"/>
                <a:lumOff val="100000"/>
              </a:schemeClr>
            </a:gs>
            <a:gs pos="96000">
              <a:schemeClr val="accent3">
                <a:lumMod val="0"/>
                <a:lumOff val="100000"/>
              </a:schemeClr>
            </a:gs>
            <a:gs pos="0">
              <a:schemeClr val="bg1">
                <a:lumMod val="9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53852" y="1844824"/>
            <a:ext cx="9753600" cy="3048001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400" b="1" i="0" baseline="0" dirty="0" smtClean="0">
                <a:solidFill>
                  <a:srgbClr val="FF0000"/>
                </a:solidFill>
                <a:latin typeface="Century Gothic"/>
                <a:ea typeface="+mj-ea"/>
                <a:cs typeface="+mj-cs"/>
              </a:rPr>
              <a:t>Cause </a:t>
            </a:r>
            <a:r>
              <a:rPr lang="cs-CZ" sz="4400" b="1" i="0" baseline="0" dirty="0" smtClean="0">
                <a:solidFill>
                  <a:schemeClr val="accent3">
                    <a:lumMod val="75000"/>
                  </a:schemeClr>
                </a:solidFill>
                <a:latin typeface="Century Gothic"/>
                <a:ea typeface="+mj-ea"/>
                <a:cs typeface="+mj-cs"/>
              </a:rPr>
              <a:t>and</a:t>
            </a:r>
            <a:r>
              <a:rPr lang="cs-CZ" sz="4400" b="1" i="0" baseline="0" dirty="0" smtClean="0">
                <a:solidFill>
                  <a:srgbClr val="FF0000"/>
                </a:solidFill>
                <a:latin typeface="Century Gothic"/>
                <a:ea typeface="+mj-ea"/>
                <a:cs typeface="+mj-cs"/>
              </a:rPr>
              <a:t> </a:t>
            </a:r>
            <a:r>
              <a:rPr lang="cs-CZ" sz="4400" b="1" i="0" baseline="0" dirty="0" err="1" smtClean="0">
                <a:solidFill>
                  <a:srgbClr val="FF0000"/>
                </a:solidFill>
                <a:latin typeface="Century Gothic"/>
                <a:ea typeface="+mj-ea"/>
                <a:cs typeface="+mj-cs"/>
              </a:rPr>
              <a:t>effect</a:t>
            </a:r>
            <a:endParaRPr lang="cs-CZ" sz="4400" b="1" i="0" baseline="0" dirty="0">
              <a:solidFill>
                <a:schemeClr val="accent5"/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endParaRPr lang="cs-CZ" sz="2000" b="1" i="0" dirty="0" smtClean="0">
              <a:solidFill>
                <a:schemeClr val="tx2"/>
              </a:solidFill>
            </a:endParaRPr>
          </a:p>
          <a:p>
            <a:pPr marL="0" indent="0" algn="l">
              <a:spcBef>
                <a:spcPts val="0"/>
              </a:spcBef>
              <a:buNone/>
            </a:pPr>
            <a:r>
              <a:rPr lang="cs-CZ" b="1" dirty="0">
                <a:solidFill>
                  <a:schemeClr val="tx2"/>
                </a:solidFill>
              </a:rPr>
              <a:t>4</a:t>
            </a:r>
            <a:endParaRPr lang="cs-CZ" sz="2000" b="1" i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b="1" dirty="0" smtClean="0">
                <a:solidFill>
                  <a:schemeClr val="tx2"/>
                </a:solidFill>
                <a:latin typeface="Century Gothic"/>
              </a:rPr>
              <a:t>In </a:t>
            </a:r>
            <a:r>
              <a:rPr lang="cs-CZ" b="1" dirty="0" err="1" smtClean="0">
                <a:solidFill>
                  <a:schemeClr val="tx2"/>
                </a:solidFill>
                <a:latin typeface="Century Gothic"/>
              </a:rPr>
              <a:t>this</a:t>
            </a:r>
            <a:r>
              <a:rPr lang="cs-CZ" b="1" dirty="0" smtClean="0">
                <a:solidFill>
                  <a:schemeClr val="tx2"/>
                </a:solidFill>
                <a:latin typeface="Century Gothic"/>
              </a:rPr>
              <a:t> </a:t>
            </a:r>
            <a:r>
              <a:rPr lang="cs-CZ" b="1" dirty="0" err="1" smtClean="0">
                <a:solidFill>
                  <a:schemeClr val="tx2"/>
                </a:solidFill>
                <a:latin typeface="Century Gothic"/>
              </a:rPr>
              <a:t>lesson</a:t>
            </a:r>
            <a:r>
              <a:rPr lang="cs-CZ" b="1" dirty="0" smtClean="0">
                <a:solidFill>
                  <a:schemeClr val="tx2"/>
                </a:solidFill>
                <a:latin typeface="Century Gothic"/>
              </a:rPr>
              <a:t> </a:t>
            </a:r>
            <a:r>
              <a:rPr lang="cs-CZ" b="1" dirty="0" err="1" smtClean="0">
                <a:solidFill>
                  <a:schemeClr val="tx2"/>
                </a:solidFill>
                <a:latin typeface="Century Gothic"/>
              </a:rPr>
              <a:t>you</a:t>
            </a:r>
            <a:r>
              <a:rPr lang="cs-CZ" b="1" dirty="0" smtClean="0">
                <a:solidFill>
                  <a:schemeClr val="tx2"/>
                </a:solidFill>
                <a:latin typeface="Century Gothic"/>
              </a:rPr>
              <a:t> are </a:t>
            </a:r>
            <a:r>
              <a:rPr lang="cs-CZ" b="1" dirty="0" err="1" smtClean="0">
                <a:solidFill>
                  <a:schemeClr val="tx2"/>
                </a:solidFill>
                <a:latin typeface="Century Gothic"/>
              </a:rPr>
              <a:t>going</a:t>
            </a:r>
            <a:r>
              <a:rPr lang="cs-CZ" b="1" dirty="0" smtClean="0">
                <a:solidFill>
                  <a:schemeClr val="tx2"/>
                </a:solidFill>
                <a:latin typeface="Century Gothic"/>
              </a:rPr>
              <a:t> to:</a:t>
            </a:r>
            <a:endParaRPr lang="cs-CZ" sz="4000" b="1" i="0" baseline="0" dirty="0">
              <a:solidFill>
                <a:schemeClr val="tx2"/>
              </a:solidFill>
              <a:latin typeface="Century Gothic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7614" y="1772816"/>
            <a:ext cx="9753600" cy="4343400"/>
          </a:xfrm>
          <a:noFill/>
        </p:spPr>
        <p:txBody>
          <a:bodyPr>
            <a:normAutofit/>
          </a:bodyPr>
          <a:lstStyle/>
          <a:p>
            <a:pPr marL="45720" indent="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None/>
            </a:pPr>
            <a:endParaRPr lang="cs-CZ" sz="2400" b="0" i="0" dirty="0" smtClean="0">
              <a:solidFill>
                <a:schemeClr val="tx2"/>
              </a:solidFill>
              <a:latin typeface="Century Gothic"/>
              <a:ea typeface="+mn-ea"/>
              <a:cs typeface="+mn-cs"/>
            </a:endParaRPr>
          </a:p>
          <a:p>
            <a:pPr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sz="2400" b="0" i="0" dirty="0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 </a:t>
            </a:r>
            <a:r>
              <a:rPr lang="cs-CZ" sz="2400" b="1" i="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entury Gothic"/>
                <a:ea typeface="+mn-ea"/>
                <a:cs typeface="+mn-cs"/>
              </a:rPr>
              <a:t>revise</a:t>
            </a:r>
            <a:r>
              <a:rPr lang="cs-CZ" sz="2400" b="0" i="0" dirty="0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 </a:t>
            </a:r>
            <a:r>
              <a:rPr lang="cs-CZ" sz="2400" b="0" i="0" dirty="0" err="1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the</a:t>
            </a:r>
            <a:r>
              <a:rPr lang="cs-CZ" sz="2400" b="0" i="0" dirty="0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 </a:t>
            </a:r>
            <a:r>
              <a:rPr lang="cs-CZ" sz="2400" b="0" i="0" dirty="0" err="1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content</a:t>
            </a:r>
            <a:r>
              <a:rPr lang="cs-CZ" sz="2400" b="0" i="0" dirty="0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 </a:t>
            </a:r>
            <a:r>
              <a:rPr lang="cs-CZ" sz="2400" b="0" i="0" dirty="0" err="1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of</a:t>
            </a:r>
            <a:r>
              <a:rPr lang="cs-CZ" sz="2400" b="0" i="0" dirty="0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 </a:t>
            </a:r>
            <a:r>
              <a:rPr lang="cs-CZ" sz="2400" b="0" i="0" dirty="0" err="1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the</a:t>
            </a:r>
            <a:r>
              <a:rPr lang="cs-CZ" sz="2400" b="0" i="0" dirty="0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 </a:t>
            </a:r>
            <a:r>
              <a:rPr lang="cs-CZ" sz="2400" b="0" i="0" dirty="0" err="1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previous</a:t>
            </a:r>
            <a:r>
              <a:rPr lang="cs-CZ" sz="2400" b="0" i="0" dirty="0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 </a:t>
            </a:r>
            <a:r>
              <a:rPr lang="cs-CZ" sz="2400" b="0" i="0" dirty="0" err="1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lessons</a:t>
            </a:r>
            <a:endParaRPr lang="cs-CZ" sz="2400" b="0" i="0" dirty="0" smtClean="0">
              <a:solidFill>
                <a:schemeClr val="tx2"/>
              </a:solidFill>
              <a:latin typeface="Century Gothic"/>
              <a:ea typeface="+mn-ea"/>
              <a:cs typeface="+mn-cs"/>
            </a:endParaRPr>
          </a:p>
          <a:p>
            <a:pPr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dirty="0">
                <a:solidFill>
                  <a:schemeClr val="tx2"/>
                </a:solidFill>
                <a:latin typeface="Century Gothic"/>
              </a:rPr>
              <a:t> 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  <a:latin typeface="Century Gothic"/>
              </a:rPr>
              <a:t>analyse</a:t>
            </a:r>
            <a:r>
              <a:rPr lang="cs-CZ" dirty="0" smtClean="0">
                <a:solidFill>
                  <a:schemeClr val="tx2"/>
                </a:solidFill>
                <a:latin typeface="Century Gothic"/>
              </a:rPr>
              <a:t> and </a:t>
            </a:r>
            <a:r>
              <a:rPr lang="cs-CZ" b="1" dirty="0" err="1" smtClean="0">
                <a:solidFill>
                  <a:schemeClr val="accent6">
                    <a:lumMod val="75000"/>
                  </a:schemeClr>
                </a:solidFill>
                <a:latin typeface="Century Gothic"/>
              </a:rPr>
              <a:t>discuss</a:t>
            </a:r>
            <a:r>
              <a:rPr lang="cs-CZ" dirty="0" smtClean="0">
                <a:solidFill>
                  <a:schemeClr val="tx2"/>
                </a:solidFill>
                <a:latin typeface="Century Gothic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Century Gothic"/>
              </a:rPr>
              <a:t>the</a:t>
            </a:r>
            <a:r>
              <a:rPr lang="cs-CZ" dirty="0" smtClean="0">
                <a:solidFill>
                  <a:schemeClr val="tx2"/>
                </a:solidFill>
                <a:latin typeface="Century Gothic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Century Gothic"/>
              </a:rPr>
              <a:t>interaction</a:t>
            </a:r>
            <a:r>
              <a:rPr lang="cs-CZ" dirty="0" smtClean="0">
                <a:solidFill>
                  <a:schemeClr val="tx2"/>
                </a:solidFill>
                <a:latin typeface="Century Gothic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Century Gothic"/>
              </a:rPr>
              <a:t>of</a:t>
            </a:r>
            <a:r>
              <a:rPr lang="cs-CZ" dirty="0" smtClean="0">
                <a:solidFill>
                  <a:schemeClr val="tx2"/>
                </a:solidFill>
                <a:latin typeface="Century Gothic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Century Gothic"/>
              </a:rPr>
              <a:t>individual</a:t>
            </a:r>
            <a:r>
              <a:rPr lang="cs-CZ" dirty="0" smtClean="0">
                <a:solidFill>
                  <a:schemeClr val="tx2"/>
                </a:solidFill>
                <a:latin typeface="Century Gothic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Century Gothic"/>
              </a:rPr>
              <a:t>spheres</a:t>
            </a:r>
            <a:r>
              <a:rPr lang="cs-CZ" dirty="0" smtClean="0">
                <a:solidFill>
                  <a:schemeClr val="tx2"/>
                </a:solidFill>
                <a:latin typeface="Century Gothic"/>
              </a:rPr>
              <a:t> </a:t>
            </a:r>
          </a:p>
          <a:p>
            <a:pPr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latin typeface="Century Gothic"/>
              </a:rPr>
              <a:t> </a:t>
            </a:r>
            <a:r>
              <a:rPr lang="cs-CZ" b="1" dirty="0" err="1" smtClean="0">
                <a:solidFill>
                  <a:schemeClr val="accent1">
                    <a:lumMod val="75000"/>
                  </a:schemeClr>
                </a:solidFill>
                <a:latin typeface="Century Gothic"/>
              </a:rPr>
              <a:t>discuss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latin typeface="Century Gothic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Century Gothic"/>
              </a:rPr>
              <a:t>the</a:t>
            </a:r>
            <a:r>
              <a:rPr lang="cs-CZ" dirty="0" smtClean="0">
                <a:solidFill>
                  <a:schemeClr val="tx2"/>
                </a:solidFill>
                <a:latin typeface="Century Gothic"/>
              </a:rPr>
              <a:t> cause and </a:t>
            </a:r>
            <a:r>
              <a:rPr lang="cs-CZ" dirty="0" err="1" smtClean="0">
                <a:solidFill>
                  <a:schemeClr val="tx2"/>
                </a:solidFill>
                <a:latin typeface="Century Gothic"/>
              </a:rPr>
              <a:t>effect</a:t>
            </a:r>
            <a:r>
              <a:rPr lang="cs-CZ" dirty="0" smtClean="0">
                <a:solidFill>
                  <a:schemeClr val="tx2"/>
                </a:solidFill>
                <a:latin typeface="Century Gothic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Century Gothic"/>
              </a:rPr>
              <a:t>relationship</a:t>
            </a:r>
            <a:r>
              <a:rPr lang="cs-CZ" dirty="0" smtClean="0">
                <a:solidFill>
                  <a:schemeClr val="tx2"/>
                </a:solidFill>
                <a:latin typeface="Century Gothic"/>
              </a:rPr>
              <a:t> and </a:t>
            </a:r>
            <a:r>
              <a:rPr lang="cs-CZ" dirty="0" err="1" smtClean="0">
                <a:solidFill>
                  <a:schemeClr val="tx2"/>
                </a:solidFill>
                <a:latin typeface="Century Gothic"/>
              </a:rPr>
              <a:t>learn</a:t>
            </a:r>
            <a:r>
              <a:rPr lang="cs-CZ" dirty="0" smtClean="0">
                <a:solidFill>
                  <a:schemeClr val="tx2"/>
                </a:solidFill>
                <a:latin typeface="Century Gothic"/>
              </a:rPr>
              <a:t> basic </a:t>
            </a:r>
            <a:r>
              <a:rPr lang="cs-CZ" dirty="0" err="1" smtClean="0">
                <a:solidFill>
                  <a:schemeClr val="tx2"/>
                </a:solidFill>
                <a:latin typeface="Century Gothic"/>
              </a:rPr>
              <a:t>phrases</a:t>
            </a:r>
            <a:endParaRPr lang="cs-CZ" dirty="0" smtClean="0">
              <a:solidFill>
                <a:schemeClr val="tx2"/>
              </a:solidFill>
              <a:latin typeface="Century Gothic"/>
            </a:endParaRPr>
          </a:p>
          <a:p>
            <a:pPr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dirty="0" smtClean="0">
                <a:solidFill>
                  <a:schemeClr val="tx2"/>
                </a:solidFill>
                <a:latin typeface="Century Gothic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Century Gothic"/>
              </a:rPr>
              <a:t>discuss</a:t>
            </a:r>
            <a:r>
              <a:rPr lang="cs-CZ" dirty="0" smtClean="0">
                <a:solidFill>
                  <a:schemeClr val="tx2"/>
                </a:solidFill>
                <a:latin typeface="Century Gothic"/>
              </a:rPr>
              <a:t> </a:t>
            </a:r>
            <a:r>
              <a:rPr lang="cs-CZ" b="1" dirty="0" err="1" smtClean="0">
                <a:solidFill>
                  <a:srgbClr val="FFC000"/>
                </a:solidFill>
                <a:latin typeface="Century Gothic"/>
              </a:rPr>
              <a:t>desertification</a:t>
            </a:r>
            <a:endParaRPr lang="cs-CZ" b="1" dirty="0" smtClean="0">
              <a:solidFill>
                <a:srgbClr val="FFC000"/>
              </a:solidFill>
              <a:latin typeface="Century Gothic"/>
            </a:endParaRPr>
          </a:p>
          <a:p>
            <a:pPr>
              <a:buClr>
                <a:srgbClr val="545454"/>
              </a:buClr>
              <a:buFont typeface="Wingdings" panose="05000000000000000000" pitchFamily="2" charset="2"/>
              <a:buChar char="q"/>
            </a:pPr>
            <a:r>
              <a:rPr lang="cs-CZ" dirty="0" smtClean="0">
                <a:solidFill>
                  <a:schemeClr val="tx2"/>
                </a:solidFill>
                <a:latin typeface="Century Gothic"/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learn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new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b="1" dirty="0" err="1" smtClean="0">
                <a:solidFill>
                  <a:schemeClr val="accent5">
                    <a:lumMod val="75000"/>
                  </a:schemeClr>
                </a:solidFill>
              </a:rPr>
              <a:t>vocabulary</a:t>
            </a:r>
            <a:endParaRPr lang="cs-CZ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Clr>
                <a:srgbClr val="545454"/>
              </a:buClr>
              <a:buFont typeface="Wingdings" panose="05000000000000000000" pitchFamily="2" charset="2"/>
              <a:buChar char="q"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practise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question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forming</a:t>
            </a:r>
            <a:endParaRPr lang="cs-CZ" dirty="0" smtClean="0">
              <a:solidFill>
                <a:schemeClr val="tx2"/>
              </a:solidFill>
            </a:endParaRPr>
          </a:p>
          <a:p>
            <a:pPr marL="45720" indent="0">
              <a:buClr>
                <a:srgbClr val="545454"/>
              </a:buClr>
              <a:buNone/>
            </a:pPr>
            <a:endParaRPr lang="cs-CZ" sz="2400" b="0" i="0" dirty="0" smtClean="0">
              <a:solidFill>
                <a:schemeClr val="tx2"/>
              </a:solidFill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6978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40" y="188640"/>
            <a:ext cx="9825608" cy="763488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solidFill>
                  <a:srgbClr val="92D050"/>
                </a:solidFill>
              </a:rPr>
              <a:t>REFER, Emitted, Surface, release, OCCUR, </a:t>
            </a:r>
            <a:r>
              <a:rPr lang="en-US" sz="2800" b="1" dirty="0" err="1" smtClean="0">
                <a:solidFill>
                  <a:srgbClr val="92D050"/>
                </a:solidFill>
              </a:rPr>
              <a:t>TERRESTRiAL</a:t>
            </a:r>
            <a:r>
              <a:rPr lang="en-US" sz="2800" b="1" dirty="0" smtClean="0">
                <a:solidFill>
                  <a:srgbClr val="92D050"/>
                </a:solidFill>
              </a:rPr>
              <a:t>, </a:t>
            </a:r>
            <a:r>
              <a:rPr lang="en-US" sz="2800" b="1" dirty="0" err="1" smtClean="0">
                <a:solidFill>
                  <a:srgbClr val="92D050"/>
                </a:solidFill>
              </a:rPr>
              <a:t>PrecipitatioN</a:t>
            </a:r>
            <a:r>
              <a:rPr lang="en-US" sz="2800" b="1" dirty="0" smtClean="0">
                <a:solidFill>
                  <a:srgbClr val="92D050"/>
                </a:solidFill>
              </a:rPr>
              <a:t>, DEFINE, COVER </a:t>
            </a:r>
            <a:endParaRPr lang="en-US" sz="2800" b="1" dirty="0">
              <a:solidFill>
                <a:srgbClr val="92D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8" y="1772816"/>
            <a:ext cx="10971214" cy="576064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The location of climates on Earth‘s _________ are not random. Jungles, </a:t>
            </a:r>
            <a:r>
              <a:rPr lang="en-US" sz="2800" dirty="0" err="1" smtClean="0">
                <a:solidFill>
                  <a:schemeClr val="tx2"/>
                </a:solidFill>
              </a:rPr>
              <a:t>tundras</a:t>
            </a:r>
            <a:r>
              <a:rPr lang="en-US" sz="2800" dirty="0" smtClean="0">
                <a:solidFill>
                  <a:schemeClr val="tx2"/>
                </a:solidFill>
              </a:rPr>
              <a:t>, and deserts have scientific explanations for their locations. Approximately 30 percent of Earth‘s ________ surface is desert. Deserts are defined as locations of low ___________. While temperature extremes are often associated with deserts, they do not ___________ them. The lack of moisture, including the lack of humidity and cloud _________, allow temperature extremes to ___________. The sun‘s energy is more absorbed by the Earth‘s surface without cloud cover, and nigh</a:t>
            </a:r>
            <a:r>
              <a:rPr lang="cs-CZ" sz="2800" dirty="0">
                <a:solidFill>
                  <a:schemeClr val="tx2"/>
                </a:solidFill>
              </a:rPr>
              <a:t>t</a:t>
            </a:r>
            <a:r>
              <a:rPr lang="en-US" sz="2800" dirty="0" smtClean="0">
                <a:solidFill>
                  <a:schemeClr val="tx2"/>
                </a:solidFill>
              </a:rPr>
              <a:t>time cooling is more drastic without cloud cover and humidity to absorb the __________ heat, so temperature extremes are common in deserts.</a:t>
            </a:r>
            <a:endParaRPr lang="en-US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998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40" y="188640"/>
            <a:ext cx="9825608" cy="763488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solidFill>
                  <a:srgbClr val="92D050"/>
                </a:solidFill>
              </a:rPr>
              <a:t>REFER, Emitted, Surface, release, OCCUR, </a:t>
            </a:r>
            <a:r>
              <a:rPr lang="en-US" sz="2800" b="1" dirty="0" err="1" smtClean="0">
                <a:solidFill>
                  <a:srgbClr val="92D050"/>
                </a:solidFill>
              </a:rPr>
              <a:t>TERRESTRiAL</a:t>
            </a:r>
            <a:r>
              <a:rPr lang="en-US" sz="2800" b="1" dirty="0" smtClean="0">
                <a:solidFill>
                  <a:srgbClr val="92D050"/>
                </a:solidFill>
              </a:rPr>
              <a:t>, </a:t>
            </a:r>
            <a:r>
              <a:rPr lang="en-US" sz="2800" b="1" dirty="0" err="1" smtClean="0">
                <a:solidFill>
                  <a:srgbClr val="92D050"/>
                </a:solidFill>
              </a:rPr>
              <a:t>PrecipitatioN</a:t>
            </a:r>
            <a:r>
              <a:rPr lang="en-US" sz="2800" b="1" dirty="0" smtClean="0">
                <a:solidFill>
                  <a:srgbClr val="92D050"/>
                </a:solidFill>
              </a:rPr>
              <a:t>, DEFINE, COVER </a:t>
            </a:r>
            <a:endParaRPr lang="en-US" sz="2800" b="1" dirty="0">
              <a:solidFill>
                <a:srgbClr val="92D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8" y="1772816"/>
            <a:ext cx="10971214" cy="576064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The location of climates on Earth‘s </a:t>
            </a:r>
            <a:r>
              <a:rPr lang="cs-CZ" sz="2800" dirty="0" err="1" smtClean="0">
                <a:solidFill>
                  <a:srgbClr val="92D050"/>
                </a:solidFill>
              </a:rPr>
              <a:t>surface</a:t>
            </a:r>
            <a:r>
              <a:rPr lang="en-US" sz="2800" dirty="0" smtClean="0">
                <a:solidFill>
                  <a:schemeClr val="tx2"/>
                </a:solidFill>
              </a:rPr>
              <a:t> are not random. Jungles, </a:t>
            </a:r>
            <a:r>
              <a:rPr lang="en-US" sz="2800" dirty="0" err="1" smtClean="0">
                <a:solidFill>
                  <a:schemeClr val="tx2"/>
                </a:solidFill>
              </a:rPr>
              <a:t>tundras</a:t>
            </a:r>
            <a:r>
              <a:rPr lang="en-US" sz="2800" dirty="0" smtClean="0">
                <a:solidFill>
                  <a:schemeClr val="tx2"/>
                </a:solidFill>
              </a:rPr>
              <a:t>, and deserts have scientific explanations for their locations. Approximately 30 percent of Earth‘s </a:t>
            </a:r>
            <a:r>
              <a:rPr lang="cs-CZ" sz="2800" dirty="0" err="1" smtClean="0">
                <a:solidFill>
                  <a:srgbClr val="92D050"/>
                </a:solidFill>
              </a:rPr>
              <a:t>terrestrial</a:t>
            </a:r>
            <a:r>
              <a:rPr lang="en-US" sz="2800" dirty="0" smtClean="0">
                <a:solidFill>
                  <a:schemeClr val="tx2"/>
                </a:solidFill>
              </a:rPr>
              <a:t> surface is desert. Deserts are defined as locations of low </a:t>
            </a:r>
            <a:r>
              <a:rPr lang="cs-CZ" sz="2800" dirty="0" err="1" smtClean="0">
                <a:solidFill>
                  <a:srgbClr val="92D050"/>
                </a:solidFill>
              </a:rPr>
              <a:t>precipitation</a:t>
            </a:r>
            <a:r>
              <a:rPr lang="en-US" sz="2800" dirty="0" smtClean="0">
                <a:solidFill>
                  <a:schemeClr val="tx2"/>
                </a:solidFill>
              </a:rPr>
              <a:t>. While temperature extremes are often associated with deserts, they do not </a:t>
            </a:r>
            <a:r>
              <a:rPr lang="cs-CZ" sz="2800" dirty="0" err="1" smtClean="0">
                <a:solidFill>
                  <a:srgbClr val="92D050"/>
                </a:solidFill>
              </a:rPr>
              <a:t>define</a:t>
            </a:r>
            <a:r>
              <a:rPr lang="en-US" sz="2800" dirty="0" smtClean="0">
                <a:solidFill>
                  <a:schemeClr val="tx2"/>
                </a:solidFill>
              </a:rPr>
              <a:t> them. The lack of moisture, including the lack of humidity and cloud </a:t>
            </a:r>
            <a:r>
              <a:rPr lang="cs-CZ" sz="2800" dirty="0" err="1" smtClean="0">
                <a:solidFill>
                  <a:srgbClr val="92D050"/>
                </a:solidFill>
              </a:rPr>
              <a:t>cover</a:t>
            </a:r>
            <a:r>
              <a:rPr lang="cs-CZ" sz="2800" dirty="0" smtClean="0">
                <a:solidFill>
                  <a:schemeClr val="tx2"/>
                </a:solidFill>
              </a:rPr>
              <a:t>, </a:t>
            </a:r>
            <a:r>
              <a:rPr lang="en-US" sz="2800" dirty="0" smtClean="0">
                <a:solidFill>
                  <a:schemeClr val="tx2"/>
                </a:solidFill>
              </a:rPr>
              <a:t> allow temperature extremes to </a:t>
            </a:r>
            <a:r>
              <a:rPr lang="cs-CZ" sz="2800" dirty="0" err="1" smtClean="0">
                <a:solidFill>
                  <a:srgbClr val="92D050"/>
                </a:solidFill>
              </a:rPr>
              <a:t>occur</a:t>
            </a:r>
            <a:r>
              <a:rPr lang="cs-CZ" sz="2800" dirty="0" smtClean="0">
                <a:solidFill>
                  <a:schemeClr val="tx2"/>
                </a:solidFill>
              </a:rPr>
              <a:t>.</a:t>
            </a:r>
            <a:r>
              <a:rPr lang="en-US" sz="2800" dirty="0" smtClean="0">
                <a:solidFill>
                  <a:schemeClr val="tx2"/>
                </a:solidFill>
              </a:rPr>
              <a:t> The sun‘s energy is more absorbed by the Earth‘s surface without cloud cover, and nigh</a:t>
            </a:r>
            <a:r>
              <a:rPr lang="cs-CZ" sz="2800" dirty="0">
                <a:solidFill>
                  <a:schemeClr val="tx2"/>
                </a:solidFill>
              </a:rPr>
              <a:t>t</a:t>
            </a:r>
            <a:r>
              <a:rPr lang="en-US" sz="2800" dirty="0" smtClean="0">
                <a:solidFill>
                  <a:schemeClr val="tx2"/>
                </a:solidFill>
              </a:rPr>
              <a:t>time cooling is more drastic without cloud cover and humidity to absorb the </a:t>
            </a:r>
            <a:r>
              <a:rPr lang="cs-CZ" sz="2800" dirty="0" err="1" smtClean="0">
                <a:solidFill>
                  <a:srgbClr val="92D050"/>
                </a:solidFill>
              </a:rPr>
              <a:t>emitted</a:t>
            </a:r>
            <a:r>
              <a:rPr lang="en-US" sz="2800" dirty="0" smtClean="0">
                <a:solidFill>
                  <a:schemeClr val="tx2"/>
                </a:solidFill>
              </a:rPr>
              <a:t> heat, so temperature extremes are common in deserts.</a:t>
            </a:r>
            <a:endParaRPr lang="en-US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24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706090"/>
          </a:xfrm>
        </p:spPr>
        <p:txBody>
          <a:bodyPr/>
          <a:lstStyle/>
          <a:p>
            <a:r>
              <a:rPr lang="cs-CZ" b="1" dirty="0" err="1" smtClean="0"/>
              <a:t>Vocabulary</a:t>
            </a:r>
            <a:r>
              <a:rPr lang="cs-CZ" b="1" dirty="0" smtClean="0"/>
              <a:t>  (</a:t>
            </a:r>
            <a:r>
              <a:rPr lang="cs-CZ" b="1" dirty="0" err="1" smtClean="0"/>
              <a:t>desertification</a:t>
            </a:r>
            <a:r>
              <a:rPr lang="cs-CZ" b="1" dirty="0" smtClean="0"/>
              <a:t>) </a:t>
            </a:r>
            <a:endParaRPr lang="en-GB" b="1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12247427"/>
              </p:ext>
            </p:extLst>
          </p:nvPr>
        </p:nvGraphicFramePr>
        <p:xfrm>
          <a:off x="117748" y="985010"/>
          <a:ext cx="4710318" cy="576072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4710318">
                  <a:extLst>
                    <a:ext uri="{9D8B030D-6E8A-4147-A177-3AD203B41FA5}">
                      <a16:colId xmlns:a16="http://schemas.microsoft.com/office/drawing/2014/main" val="3731782253"/>
                    </a:ext>
                  </a:extLst>
                </a:gridCol>
              </a:tblGrid>
              <a:tr h="260604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GB" sz="18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to turn into</a:t>
                      </a:r>
                      <a:endParaRPr lang="en-GB" sz="18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055" marR="11805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0456330"/>
                  </a:ext>
                </a:extLst>
              </a:tr>
              <a:tr h="260604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GB" sz="18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widespread</a:t>
                      </a:r>
                      <a:endParaRPr lang="en-GB" sz="18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055" marR="11805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598591"/>
                  </a:ext>
                </a:extLst>
              </a:tr>
              <a:tr h="260604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GB" sz="18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vulnerable</a:t>
                      </a:r>
                      <a:endParaRPr lang="en-GB" sz="18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055" marR="11805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6613992"/>
                  </a:ext>
                </a:extLst>
              </a:tr>
              <a:tr h="260604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GB" sz="18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margin</a:t>
                      </a:r>
                      <a:endParaRPr lang="en-GB" sz="18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055" marR="11805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3229174"/>
                  </a:ext>
                </a:extLst>
              </a:tr>
              <a:tr h="260604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GB" sz="18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roughly</a:t>
                      </a:r>
                      <a:endParaRPr lang="en-GB" sz="18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055" marR="11805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3001185"/>
                  </a:ext>
                </a:extLst>
              </a:tr>
              <a:tr h="260604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GB" sz="18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to affect</a:t>
                      </a:r>
                      <a:endParaRPr lang="en-GB" sz="18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055" marR="11805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5900842"/>
                  </a:ext>
                </a:extLst>
              </a:tr>
              <a:tr h="260604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GB" sz="18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to alter</a:t>
                      </a:r>
                      <a:endParaRPr lang="en-GB" sz="18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055" marR="11805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3906332"/>
                  </a:ext>
                </a:extLst>
              </a:tr>
              <a:tr h="260604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GB" sz="18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aquifer</a:t>
                      </a:r>
                      <a:endParaRPr lang="en-GB" sz="18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055" marR="11805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5329501"/>
                  </a:ext>
                </a:extLst>
              </a:tr>
              <a:tr h="260604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GB" sz="18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drought</a:t>
                      </a:r>
                      <a:endParaRPr lang="en-GB" sz="18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055" marR="11805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5644126"/>
                  </a:ext>
                </a:extLst>
              </a:tr>
              <a:tr h="260604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GB" sz="18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soil</a:t>
                      </a:r>
                      <a:endParaRPr lang="en-GB" sz="18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055" marR="11805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2296594"/>
                  </a:ext>
                </a:extLst>
              </a:tr>
              <a:tr h="260604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GB" sz="18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fertility</a:t>
                      </a:r>
                      <a:endParaRPr lang="en-GB" sz="18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055" marR="11805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0371277"/>
                  </a:ext>
                </a:extLst>
              </a:tr>
              <a:tr h="260604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GB" sz="18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crumbly</a:t>
                      </a:r>
                      <a:endParaRPr lang="en-GB" sz="18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055" marR="11805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990911"/>
                  </a:ext>
                </a:extLst>
              </a:tr>
              <a:tr h="260604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GB" sz="18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to retain</a:t>
                      </a:r>
                      <a:endParaRPr lang="en-GB" sz="18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055" marR="11805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9726794"/>
                  </a:ext>
                </a:extLst>
              </a:tr>
              <a:tr h="260604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GB" sz="18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moisture</a:t>
                      </a:r>
                      <a:endParaRPr lang="en-GB" sz="18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055" marR="11805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2587975"/>
                  </a:ext>
                </a:extLst>
              </a:tr>
              <a:tr h="260604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GB" sz="18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to exceed</a:t>
                      </a:r>
                      <a:endParaRPr lang="en-GB" sz="18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055" marR="11805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958058"/>
                  </a:ext>
                </a:extLst>
              </a:tr>
              <a:tr h="260604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GB" sz="18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to deteriorate</a:t>
                      </a:r>
                      <a:endParaRPr lang="en-GB" sz="18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055" marR="11805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6236956"/>
                  </a:ext>
                </a:extLst>
              </a:tr>
              <a:tr h="260604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GB" sz="18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irrigate</a:t>
                      </a:r>
                      <a:endParaRPr lang="en-GB" sz="18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055" marR="11805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7536909"/>
                  </a:ext>
                </a:extLst>
              </a:tr>
              <a:tr h="260604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GB" sz="180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salinization</a:t>
                      </a:r>
                      <a:endParaRPr lang="en-GB" sz="180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055" marR="11805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8886056"/>
                  </a:ext>
                </a:extLst>
              </a:tr>
              <a:tr h="260604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GB" sz="180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impermeable</a:t>
                      </a:r>
                      <a:endParaRPr lang="en-GB" sz="180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055" marR="11805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3279875"/>
                  </a:ext>
                </a:extLst>
              </a:tr>
              <a:tr h="260604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GB" sz="180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infertile</a:t>
                      </a:r>
                      <a:endParaRPr lang="en-GB" sz="180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055" marR="11805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312480"/>
                  </a:ext>
                </a:extLst>
              </a:tr>
              <a:tr h="260604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GB" sz="18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erratic</a:t>
                      </a:r>
                      <a:endParaRPr lang="en-GB" sz="18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055" marR="11805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0071895"/>
                  </a:ext>
                </a:extLst>
              </a:tr>
            </a:tbl>
          </a:graphicData>
        </a:graphic>
      </p:graphicFrame>
      <p:pic>
        <p:nvPicPr>
          <p:cNvPr id="10" name="Zástupný symbol pro obsah 9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2364" y="1268760"/>
            <a:ext cx="5442717" cy="4179595"/>
          </a:xfrm>
        </p:spPr>
      </p:pic>
    </p:spTree>
    <p:extLst>
      <p:ext uri="{BB962C8B-B14F-4D97-AF65-F5344CB8AC3E}">
        <p14:creationId xmlns:p14="http://schemas.microsoft.com/office/powerpoint/2010/main" val="3706469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7788" y="274638"/>
            <a:ext cx="10493426" cy="1325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Listen to a famous biologist Alan Savory and answer the following questions: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77788" y="2348880"/>
            <a:ext cx="11089232" cy="3888432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What is holistic management based on? Could you explain its mechanism?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What does this phrase mean in this context: „reinvent the wheel“.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What does it mean „to mimic nature“.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What are the results of his approach?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How did he manage to improve the situation? Describe the method.</a:t>
            </a:r>
          </a:p>
          <a:p>
            <a:pPr marL="45720" indent="0">
              <a:buNone/>
            </a:pPr>
            <a:endParaRPr lang="cs-CZ" dirty="0" smtClean="0"/>
          </a:p>
          <a:p>
            <a:pPr marL="4572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6829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217614" y="188640"/>
            <a:ext cx="9753600" cy="778098"/>
          </a:xfrm>
        </p:spPr>
        <p:txBody>
          <a:bodyPr/>
          <a:lstStyle/>
          <a:p>
            <a:r>
              <a:rPr lang="cs-CZ" b="1" dirty="0" smtClean="0"/>
              <a:t>Cause and </a:t>
            </a:r>
            <a:r>
              <a:rPr lang="cs-CZ" b="1" dirty="0" err="1" smtClean="0"/>
              <a:t>effect</a:t>
            </a:r>
            <a:endParaRPr lang="en-GB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217614" y="1412776"/>
            <a:ext cx="9753600" cy="4759424"/>
          </a:xfrm>
        </p:spPr>
        <p:txBody>
          <a:bodyPr/>
          <a:lstStyle/>
          <a:p>
            <a:pPr marL="45720" indent="0" algn="ctr">
              <a:buNone/>
            </a:pPr>
            <a:endParaRPr lang="cs-CZ" dirty="0" smtClean="0"/>
          </a:p>
          <a:p>
            <a:pPr marL="45720" indent="0" algn="ctr">
              <a:buNone/>
            </a:pPr>
            <a:endParaRPr lang="cs-CZ" dirty="0"/>
          </a:p>
          <a:p>
            <a:pPr marL="45720" indent="0" algn="ctr">
              <a:buNone/>
            </a:pPr>
            <a:r>
              <a:rPr lang="cs-CZ" dirty="0" err="1">
                <a:solidFill>
                  <a:schemeClr val="tx2"/>
                </a:solidFill>
              </a:rPr>
              <a:t>L</a:t>
            </a:r>
            <a:r>
              <a:rPr lang="cs-CZ" dirty="0" err="1" smtClean="0">
                <a:solidFill>
                  <a:schemeClr val="tx2"/>
                </a:solidFill>
              </a:rPr>
              <a:t>ack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of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water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results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smtClean="0">
                <a:solidFill>
                  <a:srgbClr val="00B050"/>
                </a:solidFill>
              </a:rPr>
              <a:t>in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desertification</a:t>
            </a:r>
            <a:r>
              <a:rPr lang="cs-CZ" dirty="0" smtClean="0">
                <a:solidFill>
                  <a:schemeClr val="tx2"/>
                </a:solidFill>
              </a:rPr>
              <a:t>.</a:t>
            </a:r>
          </a:p>
          <a:p>
            <a:pPr marL="45720" indent="0" algn="ctr">
              <a:buNone/>
            </a:pPr>
            <a:r>
              <a:rPr lang="cs-CZ" dirty="0">
                <a:solidFill>
                  <a:schemeClr val="tx2"/>
                </a:solidFill>
              </a:rPr>
              <a:t>	</a:t>
            </a:r>
            <a:r>
              <a:rPr lang="cs-CZ" dirty="0" smtClean="0">
                <a:solidFill>
                  <a:schemeClr val="tx2"/>
                </a:solidFill>
              </a:rPr>
              <a:t>x		</a:t>
            </a:r>
            <a:endParaRPr lang="cs-CZ" dirty="0">
              <a:solidFill>
                <a:schemeClr val="tx2"/>
              </a:solidFill>
            </a:endParaRPr>
          </a:p>
          <a:p>
            <a:pPr marL="45720" indent="0" algn="ctr">
              <a:buNone/>
            </a:pPr>
            <a:r>
              <a:rPr lang="cs-CZ" dirty="0" err="1" smtClean="0">
                <a:solidFill>
                  <a:schemeClr val="tx2"/>
                </a:solidFill>
              </a:rPr>
              <a:t>Lack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of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water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results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from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desertification</a:t>
            </a:r>
            <a:r>
              <a:rPr lang="cs-CZ" dirty="0" smtClean="0">
                <a:solidFill>
                  <a:schemeClr val="tx2"/>
                </a:solidFill>
              </a:rPr>
              <a:t>.</a:t>
            </a:r>
            <a:endParaRPr lang="en-G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368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706090"/>
          </a:xfrm>
        </p:spPr>
        <p:txBody>
          <a:bodyPr/>
          <a:lstStyle/>
          <a:p>
            <a:r>
              <a:rPr lang="cs-CZ" b="1" dirty="0" smtClean="0"/>
              <a:t>Cause and </a:t>
            </a:r>
            <a:r>
              <a:rPr lang="cs-CZ" b="1" dirty="0" err="1" smtClean="0"/>
              <a:t>effect</a:t>
            </a:r>
            <a:r>
              <a:rPr lang="cs-CZ" b="1" dirty="0" smtClean="0"/>
              <a:t> </a:t>
            </a:r>
            <a:endParaRPr lang="en-GB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0503128"/>
              </p:ext>
            </p:extLst>
          </p:nvPr>
        </p:nvGraphicFramePr>
        <p:xfrm>
          <a:off x="1199298" y="1628800"/>
          <a:ext cx="10007682" cy="41764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03841">
                  <a:extLst>
                    <a:ext uri="{9D8B030D-6E8A-4147-A177-3AD203B41FA5}">
                      <a16:colId xmlns:a16="http://schemas.microsoft.com/office/drawing/2014/main" val="2269779365"/>
                    </a:ext>
                  </a:extLst>
                </a:gridCol>
                <a:gridCol w="5003841">
                  <a:extLst>
                    <a:ext uri="{9D8B030D-6E8A-4147-A177-3AD203B41FA5}">
                      <a16:colId xmlns:a16="http://schemas.microsoft.com/office/drawing/2014/main" val="1474649358"/>
                    </a:ext>
                  </a:extLst>
                </a:gridCol>
              </a:tblGrid>
              <a:tr h="596638">
                <a:tc>
                  <a:txBody>
                    <a:bodyPr/>
                    <a:lstStyle/>
                    <a:p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lead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 to 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one</a:t>
                      </a:r>
                      <a:r>
                        <a:rPr lang="cs-CZ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cs-CZ" baseline="0" dirty="0" err="1" smtClean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eason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for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1067461"/>
                  </a:ext>
                </a:extLst>
              </a:tr>
              <a:tr h="596638">
                <a:tc>
                  <a:txBody>
                    <a:bodyPr/>
                    <a:lstStyle/>
                    <a:p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modify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a source 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of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094798"/>
                  </a:ext>
                </a:extLst>
              </a:tr>
              <a:tr h="596638">
                <a:tc>
                  <a:txBody>
                    <a:bodyPr/>
                    <a:lstStyle/>
                    <a:p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affect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one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 cause</a:t>
                      </a:r>
                      <a:r>
                        <a:rPr lang="cs-CZ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cs-CZ" baseline="0" dirty="0" err="1" smtClean="0">
                          <a:solidFill>
                            <a:srgbClr val="FF0000"/>
                          </a:solidFill>
                        </a:rPr>
                        <a:t>of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9155026"/>
                  </a:ext>
                </a:extLst>
              </a:tr>
              <a:tr h="596638">
                <a:tc>
                  <a:txBody>
                    <a:bodyPr/>
                    <a:lstStyle/>
                    <a:p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result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 in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one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effect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of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2459880"/>
                  </a:ext>
                </a:extLst>
              </a:tr>
              <a:tr h="596638">
                <a:tc>
                  <a:txBody>
                    <a:bodyPr/>
                    <a:lstStyle/>
                    <a:p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result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from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one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consequence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of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6090867"/>
                  </a:ext>
                </a:extLst>
              </a:tr>
              <a:tr h="59663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as a 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result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of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… 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is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/are 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caused</a:t>
                      </a:r>
                      <a:r>
                        <a:rPr lang="cs-CZ" baseline="0" dirty="0" smtClean="0">
                          <a:solidFill>
                            <a:srgbClr val="FF0000"/>
                          </a:solidFill>
                        </a:rPr>
                        <a:t> by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832531"/>
                  </a:ext>
                </a:extLst>
              </a:tr>
              <a:tr h="59663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as a 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result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,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due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 to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274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75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1765" y="274638"/>
            <a:ext cx="10709449" cy="706090"/>
          </a:xfrm>
        </p:spPr>
        <p:txBody>
          <a:bodyPr/>
          <a:lstStyle/>
          <a:p>
            <a:r>
              <a:rPr lang="cs-CZ" b="1" dirty="0" err="1" smtClean="0"/>
              <a:t>sources</a:t>
            </a:r>
            <a:endParaRPr lang="en-GB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www.youtube.com/watch?v=vpTHi7O66pI&amp;t=30s</a:t>
            </a:r>
          </a:p>
          <a:p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://opengeology.org/textbook/13-deserts/#13_Deserts</a:t>
            </a:r>
          </a:p>
          <a:p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www.youtube.com/watch?v=BJgE7O0i0vk</a:t>
            </a:r>
            <a:endParaRPr lang="cs-CZ" dirty="0" smtClean="0"/>
          </a:p>
          <a:p>
            <a:r>
              <a:rPr lang="cs-CZ" dirty="0">
                <a:hlinkClick r:id="rId3"/>
              </a:rPr>
              <a:t>https://borgenproject.org/stop-desertification</a:t>
            </a:r>
            <a:r>
              <a:rPr lang="cs-CZ" dirty="0" smtClean="0">
                <a:hlinkClick r:id="rId3"/>
              </a:rPr>
              <a:t>/</a:t>
            </a:r>
            <a:r>
              <a:rPr lang="cs-CZ" dirty="0" smtClean="0"/>
              <a:t> (</a:t>
            </a:r>
            <a:r>
              <a:rPr lang="cs-CZ" dirty="0" err="1" smtClean="0"/>
              <a:t>picture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Chazal</a:t>
            </a:r>
            <a:r>
              <a:rPr lang="cs-CZ" dirty="0"/>
              <a:t>, de Edward and </a:t>
            </a:r>
            <a:r>
              <a:rPr lang="cs-CZ" dirty="0" err="1"/>
              <a:t>McCarter</a:t>
            </a:r>
            <a:r>
              <a:rPr lang="cs-CZ" dirty="0"/>
              <a:t>, Sam. </a:t>
            </a:r>
            <a:r>
              <a:rPr lang="cs-CZ" i="1" dirty="0"/>
              <a:t>Oxford EAP</a:t>
            </a:r>
            <a:r>
              <a:rPr lang="cs-CZ" dirty="0"/>
              <a:t>.  </a:t>
            </a:r>
          </a:p>
          <a:p>
            <a:endParaRPr lang="cs-CZ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3637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_World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D2E3B38-6996-436F-8E98-B17EFA621C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– celý svět (širokoúhlá)</Template>
  <TotalTime>0</TotalTime>
  <Words>503</Words>
  <Application>Microsoft Office PowerPoint</Application>
  <PresentationFormat>Vlastní</PresentationFormat>
  <Paragraphs>72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Gothic</vt:lpstr>
      <vt:lpstr>Courier New</vt:lpstr>
      <vt:lpstr>Times New Roman</vt:lpstr>
      <vt:lpstr>Wingdings</vt:lpstr>
      <vt:lpstr>Continental_World_16x9</vt:lpstr>
      <vt:lpstr>Cause and effect</vt:lpstr>
      <vt:lpstr>In this lesson you are going to:</vt:lpstr>
      <vt:lpstr>REFER, Emitted, Surface, release, OCCUR, TERRESTRiAL, PrecipitatioN, DEFINE, COVER </vt:lpstr>
      <vt:lpstr>REFER, Emitted, Surface, release, OCCUR, TERRESTRiAL, PrecipitatioN, DEFINE, COVER </vt:lpstr>
      <vt:lpstr>Vocabulary  (desertification) </vt:lpstr>
      <vt:lpstr>Listen to a famous biologist Alan Savory and answer the following questions:</vt:lpstr>
      <vt:lpstr>Cause and effect</vt:lpstr>
      <vt:lpstr>Cause and effect </vt:lpstr>
      <vt:lpstr>sources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2018-07-02T11:16:18Z</dcterms:created>
  <dcterms:modified xsi:type="dcterms:W3CDTF">2018-10-29T11:11:24Z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