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1" r:id="rId4"/>
    <p:sldId id="291" r:id="rId5"/>
    <p:sldId id="294" r:id="rId6"/>
    <p:sldId id="295" r:id="rId7"/>
    <p:sldId id="287" r:id="rId8"/>
    <p:sldId id="284" r:id="rId9"/>
  </p:sldIdLst>
  <p:sldSz cx="12188825" cy="6858000"/>
  <p:notesSz cx="6743700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90" y="76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3111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30.10.2018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30.10.2018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30.10.2018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30.10.2018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RRl3HyR3m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alpha val="0"/>
                <a:lumMod val="0"/>
                <a:lumOff val="100000"/>
              </a:schemeClr>
            </a:gs>
            <a:gs pos="96000">
              <a:schemeClr val="accent3">
                <a:lumMod val="0"/>
                <a:lumOff val="100000"/>
              </a:schemeClr>
            </a:gs>
            <a:gs pos="0">
              <a:schemeClr val="bg1">
                <a:lumMod val="9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3852" y="1844824"/>
            <a:ext cx="9753600" cy="3048001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1" i="0" baseline="0" dirty="0" err="1" smtClean="0">
                <a:solidFill>
                  <a:srgbClr val="00B050"/>
                </a:solidFill>
                <a:latin typeface="Century Gothic"/>
                <a:ea typeface="+mj-ea"/>
                <a:cs typeface="+mj-cs"/>
              </a:rPr>
              <a:t>Sand</a:t>
            </a:r>
            <a:r>
              <a:rPr lang="cs-CZ" sz="4400" b="1" i="0" baseline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 and </a:t>
            </a:r>
            <a:r>
              <a:rPr lang="cs-CZ" sz="4400" b="1" i="0" baseline="0" dirty="0" err="1" smtClean="0">
                <a:solidFill>
                  <a:srgbClr val="00B0F0"/>
                </a:solidFill>
                <a:latin typeface="Century Gothic"/>
                <a:ea typeface="+mj-ea"/>
                <a:cs typeface="+mj-cs"/>
              </a:rPr>
              <a:t>dunes</a:t>
            </a:r>
            <a:endParaRPr lang="cs-CZ" sz="4400" b="1" i="0" baseline="0" dirty="0">
              <a:solidFill>
                <a:srgbClr val="00B0F0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endParaRPr lang="cs-CZ" sz="2000" b="1" i="0" dirty="0" smtClean="0">
              <a:solidFill>
                <a:schemeClr val="tx2"/>
              </a:solidFill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cs-CZ" b="1" dirty="0">
                <a:solidFill>
                  <a:schemeClr val="tx2"/>
                </a:solidFill>
              </a:rPr>
              <a:t>6</a:t>
            </a:r>
            <a:endParaRPr lang="cs-CZ" sz="2000" b="1" i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In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this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lesson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you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are </a:t>
            </a:r>
            <a:r>
              <a:rPr lang="cs-CZ" b="1" dirty="0" err="1" smtClean="0">
                <a:solidFill>
                  <a:schemeClr val="tx2"/>
                </a:solidFill>
                <a:latin typeface="Century Gothic"/>
              </a:rPr>
              <a:t>going</a:t>
            </a:r>
            <a:r>
              <a:rPr lang="cs-CZ" b="1" dirty="0" smtClean="0">
                <a:solidFill>
                  <a:schemeClr val="tx2"/>
                </a:solidFill>
                <a:latin typeface="Century Gothic"/>
              </a:rPr>
              <a:t> to:</a:t>
            </a:r>
            <a:endParaRPr lang="cs-CZ" sz="4000" b="1" i="0" baseline="0" dirty="0">
              <a:solidFill>
                <a:schemeClr val="tx2"/>
              </a:solidFill>
              <a:latin typeface="Century Gothic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9753600" cy="4343400"/>
          </a:xfrm>
          <a:noFill/>
        </p:spPr>
        <p:txBody>
          <a:bodyPr>
            <a:normAutofit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sz="2400" b="0" i="0" dirty="0" smtClean="0">
                <a:solidFill>
                  <a:schemeClr val="tx2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en-US" sz="2400" b="1" i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/>
              </a:rPr>
              <a:t>revise</a:t>
            </a:r>
            <a:r>
              <a:rPr lang="en-US" sz="2400" b="0" i="0" dirty="0" smtClean="0">
                <a:solidFill>
                  <a:schemeClr val="tx2"/>
                </a:solidFill>
                <a:latin typeface="Century Gothic"/>
              </a:rPr>
              <a:t> the content of the previous lessons</a:t>
            </a: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learn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how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to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work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with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  <a:latin typeface="Century Gothic"/>
              </a:rPr>
              <a:t>nominalisation</a:t>
            </a:r>
            <a:endParaRPr lang="cs-CZ" b="1" dirty="0" smtClean="0">
              <a:solidFill>
                <a:schemeClr val="accent3">
                  <a:lumMod val="75000"/>
                </a:schemeClr>
              </a:solidFill>
              <a:latin typeface="Century Gothic"/>
            </a:endParaRP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/>
              </a:rPr>
              <a:t>create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entury Gothic"/>
              </a:rPr>
              <a:t> </a:t>
            </a:r>
            <a:r>
              <a:rPr lang="cs-CZ" dirty="0" smtClean="0">
                <a:solidFill>
                  <a:schemeClr val="tx2"/>
                </a:solidFill>
                <a:latin typeface="Century Gothic"/>
              </a:rPr>
              <a:t>and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entury Gothic"/>
              </a:rPr>
              <a:t>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discuss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entury Gothic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Century Gothic"/>
              </a:rPr>
              <a:t>diagrams</a:t>
            </a:r>
            <a:endParaRPr lang="cs-CZ" dirty="0" smtClean="0">
              <a:solidFill>
                <a:schemeClr val="tx2"/>
              </a:solidFill>
              <a:latin typeface="Century Gothic"/>
            </a:endParaRPr>
          </a:p>
          <a:p>
            <a:pPr>
              <a:buClr>
                <a:srgbClr val="545454"/>
              </a:buCl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2"/>
                </a:solidFill>
                <a:latin typeface="Century Gothic"/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practise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question forming</a:t>
            </a: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discuss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b="1" dirty="0" err="1">
                <a:solidFill>
                  <a:schemeClr val="accent4"/>
                </a:solidFill>
              </a:rPr>
              <a:t>sand</a:t>
            </a:r>
            <a:r>
              <a:rPr lang="cs-CZ" dirty="0">
                <a:solidFill>
                  <a:schemeClr val="tx2"/>
                </a:solidFill>
              </a:rPr>
              <a:t>, </a:t>
            </a:r>
            <a:r>
              <a:rPr lang="cs-CZ" b="1" dirty="0" err="1">
                <a:solidFill>
                  <a:srgbClr val="0070C0"/>
                </a:solidFill>
              </a:rPr>
              <a:t>dunes</a:t>
            </a:r>
            <a:r>
              <a:rPr lang="cs-CZ" dirty="0">
                <a:solidFill>
                  <a:schemeClr val="tx2"/>
                </a:solidFill>
              </a:rPr>
              <a:t> and </a:t>
            </a:r>
            <a:r>
              <a:rPr lang="cs-CZ" dirty="0" err="1">
                <a:solidFill>
                  <a:schemeClr val="tx2"/>
                </a:solidFill>
              </a:rPr>
              <a:t>other</a:t>
            </a:r>
            <a:r>
              <a:rPr lang="cs-CZ" dirty="0">
                <a:solidFill>
                  <a:schemeClr val="tx2"/>
                </a:solidFill>
              </a:rPr>
              <a:t> hot </a:t>
            </a:r>
            <a:r>
              <a:rPr lang="cs-CZ" dirty="0" err="1" smtClean="0">
                <a:solidFill>
                  <a:schemeClr val="tx2"/>
                </a:solidFill>
              </a:rPr>
              <a:t>issues</a:t>
            </a:r>
            <a:r>
              <a:rPr lang="cs-CZ" dirty="0" smtClean="0">
                <a:solidFill>
                  <a:schemeClr val="tx2"/>
                </a:solidFill>
              </a:rPr>
              <a:t>!</a:t>
            </a:r>
            <a:endParaRPr lang="cs-CZ" sz="2400" b="0" i="0" dirty="0" smtClean="0">
              <a:solidFill>
                <a:schemeClr val="tx2"/>
              </a:solidFill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756" y="274638"/>
            <a:ext cx="10781458" cy="132556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Listen and </a:t>
            </a:r>
            <a:r>
              <a:rPr lang="cs-CZ" dirty="0" err="1" smtClean="0">
                <a:solidFill>
                  <a:srgbClr val="00B050"/>
                </a:solidFill>
              </a:rPr>
              <a:t>write</a:t>
            </a:r>
            <a:r>
              <a:rPr lang="cs-CZ" dirty="0" smtClean="0">
                <a:solidFill>
                  <a:srgbClr val="00B050"/>
                </a:solidFill>
              </a:rPr>
              <a:t> notes</a:t>
            </a:r>
            <a:br>
              <a:rPr lang="cs-CZ" dirty="0" smtClean="0">
                <a:solidFill>
                  <a:srgbClr val="00B050"/>
                </a:solidFill>
              </a:rPr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400" dirty="0" err="1" smtClean="0">
                <a:solidFill>
                  <a:schemeClr val="accent3">
                    <a:lumMod val="75000"/>
                  </a:schemeClr>
                </a:solidFill>
              </a:rPr>
              <a:t>What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3">
                    <a:lumMod val="75000"/>
                  </a:schemeClr>
                </a:solidFill>
              </a:rPr>
              <a:t>said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accent3">
                    <a:lumMod val="75000"/>
                  </a:schemeClr>
                </a:solidFill>
              </a:rPr>
              <a:t>about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grains </a:t>
            </a:r>
            <a:r>
              <a:rPr lang="en-GB" dirty="0">
                <a:solidFill>
                  <a:schemeClr val="tx2"/>
                </a:solidFill>
              </a:rPr>
              <a:t>of sand</a:t>
            </a:r>
          </a:p>
          <a:p>
            <a:r>
              <a:rPr lang="en-GB" dirty="0">
                <a:solidFill>
                  <a:schemeClr val="tx2"/>
                </a:solidFill>
              </a:rPr>
              <a:t>crescent shape</a:t>
            </a:r>
          </a:p>
          <a:p>
            <a:r>
              <a:rPr lang="en-GB" dirty="0">
                <a:solidFill>
                  <a:schemeClr val="tx2"/>
                </a:solidFill>
              </a:rPr>
              <a:t>barchans</a:t>
            </a:r>
          </a:p>
          <a:p>
            <a:r>
              <a:rPr lang="en-GB" dirty="0">
                <a:solidFill>
                  <a:schemeClr val="tx2"/>
                </a:solidFill>
              </a:rPr>
              <a:t>dead plants, animals and seeds</a:t>
            </a:r>
          </a:p>
          <a:p>
            <a:r>
              <a:rPr lang="en-GB" dirty="0">
                <a:solidFill>
                  <a:schemeClr val="tx2"/>
                </a:solidFill>
              </a:rPr>
              <a:t>beetles</a:t>
            </a:r>
          </a:p>
          <a:p>
            <a:r>
              <a:rPr lang="en-GB" dirty="0">
                <a:solidFill>
                  <a:schemeClr val="tx2"/>
                </a:solidFill>
              </a:rPr>
              <a:t>amount of moisture</a:t>
            </a:r>
          </a:p>
          <a:p>
            <a:r>
              <a:rPr lang="en-GB" dirty="0">
                <a:solidFill>
                  <a:schemeClr val="tx2"/>
                </a:solidFill>
              </a:rPr>
              <a:t>senses</a:t>
            </a:r>
          </a:p>
          <a:p>
            <a:r>
              <a:rPr lang="en-GB" dirty="0">
                <a:solidFill>
                  <a:schemeClr val="tx2"/>
                </a:solidFill>
              </a:rPr>
              <a:t>the adder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79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747" y="188640"/>
            <a:ext cx="12071077" cy="1224136"/>
          </a:xfrm>
        </p:spPr>
        <p:txBody>
          <a:bodyPr>
            <a:normAutofit fontScale="90000"/>
          </a:bodyPr>
          <a:lstStyle/>
          <a:p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Influenced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modifies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Interferes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transforming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interact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moving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transfer, REMOVES,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result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turn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consequences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causing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3772" y="1412776"/>
            <a:ext cx="10637442" cy="50405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When the wind blows over the desert floor, its flow is </a:t>
            </a:r>
            <a:r>
              <a:rPr lang="cs-CZ" sz="2800" dirty="0" smtClean="0">
                <a:solidFill>
                  <a:srgbClr val="00B0F0"/>
                </a:solidFill>
              </a:rPr>
              <a:t>_________</a:t>
            </a:r>
            <a:r>
              <a:rPr lang="en-US" sz="2800" dirty="0" smtClean="0">
                <a:solidFill>
                  <a:schemeClr val="tx2"/>
                </a:solidFill>
              </a:rPr>
              <a:t> by the nature of that surface, its roughness on all scales. Such surface roughness </a:t>
            </a:r>
            <a:r>
              <a:rPr lang="cs-CZ" sz="2800" dirty="0" smtClean="0">
                <a:solidFill>
                  <a:srgbClr val="00B0F0"/>
                </a:solidFill>
              </a:rPr>
              <a:t>________</a:t>
            </a:r>
            <a:r>
              <a:rPr lang="en-US" sz="2800" dirty="0" smtClean="0">
                <a:solidFill>
                  <a:schemeClr val="tx2"/>
                </a:solidFill>
              </a:rPr>
              <a:t> with the smooth flow of air, </a:t>
            </a:r>
            <a:r>
              <a:rPr lang="cs-CZ" sz="2800" dirty="0" smtClean="0">
                <a:solidFill>
                  <a:srgbClr val="00B0F0"/>
                </a:solidFill>
              </a:rPr>
              <a:t>___________</a:t>
            </a:r>
            <a:r>
              <a:rPr lang="en-US" sz="2800" dirty="0" smtClean="0">
                <a:solidFill>
                  <a:schemeClr val="tx2"/>
                </a:solidFill>
              </a:rPr>
              <a:t> disturbances in the air and currents. These in turn </a:t>
            </a:r>
            <a:r>
              <a:rPr lang="cs-CZ" sz="2800" dirty="0" smtClean="0">
                <a:solidFill>
                  <a:srgbClr val="00B0F0"/>
                </a:solidFill>
              </a:rPr>
              <a:t>__________</a:t>
            </a:r>
            <a:r>
              <a:rPr lang="en-US" sz="2800" dirty="0" smtClean="0">
                <a:solidFill>
                  <a:schemeClr val="tx2"/>
                </a:solidFill>
              </a:rPr>
              <a:t> with the sand grains on the surface, which may be moved along or temporarily kicked up by the wind, which </a:t>
            </a:r>
            <a:r>
              <a:rPr lang="cs-CZ" sz="2800" dirty="0" smtClean="0">
                <a:solidFill>
                  <a:srgbClr val="00B0F0"/>
                </a:solidFill>
              </a:rPr>
              <a:t>________</a:t>
            </a:r>
            <a:r>
              <a:rPr lang="en-US" sz="2800" dirty="0" smtClean="0">
                <a:solidFill>
                  <a:schemeClr val="tx2"/>
                </a:solidFill>
              </a:rPr>
              <a:t> its movement – a constant interaction between the wind and the grains. The act of </a:t>
            </a:r>
            <a:r>
              <a:rPr lang="cs-CZ" sz="2800" dirty="0" smtClean="0">
                <a:solidFill>
                  <a:srgbClr val="00B0F0"/>
                </a:solidFill>
              </a:rPr>
              <a:t>_______</a:t>
            </a:r>
            <a:r>
              <a:rPr lang="en-US" sz="2800" dirty="0" smtClean="0">
                <a:solidFill>
                  <a:schemeClr val="tx2"/>
                </a:solidFill>
              </a:rPr>
              <a:t> sand grains </a:t>
            </a:r>
            <a:r>
              <a:rPr lang="cs-CZ" sz="2800" dirty="0" smtClean="0">
                <a:solidFill>
                  <a:srgbClr val="00B0F0"/>
                </a:solidFill>
              </a:rPr>
              <a:t>________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energy from the wind and transfers it to the grains, which, crashing into their colleagues, </a:t>
            </a:r>
            <a:r>
              <a:rPr lang="cs-CZ" sz="2800" dirty="0" smtClean="0">
                <a:solidFill>
                  <a:srgbClr val="00B0F0"/>
                </a:solidFill>
              </a:rPr>
              <a:t>________</a:t>
            </a:r>
            <a:r>
              <a:rPr lang="en-US" sz="2800" dirty="0" smtClean="0">
                <a:solidFill>
                  <a:schemeClr val="tx2"/>
                </a:solidFill>
              </a:rPr>
              <a:t> that energy in </a:t>
            </a:r>
            <a:r>
              <a:rPr lang="cs-CZ" sz="2800" dirty="0" smtClean="0">
                <a:solidFill>
                  <a:srgbClr val="00B0F0"/>
                </a:solidFill>
              </a:rPr>
              <a:t>______ </a:t>
            </a:r>
            <a:r>
              <a:rPr lang="en-US" sz="2800" dirty="0" smtClean="0">
                <a:solidFill>
                  <a:schemeClr val="tx2"/>
                </a:solidFill>
              </a:rPr>
              <a:t>to them. The </a:t>
            </a:r>
            <a:r>
              <a:rPr lang="cs-CZ" sz="2800" dirty="0" smtClean="0">
                <a:solidFill>
                  <a:srgbClr val="00B0F0"/>
                </a:solidFill>
              </a:rPr>
              <a:t>_______</a:t>
            </a:r>
            <a:r>
              <a:rPr lang="en-US" sz="2800" dirty="0" smtClean="0">
                <a:solidFill>
                  <a:schemeClr val="tx2"/>
                </a:solidFill>
              </a:rPr>
              <a:t>is that close of the ground surface, where most of the action is going on, the wind speed is reduced.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747" y="188640"/>
            <a:ext cx="12071077" cy="864096"/>
          </a:xfrm>
        </p:spPr>
        <p:txBody>
          <a:bodyPr>
            <a:normAutofit/>
          </a:bodyPr>
          <a:lstStyle/>
          <a:p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word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formation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cs-CZ" sz="3200" dirty="0" err="1" smtClean="0">
                <a:solidFill>
                  <a:schemeClr val="accent2">
                    <a:lumMod val="75000"/>
                  </a:schemeClr>
                </a:solidFill>
              </a:rPr>
              <a:t>Nominalization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3772" y="1412776"/>
            <a:ext cx="10637442" cy="50405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When the wind blows over the desert floor, its flow is </a:t>
            </a:r>
            <a:r>
              <a:rPr lang="cs-CZ" sz="2800" dirty="0" err="1" smtClean="0">
                <a:solidFill>
                  <a:srgbClr val="00B0F0"/>
                </a:solidFill>
              </a:rPr>
              <a:t>influenced</a:t>
            </a:r>
            <a:r>
              <a:rPr lang="en-US" sz="2800" dirty="0" smtClean="0">
                <a:solidFill>
                  <a:schemeClr val="tx2"/>
                </a:solidFill>
              </a:rPr>
              <a:t> by the nature of that surface, its roughness on all scales. Such surface roughness </a:t>
            </a:r>
            <a:r>
              <a:rPr lang="cs-CZ" sz="2800" dirty="0" err="1" smtClean="0">
                <a:solidFill>
                  <a:srgbClr val="00B0F0"/>
                </a:solidFill>
              </a:rPr>
              <a:t>interferes</a:t>
            </a:r>
            <a:r>
              <a:rPr lang="en-US" sz="2800" dirty="0" smtClean="0">
                <a:solidFill>
                  <a:schemeClr val="tx2"/>
                </a:solidFill>
              </a:rPr>
              <a:t> with the smooth flow of air, </a:t>
            </a:r>
            <a:r>
              <a:rPr lang="en-US" sz="2800" dirty="0" smtClean="0">
                <a:solidFill>
                  <a:srgbClr val="00B0F0"/>
                </a:solidFill>
              </a:rPr>
              <a:t>causing</a:t>
            </a:r>
            <a:r>
              <a:rPr lang="en-US" sz="2800" dirty="0" smtClean="0">
                <a:solidFill>
                  <a:schemeClr val="tx2"/>
                </a:solidFill>
              </a:rPr>
              <a:t> disturbances in the air and currents. These in turn </a:t>
            </a:r>
            <a:r>
              <a:rPr lang="cs-CZ" sz="2800" dirty="0" err="1" smtClean="0">
                <a:solidFill>
                  <a:srgbClr val="00B0F0"/>
                </a:solidFill>
              </a:rPr>
              <a:t>interact</a:t>
            </a:r>
            <a:r>
              <a:rPr lang="en-US" sz="2800" dirty="0" smtClean="0">
                <a:solidFill>
                  <a:schemeClr val="tx2"/>
                </a:solidFill>
              </a:rPr>
              <a:t> with the sand grains on the surface, which may be moved along or temporarily kicked up by the wind, which </a:t>
            </a:r>
            <a:r>
              <a:rPr lang="en-US" sz="2800" dirty="0" smtClean="0">
                <a:solidFill>
                  <a:srgbClr val="00B0F0"/>
                </a:solidFill>
              </a:rPr>
              <a:t>modifies</a:t>
            </a:r>
            <a:r>
              <a:rPr lang="en-US" sz="2800" dirty="0" smtClean="0">
                <a:solidFill>
                  <a:schemeClr val="tx2"/>
                </a:solidFill>
              </a:rPr>
              <a:t> its movement – a constant interaction between the wind and the grains. The act of </a:t>
            </a:r>
            <a:r>
              <a:rPr lang="cs-CZ" sz="2800" dirty="0" err="1" smtClean="0">
                <a:solidFill>
                  <a:srgbClr val="00B0F0"/>
                </a:solidFill>
              </a:rPr>
              <a:t>moving</a:t>
            </a:r>
            <a:r>
              <a:rPr lang="en-US" sz="2800" dirty="0" smtClean="0">
                <a:solidFill>
                  <a:schemeClr val="tx2"/>
                </a:solidFill>
              </a:rPr>
              <a:t> sand grains </a:t>
            </a:r>
            <a:r>
              <a:rPr lang="en-US" sz="2800" dirty="0" smtClean="0">
                <a:solidFill>
                  <a:srgbClr val="00B0F0"/>
                </a:solidFill>
              </a:rPr>
              <a:t>removes</a:t>
            </a:r>
            <a:r>
              <a:rPr lang="en-US" sz="2800" dirty="0" smtClean="0">
                <a:solidFill>
                  <a:schemeClr val="tx2"/>
                </a:solidFill>
              </a:rPr>
              <a:t> energy from the wind and transfers it to the grains, which, crashing into their colleagues, </a:t>
            </a:r>
            <a:r>
              <a:rPr lang="cs-CZ" sz="2800" dirty="0" smtClean="0">
                <a:solidFill>
                  <a:srgbClr val="00B0F0"/>
                </a:solidFill>
              </a:rPr>
              <a:t>transfer</a:t>
            </a:r>
            <a:r>
              <a:rPr lang="en-US" sz="2800" dirty="0" smtClean="0">
                <a:solidFill>
                  <a:schemeClr val="tx2"/>
                </a:solidFill>
              </a:rPr>
              <a:t> that energy in </a:t>
            </a:r>
            <a:r>
              <a:rPr lang="en-US" sz="2800" dirty="0" smtClean="0">
                <a:solidFill>
                  <a:srgbClr val="00B0F0"/>
                </a:solidFill>
              </a:rPr>
              <a:t>turn</a:t>
            </a:r>
            <a:r>
              <a:rPr lang="en-US" sz="2800" dirty="0" smtClean="0">
                <a:solidFill>
                  <a:schemeClr val="tx2"/>
                </a:solidFill>
              </a:rPr>
              <a:t> to them. The </a:t>
            </a:r>
            <a:r>
              <a:rPr lang="en-US" sz="2800" dirty="0" smtClean="0">
                <a:solidFill>
                  <a:srgbClr val="00B0F0"/>
                </a:solidFill>
              </a:rPr>
              <a:t>result</a:t>
            </a:r>
            <a:r>
              <a:rPr lang="en-US" sz="2800" dirty="0" smtClean="0">
                <a:solidFill>
                  <a:schemeClr val="tx2"/>
                </a:solidFill>
              </a:rPr>
              <a:t> is that close of the ground surface, where most of the action is going on, the wind speed is reduced.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40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40" y="0"/>
            <a:ext cx="9825608" cy="692696"/>
          </a:xfrm>
        </p:spPr>
        <p:txBody>
          <a:bodyPr>
            <a:normAutofit/>
          </a:bodyPr>
          <a:lstStyle/>
          <a:p>
            <a:r>
              <a:rPr lang="cs-CZ" sz="2800" b="1" dirty="0" err="1" smtClean="0">
                <a:solidFill>
                  <a:srgbClr val="92D050"/>
                </a:solidFill>
              </a:rPr>
              <a:t>vocabulary</a:t>
            </a:r>
            <a:endParaRPr lang="en-US" sz="2800" b="1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8" y="952128"/>
            <a:ext cx="10971214" cy="5645224"/>
          </a:xfrm>
        </p:spPr>
        <p:txBody>
          <a:bodyPr numCol="3">
            <a:normAutofit/>
          </a:bodyPr>
          <a:lstStyle/>
          <a:p>
            <a:pPr marL="45720" indent="0">
              <a:buNone/>
            </a:pPr>
            <a:r>
              <a:rPr lang="cs-CZ" sz="2800" dirty="0">
                <a:solidFill>
                  <a:schemeClr val="tx2"/>
                </a:solidFill>
              </a:rPr>
              <a:t>t</a:t>
            </a:r>
            <a:r>
              <a:rPr lang="cs-CZ" sz="2800" dirty="0" smtClean="0">
                <a:solidFill>
                  <a:schemeClr val="tx2"/>
                </a:solidFill>
              </a:rPr>
              <a:t>o </a:t>
            </a:r>
            <a:r>
              <a:rPr lang="cs-CZ" sz="2800" dirty="0" err="1" smtClean="0">
                <a:solidFill>
                  <a:schemeClr val="tx2"/>
                </a:solidFill>
              </a:rPr>
              <a:t>accumulate</a:t>
            </a:r>
            <a:endParaRPr lang="cs-CZ" sz="2800" dirty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o</a:t>
            </a:r>
            <a:r>
              <a:rPr lang="cs-CZ" sz="2800" dirty="0" err="1" smtClean="0">
                <a:solidFill>
                  <a:schemeClr val="tx2"/>
                </a:solidFill>
              </a:rPr>
              <a:t>bstacle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d</a:t>
            </a:r>
            <a:r>
              <a:rPr lang="cs-CZ" sz="2800" dirty="0" err="1" smtClean="0">
                <a:solidFill>
                  <a:schemeClr val="tx2"/>
                </a:solidFill>
              </a:rPr>
              <a:t>une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>
                <a:solidFill>
                  <a:schemeClr val="tx2"/>
                </a:solidFill>
              </a:rPr>
              <a:t>t</a:t>
            </a:r>
            <a:r>
              <a:rPr lang="cs-CZ" sz="2800" dirty="0" smtClean="0">
                <a:solidFill>
                  <a:schemeClr val="tx2"/>
                </a:solidFill>
              </a:rPr>
              <a:t>o </a:t>
            </a:r>
            <a:r>
              <a:rPr lang="cs-CZ" sz="2800" dirty="0" err="1" smtClean="0">
                <a:solidFill>
                  <a:schemeClr val="tx2"/>
                </a:solidFill>
              </a:rPr>
              <a:t>generate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c</a:t>
            </a:r>
            <a:r>
              <a:rPr lang="cs-CZ" sz="2800" dirty="0" err="1" smtClean="0">
                <a:solidFill>
                  <a:schemeClr val="tx2"/>
                </a:solidFill>
              </a:rPr>
              <a:t>ross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beds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w</a:t>
            </a:r>
            <a:r>
              <a:rPr lang="cs-CZ" sz="2800" dirty="0" err="1" smtClean="0">
                <a:solidFill>
                  <a:schemeClr val="tx2"/>
                </a:solidFill>
              </a:rPr>
              <a:t>inward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side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>
                <a:solidFill>
                  <a:schemeClr val="tx2"/>
                </a:solidFill>
              </a:rPr>
              <a:t>s</a:t>
            </a:r>
            <a:r>
              <a:rPr lang="cs-CZ" sz="2800" dirty="0" smtClean="0">
                <a:solidFill>
                  <a:schemeClr val="tx2"/>
                </a:solidFill>
              </a:rPr>
              <a:t>lip face</a:t>
            </a: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r</a:t>
            </a:r>
            <a:r>
              <a:rPr lang="cs-CZ" sz="2800" dirty="0" err="1" smtClean="0">
                <a:solidFill>
                  <a:schemeClr val="tx2"/>
                </a:solidFill>
              </a:rPr>
              <a:t>ipples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>
                <a:solidFill>
                  <a:schemeClr val="tx2"/>
                </a:solidFill>
              </a:rPr>
              <a:t>t</a:t>
            </a:r>
            <a:r>
              <a:rPr lang="cs-CZ" sz="2800" dirty="0" smtClean="0">
                <a:solidFill>
                  <a:schemeClr val="tx2"/>
                </a:solidFill>
              </a:rPr>
              <a:t>o </a:t>
            </a:r>
            <a:r>
              <a:rPr lang="cs-CZ" sz="2800" dirty="0" err="1" smtClean="0">
                <a:solidFill>
                  <a:schemeClr val="tx2"/>
                </a:solidFill>
              </a:rPr>
              <a:t>absorb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w</a:t>
            </a:r>
            <a:r>
              <a:rPr lang="cs-CZ" sz="2800" dirty="0" err="1" smtClean="0">
                <a:solidFill>
                  <a:schemeClr val="tx2"/>
                </a:solidFill>
              </a:rPr>
              <a:t>indblown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a</a:t>
            </a:r>
            <a:r>
              <a:rPr lang="cs-CZ" sz="2800" dirty="0" err="1" smtClean="0">
                <a:solidFill>
                  <a:schemeClr val="tx2"/>
                </a:solidFill>
              </a:rPr>
              <a:t>ctual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v</a:t>
            </a:r>
            <a:r>
              <a:rPr lang="cs-CZ" sz="2800" dirty="0" err="1" smtClean="0">
                <a:solidFill>
                  <a:schemeClr val="tx2"/>
                </a:solidFill>
              </a:rPr>
              <a:t>elocity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c</a:t>
            </a:r>
            <a:r>
              <a:rPr lang="cs-CZ" sz="2800" dirty="0" err="1" smtClean="0">
                <a:solidFill>
                  <a:schemeClr val="tx2"/>
                </a:solidFill>
              </a:rPr>
              <a:t>onsistency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a</a:t>
            </a:r>
            <a:r>
              <a:rPr lang="cs-CZ" sz="2800" dirty="0" err="1" smtClean="0">
                <a:solidFill>
                  <a:schemeClr val="tx2"/>
                </a:solidFill>
              </a:rPr>
              <a:t>bundant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s</a:t>
            </a:r>
            <a:r>
              <a:rPr lang="cs-CZ" sz="2800" dirty="0" err="1" smtClean="0">
                <a:solidFill>
                  <a:schemeClr val="tx2"/>
                </a:solidFill>
              </a:rPr>
              <a:t>carce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smtClean="0">
                <a:solidFill>
                  <a:schemeClr val="tx2"/>
                </a:solidFill>
              </a:rPr>
              <a:t>barchan </a:t>
            </a:r>
            <a:r>
              <a:rPr lang="cs-CZ" sz="2800" dirty="0" err="1" smtClean="0">
                <a:solidFill>
                  <a:schemeClr val="tx2"/>
                </a:solidFill>
              </a:rPr>
              <a:t>dune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 smtClean="0">
                <a:solidFill>
                  <a:schemeClr val="tx2"/>
                </a:solidFill>
              </a:rPr>
              <a:t>transverse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dune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p</a:t>
            </a:r>
            <a:r>
              <a:rPr lang="cs-CZ" sz="2800" dirty="0" err="1" smtClean="0">
                <a:solidFill>
                  <a:schemeClr val="tx2"/>
                </a:solidFill>
              </a:rPr>
              <a:t>arabolic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dune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l</a:t>
            </a:r>
            <a:r>
              <a:rPr lang="cs-CZ" sz="2800" dirty="0" err="1" smtClean="0">
                <a:solidFill>
                  <a:schemeClr val="tx2"/>
                </a:solidFill>
              </a:rPr>
              <a:t>ongitudinal</a:t>
            </a:r>
            <a:r>
              <a:rPr lang="cs-CZ" sz="2800" dirty="0" smtClean="0">
                <a:solidFill>
                  <a:schemeClr val="tx2"/>
                </a:solidFill>
              </a:rPr>
              <a:t> </a:t>
            </a:r>
            <a:r>
              <a:rPr lang="cs-CZ" sz="2800" dirty="0" err="1" smtClean="0">
                <a:solidFill>
                  <a:schemeClr val="tx2"/>
                </a:solidFill>
              </a:rPr>
              <a:t>dune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>
                <a:solidFill>
                  <a:schemeClr val="tx2"/>
                </a:solidFill>
              </a:rPr>
              <a:t>t</a:t>
            </a:r>
            <a:r>
              <a:rPr lang="cs-CZ" sz="2800" dirty="0" smtClean="0">
                <a:solidFill>
                  <a:schemeClr val="tx2"/>
                </a:solidFill>
              </a:rPr>
              <a:t>o </a:t>
            </a:r>
            <a:r>
              <a:rPr lang="cs-CZ" sz="2800" dirty="0" err="1" smtClean="0">
                <a:solidFill>
                  <a:schemeClr val="tx2"/>
                </a:solidFill>
              </a:rPr>
              <a:t>condense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>
                <a:solidFill>
                  <a:schemeClr val="tx2"/>
                </a:solidFill>
              </a:rPr>
              <a:t>t</a:t>
            </a:r>
            <a:r>
              <a:rPr lang="cs-CZ" sz="2800" dirty="0" smtClean="0">
                <a:solidFill>
                  <a:schemeClr val="tx2"/>
                </a:solidFill>
              </a:rPr>
              <a:t>o </a:t>
            </a:r>
            <a:r>
              <a:rPr lang="cs-CZ" sz="2800" dirty="0" err="1" smtClean="0">
                <a:solidFill>
                  <a:schemeClr val="tx2"/>
                </a:solidFill>
              </a:rPr>
              <a:t>compress</a:t>
            </a: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l</a:t>
            </a:r>
            <a:r>
              <a:rPr lang="cs-CZ" sz="2800" dirty="0" err="1" smtClean="0">
                <a:solidFill>
                  <a:schemeClr val="tx2"/>
                </a:solidFill>
              </a:rPr>
              <a:t>eeward</a:t>
            </a:r>
            <a:r>
              <a:rPr lang="cs-CZ" sz="2800" dirty="0" smtClean="0">
                <a:solidFill>
                  <a:schemeClr val="tx2"/>
                </a:solidFill>
              </a:rPr>
              <a:t> air</a:t>
            </a:r>
          </a:p>
          <a:p>
            <a:pPr marL="45720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99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765" y="274638"/>
            <a:ext cx="10709449" cy="706090"/>
          </a:xfrm>
        </p:spPr>
        <p:txBody>
          <a:bodyPr/>
          <a:lstStyle/>
          <a:p>
            <a:r>
              <a:rPr lang="cs-CZ" b="1" dirty="0" err="1" smtClean="0"/>
              <a:t>sources</a:t>
            </a:r>
            <a:endParaRPr lang="en-GB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www.youtube.com/watch?v=yRRl3HyR3mc</a:t>
            </a:r>
            <a:endParaRPr lang="cs-CZ" u="sng" dirty="0" smtClean="0"/>
          </a:p>
          <a:p>
            <a:r>
              <a:rPr lang="cs-CZ" dirty="0" err="1" smtClean="0"/>
              <a:t>Chazal</a:t>
            </a:r>
            <a:r>
              <a:rPr lang="cs-CZ" dirty="0"/>
              <a:t>, de Edward and </a:t>
            </a:r>
            <a:r>
              <a:rPr lang="cs-CZ" dirty="0" err="1"/>
              <a:t>McCarter</a:t>
            </a:r>
            <a:r>
              <a:rPr lang="cs-CZ" dirty="0"/>
              <a:t>, Sam. </a:t>
            </a:r>
            <a:r>
              <a:rPr lang="cs-CZ" i="1" dirty="0"/>
              <a:t>Oxford EAP</a:t>
            </a:r>
            <a:r>
              <a:rPr lang="cs-CZ" dirty="0"/>
              <a:t>.  </a:t>
            </a:r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363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434</Words>
  <Application>Microsoft Office PowerPoint</Application>
  <PresentationFormat>Vlastní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</vt:lpstr>
      <vt:lpstr>Continental_World_16x9</vt:lpstr>
      <vt:lpstr>Sand and dunes</vt:lpstr>
      <vt:lpstr>In this lesson you are going to:</vt:lpstr>
      <vt:lpstr>Listen and write notes  What is said about:</vt:lpstr>
      <vt:lpstr>Influenced, modifies, Interferes, transforming, interact, moving, transfer, REMOVES, result, turn, consequences, causing</vt:lpstr>
      <vt:lpstr>word formation - Nominalization</vt:lpstr>
      <vt:lpstr>vocabulary</vt:lpstr>
      <vt:lpstr>sources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2018-07-02T11:16:18Z</dcterms:created>
  <dcterms:modified xsi:type="dcterms:W3CDTF">2018-10-30T10:36:26Z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