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2" r:id="rId4"/>
    <p:sldId id="275" r:id="rId5"/>
    <p:sldId id="271" r:id="rId6"/>
    <p:sldId id="276" r:id="rId7"/>
    <p:sldId id="273" r:id="rId8"/>
    <p:sldId id="274" r:id="rId9"/>
    <p:sldId id="272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90" y="7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02.10.2018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02.10.2018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ci.umn.edu/whatis" TargetMode="External"/><Relationship Id="rId2" Type="http://schemas.openxmlformats.org/officeDocument/2006/relationships/hyperlink" Target="https://www.youtube.com/watch?v=d_ekX6ikcp0&amp;t=6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5853" y="1844825"/>
            <a:ext cx="9753600" cy="266429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1" i="0" baseline="0" dirty="0" smtClean="0">
                <a:solidFill>
                  <a:srgbClr val="00B050"/>
                </a:solidFill>
                <a:latin typeface="Century Gothic"/>
                <a:ea typeface="+mj-ea"/>
                <a:cs typeface="+mj-cs"/>
              </a:rPr>
              <a:t>EARTH</a:t>
            </a:r>
            <a:r>
              <a:rPr lang="cs-CZ" sz="4400" b="1" i="0" baseline="0" dirty="0" smtClean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cs-CZ" sz="4400" b="1" i="0" baseline="0" dirty="0" smtClean="0">
                <a:solidFill>
                  <a:srgbClr val="0070C0"/>
                </a:solidFill>
                <a:latin typeface="Century Gothic"/>
                <a:ea typeface="+mj-ea"/>
                <a:cs typeface="+mj-cs"/>
              </a:rPr>
              <a:t>SCIENCE</a:t>
            </a:r>
            <a:endParaRPr lang="cs-CZ" sz="4400" b="1" i="0" baseline="0" dirty="0">
              <a:solidFill>
                <a:srgbClr val="0070C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1" i="0" dirty="0" smtClean="0">
                <a:solidFill>
                  <a:schemeClr val="tx2"/>
                </a:solidFill>
              </a:rPr>
              <a:t>2</a:t>
            </a:r>
            <a:endParaRPr lang="cs-CZ" sz="2000" b="1" i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lesson</a:t>
            </a:r>
            <a:r>
              <a:rPr lang="cs-CZ" b="1" dirty="0" smtClean="0"/>
              <a:t> </a:t>
            </a:r>
            <a:r>
              <a:rPr lang="cs-CZ" b="1" dirty="0" err="1" smtClean="0"/>
              <a:t>we</a:t>
            </a:r>
            <a:r>
              <a:rPr lang="cs-CZ" b="1" dirty="0" smtClean="0"/>
              <a:t> are </a:t>
            </a:r>
            <a:r>
              <a:rPr lang="cs-CZ" b="1" dirty="0" err="1" smtClean="0"/>
              <a:t>going</a:t>
            </a:r>
            <a:r>
              <a:rPr lang="cs-CZ" b="1" dirty="0" smtClean="0"/>
              <a:t> </a:t>
            </a:r>
            <a:r>
              <a:rPr lang="cs-CZ" b="1" dirty="0" err="1" smtClean="0"/>
              <a:t>tO</a:t>
            </a:r>
            <a:r>
              <a:rPr lang="cs-CZ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5860" y="2060848"/>
            <a:ext cx="9845354" cy="4111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revise </a:t>
            </a:r>
            <a:r>
              <a:rPr lang="cs-CZ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vocabulary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geological</a:t>
            </a:r>
            <a:r>
              <a:rPr lang="cs-CZ" dirty="0" smtClean="0"/>
              <a:t> </a:t>
            </a:r>
            <a:r>
              <a:rPr lang="cs-CZ" dirty="0" err="1" smtClean="0"/>
              <a:t>disciplines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define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commas</a:t>
            </a:r>
            <a:r>
              <a:rPr lang="cs-CZ" b="1" dirty="0" smtClean="0">
                <a:solidFill>
                  <a:srgbClr val="00B0F0"/>
                </a:solidFill>
              </a:rPr>
              <a:t> in </a:t>
            </a:r>
            <a:r>
              <a:rPr lang="cs-CZ" b="1" dirty="0" err="1" smtClean="0">
                <a:solidFill>
                  <a:srgbClr val="00B0F0"/>
                </a:solidFill>
              </a:rPr>
              <a:t>relative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clauses</a:t>
            </a:r>
            <a:endParaRPr lang="cs-CZ" b="1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classify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discuss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709450" cy="706090"/>
          </a:xfrm>
        </p:spPr>
        <p:txBody>
          <a:bodyPr/>
          <a:lstStyle/>
          <a:p>
            <a:r>
              <a:rPr lang="cs-CZ" b="1" dirty="0" err="1" smtClean="0"/>
              <a:t>vocabulary</a:t>
            </a:r>
            <a:endParaRPr lang="en-GB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7748" y="1124744"/>
            <a:ext cx="5824265" cy="573325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i</a:t>
            </a:r>
            <a:r>
              <a:rPr lang="cs-CZ" dirty="0" err="1" smtClean="0">
                <a:solidFill>
                  <a:srgbClr val="0070C0"/>
                </a:solidFill>
              </a:rPr>
              <a:t>nteraction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e</a:t>
            </a:r>
            <a:r>
              <a:rPr lang="cs-CZ" dirty="0" err="1" smtClean="0">
                <a:solidFill>
                  <a:srgbClr val="0070C0"/>
                </a:solidFill>
              </a:rPr>
              <a:t>nvironment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b</a:t>
            </a:r>
            <a:r>
              <a:rPr lang="cs-CZ" dirty="0" err="1" smtClean="0">
                <a:solidFill>
                  <a:srgbClr val="0070C0"/>
                </a:solidFill>
              </a:rPr>
              <a:t>acterium</a:t>
            </a:r>
            <a:r>
              <a:rPr lang="cs-CZ" dirty="0" smtClean="0">
                <a:solidFill>
                  <a:srgbClr val="0070C0"/>
                </a:solidFill>
              </a:rPr>
              <a:t> x </a:t>
            </a:r>
            <a:r>
              <a:rPr lang="cs-CZ" dirty="0" err="1" smtClean="0">
                <a:solidFill>
                  <a:srgbClr val="0070C0"/>
                </a:solidFill>
              </a:rPr>
              <a:t>bacteria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a</a:t>
            </a:r>
            <a:r>
              <a:rPr lang="cs-CZ" dirty="0" err="1" smtClean="0">
                <a:solidFill>
                  <a:srgbClr val="0070C0"/>
                </a:solidFill>
              </a:rPr>
              <a:t>pplication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petroleum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o</a:t>
            </a:r>
            <a:r>
              <a:rPr lang="cs-CZ" dirty="0" err="1" smtClean="0">
                <a:solidFill>
                  <a:srgbClr val="0070C0"/>
                </a:solidFill>
              </a:rPr>
              <a:t>re</a:t>
            </a:r>
            <a:r>
              <a:rPr lang="cs-CZ" dirty="0" smtClean="0">
                <a:solidFill>
                  <a:srgbClr val="0070C0"/>
                </a:solidFill>
              </a:rPr>
              <a:t> deposit</a:t>
            </a:r>
          </a:p>
          <a:p>
            <a:r>
              <a:rPr lang="cs-CZ" dirty="0" err="1">
                <a:solidFill>
                  <a:srgbClr val="0070C0"/>
                </a:solidFill>
              </a:rPr>
              <a:t>m</a:t>
            </a:r>
            <a:r>
              <a:rPr lang="cs-CZ" dirty="0" err="1" smtClean="0">
                <a:solidFill>
                  <a:srgbClr val="0070C0"/>
                </a:solidFill>
              </a:rPr>
              <a:t>icrobes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c</a:t>
            </a:r>
            <a:r>
              <a:rPr lang="cs-CZ" dirty="0" err="1" smtClean="0">
                <a:solidFill>
                  <a:srgbClr val="0070C0"/>
                </a:solidFill>
              </a:rPr>
              <a:t>hemical</a:t>
            </a:r>
            <a:r>
              <a:rPr lang="cs-CZ" dirty="0" smtClean="0">
                <a:solidFill>
                  <a:srgbClr val="0070C0"/>
                </a:solidFill>
              </a:rPr>
              <a:t> element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to </a:t>
            </a:r>
            <a:r>
              <a:rPr lang="cs-CZ" dirty="0" err="1" smtClean="0">
                <a:solidFill>
                  <a:srgbClr val="0070C0"/>
                </a:solidFill>
              </a:rPr>
              <a:t>determine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i</a:t>
            </a:r>
            <a:r>
              <a:rPr lang="cs-CZ" dirty="0" err="1" smtClean="0">
                <a:solidFill>
                  <a:srgbClr val="0070C0"/>
                </a:solidFill>
              </a:rPr>
              <a:t>mplication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statistics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water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flow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to </a:t>
            </a:r>
            <a:r>
              <a:rPr lang="cs-CZ" dirty="0" err="1">
                <a:solidFill>
                  <a:srgbClr val="0070C0"/>
                </a:solidFill>
              </a:rPr>
              <a:t>respond</a:t>
            </a:r>
            <a:r>
              <a:rPr lang="cs-CZ" dirty="0">
                <a:solidFill>
                  <a:srgbClr val="0070C0"/>
                </a:solidFill>
              </a:rPr>
              <a:t> (to)</a:t>
            </a:r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262478" y="1124744"/>
            <a:ext cx="5808597" cy="57332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analyse </a:t>
            </a:r>
            <a:r>
              <a:rPr lang="cs-CZ" dirty="0">
                <a:solidFill>
                  <a:srgbClr val="0070C0"/>
                </a:solidFill>
              </a:rPr>
              <a:t>x </a:t>
            </a:r>
            <a:r>
              <a:rPr lang="cs-CZ" dirty="0" err="1">
                <a:solidFill>
                  <a:srgbClr val="0070C0"/>
                </a:solidFill>
              </a:rPr>
              <a:t>analysis</a:t>
            </a:r>
            <a:r>
              <a:rPr lang="cs-CZ" dirty="0">
                <a:solidFill>
                  <a:srgbClr val="0070C0"/>
                </a:solidFill>
              </a:rPr>
              <a:t> x </a:t>
            </a:r>
            <a:r>
              <a:rPr lang="cs-CZ" dirty="0" err="1">
                <a:solidFill>
                  <a:srgbClr val="0070C0"/>
                </a:solidFill>
              </a:rPr>
              <a:t>analyses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occurence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p</a:t>
            </a:r>
            <a:r>
              <a:rPr lang="cs-CZ" dirty="0" err="1" smtClean="0">
                <a:solidFill>
                  <a:srgbClr val="0070C0"/>
                </a:solidFill>
              </a:rPr>
              <a:t>roperties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c</a:t>
            </a:r>
            <a:r>
              <a:rPr lang="cs-CZ" dirty="0" err="1" smtClean="0">
                <a:solidFill>
                  <a:srgbClr val="0070C0"/>
                </a:solidFill>
              </a:rPr>
              <a:t>omposition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b</a:t>
            </a:r>
            <a:r>
              <a:rPr lang="cs-CZ" dirty="0" err="1" smtClean="0">
                <a:solidFill>
                  <a:srgbClr val="0070C0"/>
                </a:solidFill>
              </a:rPr>
              <a:t>oundary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b</a:t>
            </a:r>
            <a:r>
              <a:rPr lang="cs-CZ" dirty="0" err="1" smtClean="0">
                <a:solidFill>
                  <a:srgbClr val="0070C0"/>
                </a:solidFill>
              </a:rPr>
              <a:t>ottom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topography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c</a:t>
            </a:r>
            <a:r>
              <a:rPr lang="cs-CZ" dirty="0" smtClean="0">
                <a:solidFill>
                  <a:srgbClr val="0070C0"/>
                </a:solidFill>
              </a:rPr>
              <a:t>hronology</a:t>
            </a:r>
          </a:p>
          <a:p>
            <a:r>
              <a:rPr lang="cs-CZ" dirty="0" err="1">
                <a:solidFill>
                  <a:srgbClr val="0070C0"/>
                </a:solidFill>
              </a:rPr>
              <a:t>f</a:t>
            </a:r>
            <a:r>
              <a:rPr lang="cs-CZ" dirty="0" err="1" smtClean="0">
                <a:solidFill>
                  <a:srgbClr val="0070C0"/>
                </a:solidFill>
              </a:rPr>
              <a:t>ormation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rocks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b</a:t>
            </a:r>
            <a:r>
              <a:rPr lang="cs-CZ" dirty="0" err="1" smtClean="0">
                <a:solidFill>
                  <a:srgbClr val="0070C0"/>
                </a:solidFill>
              </a:rPr>
              <a:t>asin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dirty="0" err="1">
                <a:solidFill>
                  <a:srgbClr val="0070C0"/>
                </a:solidFill>
              </a:rPr>
              <a:t>s</a:t>
            </a:r>
            <a:r>
              <a:rPr lang="cs-CZ" dirty="0" err="1" smtClean="0">
                <a:solidFill>
                  <a:srgbClr val="0070C0"/>
                </a:solidFill>
              </a:rPr>
              <a:t>tratigraphy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s</a:t>
            </a:r>
            <a:r>
              <a:rPr lang="cs-CZ" dirty="0" err="1" smtClean="0">
                <a:solidFill>
                  <a:srgbClr val="0070C0"/>
                </a:solidFill>
              </a:rPr>
              <a:t>eismic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t</a:t>
            </a:r>
            <a:r>
              <a:rPr lang="cs-CZ" dirty="0" err="1" smtClean="0">
                <a:solidFill>
                  <a:srgbClr val="0070C0"/>
                </a:solidFill>
              </a:rPr>
              <a:t>ectonic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plates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to </a:t>
            </a:r>
            <a:r>
              <a:rPr lang="cs-CZ" dirty="0" err="1" smtClean="0">
                <a:solidFill>
                  <a:srgbClr val="0070C0"/>
                </a:solidFill>
              </a:rPr>
              <a:t>focus</a:t>
            </a:r>
            <a:r>
              <a:rPr lang="cs-CZ" dirty="0" smtClean="0">
                <a:solidFill>
                  <a:srgbClr val="0070C0"/>
                </a:solidFill>
              </a:rPr>
              <a:t> on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4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/>
          <a:lstStyle/>
          <a:p>
            <a:r>
              <a:rPr lang="cs-CZ" b="1" dirty="0" err="1" smtClean="0"/>
              <a:t>Defining</a:t>
            </a:r>
            <a:endParaRPr lang="en-GB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506134"/>
              </p:ext>
            </p:extLst>
          </p:nvPr>
        </p:nvGraphicFramePr>
        <p:xfrm>
          <a:off x="1217613" y="1268761"/>
          <a:ext cx="9753600" cy="51720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{073A0DAA-6AF3-43AB-8588-CEC1D06C72B9}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815070081"/>
                    </a:ext>
                  </a:extLst>
                </a:gridCol>
                <a:gridCol w="854223">
                  <a:extLst>
                    <a:ext uri="{9D8B030D-6E8A-4147-A177-3AD203B41FA5}">
                      <a16:colId xmlns:a16="http://schemas.microsoft.com/office/drawing/2014/main" val="110198015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143235599"/>
                    </a:ext>
                  </a:extLst>
                </a:gridCol>
                <a:gridCol w="3652665">
                  <a:extLst>
                    <a:ext uri="{9D8B030D-6E8A-4147-A177-3AD203B41FA5}">
                      <a16:colId xmlns:a16="http://schemas.microsoft.com/office/drawing/2014/main" val="1493109649"/>
                    </a:ext>
                  </a:extLst>
                </a:gridCol>
              </a:tblGrid>
              <a:tr h="1219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Thing to be defined</a:t>
                      </a:r>
                      <a:endParaRPr lang="en-GB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group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(general class)</a:t>
                      </a:r>
                      <a:endParaRPr lang="en-GB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characteristics</a:t>
                      </a:r>
                      <a:endParaRPr lang="en-GB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441432"/>
                  </a:ext>
                </a:extLst>
              </a:tr>
              <a:tr h="65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Botanist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is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a person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who/that </a:t>
                      </a:r>
                      <a:r>
                        <a:rPr lang="en-GB" sz="2000" dirty="0">
                          <a:effectLst/>
                        </a:rPr>
                        <a:t>studies plants.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261654"/>
                  </a:ext>
                </a:extLst>
              </a:tr>
              <a:tr h="1409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Seed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is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a small round or oval object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produced</a:t>
                      </a:r>
                      <a:r>
                        <a:rPr lang="en-GB" sz="2000" dirty="0">
                          <a:effectLst/>
                        </a:rPr>
                        <a:t> by a plant and </a:t>
                      </a:r>
                      <a:r>
                        <a:rPr lang="en-GB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from which</a:t>
                      </a:r>
                      <a:r>
                        <a:rPr lang="en-GB" sz="2000" dirty="0">
                          <a:effectLst/>
                        </a:rPr>
                        <a:t>, when it is planted, a new plant can grow.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239021"/>
                  </a:ext>
                </a:extLst>
              </a:tr>
              <a:tr h="1890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Oxygen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is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a colourless gas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that</a:t>
                      </a:r>
                      <a:r>
                        <a:rPr lang="en-GB" sz="2000" dirty="0">
                          <a:effectLst/>
                        </a:rPr>
                        <a:t> forms a large part of the air on Earth and </a:t>
                      </a:r>
                      <a:r>
                        <a:rPr lang="en-GB" sz="2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which</a:t>
                      </a:r>
                      <a:r>
                        <a:rPr lang="en-GB" sz="2000" dirty="0">
                          <a:effectLst/>
                        </a:rPr>
                        <a:t> is needed by people, animals and plants to live.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3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93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How</a:t>
            </a:r>
            <a:r>
              <a:rPr lang="cs-CZ" b="1" dirty="0" smtClean="0"/>
              <a:t> do these </a:t>
            </a:r>
            <a:r>
              <a:rPr lang="cs-CZ" b="1" dirty="0" err="1" smtClean="0"/>
              <a:t>sentences</a:t>
            </a:r>
            <a:r>
              <a:rPr lang="cs-CZ" b="1" dirty="0" smtClean="0"/>
              <a:t> </a:t>
            </a:r>
            <a:r>
              <a:rPr lang="cs-CZ" b="1" dirty="0" err="1" smtClean="0"/>
              <a:t>differ</a:t>
            </a:r>
            <a:r>
              <a:rPr lang="cs-CZ" b="1" dirty="0" smtClean="0"/>
              <a:t>?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800" dirty="0" smtClean="0">
                <a:solidFill>
                  <a:schemeClr val="tx2"/>
                </a:solidFill>
              </a:rPr>
              <a:t>He </a:t>
            </a:r>
            <a:r>
              <a:rPr lang="cs-CZ" sz="2800" dirty="0" err="1" smtClean="0">
                <a:solidFill>
                  <a:schemeClr val="tx2"/>
                </a:solidFill>
              </a:rPr>
              <a:t>went</a:t>
            </a:r>
            <a:r>
              <a:rPr lang="cs-CZ" sz="2800" dirty="0" smtClean="0">
                <a:solidFill>
                  <a:schemeClr val="tx2"/>
                </a:solidFill>
              </a:rPr>
              <a:t> to </a:t>
            </a:r>
            <a:r>
              <a:rPr lang="cs-CZ" sz="2800" dirty="0" err="1" smtClean="0">
                <a:solidFill>
                  <a:schemeClr val="tx2"/>
                </a:solidFill>
              </a:rPr>
              <a:t>school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which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was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shocking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tx2"/>
                </a:solidFill>
              </a:rPr>
              <a:t>He </a:t>
            </a:r>
            <a:r>
              <a:rPr lang="cs-CZ" sz="2800" dirty="0" err="1" smtClean="0">
                <a:solidFill>
                  <a:schemeClr val="tx2"/>
                </a:solidFill>
              </a:rPr>
              <a:t>went</a:t>
            </a:r>
            <a:r>
              <a:rPr lang="cs-CZ" sz="2800" dirty="0" smtClean="0">
                <a:solidFill>
                  <a:schemeClr val="tx2"/>
                </a:solidFill>
              </a:rPr>
              <a:t> to </a:t>
            </a:r>
            <a:r>
              <a:rPr lang="cs-CZ" sz="2800" dirty="0" err="1" smtClean="0">
                <a:solidFill>
                  <a:schemeClr val="tx2"/>
                </a:solidFill>
              </a:rPr>
              <a:t>school</a:t>
            </a:r>
            <a:r>
              <a:rPr lang="cs-CZ" sz="2800" dirty="0" smtClean="0">
                <a:solidFill>
                  <a:srgbClr val="FF0000"/>
                </a:solidFill>
              </a:rPr>
              <a:t>,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which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was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err="1" smtClean="0">
                <a:solidFill>
                  <a:schemeClr val="tx2"/>
                </a:solidFill>
              </a:rPr>
              <a:t>shocking</a:t>
            </a:r>
            <a:r>
              <a:rPr lang="cs-CZ" sz="2800" dirty="0" smtClean="0">
                <a:solidFill>
                  <a:schemeClr val="tx2"/>
                </a:solidFill>
              </a:rPr>
              <a:t>.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2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0781458" cy="1325562"/>
          </a:xfrm>
        </p:spPr>
        <p:txBody>
          <a:bodyPr/>
          <a:lstStyle/>
          <a:p>
            <a:r>
              <a:rPr lang="cs-CZ" b="1" dirty="0" err="1" smtClean="0"/>
              <a:t>Match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following</a:t>
            </a:r>
            <a:r>
              <a:rPr lang="cs-CZ" b="1" dirty="0" smtClean="0"/>
              <a:t> </a:t>
            </a:r>
            <a:r>
              <a:rPr lang="cs-CZ" b="1" dirty="0" err="1" smtClean="0"/>
              <a:t>parts</a:t>
            </a:r>
            <a:r>
              <a:rPr lang="cs-CZ" b="1" dirty="0" smtClean="0"/>
              <a:t>:  </a:t>
            </a:r>
            <a:endParaRPr lang="en-GB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26466" y="2188840"/>
            <a:ext cx="5956921" cy="39044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makes distant objects appear nearer and larger.</a:t>
            </a:r>
          </a:p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gives information on subjects in alphabetical order.</a:t>
            </a:r>
          </a:p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He studies plants.</a:t>
            </a:r>
          </a:p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makes very small near objects appear larger.</a:t>
            </a:r>
          </a:p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is long and round with a dark green skin and light green watery flesh.</a:t>
            </a:r>
          </a:p>
          <a:p>
            <a:pPr lvl="0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has four equal sides and four right angles.</a:t>
            </a:r>
          </a:p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It can be stored away for future use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202274" y="1969368"/>
            <a:ext cx="4708734" cy="4343400"/>
          </a:xfrm>
        </p:spPr>
        <p:txBody>
          <a:bodyPr>
            <a:normAutofit fontScale="85000" lnSpcReduction="20000"/>
          </a:bodyPr>
          <a:lstStyle/>
          <a:p>
            <a:pPr marL="45720" indent="0" fontAlgn="t">
              <a:buNone/>
            </a:pP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A microscope is an instrument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A botanist is a person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A square is a geometric figure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A cucumber is a vegetable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An </a:t>
            </a:r>
            <a:r>
              <a:rPr lang="en-GB" b="1" dirty="0" err="1">
                <a:solidFill>
                  <a:srgbClr val="0070C0"/>
                </a:solidFill>
              </a:rPr>
              <a:t>encyclopedia</a:t>
            </a:r>
            <a:r>
              <a:rPr lang="en-GB" b="1" dirty="0">
                <a:solidFill>
                  <a:srgbClr val="0070C0"/>
                </a:solidFill>
              </a:rPr>
              <a:t> is a book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r>
              <a:rPr lang="en-GB" b="1" dirty="0">
                <a:solidFill>
                  <a:srgbClr val="0070C0"/>
                </a:solidFill>
              </a:rPr>
              <a:t>Tapes and disks are memory devices</a:t>
            </a:r>
            <a:endParaRPr lang="en-GB" dirty="0">
              <a:solidFill>
                <a:srgbClr val="0070C0"/>
              </a:solidFill>
            </a:endParaRPr>
          </a:p>
          <a:p>
            <a:pPr fontAlgn="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9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288" y="116632"/>
            <a:ext cx="10637442" cy="56207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Classifying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04" y="1052736"/>
            <a:ext cx="10637442" cy="602128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7200" dirty="0"/>
              <a:t>Different types of sleep exist that </a:t>
            </a:r>
            <a:r>
              <a:rPr lang="en-GB" sz="7200" b="1" dirty="0">
                <a:solidFill>
                  <a:srgbClr val="0070C0"/>
                </a:solidFill>
              </a:rPr>
              <a:t>have been</a:t>
            </a:r>
            <a:r>
              <a:rPr lang="en-GB" sz="7200" dirty="0">
                <a:solidFill>
                  <a:srgbClr val="0070C0"/>
                </a:solidFill>
              </a:rPr>
              <a:t> </a:t>
            </a:r>
            <a:r>
              <a:rPr lang="en-GB" sz="7200" b="1" dirty="0">
                <a:solidFill>
                  <a:srgbClr val="0070C0"/>
                </a:solidFill>
              </a:rPr>
              <a:t>classified</a:t>
            </a:r>
            <a:r>
              <a:rPr lang="en-GB" sz="7200" dirty="0">
                <a:solidFill>
                  <a:srgbClr val="0070C0"/>
                </a:solidFill>
              </a:rPr>
              <a:t> </a:t>
            </a:r>
            <a:r>
              <a:rPr lang="en-GB" sz="7200" b="1" dirty="0">
                <a:solidFill>
                  <a:srgbClr val="0070C0"/>
                </a:solidFill>
              </a:rPr>
              <a:t>into</a:t>
            </a:r>
            <a:r>
              <a:rPr lang="en-GB" sz="7200" dirty="0">
                <a:solidFill>
                  <a:srgbClr val="0070C0"/>
                </a:solidFill>
              </a:rPr>
              <a:t> </a:t>
            </a:r>
            <a:r>
              <a:rPr lang="en-GB" sz="7200" dirty="0"/>
              <a:t>two main types (dream sleep and deep sleep).</a:t>
            </a:r>
          </a:p>
          <a:p>
            <a:pPr lvl="0"/>
            <a:r>
              <a:rPr lang="en-GB" sz="7200" dirty="0"/>
              <a:t>Some evidence </a:t>
            </a:r>
            <a:r>
              <a:rPr lang="en-GB" sz="7200" b="1" dirty="0">
                <a:solidFill>
                  <a:srgbClr val="92D050"/>
                </a:solidFill>
              </a:rPr>
              <a:t>may</a:t>
            </a:r>
            <a:r>
              <a:rPr lang="en-GB" sz="7200" dirty="0">
                <a:solidFill>
                  <a:srgbClr val="92D050"/>
                </a:solidFill>
              </a:rPr>
              <a:t> </a:t>
            </a:r>
            <a:r>
              <a:rPr lang="en-GB" sz="7200" b="1" dirty="0">
                <a:solidFill>
                  <a:srgbClr val="92D050"/>
                </a:solidFill>
              </a:rPr>
              <a:t>consist of</a:t>
            </a:r>
            <a:r>
              <a:rPr lang="en-GB" sz="7200" i="1" dirty="0">
                <a:solidFill>
                  <a:srgbClr val="92D050"/>
                </a:solidFill>
              </a:rPr>
              <a:t> </a:t>
            </a:r>
            <a:r>
              <a:rPr lang="en-GB" sz="7200" dirty="0"/>
              <a:t>tightly controlled laboratory experiments on genetics.</a:t>
            </a:r>
          </a:p>
          <a:p>
            <a:pPr lvl="0"/>
            <a:r>
              <a:rPr lang="en-GB" sz="7200" dirty="0"/>
              <a:t>This massive coral is now </a:t>
            </a:r>
            <a:r>
              <a:rPr lang="en-GB" sz="7200" b="1" dirty="0">
                <a:solidFill>
                  <a:srgbClr val="00B0F0"/>
                </a:solidFill>
              </a:rPr>
              <a:t>composed of</a:t>
            </a:r>
            <a:r>
              <a:rPr lang="en-GB" sz="7200" i="1" dirty="0">
                <a:solidFill>
                  <a:srgbClr val="00B0F0"/>
                </a:solidFill>
              </a:rPr>
              <a:t> </a:t>
            </a:r>
            <a:r>
              <a:rPr lang="en-GB" sz="7200" dirty="0"/>
              <a:t>calcite.</a:t>
            </a:r>
          </a:p>
          <a:p>
            <a:pPr lvl="0"/>
            <a:r>
              <a:rPr lang="en-GB" sz="7200" dirty="0" smtClean="0"/>
              <a:t>The </a:t>
            </a:r>
            <a:r>
              <a:rPr lang="en-GB" sz="7200" dirty="0"/>
              <a:t>land is </a:t>
            </a:r>
            <a:r>
              <a:rPr lang="en-GB" sz="7200" b="1" dirty="0">
                <a:solidFill>
                  <a:schemeClr val="accent6">
                    <a:lumMod val="75000"/>
                  </a:schemeClr>
                </a:solidFill>
              </a:rPr>
              <a:t>divided into</a:t>
            </a:r>
            <a:r>
              <a:rPr lang="en-GB" sz="7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7200" dirty="0"/>
              <a:t>islands.</a:t>
            </a:r>
          </a:p>
          <a:p>
            <a:pPr lvl="0"/>
            <a:r>
              <a:rPr lang="en-GB" sz="7200" dirty="0"/>
              <a:t>Protein is </a:t>
            </a:r>
            <a:r>
              <a:rPr lang="en-GB" sz="7200" b="1" dirty="0">
                <a:solidFill>
                  <a:srgbClr val="00B050"/>
                </a:solidFill>
              </a:rPr>
              <a:t>made up</a:t>
            </a:r>
            <a:r>
              <a:rPr lang="en-GB" sz="7200" i="1" dirty="0">
                <a:solidFill>
                  <a:srgbClr val="00B050"/>
                </a:solidFill>
              </a:rPr>
              <a:t> </a:t>
            </a:r>
            <a:r>
              <a:rPr lang="en-GB" sz="7200" b="1" dirty="0">
                <a:solidFill>
                  <a:srgbClr val="00B050"/>
                </a:solidFill>
              </a:rPr>
              <a:t>of</a:t>
            </a:r>
            <a:r>
              <a:rPr lang="en-GB" sz="7200" i="1" dirty="0">
                <a:solidFill>
                  <a:srgbClr val="00B050"/>
                </a:solidFill>
              </a:rPr>
              <a:t> </a:t>
            </a:r>
            <a:r>
              <a:rPr lang="en-GB" sz="7200" dirty="0"/>
              <a:t>amino acids.</a:t>
            </a:r>
          </a:p>
          <a:p>
            <a:pPr lvl="0"/>
            <a:r>
              <a:rPr lang="en-GB" sz="7200" dirty="0"/>
              <a:t>The E. coli genome </a:t>
            </a:r>
            <a:r>
              <a:rPr lang="en-GB" sz="7200" b="1" dirty="0">
                <a:solidFill>
                  <a:srgbClr val="7030A0"/>
                </a:solidFill>
              </a:rPr>
              <a:t>comprises</a:t>
            </a:r>
            <a:r>
              <a:rPr lang="en-GB" sz="7200" b="1" dirty="0"/>
              <a:t> </a:t>
            </a:r>
            <a:r>
              <a:rPr lang="en-GB" sz="7200" dirty="0"/>
              <a:t>about 4 x 10 6 base pairs of DNA.</a:t>
            </a:r>
          </a:p>
          <a:p>
            <a:pPr lvl="0"/>
            <a:r>
              <a:rPr lang="en-GB" sz="7200" dirty="0"/>
              <a:t>DNA </a:t>
            </a: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</a:rPr>
              <a:t>consists of</a:t>
            </a:r>
            <a:r>
              <a:rPr lang="en-GB" sz="7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7200" dirty="0"/>
              <a:t>two strands.</a:t>
            </a:r>
          </a:p>
          <a:p>
            <a:pPr lvl="0"/>
            <a:r>
              <a:rPr lang="en-GB" sz="7200" dirty="0"/>
              <a:t>Troops of macaques are </a:t>
            </a:r>
            <a:r>
              <a:rPr lang="en-GB" sz="7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composed of</a:t>
            </a:r>
            <a:r>
              <a:rPr lang="en-GB" sz="72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7200" dirty="0"/>
              <a:t>both sexes.</a:t>
            </a:r>
          </a:p>
          <a:p>
            <a:pPr lvl="0"/>
            <a:r>
              <a:rPr lang="en-GB" sz="7200" dirty="0"/>
              <a:t>Apple trees are </a:t>
            </a:r>
            <a:r>
              <a:rPr lang="en-GB" sz="7200" b="1" dirty="0">
                <a:solidFill>
                  <a:schemeClr val="accent6"/>
                </a:solidFill>
              </a:rPr>
              <a:t>made up</a:t>
            </a:r>
            <a:r>
              <a:rPr lang="en-GB" sz="7200" i="1" dirty="0">
                <a:solidFill>
                  <a:schemeClr val="accent6"/>
                </a:solidFill>
              </a:rPr>
              <a:t> </a:t>
            </a:r>
            <a:r>
              <a:rPr lang="en-GB" sz="7200" b="1" dirty="0">
                <a:solidFill>
                  <a:schemeClr val="accent6"/>
                </a:solidFill>
              </a:rPr>
              <a:t>of</a:t>
            </a:r>
            <a:r>
              <a:rPr lang="en-GB" sz="7200" i="1" dirty="0">
                <a:solidFill>
                  <a:schemeClr val="accent6"/>
                </a:solidFill>
              </a:rPr>
              <a:t> </a:t>
            </a:r>
            <a:r>
              <a:rPr lang="en-GB" sz="7200" dirty="0"/>
              <a:t>two parts.</a:t>
            </a:r>
          </a:p>
          <a:p>
            <a:pPr lvl="0"/>
            <a:r>
              <a:rPr lang="en-GB" sz="7200" dirty="0"/>
              <a:t>The primates </a:t>
            </a:r>
            <a:r>
              <a:rPr lang="en-GB" sz="7200" b="1" dirty="0">
                <a:solidFill>
                  <a:srgbClr val="FFC000"/>
                </a:solidFill>
              </a:rPr>
              <a:t>could be classified into</a:t>
            </a:r>
            <a:r>
              <a:rPr lang="en-GB" sz="7200" dirty="0">
                <a:solidFill>
                  <a:srgbClr val="FFC000"/>
                </a:solidFill>
              </a:rPr>
              <a:t> </a:t>
            </a:r>
            <a:r>
              <a:rPr lang="en-GB" sz="7200" dirty="0"/>
              <a:t>five grades of socio-ecological adaptation.</a:t>
            </a:r>
          </a:p>
          <a:p>
            <a:pPr lvl="0"/>
            <a:r>
              <a:rPr lang="en-GB" sz="7200" dirty="0" smtClean="0"/>
              <a:t>Cultural </a:t>
            </a:r>
            <a:r>
              <a:rPr lang="en-GB" sz="7200" dirty="0"/>
              <a:t>behaviour is therefore most likely to be found in species that </a:t>
            </a:r>
            <a:r>
              <a:rPr lang="en-GB" sz="7200" b="1" dirty="0">
                <a:solidFill>
                  <a:srgbClr val="92D050"/>
                </a:solidFill>
              </a:rPr>
              <a:t>form</a:t>
            </a:r>
            <a:r>
              <a:rPr lang="en-GB" sz="7200" dirty="0"/>
              <a:t> social groups .</a:t>
            </a:r>
          </a:p>
          <a:p>
            <a:pPr lvl="0"/>
            <a:r>
              <a:rPr lang="en-GB" sz="7200" dirty="0" smtClean="0"/>
              <a:t>Female </a:t>
            </a:r>
            <a:r>
              <a:rPr lang="en-GB" sz="7200" dirty="0"/>
              <a:t>workers </a:t>
            </a:r>
            <a:r>
              <a:rPr lang="en-GB" sz="7200" b="1" dirty="0">
                <a:solidFill>
                  <a:schemeClr val="accent1"/>
                </a:solidFill>
              </a:rPr>
              <a:t>constitute</a:t>
            </a:r>
            <a:r>
              <a:rPr lang="en-GB" sz="7200" dirty="0"/>
              <a:t> the majority of the labour force.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55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sources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www.youtube.com/watch?v=d_ekX6ikcp0&amp;t=6s</a:t>
            </a:r>
            <a:endParaRPr lang="cs-CZ" u="sng" dirty="0" smtClean="0"/>
          </a:p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www.esci.umn.edu/whatis</a:t>
            </a:r>
            <a:endParaRPr lang="cs-CZ" u="sng" dirty="0" smtClean="0"/>
          </a:p>
          <a:p>
            <a:r>
              <a:rPr lang="cs-CZ" u="sng" dirty="0" err="1" smtClean="0"/>
              <a:t>Some</a:t>
            </a:r>
            <a:r>
              <a:rPr lang="cs-CZ" u="sng" dirty="0" smtClean="0"/>
              <a:t> </a:t>
            </a:r>
            <a:r>
              <a:rPr lang="cs-CZ" u="sng" dirty="0" err="1" smtClean="0"/>
              <a:t>parts</a:t>
            </a:r>
            <a:r>
              <a:rPr lang="cs-CZ" u="sng" dirty="0" smtClean="0"/>
              <a:t> </a:t>
            </a:r>
            <a:r>
              <a:rPr lang="cs-CZ" u="sng" dirty="0" err="1" smtClean="0"/>
              <a:t>adapted</a:t>
            </a:r>
            <a:r>
              <a:rPr lang="cs-CZ" u="sng" dirty="0" smtClean="0"/>
              <a:t> </a:t>
            </a:r>
            <a:r>
              <a:rPr lang="cs-CZ" u="sng" dirty="0" err="1" smtClean="0"/>
              <a:t>from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lesson</a:t>
            </a:r>
            <a:r>
              <a:rPr lang="cs-CZ" u="sng" dirty="0" smtClean="0"/>
              <a:t> by Hana Němcová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20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si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8F34E1-0A74-4797-BDBC-A94BFAB779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asijský kontinent (širokoúhlá)</Template>
  <TotalTime>0</TotalTime>
  <Words>445</Words>
  <Application>Microsoft Office PowerPoint</Application>
  <PresentationFormat>Vlastní</PresentationFormat>
  <Paragraphs>93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Continental_Asia_16x9</vt:lpstr>
      <vt:lpstr>EARTH SCIENCE</vt:lpstr>
      <vt:lpstr>In this lesson we are going tO:</vt:lpstr>
      <vt:lpstr>vocabulary</vt:lpstr>
      <vt:lpstr>Defining</vt:lpstr>
      <vt:lpstr>How do these sentences differ?</vt:lpstr>
      <vt:lpstr>Match the following parts:  </vt:lpstr>
      <vt:lpstr>Classifying</vt:lpstr>
      <vt:lpstr>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2018-07-02T13:43:10Z</dcterms:created>
  <dcterms:modified xsi:type="dcterms:W3CDTF">2018-10-02T09:27:43Z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