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343" r:id="rId4"/>
    <p:sldId id="345" r:id="rId5"/>
    <p:sldId id="346" r:id="rId6"/>
    <p:sldId id="344" r:id="rId7"/>
    <p:sldId id="342" r:id="rId8"/>
    <p:sldId id="332" r:id="rId9"/>
    <p:sldId id="333" r:id="rId10"/>
    <p:sldId id="335" r:id="rId11"/>
    <p:sldId id="336" r:id="rId12"/>
    <p:sldId id="337" r:id="rId13"/>
    <p:sldId id="338" r:id="rId14"/>
    <p:sldId id="339" r:id="rId15"/>
    <p:sldId id="340" r:id="rId16"/>
    <p:sldId id="326" r:id="rId17"/>
    <p:sldId id="347" r:id="rId18"/>
    <p:sldId id="348" r:id="rId19"/>
    <p:sldId id="309" r:id="rId20"/>
    <p:sldId id="311" r:id="rId21"/>
    <p:sldId id="280" r:id="rId2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343"/>
            <p14:sldId id="345"/>
            <p14:sldId id="346"/>
            <p14:sldId id="344"/>
            <p14:sldId id="342"/>
            <p14:sldId id="332"/>
            <p14:sldId id="333"/>
            <p14:sldId id="335"/>
            <p14:sldId id="336"/>
            <p14:sldId id="337"/>
            <p14:sldId id="338"/>
            <p14:sldId id="339"/>
            <p14:sldId id="340"/>
            <p14:sldId id="326"/>
            <p14:sldId id="347"/>
            <p14:sldId id="348"/>
            <p14:sldId id="309"/>
            <p14:sldId id="311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21.11.2018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21.11.2018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21.11.2018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21.11.2018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vdb.czso.cz/vdbvo2/faces/cs/index.jsf?page=statistiky#katalog=30719" TargetMode="External"/><Relationship Id="rId2" Type="http://schemas.openxmlformats.org/officeDocument/2006/relationships/hyperlink" Target="https://vdb.czso.cz/vdbvo2/faces/cs/index.jsf?page=statistik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so.cz/staticke/sldb/sldb2001.nsf/index" TargetMode="External"/><Relationship Id="rId5" Type="http://schemas.openxmlformats.org/officeDocument/2006/relationships/hyperlink" Target="https://vdb.czso.cz/vdbvo2/faces/cs/index.jsf?page=statistiky#katalog=30713" TargetMode="External"/><Relationship Id="rId4" Type="http://schemas.openxmlformats.org/officeDocument/2006/relationships/hyperlink" Target="https://vdb.czso.cz/vdbvo2/faces/cs/index.jsf?page=statistiky#katalog=30708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zso.cz/csu/xj/zakladni-informace-o-obcich" TargetMode="External"/><Relationship Id="rId3" Type="http://schemas.openxmlformats.org/officeDocument/2006/relationships/hyperlink" Target="https://www.czso.cz/csu/xk/zakladni-informace-o-obcich" TargetMode="External"/><Relationship Id="rId7" Type="http://schemas.openxmlformats.org/officeDocument/2006/relationships/hyperlink" Target="https://www.czso.cz/csu/xe/zakladni-informace-o-obcich" TargetMode="External"/><Relationship Id="rId2" Type="http://schemas.openxmlformats.org/officeDocument/2006/relationships/hyperlink" Target="https://www.czso.cz/csu/xs/podrobne_udaje_v_publikacich_ze_sldb_2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so.cz/csu/xh/zakladni-informace-o-obcich" TargetMode="External"/><Relationship Id="rId11" Type="http://schemas.openxmlformats.org/officeDocument/2006/relationships/hyperlink" Target="https://www.czso.cz/csu/xt/zakladni-informace-o-obcich" TargetMode="External"/><Relationship Id="rId5" Type="http://schemas.openxmlformats.org/officeDocument/2006/relationships/hyperlink" Target="https://www.czso.cz/csu/xl/150422zakladni-informace-o-obcich" TargetMode="External"/><Relationship Id="rId10" Type="http://schemas.openxmlformats.org/officeDocument/2006/relationships/hyperlink" Target="https://www.czso.cz/csu/xm/zakladni-informace-o-obcich" TargetMode="External"/><Relationship Id="rId4" Type="http://schemas.openxmlformats.org/officeDocument/2006/relationships/hyperlink" Target="https://www.czso.cz/csu/xu/zakladni-informace-o-obcich" TargetMode="External"/><Relationship Id="rId9" Type="http://schemas.openxmlformats.org/officeDocument/2006/relationships/hyperlink" Target="https://www.czso.cz/csu/xb/zakladni-informace-o-obcich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>
                <a:solidFill>
                  <a:schemeClr val="tx2"/>
                </a:solidFill>
              </a:rPr>
              <a:t>10</a:t>
            </a:r>
            <a:r>
              <a:rPr lang="cs-CZ" sz="2000" b="0" i="0" dirty="0">
                <a:solidFill>
                  <a:schemeClr val="tx2"/>
                </a:solidFill>
              </a:rPr>
              <a:t>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2018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4.3 Věkové pyramidy</a:t>
            </a:r>
          </a:p>
          <a:p>
            <a:r>
              <a:rPr lang="cs-CZ" dirty="0">
                <a:solidFill>
                  <a:schemeClr val="tx2"/>
                </a:solidFill>
              </a:rPr>
              <a:t>Instrukce: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Vlevo se uvádějí muži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Děti ve věku 0 patří do kategorie 0-4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Pyramidy jsou grafy – tj. žádný 3D efekt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Jak u mužů, tak i u žen uvádět na ose</a:t>
            </a:r>
          </a:p>
          <a:p>
            <a:pPr marL="274320" lvl="1" indent="0">
              <a:buNone/>
            </a:pPr>
            <a:r>
              <a:rPr lang="cs-CZ" dirty="0">
                <a:solidFill>
                  <a:schemeClr val="tx2"/>
                </a:solidFill>
              </a:rPr>
              <a:t>	kladné hodnoty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Stejnou škálu pro obě pyramidy</a:t>
            </a:r>
          </a:p>
          <a:p>
            <a:pPr marL="502920" lvl="2" indent="0">
              <a:buNone/>
            </a:pPr>
            <a:r>
              <a:rPr lang="cs-CZ" sz="2000" dirty="0">
                <a:solidFill>
                  <a:schemeClr val="tx2"/>
                </a:solidFill>
              </a:rPr>
              <a:t>-&gt; pro lepší srovnatelnost</a:t>
            </a:r>
          </a:p>
          <a:p>
            <a:pPr marL="502920" lvl="2" indent="0">
              <a:buNone/>
            </a:pPr>
            <a:endParaRPr lang="cs-CZ" sz="20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ECF039-4634-4436-B610-C9C3AF854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428" y="1700808"/>
            <a:ext cx="5638981" cy="381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46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4.4 Struktura obyvatelstva podle religiozity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Absolutní a relativní počet lidí věřících, nevěřících a těch, u kterých chybí data za vybraný SO ORP v letech 2001 a 2011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Věřící = hlásící se k nějaké církvi, či nikoli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Vypsat i 2 nejčastější církve + absolutní počet věřících</a:t>
            </a: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40C4DAE-5273-499B-AAA2-B8BC59C89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868" y="3160920"/>
            <a:ext cx="8623176" cy="35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67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pPr lvl="1"/>
            <a:r>
              <a:rPr lang="cs-CZ" sz="2400" dirty="0">
                <a:solidFill>
                  <a:schemeClr val="tx2"/>
                </a:solidFill>
              </a:rPr>
              <a:t>1 tabulka pro oba roky za celý SO ORP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Bude v ní: absolutní a relativní počet věřících (+ 2 nejčastější církve), nevěřící a počet lidí, u kterých není náboženství k dispozici</a:t>
            </a:r>
          </a:p>
          <a:p>
            <a:pPr lvl="2"/>
            <a:endParaRPr lang="cs-CZ" sz="2200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Komentář – cca odstavec textu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Nejen popis, ale i interpretace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Pozor na omezenou srovnatelnost mezi roky (narůstá počet „nezjištěno“)</a:t>
            </a:r>
          </a:p>
          <a:p>
            <a:pPr lvl="2"/>
            <a:endParaRPr lang="cs-CZ" sz="22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44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4.5 Struktura obyvatelstva podle příslušnosti k sektorům národního hospodářství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Absolutní a relativní počet lidí pracujících v </a:t>
            </a:r>
            <a:r>
              <a:rPr lang="cs-CZ" sz="2400" dirty="0" err="1">
                <a:solidFill>
                  <a:schemeClr val="tx2"/>
                </a:solidFill>
              </a:rPr>
              <a:t>priméru</a:t>
            </a:r>
            <a:r>
              <a:rPr lang="cs-CZ" sz="2400" dirty="0">
                <a:solidFill>
                  <a:schemeClr val="tx2"/>
                </a:solidFill>
              </a:rPr>
              <a:t>, </a:t>
            </a:r>
            <a:r>
              <a:rPr lang="cs-CZ" sz="2400" dirty="0" err="1">
                <a:solidFill>
                  <a:schemeClr val="tx2"/>
                </a:solidFill>
              </a:rPr>
              <a:t>sekundéru</a:t>
            </a:r>
            <a:r>
              <a:rPr lang="cs-CZ" sz="2400" dirty="0">
                <a:solidFill>
                  <a:schemeClr val="tx2"/>
                </a:solidFill>
              </a:rPr>
              <a:t> a terciéru a těch, kde chybí data za vybraný SO ORP v letech 2001 a 2011</a:t>
            </a: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170AF84-0337-4E38-8EE0-FCF164887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12" y="3140968"/>
            <a:ext cx="67722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5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/>
          </a:bodyPr>
          <a:lstStyle/>
          <a:p>
            <a:pPr lvl="1"/>
            <a:r>
              <a:rPr lang="cs-CZ" sz="2400" dirty="0">
                <a:solidFill>
                  <a:schemeClr val="tx2"/>
                </a:solidFill>
              </a:rPr>
              <a:t>1 tabulka pro oba roky za celý SO ORP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Bude v ní: absolutní a relativní počet lidí pracujících v </a:t>
            </a:r>
            <a:r>
              <a:rPr lang="cs-CZ" sz="2200" dirty="0" err="1">
                <a:solidFill>
                  <a:schemeClr val="tx2"/>
                </a:solidFill>
              </a:rPr>
              <a:t>priméru</a:t>
            </a:r>
            <a:r>
              <a:rPr lang="cs-CZ" sz="2200" dirty="0">
                <a:solidFill>
                  <a:schemeClr val="tx2"/>
                </a:solidFill>
              </a:rPr>
              <a:t>, </a:t>
            </a:r>
            <a:r>
              <a:rPr lang="cs-CZ" sz="2200" dirty="0" err="1">
                <a:solidFill>
                  <a:schemeClr val="tx2"/>
                </a:solidFill>
              </a:rPr>
              <a:t>sekundéru</a:t>
            </a:r>
            <a:r>
              <a:rPr lang="cs-CZ" sz="2200" dirty="0">
                <a:solidFill>
                  <a:schemeClr val="tx2"/>
                </a:solidFill>
              </a:rPr>
              <a:t> a </a:t>
            </a:r>
            <a:r>
              <a:rPr lang="cs-CZ" sz="2200" dirty="0" err="1">
                <a:solidFill>
                  <a:schemeClr val="tx2"/>
                </a:solidFill>
              </a:rPr>
              <a:t>tericéru</a:t>
            </a:r>
            <a:endParaRPr lang="cs-CZ" sz="2200" dirty="0">
              <a:solidFill>
                <a:schemeClr val="tx2"/>
              </a:solidFill>
            </a:endParaRPr>
          </a:p>
          <a:p>
            <a:pPr lvl="2"/>
            <a:endParaRPr lang="cs-CZ" sz="2200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Komentář – cca odstavec textu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Nejen popis, ale i interpretace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Pozor na omezenou srovnatelnost mezi roky (narůstá počet „nezjištěno“)</a:t>
            </a:r>
          </a:p>
          <a:p>
            <a:pPr lvl="2"/>
            <a:endParaRPr lang="cs-CZ" sz="22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37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340768"/>
            <a:ext cx="11089232" cy="512198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2"/>
                </a:solidFill>
              </a:rPr>
              <a:t>Jaká data budou potřeba?</a:t>
            </a:r>
          </a:p>
          <a:p>
            <a:r>
              <a:rPr lang="cs-CZ" dirty="0">
                <a:solidFill>
                  <a:schemeClr val="tx2"/>
                </a:solidFill>
              </a:rPr>
              <a:t>Data k roku 2011: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Neměl by být problém </a:t>
            </a:r>
            <a:r>
              <a:rPr lang="cs-CZ" dirty="0">
                <a:solidFill>
                  <a:schemeClr val="tx2"/>
                </a:solidFill>
                <a:hlinkClick r:id="rId2"/>
              </a:rPr>
              <a:t>https://vdb.czso.cz/vdbvo2/faces/cs/index.jsf?page=statistiky</a:t>
            </a:r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Náboženství: </a:t>
            </a:r>
            <a:r>
              <a:rPr lang="cs-CZ" dirty="0">
                <a:solidFill>
                  <a:schemeClr val="tx2"/>
                </a:solidFill>
                <a:hlinkClick r:id="rId3"/>
              </a:rPr>
              <a:t>https://vdb.czso.cz/vdbvo2/faces/cs/index.jsf?page=statistiky#katalog=30719</a:t>
            </a:r>
            <a:r>
              <a:rPr lang="cs-CZ" dirty="0">
                <a:solidFill>
                  <a:schemeClr val="tx2"/>
                </a:solidFill>
              </a:rPr>
              <a:t> (tab. 14)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Věk (5 leté skupiny) a pohlaví – nutno sečíst za obce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4"/>
              </a:rPr>
              <a:t>https://vdb.czso.cz/vdbvo2/faces/cs/index.jsf?page=statistiky#katalog=30708</a:t>
            </a:r>
            <a:r>
              <a:rPr lang="cs-CZ" dirty="0">
                <a:solidFill>
                  <a:schemeClr val="tx2"/>
                </a:solidFill>
              </a:rPr>
              <a:t> (tab. 112)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Ekonomická činnost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5"/>
              </a:rPr>
              <a:t>https://vdb.czso.cz/vdbvo2/faces/cs/index.jsf?page=statistiky#katalog=30713</a:t>
            </a:r>
            <a:r>
              <a:rPr lang="cs-CZ" dirty="0">
                <a:solidFill>
                  <a:schemeClr val="tx2"/>
                </a:solidFill>
              </a:rPr>
              <a:t> (tab. 10)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Data k roku 2001: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6"/>
              </a:rPr>
              <a:t>https://www.czso.cz/staticke/sldb/sldb2001.nsf/index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Vše potřebné lze nalézt zde, kromě pětiletých skupin (muže a ženy) pro věkové pyramidy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02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2" y="34145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340768"/>
            <a:ext cx="10873207" cy="5121988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tx2"/>
                </a:solidFill>
              </a:rPr>
              <a:t>Data k roku 2001 pro pětileté věkové kategorie (muži/ženy) – dokument „základní informace o obcích“</a:t>
            </a:r>
          </a:p>
          <a:p>
            <a:r>
              <a:rPr lang="cs-CZ" dirty="0">
                <a:solidFill>
                  <a:schemeClr val="tx2"/>
                </a:solidFill>
              </a:rPr>
              <a:t>Středočeský kraj: </a:t>
            </a:r>
            <a:r>
              <a:rPr lang="cs-CZ" dirty="0">
                <a:solidFill>
                  <a:schemeClr val="tx2"/>
                </a:solidFill>
                <a:hlinkClick r:id="rId2"/>
              </a:rPr>
              <a:t>https://www.czso.cz/csu/xs/podrobne_udaje_v_publikacich_ze_sldb_2001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Karlovarský kraj: </a:t>
            </a:r>
            <a:r>
              <a:rPr lang="cs-CZ" dirty="0">
                <a:solidFill>
                  <a:schemeClr val="tx2"/>
                </a:solidFill>
                <a:hlinkClick r:id="rId3"/>
              </a:rPr>
              <a:t>https://www.czso.cz/csu/xk/zakladni-informace-o-obcich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Ústecký kraj: </a:t>
            </a:r>
            <a:r>
              <a:rPr lang="cs-CZ" dirty="0">
                <a:solidFill>
                  <a:schemeClr val="tx2"/>
                </a:solidFill>
                <a:hlinkClick r:id="rId4"/>
              </a:rPr>
              <a:t>https://www.czso.cz/csu/xu/zakladni-informace-o-obcich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Liberecký: </a:t>
            </a:r>
            <a:r>
              <a:rPr lang="cs-CZ" dirty="0">
                <a:solidFill>
                  <a:schemeClr val="tx2"/>
                </a:solidFill>
                <a:hlinkClick r:id="rId5"/>
              </a:rPr>
              <a:t>https://www.czso.cz/csu/xl/150422zakladni-informace-o-obcich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Královehradecký: </a:t>
            </a:r>
            <a:r>
              <a:rPr lang="cs-CZ" dirty="0">
                <a:solidFill>
                  <a:schemeClr val="tx2"/>
                </a:solidFill>
                <a:hlinkClick r:id="rId6"/>
              </a:rPr>
              <a:t>https://www.czso.cz/csu/xh/zakladni-informace-o-obcich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Pardubický: </a:t>
            </a:r>
            <a:r>
              <a:rPr lang="cs-CZ" dirty="0">
                <a:solidFill>
                  <a:schemeClr val="tx2"/>
                </a:solidFill>
                <a:hlinkClick r:id="rId7"/>
              </a:rPr>
              <a:t>https://www.czso.cz/csu/xe/zakladni-informace-o-obcich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Vysočina: </a:t>
            </a:r>
            <a:r>
              <a:rPr lang="cs-CZ" dirty="0">
                <a:solidFill>
                  <a:schemeClr val="tx2"/>
                </a:solidFill>
                <a:hlinkClick r:id="rId8"/>
              </a:rPr>
              <a:t>https://www.czso.cz/csu/xj/zakladni-informace-o-obcich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Jihomoravský: </a:t>
            </a:r>
            <a:r>
              <a:rPr lang="cs-CZ" dirty="0">
                <a:solidFill>
                  <a:schemeClr val="tx2"/>
                </a:solidFill>
                <a:hlinkClick r:id="rId9"/>
              </a:rPr>
              <a:t>https://www.czso.cz/csu/xb/zakladni-informace-o-obcich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Zlínský: Nemusí dělat věkovou pyramidu k roku 2001</a:t>
            </a:r>
          </a:p>
          <a:p>
            <a:r>
              <a:rPr lang="cs-CZ" dirty="0">
                <a:solidFill>
                  <a:schemeClr val="tx2"/>
                </a:solidFill>
              </a:rPr>
              <a:t>Olomoucký: </a:t>
            </a:r>
            <a:r>
              <a:rPr lang="cs-CZ" dirty="0">
                <a:solidFill>
                  <a:schemeClr val="tx2"/>
                </a:solidFill>
                <a:hlinkClick r:id="rId10"/>
              </a:rPr>
              <a:t>https://www.czso.cz/csu/xm/zakladni-informace-o-obcich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Moravskoslezský: </a:t>
            </a:r>
            <a:r>
              <a:rPr lang="cs-CZ" dirty="0">
                <a:solidFill>
                  <a:schemeClr val="tx2"/>
                </a:solidFill>
                <a:hlinkClick r:id="rId11"/>
              </a:rPr>
              <a:t>https://www.czso.cz/csu/xt/zakladni-informace-o-obcich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12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476672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628800"/>
            <a:ext cx="10873207" cy="483395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5 ZÁVĚR</a:t>
            </a:r>
          </a:p>
          <a:p>
            <a:r>
              <a:rPr lang="cs-CZ" dirty="0">
                <a:solidFill>
                  <a:schemeClr val="tx2"/>
                </a:solidFill>
              </a:rPr>
              <a:t>Shrnutí celé seminární práce – alespoň půl strany</a:t>
            </a:r>
          </a:p>
          <a:p>
            <a:r>
              <a:rPr lang="cs-CZ" dirty="0">
                <a:solidFill>
                  <a:schemeClr val="tx2"/>
                </a:solidFill>
              </a:rPr>
              <a:t>Není nutné zmínit všechny ukazatele, ale popsat a vysvětlit stav obyvatelstva ve vašem SO ORP</a:t>
            </a:r>
          </a:p>
          <a:p>
            <a:r>
              <a:rPr lang="cs-CZ" dirty="0">
                <a:solidFill>
                  <a:schemeClr val="tx2"/>
                </a:solidFill>
              </a:rPr>
              <a:t>Můžete se zamyslet i nad vývojem v budoucnu</a:t>
            </a:r>
          </a:p>
          <a:p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89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Termín odevzdání 5. části: úterý 4. 12. 2018, 23:59</a:t>
            </a:r>
          </a:p>
          <a:p>
            <a:r>
              <a:rPr lang="cs-CZ" dirty="0">
                <a:solidFill>
                  <a:schemeClr val="tx2"/>
                </a:solidFill>
              </a:rPr>
              <a:t>Kdo dřív odevzdá, bude dřív opraven a bude mít víc času na celkovou opravu</a:t>
            </a:r>
          </a:p>
          <a:p>
            <a:r>
              <a:rPr lang="cs-CZ" dirty="0">
                <a:solidFill>
                  <a:schemeClr val="tx2"/>
                </a:solidFill>
              </a:rPr>
              <a:t>Celá seminární práce do 9.12. 2018 (ještě si k tomu něco řekneme 5. 12. na cvičení)</a:t>
            </a:r>
          </a:p>
          <a:p>
            <a:r>
              <a:rPr lang="cs-CZ" dirty="0">
                <a:solidFill>
                  <a:schemeClr val="tx2"/>
                </a:solidFill>
              </a:rPr>
              <a:t>Dbejte připomínek k minulým cvičením</a:t>
            </a:r>
          </a:p>
          <a:p>
            <a:r>
              <a:rPr lang="cs-CZ" dirty="0">
                <a:solidFill>
                  <a:schemeClr val="tx2"/>
                </a:solidFill>
              </a:rPr>
              <a:t>Průběžně číslujte tabulky a obrázky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6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Recent Household Trends in Europe: A Cross-Country Analysis</a:t>
            </a:r>
            <a:r>
              <a:rPr lang="cs-CZ" dirty="0">
                <a:solidFill>
                  <a:schemeClr val="tx2"/>
                </a:solidFill>
              </a:rPr>
              <a:t> (Vránová Tereza)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Každodenní mobilita v Praze: jak muži a ženy dojíždějí do zaměstnání? (Kohoutová Dagmar)</a:t>
            </a: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80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282CD-F2F6-4686-B595-41301015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63F80-4A0F-4C88-BEC9-D99E9DB75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360" y="1844824"/>
            <a:ext cx="9753600" cy="434340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STRUKTURA OBYVATELSTVA</a:t>
            </a:r>
          </a:p>
          <a:p>
            <a:r>
              <a:rPr lang="cs-CZ" dirty="0">
                <a:solidFill>
                  <a:schemeClr val="tx2"/>
                </a:solidFill>
              </a:rPr>
              <a:t>3 skupiny znaků, podle kterých můžeme sledovat strukturu každé populace:</a:t>
            </a:r>
          </a:p>
          <a:p>
            <a:r>
              <a:rPr lang="cs-CZ" dirty="0">
                <a:solidFill>
                  <a:schemeClr val="tx2"/>
                </a:solidFill>
              </a:rPr>
              <a:t>Biologické znaky</a:t>
            </a:r>
          </a:p>
          <a:p>
            <a:r>
              <a:rPr lang="cs-CZ" dirty="0">
                <a:solidFill>
                  <a:schemeClr val="tx2"/>
                </a:solidFill>
              </a:rPr>
              <a:t>Kulturní znaky</a:t>
            </a:r>
          </a:p>
          <a:p>
            <a:r>
              <a:rPr lang="cs-CZ" dirty="0">
                <a:solidFill>
                  <a:schemeClr val="tx2"/>
                </a:solidFill>
              </a:rPr>
              <a:t>Ekonomické a společenské znaky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44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282CD-F2F6-4686-B595-41301015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63F80-4A0F-4C88-BEC9-D99E9DB75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360" y="1844824"/>
            <a:ext cx="9753600" cy="434340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STRUKTURA OBYVATELSTVA</a:t>
            </a:r>
          </a:p>
          <a:p>
            <a:r>
              <a:rPr lang="cs-CZ" dirty="0">
                <a:solidFill>
                  <a:schemeClr val="tx2"/>
                </a:solidFill>
              </a:rPr>
              <a:t>Biologické znaky: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Pohlaví: 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počet žen, mužů, koeficient maskulinity, koeficient feminity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Věková pyramida	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Věk: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Počet lidí v </a:t>
            </a:r>
            <a:r>
              <a:rPr lang="cs-CZ" dirty="0" err="1">
                <a:solidFill>
                  <a:schemeClr val="tx2"/>
                </a:solidFill>
              </a:rPr>
              <a:t>pre</a:t>
            </a:r>
            <a:r>
              <a:rPr lang="cs-CZ" dirty="0">
                <a:solidFill>
                  <a:schemeClr val="tx2"/>
                </a:solidFill>
              </a:rPr>
              <a:t>-, produktivním, post věku, index stáří, průměrný věk, ad.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Rodinný stav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Rasy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DC36FB6-C933-4BFB-91D9-B7C52176C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524" y="4653136"/>
            <a:ext cx="4779010" cy="211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8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37897-759F-424C-9BAC-397D0AD5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D11479-956D-428F-BBED-6102C28AA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17FBE8B-DD6E-42EF-93AC-856E44E5D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399" y="814387"/>
            <a:ext cx="5534025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2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92897-CEE7-4A31-986D-DC5891703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61BC56-FF21-4A57-B78D-12DBD0312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34340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Kulturní znaky: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Etnicita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Národnost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Jazyk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Religiozita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Vzdělání</a:t>
            </a:r>
          </a:p>
          <a:p>
            <a:r>
              <a:rPr lang="cs-CZ" dirty="0">
                <a:solidFill>
                  <a:schemeClr val="tx2"/>
                </a:solidFill>
              </a:rPr>
              <a:t>Ekonomické znaky: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Ekonomická aktivita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84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sz="2800" dirty="0">
                    <a:solidFill>
                      <a:schemeClr val="tx2"/>
                    </a:solidFill>
                  </a:rPr>
                  <a:t>4 Struktura obyvatelstva </a:t>
                </a:r>
              </a:p>
              <a:p>
                <a:pPr lvl="1"/>
                <a:r>
                  <a:rPr lang="cs-CZ" dirty="0">
                    <a:solidFill>
                      <a:schemeClr val="tx2"/>
                    </a:solidFill>
                  </a:rPr>
                  <a:t>Krátce uvést – na pár řádků</a:t>
                </a:r>
              </a:p>
              <a:p>
                <a:r>
                  <a:rPr lang="cs-CZ" sz="2800" dirty="0">
                    <a:solidFill>
                      <a:schemeClr val="tx2"/>
                    </a:solidFill>
                  </a:rPr>
                  <a:t>4.1 Struktura obyvatelstva podle pohlaví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Index maskulinity, index feminity, koeficient maskulinity a koeficient feminity za vybraný SO ORP 2001, 2011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2400" b="0" i="1" baseline="-2500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</m:den>
                    </m:f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</m:t>
                    </m:r>
                  </m:oMath>
                </a14:m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1200" dirty="0">
                  <a:solidFill>
                    <a:schemeClr val="tx2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2400" b="0" i="1" baseline="-2500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</m:t>
                    </m:r>
                  </m:oMath>
                </a14:m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11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k</a:t>
                </a:r>
                <a14:m>
                  <m:oMath xmlns:m="http://schemas.openxmlformats.org/officeDocument/2006/math">
                    <m:r>
                      <a:rPr lang="cs-CZ" sz="2400" i="1" baseline="-2500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den>
                    </m:f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</m:t>
                    </m:r>
                  </m:oMath>
                </a14:m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sz="11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k</a:t>
                </a:r>
                <a:r>
                  <a:rPr lang="cs-CZ" sz="2400" baseline="-25000" dirty="0">
                    <a:solidFill>
                      <a:schemeClr val="tx2"/>
                    </a:solidFill>
                  </a:rPr>
                  <a:t>f</a:t>
                </a:r>
                <a14:m>
                  <m:oMath xmlns:m="http://schemas.openxmlformats.org/officeDocument/2006/math">
                    <m:r>
                      <a:rPr lang="cs-CZ" sz="24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Ž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</m:den>
                    </m:f>
                    <m:r>
                      <a:rPr lang="cs-CZ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</m:t>
                    </m:r>
                  </m:oMath>
                </a14:m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dirty="0">
                    <a:solidFill>
                      <a:schemeClr val="tx2"/>
                    </a:solidFill>
                  </a:rPr>
                  <a:t>I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m</a:t>
                </a:r>
                <a:r>
                  <a:rPr lang="cs-CZ" dirty="0">
                    <a:solidFill>
                      <a:schemeClr val="tx2"/>
                    </a:solidFill>
                  </a:rPr>
                  <a:t> – index maskulinity, I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f</a:t>
                </a:r>
                <a:r>
                  <a:rPr lang="cs-CZ" dirty="0">
                    <a:solidFill>
                      <a:schemeClr val="tx2"/>
                    </a:solidFill>
                  </a:rPr>
                  <a:t> – index feminity, k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m</a:t>
                </a:r>
                <a:r>
                  <a:rPr lang="cs-CZ" dirty="0">
                    <a:solidFill>
                      <a:schemeClr val="tx2"/>
                    </a:solidFill>
                  </a:rPr>
                  <a:t> – koeficient maskulinity, k</a:t>
                </a:r>
                <a:r>
                  <a:rPr lang="cs-CZ" baseline="-25000" dirty="0">
                    <a:solidFill>
                      <a:schemeClr val="tx2"/>
                    </a:solidFill>
                  </a:rPr>
                  <a:t>f</a:t>
                </a:r>
                <a:r>
                  <a:rPr lang="cs-CZ" dirty="0">
                    <a:solidFill>
                      <a:schemeClr val="tx2"/>
                    </a:solidFill>
                  </a:rPr>
                  <a:t> – koeficient feminity, M – počet mužů, Ž – počet žen</a:t>
                </a: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  <a:blipFill>
                <a:blip r:embed="rId2"/>
                <a:stretch>
                  <a:fillRect l="-112" t="-2466" r="-1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646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</p:spPr>
            <p:txBody>
              <a:bodyPr>
                <a:normAutofit/>
              </a:bodyPr>
              <a:lstStyle/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Tabulka pro oba roky za celý SO ORP</a:t>
                </a: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2"/>
                <a:r>
                  <a:rPr lang="cs-CZ" sz="2000" dirty="0">
                    <a:solidFill>
                      <a:schemeClr val="tx2"/>
                    </a:solidFill>
                  </a:rPr>
                  <a:t>Bude v ní: M, Ž,</a:t>
                </a:r>
                <a:r>
                  <a:rPr lang="cs-CZ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cs-CZ" sz="2000" dirty="0">
                    <a:solidFill>
                      <a:schemeClr val="tx2"/>
                    </a:solidFill>
                  </a:rPr>
                  <a:t>, i</a:t>
                </a:r>
                <a:r>
                  <a:rPr lang="cs-CZ" sz="2000" baseline="-25000" dirty="0">
                    <a:solidFill>
                      <a:schemeClr val="tx2"/>
                    </a:solidFill>
                  </a:rPr>
                  <a:t>m</a:t>
                </a:r>
                <a:r>
                  <a:rPr lang="cs-CZ" sz="2000" dirty="0">
                    <a:solidFill>
                      <a:schemeClr val="tx2"/>
                    </a:solidFill>
                  </a:rPr>
                  <a:t>, i</a:t>
                </a:r>
                <a:r>
                  <a:rPr lang="cs-CZ" sz="2000" baseline="-25000" dirty="0">
                    <a:solidFill>
                      <a:schemeClr val="tx2"/>
                    </a:solidFill>
                  </a:rPr>
                  <a:t>f</a:t>
                </a:r>
                <a:r>
                  <a:rPr lang="cs-CZ" sz="2000" dirty="0">
                    <a:solidFill>
                      <a:schemeClr val="tx2"/>
                    </a:solidFill>
                  </a:rPr>
                  <a:t>, k</a:t>
                </a:r>
                <a:r>
                  <a:rPr lang="cs-CZ" sz="2000" baseline="-25000" dirty="0">
                    <a:solidFill>
                      <a:schemeClr val="tx2"/>
                    </a:solidFill>
                  </a:rPr>
                  <a:t>m</a:t>
                </a:r>
                <a:r>
                  <a:rPr lang="cs-CZ" sz="2000" dirty="0">
                    <a:solidFill>
                      <a:schemeClr val="tx2"/>
                    </a:solidFill>
                  </a:rPr>
                  <a:t>, k</a:t>
                </a:r>
                <a:r>
                  <a:rPr lang="cs-CZ" sz="2000" baseline="-25000" dirty="0">
                    <a:solidFill>
                      <a:schemeClr val="tx2"/>
                    </a:solidFill>
                  </a:rPr>
                  <a:t>f </a:t>
                </a:r>
                <a:r>
                  <a:rPr lang="cs-CZ" sz="2000" dirty="0">
                    <a:solidFill>
                      <a:schemeClr val="tx2"/>
                    </a:solidFill>
                  </a:rPr>
                  <a:t> </a:t>
                </a:r>
              </a:p>
              <a:p>
                <a:pPr lvl="1"/>
                <a:r>
                  <a:rPr lang="cs-CZ" dirty="0">
                    <a:solidFill>
                      <a:schemeClr val="tx2"/>
                    </a:solidFill>
                  </a:rPr>
                  <a:t>Komentář – cca odstavec textu (vyjádřete se ke všem ukazatelům)</a:t>
                </a:r>
              </a:p>
              <a:p>
                <a:pPr lvl="2"/>
                <a:r>
                  <a:rPr lang="cs-CZ" dirty="0">
                    <a:solidFill>
                      <a:schemeClr val="tx2"/>
                    </a:solidFill>
                  </a:rPr>
                  <a:t>Nejen popis, ale i interpretace</a:t>
                </a:r>
              </a:p>
              <a:p>
                <a:pPr lvl="2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dirty="0">
                    <a:solidFill>
                      <a:schemeClr val="tx2"/>
                    </a:solidFill>
                  </a:rPr>
                  <a:t>Pro 5. část není potřeba uvádět data za jednotlivé obce, ale v případě roku 2001 budete pravděpodobně s těmito daty muset pracovat (sečíst údaje za jednotlivé obce vašeho SO ORP, protože konkrétně k SO ORP data nebudou asi dohledatelná)</a:t>
                </a:r>
              </a:p>
              <a:p>
                <a:pPr lvl="2"/>
                <a:endParaRPr lang="cs-CZ" dirty="0">
                  <a:solidFill>
                    <a:schemeClr val="tx2"/>
                  </a:solidFill>
                </a:endParaRPr>
              </a:p>
              <a:p>
                <a:pPr lvl="2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  <a:blipFill>
                <a:blip r:embed="rId2"/>
                <a:stretch>
                  <a:fillRect t="-15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83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sz="2800" dirty="0">
                    <a:solidFill>
                      <a:schemeClr val="tx2"/>
                    </a:solidFill>
                  </a:rPr>
                  <a:t>4.2 Struktura obyvatelstva podle věku</a:t>
                </a: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Absolutní a relativní počet lidí v předproduktivním, produktivním a postproduktivním věku, index stáří za vybraný SO ORP v letech 2001 a 2011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cs-CZ" sz="2800" b="0" i="1" baseline="-2500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cs-CZ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65+</m:t>
                        </m:r>
                      </m:num>
                      <m:den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cs-CZ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0−14</m:t>
                        </m:r>
                      </m:den>
                    </m:f>
                    <m:r>
                      <a:rPr lang="cs-CZ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</m:t>
                    </m:r>
                  </m:oMath>
                </a14:m>
                <a:endParaRPr lang="cs-CZ" sz="2800" dirty="0">
                  <a:solidFill>
                    <a:schemeClr val="tx2"/>
                  </a:solidFill>
                </a:endParaRPr>
              </a:p>
              <a:p>
                <a:pPr lvl="1"/>
                <a:endParaRPr lang="cs-CZ" sz="1400" dirty="0">
                  <a:solidFill>
                    <a:schemeClr val="tx2"/>
                  </a:solidFill>
                </a:endParaRP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I</a:t>
                </a:r>
                <a:r>
                  <a:rPr lang="cs-CZ" sz="2400" baseline="-25000" dirty="0">
                    <a:solidFill>
                      <a:schemeClr val="tx2"/>
                    </a:solidFill>
                  </a:rPr>
                  <a:t>s</a:t>
                </a:r>
                <a:r>
                  <a:rPr lang="cs-CZ" sz="2400" dirty="0">
                    <a:solidFill>
                      <a:schemeClr val="tx2"/>
                    </a:solidFill>
                  </a:rPr>
                  <a:t> – index stáří, S</a:t>
                </a:r>
                <a:r>
                  <a:rPr lang="cs-CZ" sz="2400" baseline="-25000" dirty="0">
                    <a:solidFill>
                      <a:schemeClr val="tx2"/>
                    </a:solidFill>
                  </a:rPr>
                  <a:t>65+</a:t>
                </a:r>
                <a:r>
                  <a:rPr lang="cs-CZ" sz="2400" dirty="0">
                    <a:solidFill>
                      <a:schemeClr val="tx2"/>
                    </a:solidFill>
                  </a:rPr>
                  <a:t> – počet lidí ve věku 65 +, S </a:t>
                </a:r>
                <a:r>
                  <a:rPr lang="cs-CZ" sz="2400" baseline="-25000" dirty="0">
                    <a:solidFill>
                      <a:schemeClr val="tx2"/>
                    </a:solidFill>
                  </a:rPr>
                  <a:t>0-14</a:t>
                </a:r>
                <a:r>
                  <a:rPr lang="cs-CZ" sz="2400" dirty="0">
                    <a:solidFill>
                      <a:schemeClr val="tx2"/>
                    </a:solidFill>
                  </a:rPr>
                  <a:t> – počet lidí ve věku 0- 14</a:t>
                </a:r>
              </a:p>
              <a:p>
                <a:pPr lvl="1"/>
                <a:endParaRPr lang="cs-CZ" sz="24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1 tabulka pro oba roky za celý SO ORP</a:t>
                </a:r>
              </a:p>
              <a:p>
                <a:pPr lvl="2"/>
                <a:r>
                  <a:rPr lang="cs-CZ" sz="2000" dirty="0">
                    <a:solidFill>
                      <a:schemeClr val="tx2"/>
                    </a:solidFill>
                  </a:rPr>
                  <a:t>Bude v ní:  I</a:t>
                </a:r>
                <a:r>
                  <a:rPr lang="cs-CZ" sz="2000" baseline="-25000" dirty="0">
                    <a:solidFill>
                      <a:schemeClr val="tx2"/>
                    </a:solidFill>
                  </a:rPr>
                  <a:t>s</a:t>
                </a:r>
                <a:r>
                  <a:rPr lang="cs-CZ" sz="2000" dirty="0">
                    <a:solidFill>
                      <a:schemeClr val="tx2"/>
                    </a:solidFill>
                  </a:rPr>
                  <a:t>, absolutní i relativní S</a:t>
                </a:r>
                <a:r>
                  <a:rPr lang="cs-CZ" sz="2000" baseline="-25000" dirty="0">
                    <a:solidFill>
                      <a:schemeClr val="tx2"/>
                    </a:solidFill>
                  </a:rPr>
                  <a:t>0-14</a:t>
                </a:r>
                <a:r>
                  <a:rPr lang="cs-CZ" sz="2000" dirty="0">
                    <a:solidFill>
                      <a:schemeClr val="tx2"/>
                    </a:solidFill>
                  </a:rPr>
                  <a:t>, absolutní a relativní S</a:t>
                </a:r>
                <a:r>
                  <a:rPr lang="cs-CZ" sz="2000" baseline="-25000" dirty="0">
                    <a:solidFill>
                      <a:schemeClr val="tx2"/>
                    </a:solidFill>
                  </a:rPr>
                  <a:t>65+</a:t>
                </a:r>
              </a:p>
              <a:p>
                <a:pPr lvl="2"/>
                <a:endParaRPr lang="cs-CZ" sz="2400" baseline="-25000" dirty="0">
                  <a:solidFill>
                    <a:schemeClr val="tx2"/>
                  </a:solidFill>
                </a:endParaRPr>
              </a:p>
              <a:p>
                <a:pPr lvl="1"/>
                <a:r>
                  <a:rPr lang="cs-CZ" sz="2400" dirty="0">
                    <a:solidFill>
                      <a:schemeClr val="tx2"/>
                    </a:solidFill>
                  </a:rPr>
                  <a:t>Komentář – cca odstavec textu</a:t>
                </a:r>
              </a:p>
              <a:p>
                <a:pPr lvl="2"/>
                <a:r>
                  <a:rPr lang="cs-CZ" sz="2000" dirty="0">
                    <a:solidFill>
                      <a:schemeClr val="tx2"/>
                    </a:solidFill>
                  </a:rPr>
                  <a:t>Nejen popis, ale i interpretace</a:t>
                </a:r>
              </a:p>
              <a:p>
                <a:pPr lvl="1"/>
                <a:endParaRPr lang="cs-CZ" dirty="0">
                  <a:solidFill>
                    <a:schemeClr val="tx2"/>
                  </a:solidFill>
                </a:endParaRP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4A37B8-4F47-4450-9468-7585877B2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812" y="1024136"/>
                <a:ext cx="10873207" cy="5438620"/>
              </a:xfrm>
              <a:blipFill>
                <a:blip r:embed="rId2"/>
                <a:stretch>
                  <a:fillRect l="-224" t="-26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16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FE11-FCC4-4D8A-8979-37592666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844" y="8978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5. Část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4A37B8-4F47-4450-9468-7585877B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12" y="1024136"/>
            <a:ext cx="10873207" cy="5438620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solidFill>
                  <a:schemeClr val="tx2"/>
                </a:solidFill>
              </a:rPr>
              <a:t>4.3 Věkové pyramidy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Věkové pyramidy a průměrný věk mužů a žen za vybraný SO ORP v letech 2001 a 2011</a:t>
            </a: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1 tabulka pro roky 2001 a 2011 za celý SO ORP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Budou v ní 5leté věkové skupiny – zvlášť pro muže a pro ženy</a:t>
            </a:r>
          </a:p>
          <a:p>
            <a:pPr lvl="2"/>
            <a:r>
              <a:rPr lang="cs-CZ" sz="2200" dirty="0">
                <a:solidFill>
                  <a:schemeClr val="tx2"/>
                </a:solidFill>
              </a:rPr>
              <a:t>Průměrný věk mužů a průměrný věk žen pro oba roky</a:t>
            </a:r>
          </a:p>
          <a:p>
            <a:pPr lvl="2"/>
            <a:endParaRPr lang="cs-CZ" sz="2200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2 věkové pyramidy – pro každý rok zvlášť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SO ORP v Zlínském kraji budou dělat jen pro rok 2011 (pro rok 2001 nejsou data)</a:t>
            </a:r>
          </a:p>
          <a:p>
            <a:pPr lvl="2"/>
            <a:r>
              <a:rPr lang="cs-CZ" sz="2000" dirty="0">
                <a:solidFill>
                  <a:schemeClr val="tx2"/>
                </a:solidFill>
              </a:rPr>
              <a:t>Pro ostatní kraje jsem vložil zdroje dále v prezentaci</a:t>
            </a:r>
          </a:p>
          <a:p>
            <a:pPr lvl="1"/>
            <a:endParaRPr lang="cs-CZ" sz="2400" dirty="0">
              <a:solidFill>
                <a:schemeClr val="tx2"/>
              </a:solidFill>
            </a:endParaRP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Komentář zhodnocující strukturu dané populace podle pohlaví a věku a její vývoj – cca odstavec</a:t>
            </a:r>
            <a:endParaRPr lang="cs-CZ" sz="2000" dirty="0">
              <a:solidFill>
                <a:schemeClr val="tx2"/>
              </a:solidFill>
            </a:endParaRPr>
          </a:p>
          <a:p>
            <a:pPr lvl="2"/>
            <a:r>
              <a:rPr lang="cs-CZ" dirty="0">
                <a:solidFill>
                  <a:schemeClr val="tx2"/>
                </a:solidFill>
              </a:rPr>
              <a:t>Vyjádřete se ke tvaru pyramidy – co vše zní zle vyčíst (regresivní/stacionární? Na co poukazují jednotlivé zářezy?) a něco k průměrnému věku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05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1280</Words>
  <Application>Microsoft Office PowerPoint</Application>
  <PresentationFormat>Vlastní</PresentationFormat>
  <Paragraphs>190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Century Gothic</vt:lpstr>
      <vt:lpstr>Continental_World_16x9</vt:lpstr>
      <vt:lpstr>Geografie obyvatelstva 1</vt:lpstr>
      <vt:lpstr>5. Část seminární práce</vt:lpstr>
      <vt:lpstr>5. Část seminární práce</vt:lpstr>
      <vt:lpstr>Prezentace aplikace PowerPoint</vt:lpstr>
      <vt:lpstr>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 seminární práce</vt:lpstr>
      <vt:lpstr>Zadání 5. části seminární práce</vt:lpstr>
      <vt:lpstr>Prezentace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2018-11-21T16:15:46Z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