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5" r:id="rId4"/>
    <p:sldId id="296" r:id="rId5"/>
    <p:sldId id="298" r:id="rId6"/>
    <p:sldId id="299" r:id="rId7"/>
    <p:sldId id="297" r:id="rId8"/>
    <p:sldId id="300" r:id="rId9"/>
    <p:sldId id="302" r:id="rId10"/>
    <p:sldId id="280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296"/>
            <p14:sldId id="298"/>
            <p14:sldId id="299"/>
            <p14:sldId id="297"/>
            <p14:sldId id="300"/>
            <p14:sldId id="302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04.10.2018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04.10.2018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04.10.2018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3.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– ráno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061374" cy="48474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 err="1">
                <a:solidFill>
                  <a:schemeClr val="tx2"/>
                </a:solidFill>
              </a:rPr>
              <a:t>Places</a:t>
            </a:r>
            <a:r>
              <a:rPr lang="cs-CZ" dirty="0">
                <a:solidFill>
                  <a:schemeClr val="tx2"/>
                </a:solidFill>
              </a:rPr>
              <a:t> and </a:t>
            </a:r>
            <a:r>
              <a:rPr lang="cs-CZ" dirty="0" err="1">
                <a:solidFill>
                  <a:schemeClr val="tx2"/>
                </a:solidFill>
              </a:rPr>
              <a:t>students</a:t>
            </a:r>
            <a:r>
              <a:rPr lang="cs-CZ" dirty="0">
                <a:solidFill>
                  <a:schemeClr val="tx2"/>
                </a:solidFill>
              </a:rPr>
              <a:t> in </a:t>
            </a:r>
            <a:r>
              <a:rPr lang="cs-CZ" dirty="0" err="1">
                <a:solidFill>
                  <a:schemeClr val="tx2"/>
                </a:solidFill>
              </a:rPr>
              <a:t>urban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environment</a:t>
            </a:r>
            <a:r>
              <a:rPr lang="cs-CZ" dirty="0">
                <a:solidFill>
                  <a:schemeClr val="tx2"/>
                </a:solidFill>
              </a:rPr>
              <a:t>: A </a:t>
            </a:r>
            <a:r>
              <a:rPr lang="cs-CZ" dirty="0" err="1">
                <a:solidFill>
                  <a:schemeClr val="tx2"/>
                </a:solidFill>
              </a:rPr>
              <a:t>time-geographical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perspective</a:t>
            </a:r>
            <a:r>
              <a:rPr lang="cs-CZ" dirty="0">
                <a:solidFill>
                  <a:schemeClr val="tx2"/>
                </a:solidFill>
              </a:rPr>
              <a:t> (Sebastián </a:t>
            </a:r>
            <a:r>
              <a:rPr lang="cs-CZ" dirty="0" err="1">
                <a:solidFill>
                  <a:schemeClr val="tx2"/>
                </a:solidFill>
              </a:rPr>
              <a:t>Schrek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„Zlatá Praha“, „zaslíbený jih“ a to ostatní…? Regionální a sídelní preference obyvatelstva Česka (</a:t>
            </a:r>
            <a:r>
              <a:rPr lang="cs-CZ" dirty="0" err="1">
                <a:solidFill>
                  <a:schemeClr val="tx2"/>
                </a:solidFill>
              </a:rPr>
              <a:t>Kaminský</a:t>
            </a:r>
            <a:r>
              <a:rPr lang="cs-CZ" dirty="0">
                <a:solidFill>
                  <a:schemeClr val="tx2"/>
                </a:solidFill>
              </a:rPr>
              <a:t> Jakub)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Prostorový vzorec kriminality v Česku (Coufal Jakub)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/>
              <a:t>Prezentace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9753600" cy="4703440"/>
          </a:xfrm>
        </p:spPr>
        <p:txBody>
          <a:bodyPr/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 err="1">
                <a:solidFill>
                  <a:schemeClr val="tx2"/>
                </a:solidFill>
              </a:rPr>
              <a:t>Socio</a:t>
            </a:r>
            <a:r>
              <a:rPr lang="cs-CZ" dirty="0">
                <a:solidFill>
                  <a:schemeClr val="tx2"/>
                </a:solidFill>
              </a:rPr>
              <a:t>-demografické determinanty studijních výsledků a začátku pracovní kariéry v České republice (Cech Jan)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Kriminalita ve městě (Klimeš Petr)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Demografické faktory stárnutí (Staněk Ondřej)</a:t>
            </a: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CE85E-F3D9-4121-821A-93DC8EA7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332656"/>
            <a:ext cx="9753600" cy="835496"/>
          </a:xfrm>
        </p:spPr>
        <p:txBody>
          <a:bodyPr>
            <a:normAutofit fontScale="90000"/>
          </a:bodyPr>
          <a:lstStyle/>
          <a:p>
            <a:r>
              <a:rPr lang="cs-CZ" dirty="0"/>
              <a:t>NUTS 2 regiony – region soudržnosti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9B9A2E-3B89-4108-AF25-F5A03D4D3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268760"/>
            <a:ext cx="10061378" cy="4903440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Nomenclature des unités territoriales statistiques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Důvod vzniku: uměle vytvořená administrativní jednotka za účelem čerpání prostředků z rozvojových fondů EU</a:t>
            </a:r>
          </a:p>
          <a:p>
            <a:r>
              <a:rPr lang="cs-CZ" dirty="0">
                <a:solidFill>
                  <a:schemeClr val="tx2"/>
                </a:solidFill>
              </a:rPr>
              <a:t>Kolik jich je?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Minimální a maximální počet obyvatel?</a:t>
            </a:r>
            <a:endParaRPr lang="fr-FR" dirty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2A31272-21DC-4428-BAD7-35DC94F24A73}"/>
              </a:ext>
            </a:extLst>
          </p:cNvPr>
          <p:cNvSpPr txBox="1">
            <a:spLocks/>
          </p:cNvSpPr>
          <p:nvPr/>
        </p:nvSpPr>
        <p:spPr>
          <a:xfrm>
            <a:off x="7684619" y="3581400"/>
            <a:ext cx="1506137" cy="9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4C2AC74-6C58-4015-BD65-A42DCBD586DC}"/>
              </a:ext>
            </a:extLst>
          </p:cNvPr>
          <p:cNvSpPr txBox="1">
            <a:spLocks/>
          </p:cNvSpPr>
          <p:nvPr/>
        </p:nvSpPr>
        <p:spPr>
          <a:xfrm>
            <a:off x="3358108" y="3259088"/>
            <a:ext cx="648072" cy="64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1142EFF-8DFF-41C6-B576-0B6F9A88C503}"/>
              </a:ext>
            </a:extLst>
          </p:cNvPr>
          <p:cNvSpPr txBox="1">
            <a:spLocks/>
          </p:cNvSpPr>
          <p:nvPr/>
        </p:nvSpPr>
        <p:spPr>
          <a:xfrm>
            <a:off x="2349996" y="4941168"/>
            <a:ext cx="828092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dirty="0">
                <a:solidFill>
                  <a:schemeClr val="tx2"/>
                </a:solidFill>
              </a:rPr>
              <a:t>Min. 800 tis. obyvatel, maximálně 3. mil. obyvatel</a:t>
            </a:r>
          </a:p>
        </p:txBody>
      </p:sp>
    </p:spTree>
    <p:extLst>
      <p:ext uri="{BB962C8B-B14F-4D97-AF65-F5344CB8AC3E}">
        <p14:creationId xmlns:p14="http://schemas.microsoft.com/office/powerpoint/2010/main" val="3194136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EB6D1DEA-5236-4DEF-9430-6380407215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" y="764704"/>
            <a:ext cx="10725877" cy="5161742"/>
          </a:xfrm>
        </p:spPr>
      </p:pic>
    </p:spTree>
    <p:extLst>
      <p:ext uri="{BB962C8B-B14F-4D97-AF65-F5344CB8AC3E}">
        <p14:creationId xmlns:p14="http://schemas.microsoft.com/office/powerpoint/2010/main" val="1731566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části seminární práce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1. část do 9. 10. 2018, 23:59 – když nestihnete, posílat na můj mail.</a:t>
            </a:r>
          </a:p>
          <a:p>
            <a:r>
              <a:rPr lang="cs-CZ" dirty="0">
                <a:solidFill>
                  <a:schemeClr val="tx2"/>
                </a:solidFill>
              </a:rPr>
              <a:t>Prezentace příští týden: </a:t>
            </a:r>
            <a:r>
              <a:rPr lang="cs-CZ" b="1" dirty="0" err="1">
                <a:solidFill>
                  <a:schemeClr val="tx2"/>
                </a:solidFill>
              </a:rPr>
              <a:t>Gorný</a:t>
            </a:r>
            <a:r>
              <a:rPr lang="cs-CZ" b="1" dirty="0">
                <a:solidFill>
                  <a:schemeClr val="tx2"/>
                </a:solidFill>
              </a:rPr>
              <a:t> David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A1B29-C0E6-4F63-A822-2738C3D0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76672"/>
            <a:ext cx="9753600" cy="69148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harmonogram prezentací - ráno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AE3495-6268-44E9-B965-15A060FAE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3.10.2018: </a:t>
            </a:r>
            <a:r>
              <a:rPr lang="cs-CZ" sz="2000" dirty="0" err="1">
                <a:solidFill>
                  <a:schemeClr val="tx2"/>
                </a:solidFill>
              </a:rPr>
              <a:t>Schrek</a:t>
            </a:r>
            <a:r>
              <a:rPr lang="cs-CZ" sz="2000" dirty="0">
                <a:solidFill>
                  <a:schemeClr val="tx2"/>
                </a:solidFill>
              </a:rPr>
              <a:t> Sebastián, </a:t>
            </a:r>
            <a:r>
              <a:rPr lang="cs-CZ" sz="2000" dirty="0" err="1">
                <a:solidFill>
                  <a:schemeClr val="tx2"/>
                </a:solidFill>
              </a:rPr>
              <a:t>Kaminský</a:t>
            </a:r>
            <a:r>
              <a:rPr lang="cs-CZ" sz="2000" dirty="0">
                <a:solidFill>
                  <a:schemeClr val="tx2"/>
                </a:solidFill>
              </a:rPr>
              <a:t> Jakub, Coufal Jakub</a:t>
            </a:r>
          </a:p>
          <a:p>
            <a:r>
              <a:rPr lang="cs-CZ" sz="2000" dirty="0">
                <a:solidFill>
                  <a:schemeClr val="tx2"/>
                </a:solidFill>
              </a:rPr>
              <a:t>10.10.2018: </a:t>
            </a:r>
            <a:r>
              <a:rPr lang="cs-CZ" sz="2000" dirty="0" err="1">
                <a:solidFill>
                  <a:schemeClr val="tx2"/>
                </a:solidFill>
              </a:rPr>
              <a:t>Gorný</a:t>
            </a:r>
            <a:r>
              <a:rPr lang="cs-CZ" sz="2000" dirty="0">
                <a:solidFill>
                  <a:schemeClr val="tx2"/>
                </a:solidFill>
              </a:rPr>
              <a:t> David</a:t>
            </a:r>
          </a:p>
          <a:p>
            <a:r>
              <a:rPr lang="cs-CZ" sz="2000" dirty="0">
                <a:solidFill>
                  <a:schemeClr val="tx2"/>
                </a:solidFill>
              </a:rPr>
              <a:t>17.10.2018: </a:t>
            </a:r>
            <a:r>
              <a:rPr lang="cs-CZ" sz="2000" dirty="0" err="1">
                <a:solidFill>
                  <a:schemeClr val="tx2"/>
                </a:solidFill>
              </a:rPr>
              <a:t>Kölblová</a:t>
            </a:r>
            <a:r>
              <a:rPr lang="cs-CZ" sz="2000" dirty="0">
                <a:solidFill>
                  <a:schemeClr val="tx2"/>
                </a:solidFill>
              </a:rPr>
              <a:t> Monika, Henzl Vojtěch, </a:t>
            </a:r>
            <a:r>
              <a:rPr lang="cs-CZ" sz="2000" dirty="0" err="1">
                <a:solidFill>
                  <a:schemeClr val="tx2"/>
                </a:solidFill>
              </a:rPr>
              <a:t>Göth</a:t>
            </a:r>
            <a:r>
              <a:rPr lang="cs-CZ" sz="2000" dirty="0">
                <a:solidFill>
                  <a:schemeClr val="tx2"/>
                </a:solidFill>
              </a:rPr>
              <a:t> Jan</a:t>
            </a:r>
          </a:p>
          <a:p>
            <a:r>
              <a:rPr lang="cs-CZ" sz="2000" dirty="0">
                <a:solidFill>
                  <a:schemeClr val="tx2"/>
                </a:solidFill>
              </a:rPr>
              <a:t>24.10.2018: </a:t>
            </a:r>
            <a:r>
              <a:rPr lang="cs-CZ" sz="2000" dirty="0" err="1">
                <a:solidFill>
                  <a:schemeClr val="tx2"/>
                </a:solidFill>
              </a:rPr>
              <a:t>Grunová</a:t>
            </a:r>
            <a:r>
              <a:rPr lang="cs-CZ" sz="2000" dirty="0">
                <a:solidFill>
                  <a:schemeClr val="tx2"/>
                </a:solidFill>
              </a:rPr>
              <a:t> Jana</a:t>
            </a:r>
          </a:p>
          <a:p>
            <a:r>
              <a:rPr lang="cs-CZ" sz="2000" dirty="0">
                <a:solidFill>
                  <a:schemeClr val="tx2"/>
                </a:solidFill>
              </a:rPr>
              <a:t>31.10.2018: </a:t>
            </a:r>
            <a:r>
              <a:rPr lang="cs-CZ" sz="2000" dirty="0" err="1">
                <a:solidFill>
                  <a:schemeClr val="tx2"/>
                </a:solidFill>
              </a:rPr>
              <a:t>Bužík</a:t>
            </a:r>
            <a:r>
              <a:rPr lang="cs-CZ" sz="2000" dirty="0">
                <a:solidFill>
                  <a:schemeClr val="tx2"/>
                </a:solidFill>
              </a:rPr>
              <a:t> Jan, </a:t>
            </a:r>
            <a:r>
              <a:rPr lang="cs-CZ" sz="2000" dirty="0" err="1">
                <a:solidFill>
                  <a:schemeClr val="tx2"/>
                </a:solidFill>
              </a:rPr>
              <a:t>Blanarsch</a:t>
            </a:r>
            <a:r>
              <a:rPr lang="cs-CZ" sz="2000" dirty="0">
                <a:solidFill>
                  <a:schemeClr val="tx2"/>
                </a:solidFill>
              </a:rPr>
              <a:t> Dominik, </a:t>
            </a:r>
            <a:r>
              <a:rPr lang="cs-CZ" sz="2000" dirty="0" err="1">
                <a:solidFill>
                  <a:schemeClr val="tx2"/>
                </a:solidFill>
              </a:rPr>
              <a:t>Christián</a:t>
            </a:r>
            <a:r>
              <a:rPr lang="cs-CZ" sz="2000" dirty="0">
                <a:solidFill>
                  <a:schemeClr val="tx2"/>
                </a:solidFill>
              </a:rPr>
              <a:t> Tomáš, Beneš Jan</a:t>
            </a:r>
          </a:p>
          <a:p>
            <a:r>
              <a:rPr lang="cs-CZ" sz="2000" dirty="0">
                <a:solidFill>
                  <a:schemeClr val="tx2"/>
                </a:solidFill>
              </a:rPr>
              <a:t>7.11.2018: Karmazínová Lucie</a:t>
            </a:r>
          </a:p>
          <a:p>
            <a:r>
              <a:rPr lang="cs-CZ" sz="2000" dirty="0">
                <a:solidFill>
                  <a:schemeClr val="tx2"/>
                </a:solidFill>
              </a:rPr>
              <a:t>14.11.2018: Vašek Jiří, </a:t>
            </a:r>
            <a:r>
              <a:rPr lang="cs-CZ" sz="2000" dirty="0" err="1">
                <a:solidFill>
                  <a:schemeClr val="tx2"/>
                </a:solidFill>
              </a:rPr>
              <a:t>Dobšovičová</a:t>
            </a:r>
            <a:r>
              <a:rPr lang="cs-CZ" sz="2000" dirty="0">
                <a:solidFill>
                  <a:schemeClr val="tx2"/>
                </a:solidFill>
              </a:rPr>
              <a:t> Tereza, Bláhová Anna, Vránová Tereza</a:t>
            </a:r>
          </a:p>
          <a:p>
            <a:r>
              <a:rPr lang="cs-CZ" sz="2000" dirty="0">
                <a:solidFill>
                  <a:schemeClr val="tx2"/>
                </a:solidFill>
              </a:rPr>
              <a:t>21. 11.2018: Kohoutová Dagmar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074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A1B29-C0E6-4F63-A822-2738C3D0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76672"/>
            <a:ext cx="9753600" cy="69148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harmonogram prezentací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AE3495-6268-44E9-B965-15A060FAE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3.10.2018: Cech Jan, Klimeš Petr, Staněk Ondřej</a:t>
            </a:r>
          </a:p>
          <a:p>
            <a:r>
              <a:rPr lang="cs-CZ" sz="2000" dirty="0">
                <a:solidFill>
                  <a:schemeClr val="tx2"/>
                </a:solidFill>
              </a:rPr>
              <a:t>17.10.2018: </a:t>
            </a:r>
            <a:r>
              <a:rPr lang="cs-CZ" sz="2000" dirty="0" err="1">
                <a:solidFill>
                  <a:schemeClr val="tx2"/>
                </a:solidFill>
              </a:rPr>
              <a:t>Sedlárová</a:t>
            </a:r>
            <a:r>
              <a:rPr lang="cs-CZ" sz="2000" dirty="0">
                <a:solidFill>
                  <a:schemeClr val="tx2"/>
                </a:solidFill>
              </a:rPr>
              <a:t> Denisa, </a:t>
            </a:r>
            <a:r>
              <a:rPr lang="cs-CZ" sz="2000" dirty="0" err="1">
                <a:solidFill>
                  <a:schemeClr val="tx2"/>
                </a:solidFill>
              </a:rPr>
              <a:t>Compel‘ová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Viktória</a:t>
            </a:r>
            <a:r>
              <a:rPr lang="cs-CZ" sz="2000" dirty="0">
                <a:solidFill>
                  <a:schemeClr val="tx2"/>
                </a:solidFill>
              </a:rPr>
              <a:t>, </a:t>
            </a:r>
            <a:r>
              <a:rPr lang="cs-CZ" sz="2000" dirty="0" err="1">
                <a:solidFill>
                  <a:schemeClr val="tx2"/>
                </a:solidFill>
              </a:rPr>
              <a:t>Kotrle</a:t>
            </a:r>
            <a:r>
              <a:rPr lang="cs-CZ" sz="2000" dirty="0">
                <a:solidFill>
                  <a:schemeClr val="tx2"/>
                </a:solidFill>
              </a:rPr>
              <a:t> Viktor </a:t>
            </a:r>
          </a:p>
          <a:p>
            <a:r>
              <a:rPr lang="cs-CZ" sz="2000" dirty="0">
                <a:solidFill>
                  <a:schemeClr val="tx2"/>
                </a:solidFill>
              </a:rPr>
              <a:t>31.10.2018: </a:t>
            </a:r>
            <a:r>
              <a:rPr lang="cs-CZ" sz="2000" dirty="0" err="1">
                <a:solidFill>
                  <a:schemeClr val="tx2"/>
                </a:solidFill>
              </a:rPr>
              <a:t>Šefraná</a:t>
            </a:r>
            <a:r>
              <a:rPr lang="cs-CZ" sz="2000" dirty="0">
                <a:solidFill>
                  <a:schemeClr val="tx2"/>
                </a:solidFill>
              </a:rPr>
              <a:t> Natálie, Janda Ondřej, </a:t>
            </a:r>
            <a:r>
              <a:rPr lang="cs-CZ" sz="2000" dirty="0" err="1">
                <a:solidFill>
                  <a:schemeClr val="tx2"/>
                </a:solidFill>
              </a:rPr>
              <a:t>Pavlačková</a:t>
            </a:r>
            <a:r>
              <a:rPr lang="cs-CZ" sz="2000" dirty="0">
                <a:solidFill>
                  <a:schemeClr val="tx2"/>
                </a:solidFill>
              </a:rPr>
              <a:t> Nikola</a:t>
            </a:r>
          </a:p>
          <a:p>
            <a:r>
              <a:rPr lang="cs-CZ" sz="2000" dirty="0">
                <a:solidFill>
                  <a:schemeClr val="tx2"/>
                </a:solidFill>
              </a:rPr>
              <a:t>14.11.2018: Závodný Adam, Hübner Kryštof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93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290</Words>
  <Application>Microsoft Office PowerPoint</Application>
  <PresentationFormat>Vlastní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Continental_World_16x9</vt:lpstr>
      <vt:lpstr>Geografie obyvatelstva 1</vt:lpstr>
      <vt:lpstr>Prezentace – ráno</vt:lpstr>
      <vt:lpstr>Prezentace - večer</vt:lpstr>
      <vt:lpstr>NUTS 2 regiony – region soudržnosti</vt:lpstr>
      <vt:lpstr>Prezentace aplikace PowerPoint</vt:lpstr>
      <vt:lpstr>příští týden </vt:lpstr>
      <vt:lpstr>harmonogram prezentací - ráno</vt:lpstr>
      <vt:lpstr>harmonogram prezentací - večer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2018-10-04T10:14:13Z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