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58" r:id="rId5"/>
    <p:sldId id="263" r:id="rId6"/>
    <p:sldId id="264" r:id="rId7"/>
    <p:sldId id="265" r:id="rId8"/>
    <p:sldId id="267" r:id="rId9"/>
    <p:sldId id="268" r:id="rId10"/>
    <p:sldId id="269" r:id="rId11"/>
    <p:sldId id="261" r:id="rId12"/>
    <p:sldId id="377" r:id="rId13"/>
    <p:sldId id="370" r:id="rId14"/>
    <p:sldId id="387" r:id="rId15"/>
    <p:sldId id="259" r:id="rId16"/>
    <p:sldId id="388" r:id="rId17"/>
    <p:sldId id="389" r:id="rId18"/>
    <p:sldId id="390" r:id="rId19"/>
    <p:sldId id="262" r:id="rId20"/>
    <p:sldId id="3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83BF4-245D-413E-ABF8-069BC3A09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Alternativní potravinové sítě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5399A7-2C3D-4F5D-92FA-EF0BC301D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86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F62D8-C3DD-4F45-8979-A0A48DD8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567"/>
            <a:ext cx="2947482" cy="5120640"/>
          </a:xfrm>
        </p:spPr>
        <p:txBody>
          <a:bodyPr>
            <a:normAutofit/>
          </a:bodyPr>
          <a:lstStyle/>
          <a:p>
            <a:r>
              <a:rPr lang="cs-CZ" dirty="0"/>
              <a:t>lokální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1800" b="1" dirty="0"/>
              <a:t>alternativní potravinové systémy</a:t>
            </a:r>
            <a:br>
              <a:rPr lang="cs-CZ" sz="1800" b="1" dirty="0"/>
            </a:br>
            <a:br>
              <a:rPr lang="cs-CZ" sz="1600" dirty="0"/>
            </a:br>
            <a:r>
              <a:rPr lang="cs-CZ" sz="1600" dirty="0"/>
              <a:t>krácení dodavatelského řetězce,</a:t>
            </a:r>
            <a:br>
              <a:rPr lang="cs-CZ" sz="1600" dirty="0"/>
            </a:br>
            <a:r>
              <a:rPr lang="cs-CZ" sz="1600" dirty="0"/>
              <a:t>spotřeba lokálních surovin, </a:t>
            </a:r>
            <a:br>
              <a:rPr lang="cs-CZ" sz="1600" dirty="0"/>
            </a:br>
            <a:r>
              <a:rPr lang="cs-CZ" sz="1600" dirty="0"/>
              <a:t>různá schémata certifikace produktů, </a:t>
            </a:r>
            <a:br>
              <a:rPr lang="cs-CZ" sz="1600" dirty="0"/>
            </a:br>
            <a:r>
              <a:rPr lang="cs-CZ" sz="1600" dirty="0"/>
              <a:t>bio zemědělství, </a:t>
            </a:r>
            <a:br>
              <a:rPr lang="cs-CZ" sz="1600" dirty="0"/>
            </a:br>
            <a:r>
              <a:rPr lang="cs-CZ" sz="1600" dirty="0"/>
              <a:t>ekologická modernizace, </a:t>
            </a:r>
            <a:br>
              <a:rPr lang="cs-CZ" sz="1600" dirty="0"/>
            </a:br>
            <a:r>
              <a:rPr lang="cs-CZ" sz="1600" dirty="0"/>
              <a:t>principy spravedlivého obchodu</a:t>
            </a:r>
            <a:br>
              <a:rPr lang="cs-CZ" sz="1600" dirty="0"/>
            </a:br>
            <a:r>
              <a:rPr lang="cs-CZ" sz="1600" dirty="0" err="1"/>
              <a:t>smozásobitelství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786ADC-F01C-4CB6-87AD-F2D48F0C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vychází z širšího konceptu lokalizace </a:t>
            </a:r>
          </a:p>
          <a:p>
            <a:pPr marL="502920" lvl="1" indent="0">
              <a:buNone/>
            </a:pPr>
            <a:r>
              <a:rPr lang="cs-CZ" dirty="0"/>
              <a:t>místní měny, šedá ekonomika atd.</a:t>
            </a:r>
          </a:p>
          <a:p>
            <a:pPr marL="502920" lvl="1" indent="0">
              <a:buNone/>
            </a:pPr>
            <a:r>
              <a:rPr lang="cs-CZ" b="1" dirty="0"/>
              <a:t>vychází z globalizace </a:t>
            </a:r>
            <a:r>
              <a:rPr lang="cs-CZ" dirty="0"/>
              <a:t>– není v opozici </a:t>
            </a:r>
          </a:p>
          <a:p>
            <a:pPr marL="502920" lvl="1" indent="0">
              <a:buNone/>
            </a:pPr>
            <a:r>
              <a:rPr lang="cs-CZ" dirty="0"/>
              <a:t>ASP možnost obstarat si potraviny mimo maloobchodní sít</a:t>
            </a:r>
          </a:p>
          <a:p>
            <a:pPr marL="502920" lvl="1" indent="0">
              <a:buNone/>
            </a:pPr>
            <a:endParaRPr lang="cs-CZ" dirty="0"/>
          </a:p>
          <a:p>
            <a:r>
              <a:rPr lang="cs-CZ" dirty="0"/>
              <a:t>APS jako reakce na vzrůstající vliv globálních maloobchodních sítí</a:t>
            </a:r>
          </a:p>
          <a:p>
            <a:pPr marL="502920" lvl="1" indent="0">
              <a:buNone/>
            </a:pPr>
            <a:r>
              <a:rPr lang="cs-CZ" dirty="0"/>
              <a:t>=&gt;alternativa k průmyslovému zásobení potravin</a:t>
            </a:r>
          </a:p>
          <a:p>
            <a:pPr marL="502920" lvl="1" indent="0">
              <a:buNone/>
            </a:pPr>
            <a:r>
              <a:rPr lang="cs-CZ" dirty="0"/>
              <a:t>sociologie v tržním prostředí – </a:t>
            </a:r>
            <a:r>
              <a:rPr lang="cs-CZ" b="1" dirty="0"/>
              <a:t>trh už se neřídí  ryze ekonomickými zásadami </a:t>
            </a:r>
          </a:p>
          <a:p>
            <a:pPr lvl="1"/>
            <a:endParaRPr lang="cs-CZ" dirty="0"/>
          </a:p>
          <a:p>
            <a:r>
              <a:rPr lang="cs-CZ" dirty="0"/>
              <a:t>APS potraviny jsou definovány k lokalitě nebo dokonce na konkrétní farmu</a:t>
            </a:r>
          </a:p>
          <a:p>
            <a:pPr lvl="1"/>
            <a:r>
              <a:rPr lang="cs-CZ" dirty="0"/>
              <a:t>francouzské </a:t>
            </a:r>
            <a:r>
              <a:rPr lang="cs-CZ" dirty="0" err="1"/>
              <a:t>Terroir</a:t>
            </a:r>
            <a:r>
              <a:rPr lang="cs-CZ" dirty="0"/>
              <a:t>  - potraviny s geniem loci daného místa</a:t>
            </a:r>
          </a:p>
          <a:p>
            <a:pPr lvl="1"/>
            <a:r>
              <a:rPr lang="cs-CZ" dirty="0"/>
              <a:t>především ve vinařství, kde se jím rozumí místní geologické podloží, složení půdy, vlhkost, srážky, nadmořská výška, tradice a um vinaře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297F0B-6A37-4566-BFCE-2E56CD6B0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16" y="1"/>
            <a:ext cx="1865262" cy="18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9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FC67C-FF4B-4413-A158-042A7BE7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322"/>
            <a:ext cx="2947482" cy="1524081"/>
          </a:xfrm>
        </p:spPr>
        <p:txBody>
          <a:bodyPr/>
          <a:lstStyle/>
          <a:p>
            <a:r>
              <a:rPr lang="cs-CZ" dirty="0"/>
              <a:t>příklady kategorizace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CBAC9F-A07F-4CF1-9219-3B62B053F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960" y="3160727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1) omezený prostor a krátký čas</a:t>
            </a:r>
          </a:p>
          <a:p>
            <a:pPr marL="0" indent="0">
              <a:buNone/>
            </a:pPr>
            <a:r>
              <a:rPr lang="cs-CZ" dirty="0"/>
              <a:t>2) institucionální rozšíření (například dohoda více producentů)</a:t>
            </a:r>
          </a:p>
          <a:p>
            <a:pPr marL="0" indent="0">
              <a:buNone/>
            </a:pPr>
            <a:r>
              <a:rPr lang="cs-CZ" dirty="0"/>
              <a:t>3) národní ale i globální trh – spojeny s původem – spotřebitel se ztotožňuje s hodnotami </a:t>
            </a:r>
          </a:p>
          <a:p>
            <a:endParaRPr lang="cs-CZ" dirty="0"/>
          </a:p>
          <a:p>
            <a:r>
              <a:rPr lang="cs-CZ" dirty="0"/>
              <a:t>hranice mezi kategoriemi nejsou vždy zřetelné a často se stírají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8998E0-603B-49BF-B12E-4CF8C1D4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61" y="652057"/>
            <a:ext cx="8336897" cy="32934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221D67-B421-4865-85C3-33CB7A16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97273"/>
            <a:ext cx="3470961" cy="24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30CD6-6129-4F83-AFAB-7AC4815F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388"/>
            <a:ext cx="7729728" cy="118872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Kvalita potravin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5C9E09-8FA3-42FB-BD9D-BBBC462F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124" y="755374"/>
            <a:ext cx="7729728" cy="5883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Kvalitní potravinářské výrobky jsou obvykle certifikovány a označovány </a:t>
            </a:r>
          </a:p>
          <a:p>
            <a:pPr marL="228600" lvl="1" indent="0">
              <a:buNone/>
            </a:pPr>
            <a:r>
              <a:rPr lang="cs-CZ" dirty="0"/>
              <a:t>KLASA</a:t>
            </a:r>
          </a:p>
          <a:p>
            <a:pPr lvl="2"/>
            <a:r>
              <a:rPr lang="cs-CZ" dirty="0"/>
              <a:t>Značka má garantovat, že jsou nabízeny kvalitní a zdravotně nezávadné potraviny.</a:t>
            </a:r>
          </a:p>
          <a:p>
            <a:pPr lvl="2"/>
            <a:r>
              <a:rPr lang="cs-CZ" dirty="0"/>
              <a:t>1 042 výrobků od 219 výrobců</a:t>
            </a:r>
          </a:p>
          <a:p>
            <a:pPr marL="228600" lvl="1" indent="0">
              <a:buNone/>
            </a:pPr>
            <a:r>
              <a:rPr lang="cs-CZ" dirty="0"/>
              <a:t>Regionální potravina </a:t>
            </a:r>
          </a:p>
          <a:p>
            <a:pPr lvl="2"/>
            <a:r>
              <a:rPr lang="cs-CZ" dirty="0"/>
              <a:t>Výrobky musí být vyrobeny z lokálních surovin a mít vazbu na svůj kraj</a:t>
            </a:r>
          </a:p>
          <a:p>
            <a:pPr lvl="2"/>
            <a:r>
              <a:rPr lang="cs-CZ" dirty="0"/>
              <a:t>pouze malé a střední podniky do 250 zaměstnanců</a:t>
            </a:r>
          </a:p>
          <a:p>
            <a:pPr lvl="2"/>
            <a:r>
              <a:rPr lang="cs-CZ" dirty="0"/>
              <a:t>Celkem 420 produktů</a:t>
            </a:r>
          </a:p>
          <a:p>
            <a:pPr marL="228600" lvl="1" indent="0">
              <a:buNone/>
            </a:pPr>
            <a:r>
              <a:rPr lang="cs-CZ" dirty="0"/>
              <a:t>Chráněné označení původu </a:t>
            </a:r>
          </a:p>
          <a:p>
            <a:pPr marL="457200" lvl="2" indent="0">
              <a:buNone/>
            </a:pPr>
            <a:r>
              <a:rPr lang="cs-CZ" dirty="0"/>
              <a:t>Produkce, příprava i zpracování těchto výrobků musí probíhat pouze ve vymezené zeměpisné oblasti.</a:t>
            </a:r>
          </a:p>
          <a:p>
            <a:pPr marL="457200" lvl="2" indent="0">
              <a:buNone/>
            </a:pPr>
            <a:r>
              <a:rPr lang="cs-CZ" dirty="0"/>
              <a:t>Český kmín, </a:t>
            </a:r>
            <a:r>
              <a:rPr lang="cs-CZ" dirty="0" err="1"/>
              <a:t>Chamomilla</a:t>
            </a:r>
            <a:r>
              <a:rPr lang="cs-CZ" dirty="0"/>
              <a:t> </a:t>
            </a:r>
            <a:r>
              <a:rPr lang="cs-CZ" dirty="0" err="1"/>
              <a:t>Bohemica</a:t>
            </a:r>
            <a:r>
              <a:rPr lang="cs-CZ" dirty="0"/>
              <a:t>, Všestarská cibule, Žatecký chmel, Pohořelický kapr, </a:t>
            </a:r>
            <a:r>
              <a:rPr lang="cs-CZ" dirty="0" err="1"/>
              <a:t>Nošovické</a:t>
            </a:r>
            <a:r>
              <a:rPr lang="cs-CZ" dirty="0"/>
              <a:t> kysané zelí</a:t>
            </a:r>
          </a:p>
          <a:p>
            <a:pPr marL="228600" lvl="1" indent="0">
              <a:buNone/>
            </a:pPr>
            <a:r>
              <a:rPr lang="cs-CZ" dirty="0"/>
              <a:t>Chráněné zeměpisné označení</a:t>
            </a:r>
          </a:p>
          <a:p>
            <a:pPr marL="457200" lvl="2" indent="0">
              <a:buNone/>
            </a:pPr>
            <a:r>
              <a:rPr lang="cs-CZ" dirty="0"/>
              <a:t>Proti chráněnému označení původu je vztah produktu k zeměpisné oblasti volnější, postačí, pokud alespoň jedna fáze výroby – zpracování, příprava nebo produkce – probíhá ve vymezené zeměpisné oblasti.</a:t>
            </a:r>
          </a:p>
          <a:p>
            <a:pPr marL="685800" lvl="3" indent="0">
              <a:buNone/>
            </a:pPr>
            <a:r>
              <a:rPr lang="cs-CZ" dirty="0"/>
              <a:t>Budějovické pivo,  Jihočeská Zlatá Niva, Olomoucké tvarůžky, Karlovarské oplatky  Valašský </a:t>
            </a:r>
            <a:r>
              <a:rPr lang="cs-CZ" dirty="0" err="1"/>
              <a:t>frgál</a:t>
            </a:r>
            <a:r>
              <a:rPr lang="cs-CZ" dirty="0"/>
              <a:t>…</a:t>
            </a:r>
          </a:p>
          <a:p>
            <a:pPr marL="457200" lvl="2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2E15EC-4E5F-4FEE-BF5C-0726ADB3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500" y="1402367"/>
            <a:ext cx="665696" cy="8996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1414D55-55F6-4568-949A-AC68216F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617" y="2636427"/>
            <a:ext cx="860074" cy="86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42500B-32F8-4D61-B8F5-A9A21410A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301" y="3868742"/>
            <a:ext cx="731390" cy="7165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BFFAA9-716E-4141-994F-C0889222F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500" y="5922799"/>
            <a:ext cx="699614" cy="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15A51-7E61-4931-9A56-76DDDCF8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7652"/>
            <a:ext cx="2676939" cy="1290971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alternativní potravinové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systémy v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4F12DB-B0F1-43A4-849F-06674452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710" y="619086"/>
            <a:ext cx="5243090" cy="527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Samozásobitelství  </a:t>
            </a:r>
          </a:p>
          <a:p>
            <a:pPr marL="228600" lvl="1" indent="0">
              <a:buNone/>
            </a:pPr>
            <a:r>
              <a:rPr lang="cs-CZ" dirty="0"/>
              <a:t>v ČR pozůstatek z historie </a:t>
            </a:r>
            <a:r>
              <a:rPr lang="cs-CZ" dirty="0" err="1"/>
              <a:t>vs</a:t>
            </a:r>
            <a:r>
              <a:rPr lang="cs-CZ" dirty="0"/>
              <a:t> západní země</a:t>
            </a:r>
          </a:p>
          <a:p>
            <a:pPr marL="0" indent="0">
              <a:buNone/>
            </a:pPr>
            <a:r>
              <a:rPr lang="cs-CZ" b="1" dirty="0"/>
              <a:t>Komunitou podporované zemědělství</a:t>
            </a:r>
          </a:p>
          <a:p>
            <a:pPr lvl="1"/>
            <a:r>
              <a:rPr lang="cs-CZ" dirty="0"/>
              <a:t>Předem zaplacený podíl z úrody</a:t>
            </a:r>
          </a:p>
          <a:p>
            <a:pPr marL="0" indent="0">
              <a:buNone/>
            </a:pPr>
            <a:r>
              <a:rPr lang="cs-CZ" b="1" dirty="0"/>
              <a:t>Farmářské trhy</a:t>
            </a:r>
          </a:p>
          <a:p>
            <a:pPr marL="0" indent="0">
              <a:buNone/>
            </a:pPr>
            <a:r>
              <a:rPr lang="cs-CZ" b="1" dirty="0"/>
              <a:t>Farmářské bedýnky</a:t>
            </a:r>
          </a:p>
          <a:p>
            <a:pPr lvl="1"/>
            <a:r>
              <a:rPr lang="cs-CZ" dirty="0"/>
              <a:t>Velkoobchody </a:t>
            </a:r>
            <a:r>
              <a:rPr lang="cs-CZ" dirty="0" err="1"/>
              <a:t>vs</a:t>
            </a:r>
            <a:r>
              <a:rPr lang="cs-CZ" dirty="0"/>
              <a:t> zemědělci</a:t>
            </a:r>
          </a:p>
          <a:p>
            <a:pPr marL="0" indent="0">
              <a:buNone/>
            </a:pPr>
            <a:r>
              <a:rPr lang="cs-CZ" b="1" dirty="0"/>
              <a:t>Zemědělské prodejny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633C14-DA25-447C-AB3E-802CFCFE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4" y="3098057"/>
            <a:ext cx="2502819" cy="37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F3C0A8-A31F-4681-B34D-1722FB15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30" y="4776223"/>
            <a:ext cx="4201747" cy="564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Komunity podporující lokální zemědělce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785B87-8916-4E6B-A285-9B849E6D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0" y="299656"/>
            <a:ext cx="5724202" cy="44969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C9CDDF-3C97-424D-9AC5-948C70C3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02" y="2791610"/>
            <a:ext cx="4949545" cy="3672243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79171EC-36E8-4EE0-A4F7-7CE6F58BDF36}"/>
              </a:ext>
            </a:extLst>
          </p:cNvPr>
          <p:cNvSpPr txBox="1">
            <a:spLocks/>
          </p:cNvSpPr>
          <p:nvPr/>
        </p:nvSpPr>
        <p:spPr>
          <a:xfrm>
            <a:off x="6652502" y="2227207"/>
            <a:ext cx="4201747" cy="56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Farmářské bedýnky</a:t>
            </a:r>
          </a:p>
        </p:txBody>
      </p:sp>
    </p:spTree>
    <p:extLst>
      <p:ext uri="{BB962C8B-B14F-4D97-AF65-F5344CB8AC3E}">
        <p14:creationId xmlns:p14="http://schemas.microsoft.com/office/powerpoint/2010/main" val="366824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04AF1-D471-49B7-A72C-F4057D4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041"/>
            <a:ext cx="2947482" cy="3000387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možnost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řešení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problémů </a:t>
            </a:r>
            <a:r>
              <a:rPr lang="cs-CZ" dirty="0" err="1">
                <a:latin typeface="Arial Narrow" panose="020B0606020202030204" pitchFamily="34" charset="0"/>
              </a:rPr>
              <a:t>periférních</a:t>
            </a:r>
            <a:r>
              <a:rPr lang="cs-CZ" dirty="0">
                <a:latin typeface="Arial Narrow" panose="020B0606020202030204" pitchFamily="34" charset="0"/>
              </a:rPr>
              <a:t> oblastí?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EC81F6-9262-4777-9180-AEF869A9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755" y="864108"/>
            <a:ext cx="7845654" cy="512064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založeny na nových způsobech prodeje diverzifikaci do nových aktivit (přírody a péče o krajinu, agroturistiky nebo zvýšením přidané na zemědělských produktů.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schopnost získat zpět důvěru spotřebitelů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spotřeba potravin se stále více prolíná s odlišným životním stylem</a:t>
            </a:r>
          </a:p>
          <a:p>
            <a:endParaRPr lang="cs-CZ" dirty="0"/>
          </a:p>
          <a:p>
            <a:r>
              <a:rPr lang="cs-CZ" dirty="0"/>
              <a:t>redukce nezaměstnanosti </a:t>
            </a:r>
            <a:endParaRPr lang="en-US" dirty="0"/>
          </a:p>
          <a:p>
            <a:endParaRPr lang="en-US" dirty="0"/>
          </a:p>
          <a:p>
            <a:r>
              <a:rPr lang="cs-CZ" dirty="0"/>
              <a:t>depopulace venkovských oblastí</a:t>
            </a:r>
            <a:endParaRPr lang="en-US" dirty="0"/>
          </a:p>
          <a:p>
            <a:endParaRPr lang="en-US" dirty="0"/>
          </a:p>
          <a:p>
            <a:r>
              <a:rPr lang="cs-CZ" dirty="0"/>
              <a:t>snížení závislosti na lokální ekonomice</a:t>
            </a:r>
          </a:p>
          <a:p>
            <a:endParaRPr lang="cs-CZ" dirty="0"/>
          </a:p>
          <a:p>
            <a:r>
              <a:rPr lang="cs-CZ" dirty="0"/>
              <a:t>v EU hlavně Itálie, Francie a Španělska, Německo a Rakousko. </a:t>
            </a:r>
          </a:p>
          <a:p>
            <a:pPr marL="502920" lvl="1" indent="0">
              <a:buNone/>
            </a:pPr>
            <a:r>
              <a:rPr lang="cs-CZ" dirty="0"/>
              <a:t>činnosti přímého prodeje dosahují podíly 15 - 35% </a:t>
            </a:r>
          </a:p>
        </p:txBody>
      </p:sp>
    </p:spTree>
    <p:extLst>
      <p:ext uri="{BB962C8B-B14F-4D97-AF65-F5344CB8AC3E}">
        <p14:creationId xmlns:p14="http://schemas.microsoft.com/office/powerpoint/2010/main" val="263735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0151E-7A70-4A66-B12B-C90B60D0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0" y="365759"/>
            <a:ext cx="2947482" cy="2123691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konkrétní příklady / problémy APS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8826E2-4932-4E5F-9BEF-871AEFAE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015" y="864108"/>
            <a:ext cx="7315200" cy="51206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farmářské obchody u nás na rozdíl od Rakouska většinou neprovozuje samotný farmář. </a:t>
            </a:r>
          </a:p>
          <a:p>
            <a:endParaRPr lang="cs-CZ" dirty="0"/>
          </a:p>
          <a:p>
            <a:r>
              <a:rPr lang="cs-CZ" dirty="0"/>
              <a:t>tendence </a:t>
            </a:r>
            <a:r>
              <a:rPr lang="cs-CZ" dirty="0" err="1"/>
              <a:t>dozásobovat</a:t>
            </a:r>
            <a:r>
              <a:rPr lang="cs-CZ" dirty="0"/>
              <a:t> české FO zbožím ze zahraničí souvisí  s otázkou </a:t>
            </a:r>
            <a:r>
              <a:rPr lang="cs-CZ" dirty="0" err="1"/>
              <a:t>konvencionalizace</a:t>
            </a:r>
            <a:r>
              <a:rPr lang="cs-CZ" dirty="0"/>
              <a:t> FO</a:t>
            </a:r>
          </a:p>
          <a:p>
            <a:endParaRPr lang="cs-CZ" dirty="0"/>
          </a:p>
          <a:p>
            <a:r>
              <a:rPr lang="cs-CZ" dirty="0"/>
              <a:t>česká legislativa zatím nestanovuje jasnou definici lokální potraviny  ve výsledku tak lokální může vycházet pouze z toho že byla v lokalitě výrobek zabalen</a:t>
            </a:r>
          </a:p>
          <a:p>
            <a:pPr marL="502920" lvl="1" indent="0">
              <a:buNone/>
            </a:pPr>
            <a:r>
              <a:rPr lang="cs-CZ" dirty="0"/>
              <a:t>novela zákona z 2015. Prodejci nad 5 mld. musí uvádět zboží původu</a:t>
            </a:r>
          </a:p>
          <a:p>
            <a:pPr lvl="2"/>
            <a:r>
              <a:rPr lang="cs-CZ" dirty="0"/>
              <a:t>prodejci ale berou distributory ne zemi původu. </a:t>
            </a:r>
          </a:p>
          <a:p>
            <a:pPr lvl="2"/>
            <a:endParaRPr lang="cs-CZ" dirty="0"/>
          </a:p>
          <a:p>
            <a:r>
              <a:rPr lang="cs-CZ" dirty="0"/>
              <a:t>lokální past (</a:t>
            </a:r>
            <a:r>
              <a:rPr lang="cs-CZ" dirty="0" err="1"/>
              <a:t>local</a:t>
            </a:r>
            <a:r>
              <a:rPr lang="cs-CZ" dirty="0"/>
              <a:t>  trap) - obranný </a:t>
            </a:r>
            <a:r>
              <a:rPr lang="cs-CZ" dirty="0" err="1"/>
              <a:t>lokalismus</a:t>
            </a:r>
            <a:r>
              <a:rPr lang="cs-CZ" dirty="0"/>
              <a:t> </a:t>
            </a:r>
          </a:p>
          <a:p>
            <a:pPr marL="502920" lvl="1" indent="0">
              <a:buNone/>
            </a:pPr>
            <a:r>
              <a:rPr lang="cs-CZ" dirty="0"/>
              <a:t>lokální ne vždy kvalitní. </a:t>
            </a:r>
          </a:p>
          <a:p>
            <a:pPr marL="502920" lvl="1" indent="0">
              <a:buNone/>
            </a:pPr>
            <a:r>
              <a:rPr lang="cs-CZ" dirty="0"/>
              <a:t>farmáři často prodávají své výrobky konvenčním a alternativním způsobem.</a:t>
            </a:r>
          </a:p>
        </p:txBody>
      </p:sp>
    </p:spTree>
    <p:extLst>
      <p:ext uri="{BB962C8B-B14F-4D97-AF65-F5344CB8AC3E}">
        <p14:creationId xmlns:p14="http://schemas.microsoft.com/office/powerpoint/2010/main" val="239641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29EEF5-2557-45B8-805C-D7F1B50C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789B629-91D7-4CEB-95FE-9DB8046B8235}"/>
              </a:ext>
            </a:extLst>
          </p:cNvPr>
          <p:cNvGrpSpPr/>
          <p:nvPr/>
        </p:nvGrpSpPr>
        <p:grpSpPr>
          <a:xfrm>
            <a:off x="3521831" y="591994"/>
            <a:ext cx="8236320" cy="5392754"/>
            <a:chOff x="-1754" y="-1"/>
            <a:chExt cx="9177833" cy="651817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DFBECAB-5E3C-4393-8CCD-A22BCC23F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4" y="-1"/>
              <a:ext cx="8966242" cy="6518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937D3D78-AB4F-440E-97A1-ACD3F50EBA93}"/>
                </a:ext>
              </a:extLst>
            </p:cNvPr>
            <p:cNvSpPr txBox="1"/>
            <p:nvPr/>
          </p:nvSpPr>
          <p:spPr>
            <a:xfrm>
              <a:off x="7196367" y="4598130"/>
              <a:ext cx="1979712" cy="1302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Suppliers</a:t>
              </a:r>
              <a:r>
                <a:rPr lang="cs-CZ" sz="1600" dirty="0"/>
                <a:t> </a:t>
              </a:r>
              <a:r>
                <a:rPr lang="cs-CZ" sz="1600" dirty="0" err="1"/>
                <a:t>Badeko</a:t>
              </a:r>
              <a:endParaRPr lang="cs-CZ" sz="1600" dirty="0"/>
            </a:p>
            <a:p>
              <a:r>
                <a:rPr lang="cs-CZ" sz="1600" dirty="0" err="1"/>
                <a:t>Suppliers</a:t>
              </a:r>
              <a:r>
                <a:rPr lang="cs-CZ" sz="1600" dirty="0"/>
                <a:t> </a:t>
              </a:r>
              <a:r>
                <a:rPr lang="cs-CZ" sz="1600" dirty="0" err="1"/>
                <a:t>FarmBox</a:t>
              </a:r>
              <a:endParaRPr lang="cs-CZ" sz="1600" dirty="0"/>
            </a:p>
            <a:p>
              <a:r>
                <a:rPr lang="cs-CZ" sz="1600" dirty="0"/>
                <a:t>Region Brno-venkov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959A1A85-D514-48BC-9F21-A3684DD4E1E6}"/>
                </a:ext>
              </a:extLst>
            </p:cNvPr>
            <p:cNvSpPr/>
            <p:nvPr/>
          </p:nvSpPr>
          <p:spPr>
            <a:xfrm>
              <a:off x="0" y="-1"/>
              <a:ext cx="914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cs-CZ" b="1" dirty="0"/>
                <a:t>Residence </a:t>
              </a:r>
              <a:r>
                <a:rPr lang="cs-CZ" b="1" dirty="0" err="1"/>
                <a:t>of</a:t>
              </a:r>
              <a:r>
                <a:rPr lang="cs-CZ" b="1" dirty="0"/>
                <a:t> </a:t>
              </a:r>
              <a:r>
                <a:rPr lang="cs-CZ" b="1" dirty="0" err="1"/>
                <a:t>main</a:t>
              </a:r>
              <a:r>
                <a:rPr lang="cs-CZ" b="1" dirty="0"/>
                <a:t> </a:t>
              </a:r>
              <a:r>
                <a:rPr lang="cs-CZ" b="1" dirty="0" err="1"/>
                <a:t>suppliers</a:t>
              </a:r>
              <a:r>
                <a:rPr lang="cs-CZ" b="1" dirty="0"/>
                <a:t>  </a:t>
              </a:r>
              <a:r>
                <a:rPr lang="cs-CZ" b="1" dirty="0" err="1"/>
                <a:t>company</a:t>
              </a:r>
              <a:r>
                <a:rPr lang="cs-CZ" b="1" dirty="0"/>
                <a:t> </a:t>
              </a:r>
              <a:r>
                <a:rPr lang="cs-CZ" b="1" dirty="0" err="1"/>
                <a:t>Farmbox</a:t>
              </a:r>
              <a:r>
                <a:rPr lang="cs-CZ" b="1" dirty="0"/>
                <a:t> and </a:t>
              </a:r>
              <a:r>
                <a:rPr lang="cs-CZ" b="1" dirty="0" err="1"/>
                <a:t>Badeko</a:t>
              </a:r>
              <a:endParaRPr lang="cs-CZ" b="1" dirty="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F793E3DD-8664-42E6-8E21-F439F9A3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317"/>
            <a:ext cx="6072880" cy="86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4BCAC62-EB9F-4EE9-9792-15422AEB1E65}"/>
              </a:ext>
            </a:extLst>
          </p:cNvPr>
          <p:cNvSpPr txBox="1">
            <a:spLocks/>
          </p:cNvSpPr>
          <p:nvPr/>
        </p:nvSpPr>
        <p:spPr>
          <a:xfrm>
            <a:off x="126310" y="365759"/>
            <a:ext cx="2947482" cy="2123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latin typeface="Arial Narrow" panose="020B0606020202030204" pitchFamily="34" charset="0"/>
              </a:rPr>
              <a:t>konkrétní příklady/ problémy APS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29EEF5-2557-45B8-805C-D7F1B50C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523871D-DF89-4CF5-BE74-FED42B52079F}"/>
              </a:ext>
            </a:extLst>
          </p:cNvPr>
          <p:cNvGrpSpPr/>
          <p:nvPr/>
        </p:nvGrpSpPr>
        <p:grpSpPr>
          <a:xfrm>
            <a:off x="3048000" y="329228"/>
            <a:ext cx="9144000" cy="6528772"/>
            <a:chOff x="0" y="-9985"/>
            <a:chExt cx="9144000" cy="6528772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22B2152E-95BE-4BBF-B285-725D00C596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8"/>
            <a:stretch/>
          </p:blipFill>
          <p:spPr bwMode="auto">
            <a:xfrm>
              <a:off x="0" y="-9985"/>
              <a:ext cx="9144000" cy="6528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A83AAA3C-626D-4BBF-9FE6-B5D7BE39C0E1}"/>
                </a:ext>
              </a:extLst>
            </p:cNvPr>
            <p:cNvSpPr txBox="1"/>
            <p:nvPr/>
          </p:nvSpPr>
          <p:spPr>
            <a:xfrm>
              <a:off x="7152210" y="4365104"/>
              <a:ext cx="197971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Regular</a:t>
              </a:r>
              <a:r>
                <a:rPr lang="cs-CZ" sz="1600" dirty="0"/>
                <a:t> </a:t>
              </a:r>
              <a:r>
                <a:rPr lang="cs-CZ" sz="1600" dirty="0" err="1"/>
                <a:t>sellers</a:t>
              </a:r>
              <a:endParaRPr lang="cs-CZ" sz="1600" dirty="0"/>
            </a:p>
            <a:p>
              <a:r>
                <a:rPr lang="cs-CZ" sz="1600" dirty="0" err="1"/>
                <a:t>Occesional</a:t>
              </a:r>
              <a:r>
                <a:rPr lang="cs-CZ" sz="1600" dirty="0"/>
                <a:t> </a:t>
              </a:r>
              <a:r>
                <a:rPr lang="cs-CZ" sz="1600" dirty="0" err="1"/>
                <a:t>sellers</a:t>
              </a:r>
              <a:endParaRPr lang="cs-CZ" sz="1600" dirty="0"/>
            </a:p>
            <a:p>
              <a:r>
                <a:rPr lang="cs-CZ" sz="1600" dirty="0"/>
                <a:t> </a:t>
              </a:r>
              <a:r>
                <a:rPr lang="cs-CZ" sz="1600" dirty="0" err="1"/>
                <a:t>cadastral</a:t>
              </a:r>
              <a:r>
                <a:rPr lang="cs-CZ" sz="1600" dirty="0"/>
                <a:t> area Kuřim</a:t>
              </a:r>
            </a:p>
            <a:p>
              <a:r>
                <a:rPr lang="cs-CZ" sz="1600" dirty="0"/>
                <a:t>Region Brno-venkov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6E32D661-7A26-45DF-8955-951773E04964}"/>
                </a:ext>
              </a:extLst>
            </p:cNvPr>
            <p:cNvSpPr txBox="1"/>
            <p:nvPr/>
          </p:nvSpPr>
          <p:spPr>
            <a:xfrm>
              <a:off x="0" y="33082"/>
              <a:ext cx="89779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Residence </a:t>
              </a:r>
              <a:r>
                <a:rPr lang="cs-CZ" b="1" dirty="0" err="1"/>
                <a:t>of</a:t>
              </a:r>
              <a:r>
                <a:rPr lang="cs-CZ" b="1" dirty="0"/>
                <a:t> </a:t>
              </a:r>
              <a:r>
                <a:rPr lang="cs-CZ" b="1" dirty="0" err="1"/>
                <a:t>sellers</a:t>
              </a:r>
              <a:r>
                <a:rPr lang="cs-CZ" b="1" dirty="0"/>
                <a:t> on </a:t>
              </a:r>
              <a:r>
                <a:rPr lang="cs-CZ" b="1" dirty="0" err="1"/>
                <a:t>farm</a:t>
              </a:r>
              <a:r>
                <a:rPr lang="cs-CZ" b="1" dirty="0"/>
                <a:t> </a:t>
              </a:r>
              <a:r>
                <a:rPr lang="cs-CZ" b="1" dirty="0" err="1"/>
                <a:t>markets</a:t>
              </a:r>
              <a:r>
                <a:rPr lang="cs-CZ" b="1" dirty="0"/>
                <a:t> in Kuřim 2014</a:t>
              </a:r>
            </a:p>
          </p:txBody>
        </p:sp>
      </p:grpSp>
      <p:sp>
        <p:nvSpPr>
          <p:cNvPr id="15" name="Nadpis 1">
            <a:extLst>
              <a:ext uri="{FF2B5EF4-FFF2-40B4-BE49-F238E27FC236}">
                <a16:creationId xmlns:a16="http://schemas.microsoft.com/office/drawing/2014/main" id="{EE7C0319-D8B9-458B-897C-A04F0D1DF83B}"/>
              </a:ext>
            </a:extLst>
          </p:cNvPr>
          <p:cNvSpPr txBox="1">
            <a:spLocks/>
          </p:cNvSpPr>
          <p:nvPr/>
        </p:nvSpPr>
        <p:spPr>
          <a:xfrm>
            <a:off x="126310" y="365759"/>
            <a:ext cx="2947482" cy="2123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latin typeface="Arial Narrow" panose="020B0606020202030204" pitchFamily="34" charset="0"/>
              </a:rPr>
              <a:t>konkrétní příklady/ problémy APS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2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79CCF-56C6-4C5E-AB36-772ADEF91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globální obchod umožňuje zachovat stálou produkci na místech, díky přístupu na globální trh</a:t>
            </a:r>
          </a:p>
          <a:p>
            <a:endParaRPr lang="cs-CZ" dirty="0"/>
          </a:p>
          <a:p>
            <a:r>
              <a:rPr lang="cs-CZ" dirty="0"/>
              <a:t>kritika food </a:t>
            </a:r>
            <a:r>
              <a:rPr lang="cs-CZ" dirty="0" err="1"/>
              <a:t>miles</a:t>
            </a:r>
            <a:r>
              <a:rPr lang="cs-CZ" dirty="0"/>
              <a:t> – uhlíkové účetnictví  </a:t>
            </a:r>
          </a:p>
          <a:p>
            <a:pPr lvl="1"/>
            <a:r>
              <a:rPr lang="cs-CZ" dirty="0"/>
              <a:t>některá regiony musí více zavlažovat produkty musí být zamraženy a tudíž dovoz je jednodušší </a:t>
            </a:r>
          </a:p>
          <a:p>
            <a:endParaRPr lang="cs-CZ" dirty="0"/>
          </a:p>
          <a:p>
            <a:r>
              <a:rPr lang="cs-CZ" dirty="0"/>
              <a:t>defenzivní </a:t>
            </a:r>
            <a:r>
              <a:rPr lang="cs-CZ" dirty="0" err="1"/>
              <a:t>lokalismus</a:t>
            </a:r>
            <a:r>
              <a:rPr lang="cs-CZ" dirty="0"/>
              <a:t> může vyústit v xenofobii vůči nelokálnímu </a:t>
            </a:r>
          </a:p>
          <a:p>
            <a:endParaRPr lang="cs-CZ" dirty="0"/>
          </a:p>
          <a:p>
            <a:r>
              <a:rPr lang="cs-CZ" dirty="0"/>
              <a:t>sociální vyloučení</a:t>
            </a:r>
          </a:p>
          <a:p>
            <a:pPr lvl="1"/>
            <a:r>
              <a:rPr lang="cs-CZ" dirty="0"/>
              <a:t>často spojeno s vyšší cenou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E07892-7FEE-441A-B9F0-919EF2106493}"/>
              </a:ext>
            </a:extLst>
          </p:cNvPr>
          <p:cNvSpPr txBox="1">
            <a:spLocks/>
          </p:cNvSpPr>
          <p:nvPr/>
        </p:nvSpPr>
        <p:spPr>
          <a:xfrm>
            <a:off x="126310" y="365759"/>
            <a:ext cx="2947482" cy="2123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latin typeface="Arial Narrow" panose="020B0606020202030204" pitchFamily="34" charset="0"/>
              </a:rPr>
              <a:t>konkrétní příklady/ problémy APS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3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275BB-7381-4412-A37F-075115F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896"/>
            <a:ext cx="2947482" cy="1589117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proč je výzkum důležitý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77CAD2-137F-44B7-84CE-699C7BE0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339745"/>
          </a:xfrm>
        </p:spPr>
        <p:txBody>
          <a:bodyPr>
            <a:normAutofit fontScale="92500"/>
          </a:bodyPr>
          <a:lstStyle/>
          <a:p>
            <a:r>
              <a:rPr lang="cs-CZ" dirty="0"/>
              <a:t>závislost na biofyzikálních procesech</a:t>
            </a:r>
          </a:p>
          <a:p>
            <a:pPr marL="502920" lvl="1" indent="0">
              <a:buNone/>
            </a:pPr>
            <a:r>
              <a:rPr lang="cs-CZ" dirty="0"/>
              <a:t>=&gt;velmi lokální proces vázaný na klima, půdu a sociálně kulturní podmínky</a:t>
            </a:r>
          </a:p>
          <a:p>
            <a:pPr lvl="1"/>
            <a:endParaRPr lang="cs-CZ" dirty="0"/>
          </a:p>
          <a:p>
            <a:r>
              <a:rPr lang="cs-CZ" dirty="0"/>
              <a:t>růst globální distribuce a spotřeby</a:t>
            </a:r>
          </a:p>
          <a:p>
            <a:pPr marL="502920" lvl="1" indent="0">
              <a:buNone/>
            </a:pPr>
            <a:r>
              <a:rPr lang="cs-CZ" dirty="0"/>
              <a:t>„permanent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summertime</a:t>
            </a:r>
            <a:r>
              <a:rPr lang="cs-CZ" dirty="0"/>
              <a:t>“</a:t>
            </a:r>
          </a:p>
          <a:p>
            <a:pPr marL="502920" lvl="1" indent="0">
              <a:buNone/>
            </a:pPr>
            <a:r>
              <a:rPr lang="cs-CZ" dirty="0"/>
              <a:t>před rokem 1970 se 90 % veškerých potravin spotřebovalo v zemi původu. </a:t>
            </a:r>
          </a:p>
          <a:p>
            <a:pPr lvl="1"/>
            <a:endParaRPr lang="cs-CZ" dirty="0"/>
          </a:p>
          <a:p>
            <a:r>
              <a:rPr lang="cs-CZ" dirty="0"/>
              <a:t>lidé vy vyspělých státech za jídlo utratí pouze desetinu svých příjmů v porovnání s třetinou před 50-60 lety. </a:t>
            </a:r>
          </a:p>
          <a:p>
            <a:pPr marL="502920" lvl="1" indent="0">
              <a:buNone/>
            </a:pPr>
            <a:r>
              <a:rPr lang="cs-CZ" dirty="0"/>
              <a:t>v ČR cca 20 % za potraviny a nápoje </a:t>
            </a:r>
            <a:r>
              <a:rPr lang="cs-CZ" b="1" dirty="0"/>
              <a:t>– druhý nejvyšší podíl na výdajích </a:t>
            </a:r>
          </a:p>
          <a:p>
            <a:pPr lvl="1"/>
            <a:r>
              <a:rPr lang="cs-CZ" dirty="0"/>
              <a:t>=&gt;Jídlo tak bude mít vždy dva konstrukty politický a osobní </a:t>
            </a:r>
          </a:p>
          <a:p>
            <a:pPr marL="960120" lvl="2" indent="0">
              <a:buNone/>
            </a:pPr>
            <a:r>
              <a:rPr lang="cs-CZ" dirty="0"/>
              <a:t>vždy bude poptávka po zabezpečení potravního řetězce.</a:t>
            </a:r>
          </a:p>
          <a:p>
            <a:endParaRPr lang="cs-CZ" dirty="0"/>
          </a:p>
          <a:p>
            <a:r>
              <a:rPr lang="cs-CZ" dirty="0"/>
              <a:t>potravinové řetězce jsou důležitým nosičem vazby mezi zemědělstvím a obchodními společnostmi, producenty a spotřebiteli.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65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B4EA7-716D-4B56-9117-9C5B5024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312"/>
            <a:ext cx="2947482" cy="1192777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361C08-CEC6-4638-90D3-CDE790F5F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Alternativní potravinové sítě mohou sloužit jako doplněk ke klasickým konvenčním sítím</a:t>
            </a:r>
          </a:p>
          <a:p>
            <a:pPr marL="502920" lvl="1" indent="0">
              <a:buNone/>
            </a:pPr>
            <a:r>
              <a:rPr lang="cs-CZ" dirty="0"/>
              <a:t>Stejně jak dochází k prolínání alternativních systémů do konvenčních maloobchodů dochází k pronikání konvenčních tendencích do alternativních sítí</a:t>
            </a:r>
          </a:p>
          <a:p>
            <a:pPr marL="502920" lvl="1" indent="0">
              <a:buNone/>
            </a:pPr>
            <a:endParaRPr lang="cs-CZ" dirty="0"/>
          </a:p>
          <a:p>
            <a:r>
              <a:rPr lang="cs-CZ" dirty="0"/>
              <a:t>Potenciál vychází z širokého zájmu veřejnosti o tyto produkty</a:t>
            </a:r>
          </a:p>
        </p:txBody>
      </p:sp>
    </p:spTree>
    <p:extLst>
      <p:ext uri="{BB962C8B-B14F-4D97-AF65-F5344CB8AC3E}">
        <p14:creationId xmlns:p14="http://schemas.microsoft.com/office/powerpoint/2010/main" val="282864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53501-0767-4CA0-8B9A-E984ADFF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288857"/>
            <a:ext cx="2947482" cy="2279455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globální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x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lokální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A19E5AA-7302-456E-AB2C-2150421E7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01804"/>
            <a:ext cx="3455700" cy="164327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43921EF-8A5B-4A00-8F55-E88700506B95}"/>
              </a:ext>
            </a:extLst>
          </p:cNvPr>
          <p:cNvSpPr txBox="1">
            <a:spLocks/>
          </p:cNvSpPr>
          <p:nvPr/>
        </p:nvSpPr>
        <p:spPr>
          <a:xfrm>
            <a:off x="3869268" y="864108"/>
            <a:ext cx="7315200" cy="528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pt-BR" dirty="0"/>
              <a:t>agro-industriální paradigma </a:t>
            </a:r>
            <a:endParaRPr lang="cs-CZ" dirty="0"/>
          </a:p>
          <a:p>
            <a:pPr marL="845820" lvl="1" indent="-342900">
              <a:buAutoNum type="alphaLcParenR"/>
            </a:pPr>
            <a:r>
              <a:rPr lang="cs-CZ" dirty="0"/>
              <a:t>modernizace a industrializace</a:t>
            </a:r>
          </a:p>
          <a:p>
            <a:pPr marL="845820" lvl="1" indent="-342900">
              <a:buAutoNum type="alphaLcParenR"/>
            </a:pPr>
            <a:r>
              <a:rPr lang="cs-CZ" dirty="0"/>
              <a:t>standardizace potravinářské produkce a výrobních procedur </a:t>
            </a:r>
          </a:p>
          <a:p>
            <a:pPr marL="845820" lvl="1" indent="-342900">
              <a:buAutoNum type="alphaLcParenR"/>
            </a:pPr>
            <a:r>
              <a:rPr lang="cs-CZ" dirty="0"/>
              <a:t> globalizace potravinových trhů. </a:t>
            </a:r>
          </a:p>
          <a:p>
            <a:pPr lvl="1"/>
            <a:r>
              <a:rPr lang="cs-CZ" dirty="0"/>
              <a:t>podporováno EU i WTO</a:t>
            </a:r>
          </a:p>
          <a:p>
            <a:pPr lvl="1"/>
            <a:r>
              <a:rPr lang="cs-CZ" dirty="0"/>
              <a:t>rozvoj potravinových systémů v posledních 30–40 letech.</a:t>
            </a:r>
          </a:p>
          <a:p>
            <a:pPr marL="502920" lvl="1" indent="0">
              <a:buNone/>
            </a:pPr>
            <a:r>
              <a:rPr lang="cs-CZ" dirty="0"/>
              <a:t>Výsledkem je klesající podíl celkové přidané hodnoty u primárního výrobce</a:t>
            </a:r>
          </a:p>
          <a:p>
            <a:pPr marL="502920" lvl="1" indent="0">
              <a:buNone/>
            </a:pPr>
            <a:endParaRPr lang="cs-CZ" dirty="0"/>
          </a:p>
          <a:p>
            <a:pPr marL="502920" lvl="1" indent="0">
              <a:buNone/>
            </a:pPr>
            <a:endParaRPr lang="cs-CZ" dirty="0"/>
          </a:p>
          <a:p>
            <a:pPr marL="457200" indent="-457200">
              <a:buAutoNum type="arabicParenR"/>
            </a:pPr>
            <a:r>
              <a:rPr lang="pt-BR" dirty="0"/>
              <a:t>integrované teritoriální paradigma</a:t>
            </a:r>
            <a:endParaRPr lang="cs-CZ" dirty="0"/>
          </a:p>
          <a:p>
            <a:pPr lvl="1"/>
            <a:r>
              <a:rPr lang="cs-CZ" dirty="0"/>
              <a:t>oceňuje specifické zdroje v území a sociální vztahy blízkosti</a:t>
            </a:r>
          </a:p>
          <a:p>
            <a:pPr lvl="1"/>
            <a:r>
              <a:rPr lang="cs-CZ" dirty="0"/>
              <a:t>potravinová produkce  spojena s ochranou přírody a krajiny, cestovním ruchem , vzděláváním – větší heterogenita procesů</a:t>
            </a:r>
          </a:p>
          <a:p>
            <a:pPr lvl="1"/>
            <a:r>
              <a:rPr lang="cs-CZ" dirty="0"/>
              <a:t> charakteristické respektování rozdílů mezi jednotlivými systémy, kulturními tradicemi, či preferencemi spotřebitelů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83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44313-8623-4983-A616-885B4886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573"/>
            <a:ext cx="2947482" cy="1934898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agro-industriální paradigma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9FD56D-F341-497E-91C0-7D32BFED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773" y="745588"/>
            <a:ext cx="7315200" cy="549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Přechod z </a:t>
            </a:r>
            <a:r>
              <a:rPr lang="cs-CZ" dirty="0" err="1"/>
              <a:t>produktivismu</a:t>
            </a:r>
            <a:r>
              <a:rPr lang="cs-CZ" dirty="0"/>
              <a:t> do </a:t>
            </a:r>
            <a:r>
              <a:rPr lang="cs-CZ" dirty="0" err="1"/>
              <a:t>postproduktivismu</a:t>
            </a:r>
            <a:endParaRPr lang="cs-CZ" dirty="0"/>
          </a:p>
          <a:p>
            <a:pPr marL="502920" lvl="1" indent="0">
              <a:buNone/>
            </a:pPr>
            <a:endParaRPr lang="cs-CZ" dirty="0"/>
          </a:p>
          <a:p>
            <a:pPr marL="502920" lvl="1" indent="0">
              <a:buNone/>
            </a:pPr>
            <a:r>
              <a:rPr lang="cs-CZ" dirty="0"/>
              <a:t>vznik nových dynamických trhů (</a:t>
            </a:r>
            <a:r>
              <a:rPr lang="cs-CZ" dirty="0" err="1"/>
              <a:t>eshop</a:t>
            </a:r>
            <a:r>
              <a:rPr lang="cs-CZ" dirty="0"/>
              <a:t>, mezinárodní obchod, atd.. )</a:t>
            </a:r>
          </a:p>
          <a:p>
            <a:pPr marL="502920" lvl="1" indent="0">
              <a:buNone/>
            </a:pPr>
            <a:endParaRPr lang="cs-CZ" dirty="0"/>
          </a:p>
          <a:p>
            <a:pPr marL="502920" lvl="1" indent="0">
              <a:buNone/>
            </a:pPr>
            <a:r>
              <a:rPr lang="cs-CZ" dirty="0"/>
              <a:t>trh mnohem více řízen poptávkou</a:t>
            </a:r>
          </a:p>
          <a:p>
            <a:pPr marL="502920" lvl="1" indent="0">
              <a:buNone/>
            </a:pPr>
            <a:endParaRPr lang="cs-CZ" dirty="0"/>
          </a:p>
          <a:p>
            <a:pPr marL="502920" lvl="1" indent="0">
              <a:buNone/>
            </a:pPr>
            <a:r>
              <a:rPr lang="cs-CZ" dirty="0"/>
              <a:t>zvýšily se možnosti potravinářského průmyslu pro výrobu z nezemědělských surovin</a:t>
            </a:r>
          </a:p>
          <a:p>
            <a:pPr lvl="2"/>
            <a:r>
              <a:rPr lang="cs-CZ" dirty="0"/>
              <a:t>moderní  přístup k zemědělství vytvořil zvláštní ekonomickou logiku = zemědělské příjmy se zvýší při zvýšení celkového objemu výroby a současně zvýšením technické účinnosti výroby</a:t>
            </a:r>
          </a:p>
          <a:p>
            <a:pPr marL="502920" lvl="1" indent="0">
              <a:buNone/>
            </a:pPr>
            <a:endParaRPr lang="cs-CZ" dirty="0"/>
          </a:p>
          <a:p>
            <a:pPr marL="502920" lvl="1" indent="0">
              <a:buNone/>
            </a:pPr>
            <a:r>
              <a:rPr lang="cs-CZ" dirty="0"/>
              <a:t>hranice </a:t>
            </a:r>
            <a:r>
              <a:rPr lang="cs-CZ" dirty="0" err="1"/>
              <a:t>produktivismu</a:t>
            </a:r>
            <a:r>
              <a:rPr lang="cs-CZ" dirty="0"/>
              <a:t> se objevují už na konci 20. století  </a:t>
            </a:r>
          </a:p>
          <a:p>
            <a:pPr lvl="2"/>
            <a:r>
              <a:rPr lang="cs-CZ" dirty="0"/>
              <a:t>celkový objem produkce už nemůže být rozšířen, protože trhy jsou saturovány</a:t>
            </a:r>
          </a:p>
          <a:p>
            <a:pPr lvl="2"/>
            <a:r>
              <a:rPr lang="cs-CZ" dirty="0"/>
              <a:t>roste opozice  k dumpingu na  přebytky na světových trzích      </a:t>
            </a:r>
          </a:p>
          <a:p>
            <a:pPr marL="960120" lvl="2" indent="0">
              <a:buNone/>
            </a:pPr>
            <a:r>
              <a:rPr lang="cs-CZ" dirty="0"/>
              <a:t>	=&gt; omezení vývozu</a:t>
            </a:r>
          </a:p>
          <a:p>
            <a:pPr lvl="2"/>
            <a:r>
              <a:rPr lang="cs-CZ" dirty="0"/>
              <a:t>potravinová bezpečnost</a:t>
            </a:r>
          </a:p>
          <a:p>
            <a:pPr marL="960120" lvl="2" indent="0">
              <a:buNone/>
            </a:pPr>
            <a:r>
              <a:rPr lang="cs-CZ" dirty="0"/>
              <a:t>	 ptačí chřipka , BSE… =&gt; značné výchylky v poptávce</a:t>
            </a:r>
          </a:p>
          <a:p>
            <a:pPr marL="502920" lvl="1" indent="0">
              <a:buNone/>
            </a:pPr>
            <a:endParaRPr lang="cs-CZ" dirty="0"/>
          </a:p>
          <a:p>
            <a:pPr marL="502920" lvl="1" indent="0">
              <a:buNone/>
            </a:pPr>
            <a:r>
              <a:rPr lang="cs-CZ" dirty="0"/>
              <a:t>naráží také na systém kvót, hygienických a environmentálních opatření.</a:t>
            </a:r>
          </a:p>
          <a:p>
            <a:pPr marL="502920" lvl="1" indent="0">
              <a:buNone/>
            </a:pPr>
            <a:r>
              <a:rPr lang="cs-CZ" dirty="0"/>
              <a:t>	 =&gt; opatření nepřináší zisk, pouze náklady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0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0EBEF-8B26-4B76-9C18-CCDFE1A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556"/>
            <a:ext cx="2947482" cy="1232533"/>
          </a:xfrm>
        </p:spPr>
        <p:txBody>
          <a:bodyPr/>
          <a:lstStyle/>
          <a:p>
            <a:r>
              <a:rPr lang="cs-CZ" dirty="0"/>
              <a:t>globální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86E941-0D56-431E-9FAB-541DD1AE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885" y="338798"/>
            <a:ext cx="7315200" cy="2532185"/>
          </a:xfrm>
        </p:spPr>
        <p:txBody>
          <a:bodyPr/>
          <a:lstStyle/>
          <a:p>
            <a:r>
              <a:rPr lang="cs-CZ" dirty="0"/>
              <a:t>Na základě poptávky zemědělství a potravinářství silně industrializované </a:t>
            </a:r>
          </a:p>
          <a:p>
            <a:pPr marL="502920" lvl="1" indent="0">
              <a:buNone/>
            </a:pPr>
            <a:r>
              <a:rPr lang="cs-CZ" dirty="0"/>
              <a:t>Musí zajisti včasné dodávky a pokrýt spotřebu</a:t>
            </a:r>
          </a:p>
          <a:p>
            <a:pPr marL="502920" lvl="1" indent="0">
              <a:buNone/>
            </a:pPr>
            <a:r>
              <a:rPr lang="cs-CZ" dirty="0"/>
              <a:t>Produkce potravin pro globální trh si žádá velké investice a dává nesmírnou sílu nadnárodním korporacím a velkým prodejcům. </a:t>
            </a:r>
          </a:p>
          <a:p>
            <a:pPr marL="502920" lvl="1" indent="0">
              <a:buNone/>
            </a:pPr>
            <a:r>
              <a:rPr lang="cs-CZ" dirty="0"/>
              <a:t>Producenti zde ztrácí své postavení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0821A4-8A14-461F-BC67-B83B2E10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885" y="2732986"/>
            <a:ext cx="6625883" cy="37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9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2363C-56C1-477E-AD09-2B50D52A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646"/>
            <a:ext cx="2947482" cy="1563837"/>
          </a:xfrm>
        </p:spPr>
        <p:txBody>
          <a:bodyPr>
            <a:normAutofit fontScale="90000"/>
          </a:bodyPr>
          <a:lstStyle/>
          <a:p>
            <a:r>
              <a:rPr lang="cs-CZ" dirty="0"/>
              <a:t>globální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3E7560-240A-4E2D-A556-CBC767291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604" y="863281"/>
            <a:ext cx="7315200" cy="559378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Pestré – jednodušší u obilnin x složitější u živočišné produkce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 pohledu producenta výhodné zapojení více aktérů </a:t>
            </a:r>
          </a:p>
          <a:p>
            <a:pPr marL="502920" lvl="1" indent="0">
              <a:buNone/>
            </a:pPr>
            <a:r>
              <a:rPr lang="cs-CZ" dirty="0"/>
              <a:t>-  usnadňují koordinaci procesů které biologicky pokulhávají</a:t>
            </a:r>
          </a:p>
          <a:p>
            <a:pPr marL="0" indent="0">
              <a:buNone/>
            </a:pPr>
            <a:r>
              <a:rPr lang="cs-CZ" dirty="0"/>
              <a:t>Snaha zavést koncept </a:t>
            </a:r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dirty="0"/>
              <a:t>, stejně jako u aut</a:t>
            </a:r>
          </a:p>
          <a:p>
            <a:pPr marL="502920" lvl="1" indent="0">
              <a:buNone/>
            </a:pPr>
            <a:r>
              <a:rPr lang="cs-CZ" dirty="0"/>
              <a:t>„Globální řetězec s jídlem by nemohl existovat bez průmyslové revoluce, bez chladících boxu a levné dopravy“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Příklady</a:t>
            </a:r>
          </a:p>
          <a:p>
            <a:pPr marL="457200" indent="-457200">
              <a:buAutoNum type="arabicParenR"/>
            </a:pPr>
            <a:r>
              <a:rPr lang="cs-CZ" dirty="0"/>
              <a:t>Kuřata</a:t>
            </a:r>
          </a:p>
          <a:p>
            <a:pPr marL="502920" lvl="1" indent="0">
              <a:buNone/>
            </a:pPr>
            <a:r>
              <a:rPr lang="cs-CZ" dirty="0"/>
              <a:t>produkce kuřat se stala velkým vysoce integrovaným procesem, kterému dominují tři velmoci Čína, USA a Brazílie</a:t>
            </a:r>
          </a:p>
          <a:p>
            <a:pPr marL="502920" lvl="1" indent="0">
              <a:buNone/>
            </a:pPr>
            <a:r>
              <a:rPr lang="cs-CZ" dirty="0"/>
              <a:t>vytváří dohromady víc jak polovinu světové produkce</a:t>
            </a:r>
          </a:p>
          <a:p>
            <a:pPr marL="457200" indent="-457200">
              <a:buFont typeface="Wingdings 2" pitchFamily="18" charset="2"/>
              <a:buAutoNum type="arabicParenR"/>
            </a:pPr>
            <a:r>
              <a:rPr lang="cs-CZ" dirty="0"/>
              <a:t>Ovoce </a:t>
            </a:r>
          </a:p>
          <a:p>
            <a:pPr marL="502920" lvl="1" indent="0">
              <a:buNone/>
            </a:pPr>
            <a:r>
              <a:rPr lang="cs-CZ" dirty="0"/>
              <a:t>mezi Keňou Zimbabwe a UK </a:t>
            </a:r>
          </a:p>
          <a:p>
            <a:pPr marL="502920" lvl="1" indent="0">
              <a:buNone/>
            </a:pPr>
            <a:r>
              <a:rPr lang="cs-CZ" dirty="0"/>
              <a:t>více se zaměřuje na distribuci a marketing (řízeno  supermarkety místo producentů)</a:t>
            </a:r>
          </a:p>
          <a:p>
            <a:pPr marL="502920" lvl="1" indent="0">
              <a:buNone/>
            </a:pPr>
            <a:r>
              <a:rPr lang="cs-CZ" dirty="0"/>
              <a:t>trh opět koncentrovaný (Čína), </a:t>
            </a:r>
            <a:r>
              <a:rPr lang="cs-CZ" b="1" dirty="0"/>
              <a:t>chudší státy mají možnost do trhu promluvit pouze v sezóně, kdy je nadúroda</a:t>
            </a:r>
          </a:p>
          <a:p>
            <a:pPr marL="502920" lvl="1" indent="0">
              <a:buNone/>
            </a:pPr>
            <a:r>
              <a:rPr lang="cs-CZ" dirty="0"/>
              <a:t>=&gt;maloobchod raději vybírá stabilní dodavatele</a:t>
            </a:r>
          </a:p>
          <a:p>
            <a:pPr marL="457200" indent="-457200">
              <a:buAutoNum type="arabi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01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CC5CB-FBE7-46C6-A84B-5F3A41E9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57AB752-CF25-49F3-89DF-2A2892B9C1A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23"/>
            <a:ext cx="5894364" cy="65274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9BCC9F5-9923-4D0E-A72D-EC9FF4A55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715767"/>
            <a:ext cx="65913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1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95D226-426B-4E38-BC78-24D44F86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659" y="1272071"/>
            <a:ext cx="7315200" cy="5120640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prostorová koncentrace</a:t>
            </a:r>
          </a:p>
          <a:p>
            <a:r>
              <a:rPr lang="cs-CZ" dirty="0"/>
              <a:t>téměř 90 procent světového trhu s pesticidy je řízeno deseti firmami</a:t>
            </a:r>
          </a:p>
          <a:p>
            <a:r>
              <a:rPr lang="cs-CZ" dirty="0"/>
              <a:t>dvacet šest procent světového trhu s balením potravin je řízeno předními deseti firmami.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4F56FB-948A-4688-AD85-144FA2A78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96632" y="465289"/>
            <a:ext cx="5302444" cy="406847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B674C06-DC9E-4F85-8D69-1B3425DFEF6D}"/>
              </a:ext>
            </a:extLst>
          </p:cNvPr>
          <p:cNvSpPr txBox="1">
            <a:spLocks/>
          </p:cNvSpPr>
          <p:nvPr/>
        </p:nvSpPr>
        <p:spPr>
          <a:xfrm>
            <a:off x="72383" y="726688"/>
            <a:ext cx="2947482" cy="1563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900" dirty="0">
                <a:latin typeface="Arial Narrow" panose="020B0606020202030204" pitchFamily="34" charset="0"/>
              </a:rPr>
              <a:t>globální </a:t>
            </a:r>
            <a:br>
              <a:rPr lang="cs-CZ" sz="6900" dirty="0">
                <a:latin typeface="Arial Narrow" panose="020B0606020202030204" pitchFamily="34" charset="0"/>
              </a:rPr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28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4147BC-0089-4504-B320-0CFB2C5F5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Kombinace globálních značek s lokálními produkty</a:t>
            </a:r>
          </a:p>
          <a:p>
            <a:endParaRPr lang="cs-CZ" dirty="0"/>
          </a:p>
          <a:p>
            <a:r>
              <a:rPr lang="cs-CZ" dirty="0"/>
              <a:t>V zemědělsko-průmyslovém sektoru dominuje snaha o zavedení a udržení značkových produktů</a:t>
            </a:r>
          </a:p>
          <a:p>
            <a:pPr marL="502920" lvl="1" indent="0">
              <a:buNone/>
            </a:pPr>
            <a:r>
              <a:rPr lang="cs-CZ" dirty="0"/>
              <a:t>ideální, z hlediska výrobce by byly značky, které se prodávají všude bez nutnosti modifikace. </a:t>
            </a:r>
          </a:p>
          <a:p>
            <a:pPr marL="502920" lvl="1" indent="0">
              <a:buNone/>
            </a:pPr>
            <a:r>
              <a:rPr lang="cs-CZ" dirty="0"/>
              <a:t>potravinářský průmysl není takový slině ovlivněn lokálními zvyklostmi a chutěmi.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„Nestlé,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, has </a:t>
            </a:r>
            <a:r>
              <a:rPr lang="cs-CZ" dirty="0" err="1"/>
              <a:t>around</a:t>
            </a:r>
            <a:r>
              <a:rPr lang="cs-CZ" dirty="0"/>
              <a:t> 8000 </a:t>
            </a:r>
            <a:r>
              <a:rPr lang="cs-CZ" dirty="0" err="1"/>
              <a:t>brands</a:t>
            </a:r>
            <a:r>
              <a:rPr lang="cs-CZ" dirty="0"/>
              <a:t> in up to 20,000 </a:t>
            </a:r>
            <a:r>
              <a:rPr lang="cs-CZ" dirty="0" err="1"/>
              <a:t>variants</a:t>
            </a:r>
            <a:r>
              <a:rPr lang="cs-CZ" dirty="0"/>
              <a:t>.“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7C4B28-68BF-48BB-8DEE-4EC3EBBB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5058"/>
            <a:ext cx="3474720" cy="2606039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023F703-ECA0-4B6C-BB46-6D5C55DF6EE1}"/>
              </a:ext>
            </a:extLst>
          </p:cNvPr>
          <p:cNvSpPr txBox="1">
            <a:spLocks/>
          </p:cNvSpPr>
          <p:nvPr/>
        </p:nvSpPr>
        <p:spPr>
          <a:xfrm>
            <a:off x="0" y="722116"/>
            <a:ext cx="2947482" cy="270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dirty="0">
                <a:latin typeface="Arial Narrow" panose="020B0606020202030204" pitchFamily="34" charset="0"/>
              </a:rPr>
              <a:t>Propojení globálního a lokálního </a:t>
            </a:r>
            <a:br>
              <a:rPr lang="cs-CZ" sz="6900" dirty="0">
                <a:latin typeface="Arial Narrow" panose="020B0606020202030204" pitchFamily="34" charset="0"/>
              </a:rPr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03995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239</TotalTime>
  <Words>977</Words>
  <Application>Microsoft Office PowerPoint</Application>
  <PresentationFormat>Širokoúhlá obrazovka</PresentationFormat>
  <Paragraphs>189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Corbel</vt:lpstr>
      <vt:lpstr>Wingdings 2</vt:lpstr>
      <vt:lpstr>Rámeček</vt:lpstr>
      <vt:lpstr>Alternativní potravinové sítě</vt:lpstr>
      <vt:lpstr>proč je výzkum důležitý </vt:lpstr>
      <vt:lpstr>globální  x  lokální </vt:lpstr>
      <vt:lpstr>agro-industriální paradigma  </vt:lpstr>
      <vt:lpstr>globální </vt:lpstr>
      <vt:lpstr>globální       </vt:lpstr>
      <vt:lpstr>Prezentace aplikace PowerPoint</vt:lpstr>
      <vt:lpstr>Prezentace aplikace PowerPoint</vt:lpstr>
      <vt:lpstr>Prezentace aplikace PowerPoint</vt:lpstr>
      <vt:lpstr>lokální   alternativní potravinové systémy  krácení dodavatelského řetězce, spotřeba lokálních surovin,  různá schémata certifikace produktů,  bio zemědělství,  ekologická modernizace,  principy spravedlivého obchodu smozásobitelství </vt:lpstr>
      <vt:lpstr>příklady kategorizace</vt:lpstr>
      <vt:lpstr>Kvalita potravin</vt:lpstr>
      <vt:lpstr>alternativní potravinové  systémy v  ČR</vt:lpstr>
      <vt:lpstr>Prezentace aplikace PowerPoint</vt:lpstr>
      <vt:lpstr>možnost  řešení  problémů periférních oblastí?</vt:lpstr>
      <vt:lpstr>konkrétní příklady / problémy APS</vt:lpstr>
      <vt:lpstr>Prezentace aplikace PowerPoint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potravinové sítě</dc:title>
  <dc:creator>Ondřej Krejčí</dc:creator>
  <cp:lastModifiedBy>Ondřej Krejčí</cp:lastModifiedBy>
  <cp:revision>26</cp:revision>
  <dcterms:created xsi:type="dcterms:W3CDTF">2018-11-06T07:17:31Z</dcterms:created>
  <dcterms:modified xsi:type="dcterms:W3CDTF">2018-11-06T11:16:57Z</dcterms:modified>
</cp:coreProperties>
</file>