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64" r:id="rId12"/>
    <p:sldId id="259" r:id="rId13"/>
    <p:sldId id="265" r:id="rId14"/>
    <p:sldId id="263" r:id="rId15"/>
    <p:sldId id="261" r:id="rId16"/>
    <p:sldId id="262" r:id="rId17"/>
    <p:sldId id="26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660"/>
  </p:normalViewPr>
  <p:slideViewPr>
    <p:cSldViewPr>
      <p:cViewPr varScale="1">
        <p:scale>
          <a:sx n="108" d="100"/>
          <a:sy n="108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93149A-DEA5-4E75-A09D-D18D07EC870C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D11BA4E-6791-4F15-A86E-048BAD122E2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ohusmatus.bandcamp.com/album/rural-po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onitor.statnipoklad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Seminář</a:t>
            </a:r>
            <a:br>
              <a:rPr lang="cs-CZ" dirty="0"/>
            </a:br>
            <a:r>
              <a:rPr lang="cs-CZ" dirty="0"/>
              <a:t>Rurální geografie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RNDr. Antonín Věžník, CSc. </a:t>
            </a:r>
          </a:p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1439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485CE-98C1-42DB-B1EF-B1B4014C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8F2608-7782-4420-9816-83BE28F0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Rurální není jen geografie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https://johusmatus.bandcamp.com/album/rural-pop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60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3356992"/>
            <a:ext cx="8229600" cy="990600"/>
          </a:xfrm>
        </p:spPr>
        <p:txBody>
          <a:bodyPr/>
          <a:lstStyle/>
          <a:p>
            <a:r>
              <a:rPr lang="cs-CZ" dirty="0"/>
              <a:t>Díky za pozornost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7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Venkov x Venkovská obec - Definice 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Venkov je spojité území, které se skládá z volné krajiny a jednotlivých sídel, vymezuje se vždy ukazateli vztaženými k ploše (např. hustota zalidnění). Vnímání venkova může být do značné míry individuální záležitostí.</a:t>
            </a:r>
          </a:p>
          <a:p>
            <a:endParaRPr lang="cs-CZ" dirty="0"/>
          </a:p>
          <a:p>
            <a:endParaRPr lang="cs-CZ" dirty="0"/>
          </a:p>
          <a:p>
            <a:r>
              <a:rPr lang="en-GB" dirty="0" err="1"/>
              <a:t>Venkovská</a:t>
            </a:r>
            <a:r>
              <a:rPr lang="en-GB" dirty="0"/>
              <a:t> </a:t>
            </a:r>
            <a:r>
              <a:rPr lang="en-GB" dirty="0" err="1"/>
              <a:t>obec</a:t>
            </a:r>
            <a:r>
              <a:rPr lang="en-GB" dirty="0"/>
              <a:t> je </a:t>
            </a:r>
            <a:r>
              <a:rPr lang="en-GB" dirty="0" err="1"/>
              <a:t>nespojité</a:t>
            </a:r>
            <a:r>
              <a:rPr lang="en-GB" dirty="0"/>
              <a:t> </a:t>
            </a:r>
            <a:r>
              <a:rPr lang="en-GB" dirty="0" err="1"/>
              <a:t>vymezení</a:t>
            </a:r>
            <a:r>
              <a:rPr lang="en-GB" dirty="0"/>
              <a:t> </a:t>
            </a:r>
            <a:r>
              <a:rPr lang="en-GB" dirty="0" err="1"/>
              <a:t>jednotlivých</a:t>
            </a:r>
            <a:r>
              <a:rPr lang="en-GB" dirty="0"/>
              <a:t> </a:t>
            </a:r>
            <a:r>
              <a:rPr lang="en-GB" dirty="0" err="1"/>
              <a:t>sídel</a:t>
            </a:r>
            <a:r>
              <a:rPr lang="en-GB" dirty="0"/>
              <a:t>, </a:t>
            </a:r>
            <a:r>
              <a:rPr lang="en-GB" dirty="0" err="1"/>
              <a:t>obcí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stanovených</a:t>
            </a:r>
            <a:r>
              <a:rPr lang="en-GB" dirty="0"/>
              <a:t> </a:t>
            </a:r>
            <a:r>
              <a:rPr lang="en-GB" dirty="0" err="1"/>
              <a:t>kritérií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se </a:t>
            </a:r>
            <a:r>
              <a:rPr lang="en-GB" dirty="0" err="1"/>
              <a:t>vztahují</a:t>
            </a:r>
            <a:r>
              <a:rPr lang="en-GB" dirty="0"/>
              <a:t> k</a:t>
            </a:r>
            <a:r>
              <a:rPr lang="cs-CZ" dirty="0"/>
              <a:t> </a:t>
            </a:r>
            <a:r>
              <a:rPr lang="en-GB" dirty="0" err="1"/>
              <a:t>jednotce</a:t>
            </a:r>
            <a:r>
              <a:rPr lang="en-GB" dirty="0"/>
              <a:t>, </a:t>
            </a:r>
            <a:r>
              <a:rPr lang="en-GB" dirty="0" err="1"/>
              <a:t>obvykle</a:t>
            </a:r>
            <a:r>
              <a:rPr lang="en-GB" dirty="0"/>
              <a:t> se </a:t>
            </a:r>
            <a:r>
              <a:rPr lang="en-GB" dirty="0" err="1"/>
              <a:t>jedná</a:t>
            </a:r>
            <a:r>
              <a:rPr lang="en-GB" dirty="0"/>
              <a:t> o </a:t>
            </a:r>
            <a:r>
              <a:rPr lang="en-GB" dirty="0" err="1"/>
              <a:t>ukazatele</a:t>
            </a:r>
            <a:r>
              <a:rPr lang="en-GB" dirty="0"/>
              <a:t> </a:t>
            </a:r>
            <a:r>
              <a:rPr lang="en-GB" dirty="0" err="1"/>
              <a:t>absolutní</a:t>
            </a:r>
            <a:r>
              <a:rPr lang="en-GB" dirty="0"/>
              <a:t>,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obyvatel</a:t>
            </a:r>
            <a:r>
              <a:rPr lang="en-GB" dirty="0"/>
              <a:t>, </a:t>
            </a:r>
            <a:r>
              <a:rPr lang="en-GB" dirty="0" err="1"/>
              <a:t>správní</a:t>
            </a:r>
            <a:r>
              <a:rPr lang="en-GB" dirty="0"/>
              <a:t> </a:t>
            </a:r>
            <a:r>
              <a:rPr lang="en-GB" dirty="0" err="1"/>
              <a:t>funkce</a:t>
            </a:r>
            <a:r>
              <a:rPr lang="en-GB" dirty="0"/>
              <a:t> </a:t>
            </a:r>
            <a:r>
              <a:rPr lang="en-GB" dirty="0" err="1"/>
              <a:t>apod</a:t>
            </a:r>
            <a:r>
              <a:rPr lang="en-GB" dirty="0"/>
              <a:t>. (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Perlín</a:t>
            </a:r>
            <a:r>
              <a:rPr lang="en-GB" dirty="0"/>
              <a:t>, 2013)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7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8323" r="9086" b="14219"/>
          <a:stretch/>
        </p:blipFill>
        <p:spPr bwMode="auto">
          <a:xfrm>
            <a:off x="539552" y="1527155"/>
            <a:ext cx="8161951" cy="511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20680"/>
          </a:xfrm>
        </p:spPr>
        <p:txBody>
          <a:bodyPr>
            <a:noAutofit/>
          </a:bodyPr>
          <a:lstStyle/>
          <a:p>
            <a:r>
              <a:rPr lang="en-GB" sz="1800" b="1" dirty="0"/>
              <a:t>KVALITATIVNÍ ZNAKY VENKOVA</a:t>
            </a:r>
            <a:endParaRPr lang="cs-CZ" sz="1800" b="1" dirty="0"/>
          </a:p>
          <a:p>
            <a:endParaRPr lang="en-GB" sz="1800" b="1" dirty="0"/>
          </a:p>
          <a:p>
            <a:r>
              <a:rPr lang="en-GB" sz="1400" b="1" dirty="0" err="1"/>
              <a:t>urbanistické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vysoký</a:t>
            </a:r>
            <a:r>
              <a:rPr lang="en-GB" sz="1400" dirty="0"/>
              <a:t> </a:t>
            </a:r>
            <a:r>
              <a:rPr lang="en-GB" sz="1400" dirty="0" err="1"/>
              <a:t>podíl</a:t>
            </a:r>
            <a:r>
              <a:rPr lang="en-GB" sz="1400" dirty="0"/>
              <a:t> </a:t>
            </a:r>
            <a:r>
              <a:rPr lang="en-GB" sz="1400" dirty="0" err="1"/>
              <a:t>rodinných</a:t>
            </a:r>
            <a:r>
              <a:rPr lang="en-GB" sz="1400" dirty="0"/>
              <a:t> </a:t>
            </a:r>
            <a:r>
              <a:rPr lang="en-GB" sz="1400" dirty="0" err="1"/>
              <a:t>domů</a:t>
            </a:r>
            <a:r>
              <a:rPr lang="en-GB" sz="1400" dirty="0"/>
              <a:t>, </a:t>
            </a:r>
            <a:r>
              <a:rPr lang="en-GB" sz="1400" dirty="0" err="1"/>
              <a:t>málo</a:t>
            </a:r>
            <a:r>
              <a:rPr lang="en-GB" sz="1400" dirty="0"/>
              <a:t> </a:t>
            </a:r>
            <a:r>
              <a:rPr lang="en-GB" sz="1400" dirty="0" err="1"/>
              <a:t>vyvinutá</a:t>
            </a:r>
            <a:r>
              <a:rPr lang="en-GB" sz="1400" dirty="0"/>
              <a:t> </a:t>
            </a:r>
            <a:r>
              <a:rPr lang="en-GB" sz="1400" dirty="0" err="1"/>
              <a:t>uliční</a:t>
            </a:r>
            <a:r>
              <a:rPr lang="en-GB" sz="1400" dirty="0"/>
              <a:t> </a:t>
            </a:r>
            <a:r>
              <a:rPr lang="en-GB" sz="1400" dirty="0" err="1"/>
              <a:t>síť</a:t>
            </a:r>
            <a:r>
              <a:rPr lang="en-GB" sz="1400" dirty="0"/>
              <a:t> s </a:t>
            </a:r>
            <a:r>
              <a:rPr lang="en-GB" sz="1400" dirty="0" err="1"/>
              <a:t>dominantním</a:t>
            </a:r>
            <a:r>
              <a:rPr lang="en-GB" sz="1400" dirty="0"/>
              <a:t> </a:t>
            </a:r>
            <a:r>
              <a:rPr lang="en-GB" sz="1400" dirty="0" err="1"/>
              <a:t>prostorem</a:t>
            </a:r>
            <a:r>
              <a:rPr lang="en-GB" sz="1400" dirty="0"/>
              <a:t> </a:t>
            </a:r>
            <a:r>
              <a:rPr lang="en-GB" sz="1400" dirty="0" err="1"/>
              <a:t>návsi</a:t>
            </a:r>
            <a:r>
              <a:rPr lang="en-GB" sz="1400" dirty="0"/>
              <a:t> </a:t>
            </a:r>
            <a:r>
              <a:rPr lang="en-GB" sz="1400" dirty="0" err="1"/>
              <a:t>jako</a:t>
            </a:r>
            <a:r>
              <a:rPr lang="en-GB" sz="1400" dirty="0"/>
              <a:t> </a:t>
            </a:r>
            <a:r>
              <a:rPr lang="en-GB" sz="1400" dirty="0" err="1"/>
              <a:t>společenského</a:t>
            </a:r>
            <a:r>
              <a:rPr lang="en-GB" sz="1400" dirty="0"/>
              <a:t> a </a:t>
            </a:r>
            <a:r>
              <a:rPr lang="en-GB" sz="1400" dirty="0" err="1"/>
              <a:t>kulturního</a:t>
            </a:r>
            <a:r>
              <a:rPr lang="en-GB" sz="1400" dirty="0"/>
              <a:t> </a:t>
            </a:r>
            <a:r>
              <a:rPr lang="en-GB" sz="1400" dirty="0" err="1"/>
              <a:t>centra</a:t>
            </a:r>
            <a:r>
              <a:rPr lang="en-GB" sz="1400" dirty="0"/>
              <a:t> </a:t>
            </a:r>
            <a:r>
              <a:rPr lang="en-GB" sz="1400" dirty="0" err="1"/>
              <a:t>sídla</a:t>
            </a:r>
            <a:r>
              <a:rPr lang="en-GB" sz="1400" dirty="0"/>
              <a:t>, </a:t>
            </a:r>
            <a:r>
              <a:rPr lang="en-GB" sz="1400" dirty="0" err="1"/>
              <a:t>rozvolněná</a:t>
            </a:r>
            <a:r>
              <a:rPr lang="en-GB" sz="1400" dirty="0"/>
              <a:t> </a:t>
            </a:r>
            <a:r>
              <a:rPr lang="en-GB" sz="1400" dirty="0" err="1"/>
              <a:t>zástavba</a:t>
            </a:r>
            <a:r>
              <a:rPr lang="en-GB" sz="1400" dirty="0"/>
              <a:t>, </a:t>
            </a:r>
            <a:r>
              <a:rPr lang="en-GB" sz="1400" dirty="0" err="1"/>
              <a:t>vysoký</a:t>
            </a:r>
            <a:r>
              <a:rPr lang="en-GB" sz="1400" dirty="0"/>
              <a:t> </a:t>
            </a:r>
            <a:r>
              <a:rPr lang="en-GB" sz="1400" dirty="0" err="1"/>
              <a:t>podíl</a:t>
            </a:r>
            <a:r>
              <a:rPr lang="en-GB" sz="1400" dirty="0"/>
              <a:t> </a:t>
            </a:r>
            <a:r>
              <a:rPr lang="en-GB" sz="1400" dirty="0" err="1"/>
              <a:t>zeleně</a:t>
            </a:r>
            <a:r>
              <a:rPr lang="en-GB" sz="1400" dirty="0"/>
              <a:t> v </a:t>
            </a:r>
            <a:r>
              <a:rPr lang="en-GB" sz="1400" dirty="0" err="1"/>
              <a:t>sídle</a:t>
            </a:r>
            <a:r>
              <a:rPr lang="en-GB" sz="1400" dirty="0"/>
              <a:t>;  </a:t>
            </a:r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architektonické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nízkopodlažní</a:t>
            </a:r>
            <a:r>
              <a:rPr lang="en-GB" sz="1400" dirty="0"/>
              <a:t> </a:t>
            </a:r>
            <a:r>
              <a:rPr lang="en-GB" sz="1400" dirty="0" err="1"/>
              <a:t>zástavba</a:t>
            </a:r>
            <a:r>
              <a:rPr lang="en-GB" sz="1400" dirty="0"/>
              <a:t>, absence </a:t>
            </a:r>
            <a:r>
              <a:rPr lang="en-GB" sz="1400" dirty="0" err="1"/>
              <a:t>nájemního</a:t>
            </a:r>
            <a:r>
              <a:rPr lang="en-GB" sz="1400" dirty="0"/>
              <a:t> </a:t>
            </a:r>
            <a:r>
              <a:rPr lang="en-GB" sz="1400" dirty="0" err="1"/>
              <a:t>bydlení</a:t>
            </a:r>
            <a:r>
              <a:rPr lang="en-GB" sz="1400" dirty="0"/>
              <a:t>, </a:t>
            </a:r>
            <a:r>
              <a:rPr lang="en-GB" sz="1400" dirty="0" err="1"/>
              <a:t>domy</a:t>
            </a:r>
            <a:r>
              <a:rPr lang="en-GB" sz="1400" dirty="0"/>
              <a:t> </a:t>
            </a:r>
            <a:r>
              <a:rPr lang="en-GB" sz="1400" dirty="0" err="1"/>
              <a:t>doplněny</a:t>
            </a:r>
            <a:r>
              <a:rPr lang="en-GB" sz="1400" dirty="0"/>
              <a:t> </a:t>
            </a:r>
            <a:r>
              <a:rPr lang="en-GB" sz="1400" dirty="0" err="1"/>
              <a:t>hospodářským</a:t>
            </a:r>
            <a:r>
              <a:rPr lang="en-GB" sz="1400" dirty="0"/>
              <a:t> </a:t>
            </a:r>
            <a:r>
              <a:rPr lang="en-GB" sz="1400" dirty="0" err="1"/>
              <a:t>zázemím</a:t>
            </a:r>
            <a:r>
              <a:rPr lang="en-GB" sz="1400" dirty="0"/>
              <a:t> (</a:t>
            </a:r>
            <a:r>
              <a:rPr lang="en-GB" sz="1400" dirty="0" err="1"/>
              <a:t>integrace</a:t>
            </a:r>
            <a:r>
              <a:rPr lang="en-GB" sz="1400" dirty="0"/>
              <a:t> </a:t>
            </a:r>
            <a:r>
              <a:rPr lang="en-GB" sz="1400" dirty="0" err="1"/>
              <a:t>obytné</a:t>
            </a:r>
            <a:r>
              <a:rPr lang="en-GB" sz="1400" dirty="0"/>
              <a:t> a </a:t>
            </a:r>
            <a:r>
              <a:rPr lang="en-GB" sz="1400" dirty="0" err="1"/>
              <a:t>dalších</a:t>
            </a:r>
            <a:r>
              <a:rPr lang="en-GB" sz="1400" dirty="0"/>
              <a:t> </a:t>
            </a:r>
            <a:r>
              <a:rPr lang="en-GB" sz="1400" dirty="0" err="1"/>
              <a:t>funkcí</a:t>
            </a:r>
            <a:r>
              <a:rPr lang="en-GB" sz="1400" dirty="0"/>
              <a:t>), </a:t>
            </a:r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sociální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užší</a:t>
            </a:r>
            <a:r>
              <a:rPr lang="en-GB" sz="1400" dirty="0"/>
              <a:t> </a:t>
            </a:r>
            <a:r>
              <a:rPr lang="en-GB" sz="1400" dirty="0" err="1"/>
              <a:t>sociální</a:t>
            </a:r>
            <a:r>
              <a:rPr lang="en-GB" sz="1400" dirty="0"/>
              <a:t> </a:t>
            </a:r>
            <a:r>
              <a:rPr lang="en-GB" sz="1400" dirty="0" err="1"/>
              <a:t>kontakty</a:t>
            </a:r>
            <a:r>
              <a:rPr lang="en-GB" sz="1400" dirty="0"/>
              <a:t> </a:t>
            </a:r>
            <a:r>
              <a:rPr lang="en-GB" sz="1400" dirty="0" err="1"/>
              <a:t>mezi</a:t>
            </a:r>
            <a:r>
              <a:rPr lang="en-GB" sz="1400" dirty="0"/>
              <a:t> </a:t>
            </a:r>
            <a:r>
              <a:rPr lang="en-GB" sz="1400" dirty="0" err="1"/>
              <a:t>obyvateli</a:t>
            </a:r>
            <a:r>
              <a:rPr lang="en-GB" sz="1400" dirty="0"/>
              <a:t> </a:t>
            </a:r>
            <a:r>
              <a:rPr lang="en-GB" sz="1400" dirty="0" err="1"/>
              <a:t>sídla</a:t>
            </a:r>
            <a:r>
              <a:rPr lang="en-GB" sz="1400" dirty="0"/>
              <a:t>, </a:t>
            </a:r>
            <a:r>
              <a:rPr lang="en-GB" sz="1400" dirty="0" err="1"/>
              <a:t>neformální</a:t>
            </a:r>
            <a:r>
              <a:rPr lang="en-GB" sz="1400" dirty="0"/>
              <a:t> </a:t>
            </a:r>
            <a:r>
              <a:rPr lang="en-GB" sz="1400" dirty="0" err="1"/>
              <a:t>sociální</a:t>
            </a:r>
            <a:r>
              <a:rPr lang="en-GB" sz="1400" dirty="0"/>
              <a:t> </a:t>
            </a:r>
            <a:r>
              <a:rPr lang="en-GB" sz="1400" dirty="0" err="1"/>
              <a:t>kontrola</a:t>
            </a:r>
            <a:r>
              <a:rPr lang="en-GB" sz="1400" dirty="0"/>
              <a:t>, </a:t>
            </a:r>
            <a:r>
              <a:rPr lang="en-GB" sz="1400" dirty="0" err="1"/>
              <a:t>participace</a:t>
            </a:r>
            <a:r>
              <a:rPr lang="en-GB" sz="1400" dirty="0"/>
              <a:t>, </a:t>
            </a:r>
            <a:r>
              <a:rPr lang="en-GB" sz="1400" dirty="0" err="1"/>
              <a:t>tradicionalismus</a:t>
            </a:r>
            <a:r>
              <a:rPr lang="en-GB" sz="1400" dirty="0"/>
              <a:t>, </a:t>
            </a:r>
            <a:r>
              <a:rPr lang="en-GB" sz="1400" dirty="0" err="1"/>
              <a:t>konzervatismus</a:t>
            </a:r>
            <a:r>
              <a:rPr lang="en-GB" sz="1400" dirty="0"/>
              <a:t>; </a:t>
            </a:r>
            <a:endParaRPr lang="cs-CZ" sz="1400" dirty="0"/>
          </a:p>
          <a:p>
            <a:endParaRPr lang="cs-CZ" sz="1400" b="1" dirty="0"/>
          </a:p>
          <a:p>
            <a:r>
              <a:rPr lang="en-GB" sz="1400" b="1" dirty="0" err="1"/>
              <a:t>ekonomické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vyšší</a:t>
            </a:r>
            <a:r>
              <a:rPr lang="en-GB" sz="1400" dirty="0"/>
              <a:t> </a:t>
            </a:r>
            <a:r>
              <a:rPr lang="en-GB" sz="1400" dirty="0" err="1"/>
              <a:t>podíl</a:t>
            </a:r>
            <a:r>
              <a:rPr lang="en-GB" sz="1400" dirty="0"/>
              <a:t> </a:t>
            </a:r>
            <a:r>
              <a:rPr lang="en-GB" sz="1400" dirty="0" err="1"/>
              <a:t>samozásobitelství</a:t>
            </a:r>
            <a:r>
              <a:rPr lang="en-GB" sz="1400" dirty="0"/>
              <a:t>, </a:t>
            </a:r>
            <a:r>
              <a:rPr lang="en-GB" sz="1400" dirty="0" err="1"/>
              <a:t>kutilství</a:t>
            </a:r>
            <a:r>
              <a:rPr lang="en-GB" sz="1400" dirty="0"/>
              <a:t>;  </a:t>
            </a:r>
            <a:endParaRPr lang="cs-CZ" sz="1400" dirty="0"/>
          </a:p>
          <a:p>
            <a:endParaRPr lang="en-GB" sz="1400" dirty="0"/>
          </a:p>
          <a:p>
            <a:r>
              <a:rPr lang="en-GB" sz="1400" b="1" dirty="0" err="1"/>
              <a:t>administrativní</a:t>
            </a:r>
            <a:r>
              <a:rPr lang="en-GB" sz="1400" b="1" dirty="0"/>
              <a:t> </a:t>
            </a:r>
            <a:r>
              <a:rPr lang="en-GB" sz="1400" b="1" dirty="0" err="1"/>
              <a:t>znaky</a:t>
            </a:r>
            <a:r>
              <a:rPr lang="en-GB" sz="1400" b="1" dirty="0"/>
              <a:t> </a:t>
            </a:r>
            <a:r>
              <a:rPr lang="en-GB" sz="1400" dirty="0"/>
              <a:t>– </a:t>
            </a:r>
            <a:r>
              <a:rPr lang="en-GB" sz="1400" dirty="0" err="1"/>
              <a:t>statut</a:t>
            </a:r>
            <a:r>
              <a:rPr lang="en-GB" sz="1400" dirty="0"/>
              <a:t> </a:t>
            </a:r>
            <a:r>
              <a:rPr lang="en-GB" sz="1400" dirty="0" err="1"/>
              <a:t>sídla</a:t>
            </a:r>
            <a:endParaRPr lang="cs-CZ" sz="1400" dirty="0"/>
          </a:p>
          <a:p>
            <a:endParaRPr lang="cs-CZ" sz="1400" dirty="0"/>
          </a:p>
          <a:p>
            <a:endParaRPr lang="en-GB" sz="1400" dirty="0"/>
          </a:p>
          <a:p>
            <a:r>
              <a:rPr lang="en-GB" sz="1800" b="1" dirty="0"/>
              <a:t>KVANTITATIVNÍ ZNAKY VENKOVA</a:t>
            </a:r>
          </a:p>
          <a:p>
            <a:r>
              <a:rPr lang="cs-CZ" sz="1400" b="1" dirty="0"/>
              <a:t>Počet obyvatel</a:t>
            </a:r>
          </a:p>
          <a:p>
            <a:r>
              <a:rPr lang="cs-CZ" sz="1400" b="1" dirty="0"/>
              <a:t>Podíl zaměstnaných v primárním sektoru</a:t>
            </a:r>
          </a:p>
          <a:p>
            <a:r>
              <a:rPr lang="cs-CZ" sz="1400" b="1" dirty="0"/>
              <a:t>Výrazná vyjížďka za zaměstnáním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0655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témata rurální geografie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depopulac</a:t>
            </a:r>
            <a:r>
              <a:rPr lang="cs-CZ" dirty="0"/>
              <a:t>e</a:t>
            </a:r>
            <a:r>
              <a:rPr lang="en-GB" dirty="0"/>
              <a:t> </a:t>
            </a:r>
            <a:r>
              <a:rPr lang="en-GB" dirty="0" err="1"/>
              <a:t>venkovských</a:t>
            </a:r>
            <a:r>
              <a:rPr lang="en-GB" dirty="0"/>
              <a:t> </a:t>
            </a:r>
            <a:r>
              <a:rPr lang="en-GB" dirty="0" err="1"/>
              <a:t>prostorů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otázky</a:t>
            </a:r>
            <a:r>
              <a:rPr lang="en-GB" dirty="0"/>
              <a:t> </a:t>
            </a:r>
            <a:r>
              <a:rPr lang="en-GB" dirty="0" err="1"/>
              <a:t>rekreace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venkovských</a:t>
            </a:r>
            <a:r>
              <a:rPr lang="en-GB" dirty="0"/>
              <a:t> </a:t>
            </a:r>
            <a:r>
              <a:rPr lang="en-GB" dirty="0" err="1"/>
              <a:t>areálech</a:t>
            </a:r>
            <a:r>
              <a:rPr lang="en-GB" dirty="0"/>
              <a:t>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strukturální</a:t>
            </a:r>
            <a:r>
              <a:rPr lang="en-GB" dirty="0"/>
              <a:t> </a:t>
            </a:r>
            <a:r>
              <a:rPr lang="en-GB" dirty="0" err="1"/>
              <a:t>změny</a:t>
            </a:r>
            <a:r>
              <a:rPr lang="en-GB" dirty="0"/>
              <a:t> v </a:t>
            </a:r>
            <a:r>
              <a:rPr lang="en-GB" dirty="0" err="1"/>
              <a:t>zemědělství</a:t>
            </a:r>
            <a:r>
              <a:rPr lang="en-GB" dirty="0"/>
              <a:t> a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sociální</a:t>
            </a:r>
            <a:r>
              <a:rPr lang="en-GB" dirty="0"/>
              <a:t> a </a:t>
            </a:r>
            <a:r>
              <a:rPr lang="en-GB" dirty="0" err="1"/>
              <a:t>demografické</a:t>
            </a:r>
            <a:r>
              <a:rPr lang="en-GB" dirty="0"/>
              <a:t> </a:t>
            </a:r>
            <a:r>
              <a:rPr lang="en-GB" dirty="0" err="1"/>
              <a:t>důsledky</a:t>
            </a:r>
            <a:r>
              <a:rPr lang="en-GB" dirty="0"/>
              <a:t>  </a:t>
            </a:r>
            <a:endParaRPr lang="cs-CZ" dirty="0"/>
          </a:p>
          <a:p>
            <a:endParaRPr lang="cs-CZ" dirty="0"/>
          </a:p>
          <a:p>
            <a:r>
              <a:rPr lang="en-GB" dirty="0" err="1"/>
              <a:t>plánování</a:t>
            </a:r>
            <a:r>
              <a:rPr lang="en-GB" dirty="0"/>
              <a:t> </a:t>
            </a:r>
            <a:r>
              <a:rPr lang="en-GB" dirty="0" err="1"/>
              <a:t>venkovského</a:t>
            </a:r>
            <a:r>
              <a:rPr lang="en-GB" dirty="0"/>
              <a:t> p</a:t>
            </a:r>
            <a:r>
              <a:rPr lang="cs-CZ" dirty="0"/>
              <a:t>r</a:t>
            </a:r>
            <a:r>
              <a:rPr lang="en-GB" dirty="0" err="1"/>
              <a:t>ostoru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Více přednášky doc. </a:t>
            </a:r>
            <a:r>
              <a:rPr lang="cs-CZ" b="1" dirty="0" err="1"/>
              <a:t>Vežníka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039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 - výběr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Publikace Ministerstva zemědělství</a:t>
            </a:r>
          </a:p>
          <a:p>
            <a:pPr lvl="1"/>
            <a:r>
              <a:rPr lang="cs-CZ" dirty="0"/>
              <a:t>Obnova venkova, Zelená zpráva, Zemědělství</a:t>
            </a:r>
          </a:p>
          <a:p>
            <a:pPr lvl="1"/>
            <a:endParaRPr lang="cs-CZ" dirty="0"/>
          </a:p>
          <a:p>
            <a:r>
              <a:rPr lang="cs-CZ" dirty="0"/>
              <a:t>Časopis </a:t>
            </a:r>
          </a:p>
          <a:p>
            <a:pPr lvl="1"/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pPr lvl="1"/>
            <a:r>
              <a:rPr lang="en-US" dirty="0"/>
              <a:t>Journal of Land and Rural Studies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Akademická pracoviště - ČR</a:t>
            </a:r>
          </a:p>
          <a:p>
            <a:pPr lvl="1"/>
            <a:r>
              <a:rPr lang="cs-CZ" dirty="0"/>
              <a:t>Karlova univerzita – typologie venkova (Radim Perlín Ph.D. )</a:t>
            </a:r>
          </a:p>
          <a:p>
            <a:pPr lvl="1"/>
            <a:r>
              <a:rPr lang="cs-CZ" dirty="0"/>
              <a:t>ČZU - sociologie venkova (doc. Michal Lošťák, prof. Věra Majerová) </a:t>
            </a:r>
          </a:p>
          <a:p>
            <a:pPr lvl="1"/>
            <a:r>
              <a:rPr lang="cs-CZ" dirty="0"/>
              <a:t>Univerzita Komenského Bratislava (prof. Peter </a:t>
            </a:r>
            <a:r>
              <a:rPr lang="cs-CZ" dirty="0" err="1"/>
              <a:t>Spišiak</a:t>
            </a:r>
            <a:r>
              <a:rPr lang="cs-CZ" dirty="0"/>
              <a:t>, Jana </a:t>
            </a:r>
            <a:r>
              <a:rPr lang="cs-CZ" dirty="0" err="1"/>
              <a:t>Néhmetová</a:t>
            </a:r>
            <a:r>
              <a:rPr lang="cs-CZ" dirty="0"/>
              <a:t> Ph.D.)</a:t>
            </a:r>
          </a:p>
          <a:p>
            <a:pPr lvl="1"/>
            <a:r>
              <a:rPr lang="cs-CZ" dirty="0"/>
              <a:t>Mendelova univerzita -  rozvoj venkova, </a:t>
            </a:r>
            <a:r>
              <a:rPr lang="cs-CZ" dirty="0" err="1"/>
              <a:t>agrobyznys</a:t>
            </a:r>
            <a:r>
              <a:rPr lang="cs-CZ" dirty="0"/>
              <a:t> (Prof. Věra Bečvářová)</a:t>
            </a:r>
          </a:p>
          <a:p>
            <a:pPr lvl="1"/>
            <a:r>
              <a:rPr lang="cs-CZ" dirty="0"/>
              <a:t>MUNI (Svobodová, Hynek)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25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Rurální geografie - historie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vznik v 70. letech 20. století</a:t>
            </a:r>
          </a:p>
          <a:p>
            <a:pPr lvl="1"/>
            <a:r>
              <a:rPr lang="pl-PL" dirty="0"/>
              <a:t>Pozitivismus</a:t>
            </a:r>
          </a:p>
          <a:p>
            <a:pPr lvl="1"/>
            <a:r>
              <a:rPr lang="cs-CZ" dirty="0"/>
              <a:t>původně společně s geografií zemědělství</a:t>
            </a:r>
          </a:p>
          <a:p>
            <a:pPr lvl="1"/>
            <a:r>
              <a:rPr lang="cs-CZ" dirty="0"/>
              <a:t>rozvoj nejdříve v západní Evropě (V. Británie)</a:t>
            </a:r>
          </a:p>
          <a:p>
            <a:pPr lvl="1"/>
            <a:r>
              <a:rPr lang="cs-CZ" dirty="0"/>
              <a:t>v ČR až v 90. letech 20. století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/>
              <a:t>Moderní rurální geografie</a:t>
            </a:r>
          </a:p>
          <a:p>
            <a:pPr lvl="1"/>
            <a:r>
              <a:rPr lang="cs-CZ" dirty="0"/>
              <a:t>dichotomické definice venkova (město x venkov)</a:t>
            </a:r>
          </a:p>
          <a:p>
            <a:pPr lvl="1"/>
            <a:r>
              <a:rPr lang="cs-CZ" dirty="0"/>
              <a:t>Převažuje v České geografii dodnes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dirty="0"/>
              <a:t>Postmoderní geografie</a:t>
            </a:r>
          </a:p>
          <a:p>
            <a:pPr lvl="1"/>
            <a:r>
              <a:rPr lang="cs-CZ" dirty="0"/>
              <a:t>Sociální konstrukt </a:t>
            </a:r>
          </a:p>
          <a:p>
            <a:pPr lvl="1"/>
            <a:r>
              <a:rPr lang="cs-CZ" dirty="0"/>
              <a:t>Lokalita, která vychází z typických politickoekonomických postmoderních přístupů</a:t>
            </a:r>
          </a:p>
        </p:txBody>
      </p:sp>
    </p:spTree>
    <p:extLst>
      <p:ext uri="{BB962C8B-B14F-4D97-AF65-F5344CB8AC3E}">
        <p14:creationId xmlns:p14="http://schemas.microsoft.com/office/powerpoint/2010/main" val="65451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předmětu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Cvičení - Středa 13:00 ?</a:t>
            </a:r>
          </a:p>
          <a:p>
            <a:endParaRPr lang="cs-CZ" dirty="0"/>
          </a:p>
          <a:p>
            <a:r>
              <a:rPr lang="cs-CZ" dirty="0"/>
              <a:t>2 absence na cvičení</a:t>
            </a:r>
          </a:p>
          <a:p>
            <a:endParaRPr lang="cs-CZ" dirty="0"/>
          </a:p>
          <a:p>
            <a:r>
              <a:rPr lang="cs-CZ" dirty="0"/>
              <a:t>Odevzdaná cvičení</a:t>
            </a:r>
          </a:p>
          <a:p>
            <a:endParaRPr lang="cs-CZ" dirty="0"/>
          </a:p>
          <a:p>
            <a:r>
              <a:rPr lang="cs-CZ" dirty="0"/>
              <a:t>Prezentace cvičení</a:t>
            </a:r>
          </a:p>
          <a:p>
            <a:endParaRPr lang="cs-CZ" dirty="0"/>
          </a:p>
          <a:p>
            <a:r>
              <a:rPr lang="cs-CZ" dirty="0"/>
              <a:t>Terénní exkurze – Babice n. S.</a:t>
            </a:r>
          </a:p>
          <a:p>
            <a:endParaRPr lang="cs-CZ" dirty="0"/>
          </a:p>
          <a:p>
            <a:r>
              <a:rPr lang="cs-CZ" dirty="0"/>
              <a:t>Zkouška v terénu – UT1</a:t>
            </a:r>
          </a:p>
        </p:txBody>
      </p:sp>
    </p:spTree>
    <p:extLst>
      <p:ext uri="{BB962C8B-B14F-4D97-AF65-F5344CB8AC3E}">
        <p14:creationId xmlns:p14="http://schemas.microsoft.com/office/powerpoint/2010/main" val="233735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cvičení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</a:t>
            </a:r>
            <a:r>
              <a:rPr lang="cs-CZ" dirty="0"/>
              <a:t>5</a:t>
            </a:r>
            <a:r>
              <a:rPr lang="en-GB" dirty="0"/>
              <a:t>.9.	</a:t>
            </a:r>
            <a:r>
              <a:rPr lang="cs-CZ" dirty="0"/>
              <a:t>	Úvodní hodina</a:t>
            </a:r>
          </a:p>
          <a:p>
            <a:r>
              <a:rPr lang="cs-CZ" dirty="0"/>
              <a:t>2</a:t>
            </a:r>
            <a:r>
              <a:rPr lang="en-GB" dirty="0"/>
              <a:t>.10.	</a:t>
            </a:r>
            <a:r>
              <a:rPr lang="cs-CZ" dirty="0"/>
              <a:t>	Zadání cvičení I</a:t>
            </a:r>
          </a:p>
          <a:p>
            <a:r>
              <a:rPr lang="cs-CZ" dirty="0"/>
              <a:t>9 </a:t>
            </a:r>
            <a:r>
              <a:rPr lang="en-GB" dirty="0"/>
              <a:t>.10.	</a:t>
            </a:r>
            <a:r>
              <a:rPr lang="cs-CZ" b="1" dirty="0"/>
              <a:t>Hodina odpadá</a:t>
            </a:r>
          </a:p>
          <a:p>
            <a:r>
              <a:rPr lang="en-GB" dirty="0"/>
              <a:t>1</a:t>
            </a:r>
            <a:r>
              <a:rPr lang="cs-CZ" dirty="0"/>
              <a:t>6</a:t>
            </a:r>
            <a:r>
              <a:rPr lang="en-GB" dirty="0"/>
              <a:t>.10.	</a:t>
            </a:r>
            <a:r>
              <a:rPr lang="cs-CZ" dirty="0"/>
              <a:t>Prezentace cvičení I</a:t>
            </a:r>
          </a:p>
          <a:p>
            <a:r>
              <a:rPr lang="en-GB" dirty="0"/>
              <a:t>2</a:t>
            </a:r>
            <a:r>
              <a:rPr lang="cs-CZ" dirty="0"/>
              <a:t>3</a:t>
            </a:r>
            <a:r>
              <a:rPr lang="en-GB" dirty="0"/>
              <a:t>.10.	</a:t>
            </a:r>
            <a:r>
              <a:rPr lang="cs-CZ" dirty="0"/>
              <a:t>Zadání cvičení II</a:t>
            </a:r>
          </a:p>
          <a:p>
            <a:r>
              <a:rPr lang="cs-CZ" dirty="0"/>
              <a:t>30</a:t>
            </a:r>
            <a:r>
              <a:rPr lang="en-GB" dirty="0"/>
              <a:t>.</a:t>
            </a:r>
            <a:r>
              <a:rPr lang="cs-CZ" dirty="0"/>
              <a:t>10</a:t>
            </a:r>
            <a:r>
              <a:rPr lang="en-GB" dirty="0"/>
              <a:t>.	</a:t>
            </a:r>
            <a:r>
              <a:rPr lang="cs-CZ" b="1" dirty="0"/>
              <a:t>Dokument - Selský rozum?</a:t>
            </a:r>
          </a:p>
          <a:p>
            <a:r>
              <a:rPr lang="cs-CZ" dirty="0"/>
              <a:t>6</a:t>
            </a:r>
            <a:r>
              <a:rPr lang="en-GB" dirty="0"/>
              <a:t>.11.	</a:t>
            </a:r>
            <a:r>
              <a:rPr lang="cs-CZ" dirty="0"/>
              <a:t>	Prezentace cvičení II</a:t>
            </a:r>
          </a:p>
          <a:p>
            <a:r>
              <a:rPr lang="en-GB" dirty="0"/>
              <a:t>1</a:t>
            </a:r>
            <a:r>
              <a:rPr lang="cs-CZ" dirty="0"/>
              <a:t>3</a:t>
            </a:r>
            <a:r>
              <a:rPr lang="en-GB" dirty="0"/>
              <a:t>.11.	</a:t>
            </a:r>
            <a:r>
              <a:rPr lang="cs-CZ" dirty="0"/>
              <a:t>Zadání cvičení III</a:t>
            </a:r>
          </a:p>
          <a:p>
            <a:r>
              <a:rPr lang="en-GB" dirty="0"/>
              <a:t>2</a:t>
            </a:r>
            <a:r>
              <a:rPr lang="cs-CZ" dirty="0"/>
              <a:t>0</a:t>
            </a:r>
            <a:r>
              <a:rPr lang="en-GB" dirty="0"/>
              <a:t>.11.	</a:t>
            </a:r>
            <a:r>
              <a:rPr lang="cs-CZ" b="1" dirty="0"/>
              <a:t>?</a:t>
            </a:r>
          </a:p>
          <a:p>
            <a:r>
              <a:rPr lang="en-GB" dirty="0"/>
              <a:t>2</a:t>
            </a:r>
            <a:r>
              <a:rPr lang="cs-CZ" dirty="0"/>
              <a:t>7</a:t>
            </a:r>
            <a:r>
              <a:rPr lang="en-GB" dirty="0"/>
              <a:t>.11.	</a:t>
            </a:r>
            <a:r>
              <a:rPr lang="cs-CZ" dirty="0"/>
              <a:t>Prezentace cvičení III</a:t>
            </a:r>
          </a:p>
          <a:p>
            <a:r>
              <a:rPr lang="cs-CZ" dirty="0"/>
              <a:t>4</a:t>
            </a:r>
            <a:r>
              <a:rPr lang="en-GB" dirty="0"/>
              <a:t>.12.</a:t>
            </a:r>
            <a:r>
              <a:rPr lang="cs-CZ" dirty="0"/>
              <a:t> 	Terénní vycházka</a:t>
            </a:r>
          </a:p>
          <a:p>
            <a:r>
              <a:rPr lang="en-GB" dirty="0"/>
              <a:t>1</a:t>
            </a:r>
            <a:r>
              <a:rPr lang="cs-CZ" dirty="0"/>
              <a:t>1</a:t>
            </a:r>
            <a:r>
              <a:rPr lang="en-GB" dirty="0"/>
              <a:t>.12.</a:t>
            </a:r>
            <a:r>
              <a:rPr lang="cs-CZ" dirty="0"/>
              <a:t> 	Zkouška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8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0BD30-4B05-4968-B5EE-6EF65C4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na výběr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D0872A-624F-489A-BBFA-406CD276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Obecní rozpočet</a:t>
            </a:r>
          </a:p>
          <a:p>
            <a:endParaRPr lang="cs-CZ" dirty="0"/>
          </a:p>
          <a:p>
            <a:r>
              <a:rPr lang="cs-CZ" dirty="0"/>
              <a:t>2) Využití půdy v území</a:t>
            </a:r>
          </a:p>
          <a:p>
            <a:endParaRPr lang="cs-CZ" dirty="0"/>
          </a:p>
          <a:p>
            <a:r>
              <a:rPr lang="cs-CZ" dirty="0"/>
              <a:t>3) Zemědělské brownfieldy a jejich možnosti v rozvoji rurálního prostředí</a:t>
            </a:r>
          </a:p>
          <a:p>
            <a:endParaRPr lang="cs-CZ" dirty="0"/>
          </a:p>
          <a:p>
            <a:r>
              <a:rPr lang="cs-CZ" dirty="0"/>
              <a:t>4) Aktuální fungování MAS v regionech ČR</a:t>
            </a:r>
          </a:p>
          <a:p>
            <a:endParaRPr lang="cs-CZ" dirty="0"/>
          </a:p>
          <a:p>
            <a:r>
              <a:rPr lang="cs-CZ" dirty="0"/>
              <a:t>5) Alternativní potravinové systémy </a:t>
            </a:r>
          </a:p>
        </p:txBody>
      </p:sp>
    </p:spTree>
    <p:extLst>
      <p:ext uri="{BB962C8B-B14F-4D97-AF65-F5344CB8AC3E}">
        <p14:creationId xmlns:p14="http://schemas.microsoft.com/office/powerpoint/2010/main" val="350939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C17BD-54B8-425C-806A-2DC63B1F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609600"/>
            <a:ext cx="8229600" cy="990600"/>
          </a:xfrm>
        </p:spPr>
        <p:txBody>
          <a:bodyPr/>
          <a:lstStyle/>
          <a:p>
            <a:r>
              <a:rPr lang="cs-CZ" dirty="0"/>
              <a:t>Tvorba obecního rozpočtu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F23966-6FD0-479D-BF7E-3120ECF0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8465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http://monitor.statnipokladna.cz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Druhové členění peněžních operací</a:t>
            </a:r>
          </a:p>
          <a:p>
            <a:pPr lvl="1"/>
            <a:r>
              <a:rPr lang="cs-CZ" dirty="0"/>
              <a:t>Členění jednotlivých příjmů a výdajů</a:t>
            </a:r>
          </a:p>
          <a:p>
            <a:pPr marL="0" indent="0">
              <a:buNone/>
            </a:pPr>
            <a:r>
              <a:rPr lang="cs-CZ" dirty="0"/>
              <a:t>Zásadní prvek RR</a:t>
            </a:r>
          </a:p>
          <a:p>
            <a:pPr marL="0" indent="0">
              <a:buNone/>
            </a:pPr>
            <a:r>
              <a:rPr lang="cs-CZ" dirty="0"/>
              <a:t>Tvrdé vs. měkké projekty</a:t>
            </a:r>
          </a:p>
          <a:p>
            <a:pPr marL="0" indent="0">
              <a:buNone/>
            </a:pPr>
            <a:r>
              <a:rPr lang="cs-CZ" dirty="0"/>
              <a:t>Bez znalosti rozpočtu nelze plánovat  </a:t>
            </a:r>
            <a:r>
              <a:rPr lang="cs-CZ" dirty="0" err="1"/>
              <a:t>invest</a:t>
            </a:r>
            <a:r>
              <a:rPr lang="cs-CZ" dirty="0"/>
              <a:t>. X </a:t>
            </a:r>
            <a:r>
              <a:rPr lang="cs-CZ" dirty="0" err="1"/>
              <a:t>neinvest</a:t>
            </a:r>
            <a:r>
              <a:rPr lang="cs-CZ" dirty="0"/>
              <a:t>. výdaje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EB877E-A525-48DB-9D8B-DB18FB2D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81" y="470199"/>
            <a:ext cx="3373419" cy="24628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E41FDB-163B-4A34-ABB7-AB662D5FF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182434"/>
            <a:ext cx="4427984" cy="26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32EBC-99C1-4410-A76A-8C101F4D0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půdy v území – ochrana půdy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D3A56C-BEC2-49C4-A9A2-0D65BD44E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7" y="3758989"/>
            <a:ext cx="4427984" cy="30809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0FF186-E909-4318-9D7B-6F17B0CE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58989"/>
            <a:ext cx="4554119" cy="3080916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1CDA974-16C6-48C6-896A-652DB42E77AB}"/>
              </a:ext>
            </a:extLst>
          </p:cNvPr>
          <p:cNvSpPr txBox="1">
            <a:spLocks/>
          </p:cNvSpPr>
          <p:nvPr/>
        </p:nvSpPr>
        <p:spPr>
          <a:xfrm>
            <a:off x="-108520" y="1484784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 LPIS veřejný registr půdy – mapové výstupy </a:t>
            </a:r>
          </a:p>
          <a:p>
            <a:pPr lvl="1"/>
            <a:r>
              <a:rPr lang="cs-CZ" dirty="0"/>
              <a:t>Kdo hospodaří na venkovské půdě, jakým způsobem je půda využívána </a:t>
            </a:r>
          </a:p>
          <a:p>
            <a:pPr marL="0" indent="0">
              <a:buNone/>
            </a:pPr>
            <a:r>
              <a:rPr lang="cs-CZ" dirty="0"/>
              <a:t> Komplexní pozemkové úpravy</a:t>
            </a:r>
          </a:p>
          <a:p>
            <a:pPr lvl="1"/>
            <a:r>
              <a:rPr lang="cs-CZ" dirty="0"/>
              <a:t>Jakým způsobem mohou pomoci při řešení ochrany půdního fondu? Hlavní formy změn.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D0B29-0D11-4A6E-B2E5-29F4CE3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brownfieldy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2CA1BC-C146-4264-AC2E-822DE5BE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Specifiská</a:t>
            </a:r>
            <a:r>
              <a:rPr lang="cs-CZ" dirty="0"/>
              <a:t> skupina </a:t>
            </a:r>
            <a:r>
              <a:rPr lang="cs-CZ" dirty="0" err="1"/>
              <a:t>brownfieldů</a:t>
            </a:r>
            <a:r>
              <a:rPr lang="cs-CZ" dirty="0"/>
              <a:t> – specifická omezení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Inventarizace brownfieldů ve vybraném regionu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Změny ve využití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Vlastní návrhy na možné využití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9F4ACD-38BE-47A2-AE37-59A43732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240" y="2953362"/>
            <a:ext cx="3428760" cy="39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7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2C28F-126D-472C-B521-8BD80AB7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Aktuální fungování MAS ve venkovském regionu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91218F-185D-4649-B43D-4452F55DA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Zhodnocení smysluplnosti fungování a plnění cílů z vlastní strategie</a:t>
            </a:r>
          </a:p>
          <a:p>
            <a:pPr marL="0" indent="0">
              <a:buNone/>
            </a:pPr>
            <a:r>
              <a:rPr lang="cs-CZ" dirty="0"/>
              <a:t>Hlavní směřování</a:t>
            </a:r>
          </a:p>
          <a:p>
            <a:pPr marL="0" indent="0">
              <a:buNone/>
            </a:pPr>
            <a:r>
              <a:rPr lang="cs-CZ" dirty="0"/>
              <a:t>Navázaní na práce z minulosti?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vybrané MAS zhodnotit její fungování</a:t>
            </a:r>
          </a:p>
          <a:p>
            <a:pPr lvl="1"/>
            <a:r>
              <a:rPr lang="cs-CZ" dirty="0"/>
              <a:t>Aktuální zapojení MAS do rozvoje regionu</a:t>
            </a:r>
          </a:p>
          <a:p>
            <a:pPr lvl="1"/>
            <a:r>
              <a:rPr lang="cs-CZ" dirty="0"/>
              <a:t>Budoucí projekty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73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A387F-9EA2-4E7D-B2AC-A47659DA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Alternativní systémy v zemědělství a potravinářském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42EBD9-7816-4861-988D-E86A414F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Možnosti distribuce potravin ve vybraném regionu a hlavní aktéři komoditního řetězce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Lokální sítě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Farmářské trhy</a:t>
            </a:r>
          </a:p>
          <a:p>
            <a:pPr lvl="1"/>
            <a:r>
              <a:rPr lang="cs-CZ" dirty="0"/>
              <a:t>Farmářské bedýnky </a:t>
            </a:r>
          </a:p>
          <a:p>
            <a:pPr lvl="1"/>
            <a:r>
              <a:rPr lang="cs-CZ" dirty="0"/>
              <a:t>Komunitou podporované zemědělství </a:t>
            </a:r>
          </a:p>
          <a:p>
            <a:pPr lvl="1"/>
            <a:r>
              <a:rPr lang="cs-CZ" dirty="0"/>
              <a:t>Samozásobitelství</a:t>
            </a:r>
          </a:p>
        </p:txBody>
      </p:sp>
    </p:spTree>
    <p:extLst>
      <p:ext uri="{BB962C8B-B14F-4D97-AF65-F5344CB8AC3E}">
        <p14:creationId xmlns:p14="http://schemas.microsoft.com/office/powerpoint/2010/main" val="117584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Vlastní 10">
      <a:dk1>
        <a:srgbClr val="000000"/>
      </a:dk1>
      <a:lt1>
        <a:srgbClr val="CDCDCD"/>
      </a:lt1>
      <a:dk2>
        <a:srgbClr val="3C5184"/>
      </a:dk2>
      <a:lt2>
        <a:srgbClr val="FFC000"/>
      </a:lt2>
      <a:accent1>
        <a:srgbClr val="FFC000"/>
      </a:accent1>
      <a:accent2>
        <a:srgbClr val="F5C201"/>
      </a:accent2>
      <a:accent3>
        <a:srgbClr val="3C5184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5235</TotalTime>
  <Words>650</Words>
  <Application>Microsoft Office PowerPoint</Application>
  <PresentationFormat>Předvádění na obrazovce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Wingdings</vt:lpstr>
      <vt:lpstr>Přehlednost</vt:lpstr>
      <vt:lpstr>Seminář Rurální geografie</vt:lpstr>
      <vt:lpstr>Informace o předmětu</vt:lpstr>
      <vt:lpstr>Plán cvičení</vt:lpstr>
      <vt:lpstr>Cvičení na výběr</vt:lpstr>
      <vt:lpstr>Tvorba obecního rozpočtu</vt:lpstr>
      <vt:lpstr>Využití půdy v území – ochrana půdy</vt:lpstr>
      <vt:lpstr>Zemědělské brownfieldy </vt:lpstr>
      <vt:lpstr>Aktuální fungování MAS ve venkovském regionu</vt:lpstr>
      <vt:lpstr>Alternativní systémy v zemědělství a potravinářském průmyslu</vt:lpstr>
      <vt:lpstr>Prezentace aplikace PowerPoint</vt:lpstr>
      <vt:lpstr>Díky za pozornost</vt:lpstr>
      <vt:lpstr>Venkov x Venkovská obec - Definice ?</vt:lpstr>
      <vt:lpstr>Prezentace aplikace PowerPoint</vt:lpstr>
      <vt:lpstr>Prezentace aplikace PowerPoint</vt:lpstr>
      <vt:lpstr>Aktuální témata rurální geografie</vt:lpstr>
      <vt:lpstr>Zdroje informací - výběr</vt:lpstr>
      <vt:lpstr>Rurální geografie - historie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Rurální geografie</dc:title>
  <dc:creator>HP</dc:creator>
  <cp:lastModifiedBy>031-PC</cp:lastModifiedBy>
  <cp:revision>45</cp:revision>
  <dcterms:created xsi:type="dcterms:W3CDTF">2016-09-12T16:12:21Z</dcterms:created>
  <dcterms:modified xsi:type="dcterms:W3CDTF">2018-09-25T10:08:43Z</dcterms:modified>
</cp:coreProperties>
</file>