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8" r:id="rId4"/>
    <p:sldId id="279" r:id="rId5"/>
    <p:sldId id="280" r:id="rId6"/>
    <p:sldId id="275" r:id="rId7"/>
    <p:sldId id="283" r:id="rId8"/>
    <p:sldId id="274" r:id="rId9"/>
    <p:sldId id="284" r:id="rId10"/>
    <p:sldId id="276" r:id="rId11"/>
    <p:sldId id="277" r:id="rId12"/>
    <p:sldId id="281" r:id="rId13"/>
    <p:sldId id="282" r:id="rId14"/>
    <p:sldId id="285" r:id="rId15"/>
    <p:sldId id="259" r:id="rId16"/>
    <p:sldId id="265" r:id="rId17"/>
    <p:sldId id="263" r:id="rId18"/>
    <p:sldId id="261" r:id="rId19"/>
    <p:sldId id="262" r:id="rId20"/>
    <p:sldId id="260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32" autoAdjust="0"/>
    <p:restoredTop sz="94660"/>
  </p:normalViewPr>
  <p:slideViewPr>
    <p:cSldViewPr>
      <p:cViewPr varScale="1">
        <p:scale>
          <a:sx n="68" d="100"/>
          <a:sy n="68" d="100"/>
        </p:scale>
        <p:origin x="13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693149A-DEA5-4E75-A09D-D18D07EC870C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ownfieldy-jmk.cz/" TargetMode="External"/><Relationship Id="rId2" Type="http://schemas.openxmlformats.org/officeDocument/2006/relationships/hyperlink" Target="http://www.brownfieldy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Yu Gothic" panose="020B0400000000000000" pitchFamily="34" charset="-128"/>
                <a:ea typeface="Yu Gothic" panose="020B0400000000000000" pitchFamily="34" charset="-128"/>
              </a:rPr>
              <a:t>Seminář</a:t>
            </a:r>
            <a:br>
              <a:rPr lang="cs-CZ" dirty="0">
                <a:latin typeface="Yu Gothic" panose="020B0400000000000000" pitchFamily="34" charset="-128"/>
                <a:ea typeface="Yu Gothic" panose="020B0400000000000000" pitchFamily="34" charset="-128"/>
              </a:rPr>
            </a:br>
            <a:r>
              <a:rPr lang="cs-CZ" dirty="0">
                <a:latin typeface="Yu Gothic" panose="020B0400000000000000" pitchFamily="34" charset="-128"/>
                <a:ea typeface="Yu Gothic" panose="020B0400000000000000" pitchFamily="34" charset="-128"/>
              </a:rPr>
              <a:t>Rurální geografie</a:t>
            </a:r>
            <a:endParaRPr lang="en-GB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Cvičení 2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525B76A-D2D5-4885-94C6-4E877F872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4033837"/>
            <a:ext cx="7762875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923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5D110-D588-4257-9E48-CA5E25A53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C98CFA-04D4-46D2-B850-E46F48DFE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Pokuste se zaznačit v mapě všechny zemědělské brownfieldy ve vybraném SO POU Jihomoravského kraje.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Vytipujte </a:t>
            </a:r>
          </a:p>
          <a:p>
            <a:pPr lvl="1"/>
            <a:r>
              <a:rPr lang="cs-CZ" dirty="0"/>
              <a:t>tři brownfieldy s dobrým dopravním napojením a s rozvojovým potenciálem ( kraj obce, blízkost průmyslové zóny, </a:t>
            </a:r>
            <a:r>
              <a:rPr lang="cs-CZ" dirty="0" err="1"/>
              <a:t>suburbium</a:t>
            </a:r>
            <a:r>
              <a:rPr lang="cs-CZ" dirty="0"/>
              <a:t> atd. </a:t>
            </a:r>
          </a:p>
          <a:p>
            <a:endParaRPr lang="cs-CZ" dirty="0"/>
          </a:p>
          <a:p>
            <a:pPr lvl="1"/>
            <a:r>
              <a:rPr lang="cs-CZ" dirty="0"/>
              <a:t>tři brownfieldy v nízkým rozvojovým potenciálem 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170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C9A9C-F2E9-4383-9891-8D705CF0F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750EAD-FD49-4DBA-AC1F-D67E7B713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cs-CZ" dirty="0"/>
              <a:t>U těchto se pokuste zjistit následující údaje:</a:t>
            </a:r>
          </a:p>
          <a:p>
            <a:pPr lvl="1"/>
            <a:r>
              <a:rPr lang="cs-CZ" dirty="0"/>
              <a:t>Rozloha podle katastru nemovitostí</a:t>
            </a:r>
          </a:p>
          <a:p>
            <a:pPr lvl="1"/>
            <a:r>
              <a:rPr lang="cs-CZ" dirty="0"/>
              <a:t>Vlastník</a:t>
            </a:r>
          </a:p>
          <a:p>
            <a:pPr lvl="1"/>
            <a:r>
              <a:rPr lang="cs-CZ" dirty="0"/>
              <a:t>Využití v historii</a:t>
            </a:r>
          </a:p>
          <a:p>
            <a:pPr lvl="1"/>
            <a:r>
              <a:rPr lang="cs-CZ" dirty="0"/>
              <a:t>Tržní cena</a:t>
            </a:r>
          </a:p>
          <a:p>
            <a:pPr lvl="1"/>
            <a:r>
              <a:rPr lang="cs-CZ" dirty="0"/>
              <a:t>Možné budoucí způsoby využití dle zpráv samosprávy či médií</a:t>
            </a:r>
          </a:p>
          <a:p>
            <a:pPr lvl="1"/>
            <a:r>
              <a:rPr lang="cs-CZ" dirty="0"/>
              <a:t>Navrhnout vlastní způsob využití</a:t>
            </a:r>
          </a:p>
          <a:p>
            <a:pPr lvl="1"/>
            <a:r>
              <a:rPr lang="cs-CZ" dirty="0"/>
              <a:t>Změny podle starých leteckých snímků</a:t>
            </a:r>
          </a:p>
          <a:p>
            <a:pPr lvl="1"/>
            <a:r>
              <a:rPr lang="cs-CZ" dirty="0"/>
              <a:t>Ekologická zátěž? http://kontaminace.cenia.cz/</a:t>
            </a:r>
          </a:p>
          <a:p>
            <a:pPr lvl="1"/>
            <a:r>
              <a:rPr lang="cs-CZ" dirty="0"/>
              <a:t>Jsou uvedeny ve strategických dokumentech obce, města SO ORP popř. mikroregionu.</a:t>
            </a:r>
          </a:p>
          <a:p>
            <a:pPr lvl="2"/>
            <a:r>
              <a:rPr lang="cs-CZ" dirty="0"/>
              <a:t>Jak jsou lokality uvedeny v Územním plánu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27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9D1A3-A27B-4D54-A10C-726C135A1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E4EEA228-D81C-4E14-BFB4-58F612E3AF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03" y="533400"/>
            <a:ext cx="9043769" cy="318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577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9372E-492B-4C15-90CE-B3A142606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59196B-A001-4E2E-B787-93E3AB387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3F8DBF8-549D-4D2B-A6C6-396A48BBD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533400"/>
            <a:ext cx="5472608" cy="623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6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8D8AA-E437-4EBB-B2ED-DDF4D995B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33700"/>
            <a:ext cx="8229600" cy="990600"/>
          </a:xfrm>
        </p:spPr>
        <p:txBody>
          <a:bodyPr/>
          <a:lstStyle/>
          <a:p>
            <a:r>
              <a:rPr lang="cs-CZ" dirty="0"/>
              <a:t>Díky za pozornost</a:t>
            </a:r>
          </a:p>
        </p:txBody>
      </p:sp>
    </p:spTree>
    <p:extLst>
      <p:ext uri="{BB962C8B-B14F-4D97-AF65-F5344CB8AC3E}">
        <p14:creationId xmlns:p14="http://schemas.microsoft.com/office/powerpoint/2010/main" val="4198953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Venkov x Venkovská obec - Definice 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Venkov je spojité území, které se skládá z volné krajiny a jednotlivých sídel, vymezuje se vždy ukazateli vztaženými k ploše (např. hustota zalidnění). Vnímání venkova může být do značné míry individuální záležitostí.</a:t>
            </a:r>
          </a:p>
          <a:p>
            <a:endParaRPr lang="cs-CZ" dirty="0"/>
          </a:p>
          <a:p>
            <a:endParaRPr lang="cs-CZ" dirty="0"/>
          </a:p>
          <a:p>
            <a:r>
              <a:rPr lang="en-GB" dirty="0" err="1"/>
              <a:t>Venkovská</a:t>
            </a:r>
            <a:r>
              <a:rPr lang="en-GB" dirty="0"/>
              <a:t> </a:t>
            </a:r>
            <a:r>
              <a:rPr lang="en-GB" dirty="0" err="1"/>
              <a:t>obec</a:t>
            </a:r>
            <a:r>
              <a:rPr lang="en-GB" dirty="0"/>
              <a:t> je </a:t>
            </a:r>
            <a:r>
              <a:rPr lang="en-GB" dirty="0" err="1"/>
              <a:t>nespojité</a:t>
            </a:r>
            <a:r>
              <a:rPr lang="en-GB" dirty="0"/>
              <a:t> </a:t>
            </a:r>
            <a:r>
              <a:rPr lang="en-GB" dirty="0" err="1"/>
              <a:t>vymezení</a:t>
            </a:r>
            <a:r>
              <a:rPr lang="en-GB" dirty="0"/>
              <a:t> </a:t>
            </a:r>
            <a:r>
              <a:rPr lang="en-GB" dirty="0" err="1"/>
              <a:t>jednotlivých</a:t>
            </a:r>
            <a:r>
              <a:rPr lang="en-GB" dirty="0"/>
              <a:t> </a:t>
            </a:r>
            <a:r>
              <a:rPr lang="en-GB" dirty="0" err="1"/>
              <a:t>sídel</a:t>
            </a:r>
            <a:r>
              <a:rPr lang="en-GB" dirty="0"/>
              <a:t>, </a:t>
            </a:r>
            <a:r>
              <a:rPr lang="en-GB" dirty="0" err="1"/>
              <a:t>obcí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stanovených</a:t>
            </a:r>
            <a:r>
              <a:rPr lang="en-GB" dirty="0"/>
              <a:t> </a:t>
            </a:r>
            <a:r>
              <a:rPr lang="en-GB" dirty="0" err="1"/>
              <a:t>kritérií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se </a:t>
            </a:r>
            <a:r>
              <a:rPr lang="en-GB" dirty="0" err="1"/>
              <a:t>vztahují</a:t>
            </a:r>
            <a:r>
              <a:rPr lang="en-GB" dirty="0"/>
              <a:t> k</a:t>
            </a:r>
            <a:r>
              <a:rPr lang="cs-CZ" dirty="0"/>
              <a:t> </a:t>
            </a:r>
            <a:r>
              <a:rPr lang="en-GB" dirty="0" err="1"/>
              <a:t>jednotce</a:t>
            </a:r>
            <a:r>
              <a:rPr lang="en-GB" dirty="0"/>
              <a:t>, </a:t>
            </a:r>
            <a:r>
              <a:rPr lang="en-GB" dirty="0" err="1"/>
              <a:t>obvykle</a:t>
            </a:r>
            <a:r>
              <a:rPr lang="en-GB" dirty="0"/>
              <a:t> se </a:t>
            </a:r>
            <a:r>
              <a:rPr lang="en-GB" dirty="0" err="1"/>
              <a:t>jedná</a:t>
            </a:r>
            <a:r>
              <a:rPr lang="en-GB" dirty="0"/>
              <a:t> o </a:t>
            </a:r>
            <a:r>
              <a:rPr lang="en-GB" dirty="0" err="1"/>
              <a:t>ukazatele</a:t>
            </a:r>
            <a:r>
              <a:rPr lang="en-GB" dirty="0"/>
              <a:t> </a:t>
            </a:r>
            <a:r>
              <a:rPr lang="en-GB" dirty="0" err="1"/>
              <a:t>absolutní</a:t>
            </a:r>
            <a:r>
              <a:rPr lang="en-GB" dirty="0"/>
              <a:t>, </a:t>
            </a:r>
            <a:r>
              <a:rPr lang="en-GB" dirty="0" err="1"/>
              <a:t>počet</a:t>
            </a:r>
            <a:r>
              <a:rPr lang="en-GB" dirty="0"/>
              <a:t> </a:t>
            </a:r>
            <a:r>
              <a:rPr lang="en-GB" dirty="0" err="1"/>
              <a:t>obyvatel</a:t>
            </a:r>
            <a:r>
              <a:rPr lang="en-GB" dirty="0"/>
              <a:t>, </a:t>
            </a:r>
            <a:r>
              <a:rPr lang="en-GB" dirty="0" err="1"/>
              <a:t>správní</a:t>
            </a:r>
            <a:r>
              <a:rPr lang="en-GB" dirty="0"/>
              <a:t> </a:t>
            </a:r>
            <a:r>
              <a:rPr lang="en-GB" dirty="0" err="1"/>
              <a:t>funkce</a:t>
            </a:r>
            <a:r>
              <a:rPr lang="en-GB" dirty="0"/>
              <a:t> </a:t>
            </a:r>
            <a:r>
              <a:rPr lang="en-GB" dirty="0" err="1"/>
              <a:t>apod</a:t>
            </a:r>
            <a:r>
              <a:rPr lang="en-GB" dirty="0"/>
              <a:t>. (</a:t>
            </a:r>
            <a:r>
              <a:rPr lang="en-GB" dirty="0" err="1"/>
              <a:t>dle</a:t>
            </a:r>
            <a:r>
              <a:rPr lang="en-GB" dirty="0"/>
              <a:t> </a:t>
            </a:r>
            <a:r>
              <a:rPr lang="en-GB" dirty="0" err="1"/>
              <a:t>Perlín</a:t>
            </a:r>
            <a:r>
              <a:rPr lang="en-GB" dirty="0"/>
              <a:t>, 2013)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71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43" t="8323" r="9086" b="14219"/>
          <a:stretch/>
        </p:blipFill>
        <p:spPr bwMode="auto">
          <a:xfrm>
            <a:off x="539552" y="1527155"/>
            <a:ext cx="8161951" cy="5119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125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Autofit/>
          </a:bodyPr>
          <a:lstStyle/>
          <a:p>
            <a:r>
              <a:rPr lang="en-GB" sz="1800" b="1" dirty="0"/>
              <a:t>KVALITATIVNÍ ZNAKY VENKOVA</a:t>
            </a:r>
            <a:endParaRPr lang="cs-CZ" sz="1800" b="1" dirty="0"/>
          </a:p>
          <a:p>
            <a:endParaRPr lang="en-GB" sz="1800" b="1" dirty="0"/>
          </a:p>
          <a:p>
            <a:r>
              <a:rPr lang="en-GB" sz="1400" b="1" dirty="0" err="1"/>
              <a:t>urbanistické</a:t>
            </a:r>
            <a:r>
              <a:rPr lang="en-GB" sz="1400" b="1" dirty="0"/>
              <a:t> </a:t>
            </a:r>
            <a:r>
              <a:rPr lang="en-GB" sz="1400" b="1" dirty="0" err="1"/>
              <a:t>znaky</a:t>
            </a:r>
            <a:r>
              <a:rPr lang="en-GB" sz="1400" b="1" dirty="0"/>
              <a:t> </a:t>
            </a:r>
            <a:r>
              <a:rPr lang="en-GB" sz="1400" dirty="0"/>
              <a:t>– </a:t>
            </a:r>
            <a:r>
              <a:rPr lang="en-GB" sz="1400" dirty="0" err="1"/>
              <a:t>vysoký</a:t>
            </a:r>
            <a:r>
              <a:rPr lang="en-GB" sz="1400" dirty="0"/>
              <a:t> </a:t>
            </a:r>
            <a:r>
              <a:rPr lang="en-GB" sz="1400" dirty="0" err="1"/>
              <a:t>podíl</a:t>
            </a:r>
            <a:r>
              <a:rPr lang="en-GB" sz="1400" dirty="0"/>
              <a:t> </a:t>
            </a:r>
            <a:r>
              <a:rPr lang="en-GB" sz="1400" dirty="0" err="1"/>
              <a:t>rodinných</a:t>
            </a:r>
            <a:r>
              <a:rPr lang="en-GB" sz="1400" dirty="0"/>
              <a:t> </a:t>
            </a:r>
            <a:r>
              <a:rPr lang="en-GB" sz="1400" dirty="0" err="1"/>
              <a:t>domů</a:t>
            </a:r>
            <a:r>
              <a:rPr lang="en-GB" sz="1400" dirty="0"/>
              <a:t>, </a:t>
            </a:r>
            <a:r>
              <a:rPr lang="en-GB" sz="1400" dirty="0" err="1"/>
              <a:t>málo</a:t>
            </a:r>
            <a:r>
              <a:rPr lang="en-GB" sz="1400" dirty="0"/>
              <a:t> </a:t>
            </a:r>
            <a:r>
              <a:rPr lang="en-GB" sz="1400" dirty="0" err="1"/>
              <a:t>vyvinutá</a:t>
            </a:r>
            <a:r>
              <a:rPr lang="en-GB" sz="1400" dirty="0"/>
              <a:t> </a:t>
            </a:r>
            <a:r>
              <a:rPr lang="en-GB" sz="1400" dirty="0" err="1"/>
              <a:t>uliční</a:t>
            </a:r>
            <a:r>
              <a:rPr lang="en-GB" sz="1400" dirty="0"/>
              <a:t> </a:t>
            </a:r>
            <a:r>
              <a:rPr lang="en-GB" sz="1400" dirty="0" err="1"/>
              <a:t>síť</a:t>
            </a:r>
            <a:r>
              <a:rPr lang="en-GB" sz="1400" dirty="0"/>
              <a:t> s </a:t>
            </a:r>
            <a:r>
              <a:rPr lang="en-GB" sz="1400" dirty="0" err="1"/>
              <a:t>dominantním</a:t>
            </a:r>
            <a:r>
              <a:rPr lang="en-GB" sz="1400" dirty="0"/>
              <a:t> </a:t>
            </a:r>
            <a:r>
              <a:rPr lang="en-GB" sz="1400" dirty="0" err="1"/>
              <a:t>prostorem</a:t>
            </a:r>
            <a:r>
              <a:rPr lang="en-GB" sz="1400" dirty="0"/>
              <a:t> </a:t>
            </a:r>
            <a:r>
              <a:rPr lang="en-GB" sz="1400" dirty="0" err="1"/>
              <a:t>návsi</a:t>
            </a:r>
            <a:r>
              <a:rPr lang="en-GB" sz="1400" dirty="0"/>
              <a:t> </a:t>
            </a:r>
            <a:r>
              <a:rPr lang="en-GB" sz="1400" dirty="0" err="1"/>
              <a:t>jako</a:t>
            </a:r>
            <a:r>
              <a:rPr lang="en-GB" sz="1400" dirty="0"/>
              <a:t> </a:t>
            </a:r>
            <a:r>
              <a:rPr lang="en-GB" sz="1400" dirty="0" err="1"/>
              <a:t>společenského</a:t>
            </a:r>
            <a:r>
              <a:rPr lang="en-GB" sz="1400" dirty="0"/>
              <a:t> a </a:t>
            </a:r>
            <a:r>
              <a:rPr lang="en-GB" sz="1400" dirty="0" err="1"/>
              <a:t>kulturního</a:t>
            </a:r>
            <a:r>
              <a:rPr lang="en-GB" sz="1400" dirty="0"/>
              <a:t> </a:t>
            </a:r>
            <a:r>
              <a:rPr lang="en-GB" sz="1400" dirty="0" err="1"/>
              <a:t>centra</a:t>
            </a:r>
            <a:r>
              <a:rPr lang="en-GB" sz="1400" dirty="0"/>
              <a:t> </a:t>
            </a:r>
            <a:r>
              <a:rPr lang="en-GB" sz="1400" dirty="0" err="1"/>
              <a:t>sídla</a:t>
            </a:r>
            <a:r>
              <a:rPr lang="en-GB" sz="1400" dirty="0"/>
              <a:t>, </a:t>
            </a:r>
            <a:r>
              <a:rPr lang="en-GB" sz="1400" dirty="0" err="1"/>
              <a:t>rozvolněná</a:t>
            </a:r>
            <a:r>
              <a:rPr lang="en-GB" sz="1400" dirty="0"/>
              <a:t> </a:t>
            </a:r>
            <a:r>
              <a:rPr lang="en-GB" sz="1400" dirty="0" err="1"/>
              <a:t>zástavba</a:t>
            </a:r>
            <a:r>
              <a:rPr lang="en-GB" sz="1400" dirty="0"/>
              <a:t>, </a:t>
            </a:r>
            <a:r>
              <a:rPr lang="en-GB" sz="1400" dirty="0" err="1"/>
              <a:t>vysoký</a:t>
            </a:r>
            <a:r>
              <a:rPr lang="en-GB" sz="1400" dirty="0"/>
              <a:t> </a:t>
            </a:r>
            <a:r>
              <a:rPr lang="en-GB" sz="1400" dirty="0" err="1"/>
              <a:t>podíl</a:t>
            </a:r>
            <a:r>
              <a:rPr lang="en-GB" sz="1400" dirty="0"/>
              <a:t> </a:t>
            </a:r>
            <a:r>
              <a:rPr lang="en-GB" sz="1400" dirty="0" err="1"/>
              <a:t>zeleně</a:t>
            </a:r>
            <a:r>
              <a:rPr lang="en-GB" sz="1400" dirty="0"/>
              <a:t> v </a:t>
            </a:r>
            <a:r>
              <a:rPr lang="en-GB" sz="1400" dirty="0" err="1"/>
              <a:t>sídle</a:t>
            </a:r>
            <a:r>
              <a:rPr lang="en-GB" sz="1400" dirty="0"/>
              <a:t>;  </a:t>
            </a:r>
            <a:endParaRPr lang="cs-CZ" sz="1400" dirty="0"/>
          </a:p>
          <a:p>
            <a:endParaRPr lang="en-GB" sz="1400" dirty="0"/>
          </a:p>
          <a:p>
            <a:r>
              <a:rPr lang="en-GB" sz="1400" b="1" dirty="0" err="1"/>
              <a:t>architektonické</a:t>
            </a:r>
            <a:r>
              <a:rPr lang="en-GB" sz="1400" b="1" dirty="0"/>
              <a:t> </a:t>
            </a:r>
            <a:r>
              <a:rPr lang="en-GB" sz="1400" b="1" dirty="0" err="1"/>
              <a:t>znaky</a:t>
            </a:r>
            <a:r>
              <a:rPr lang="en-GB" sz="1400" b="1" dirty="0"/>
              <a:t> </a:t>
            </a:r>
            <a:r>
              <a:rPr lang="en-GB" sz="1400" dirty="0"/>
              <a:t>– </a:t>
            </a:r>
            <a:r>
              <a:rPr lang="en-GB" sz="1400" dirty="0" err="1"/>
              <a:t>nízkopodlažní</a:t>
            </a:r>
            <a:r>
              <a:rPr lang="en-GB" sz="1400" dirty="0"/>
              <a:t> </a:t>
            </a:r>
            <a:r>
              <a:rPr lang="en-GB" sz="1400" dirty="0" err="1"/>
              <a:t>zástavba</a:t>
            </a:r>
            <a:r>
              <a:rPr lang="en-GB" sz="1400" dirty="0"/>
              <a:t>, absence </a:t>
            </a:r>
            <a:r>
              <a:rPr lang="en-GB" sz="1400" dirty="0" err="1"/>
              <a:t>nájemního</a:t>
            </a:r>
            <a:r>
              <a:rPr lang="en-GB" sz="1400" dirty="0"/>
              <a:t> </a:t>
            </a:r>
            <a:r>
              <a:rPr lang="en-GB" sz="1400" dirty="0" err="1"/>
              <a:t>bydlení</a:t>
            </a:r>
            <a:r>
              <a:rPr lang="en-GB" sz="1400" dirty="0"/>
              <a:t>, </a:t>
            </a:r>
            <a:r>
              <a:rPr lang="en-GB" sz="1400" dirty="0" err="1"/>
              <a:t>domy</a:t>
            </a:r>
            <a:r>
              <a:rPr lang="en-GB" sz="1400" dirty="0"/>
              <a:t> </a:t>
            </a:r>
            <a:r>
              <a:rPr lang="en-GB" sz="1400" dirty="0" err="1"/>
              <a:t>doplněny</a:t>
            </a:r>
            <a:r>
              <a:rPr lang="en-GB" sz="1400" dirty="0"/>
              <a:t> </a:t>
            </a:r>
            <a:r>
              <a:rPr lang="en-GB" sz="1400" dirty="0" err="1"/>
              <a:t>hospodářským</a:t>
            </a:r>
            <a:r>
              <a:rPr lang="en-GB" sz="1400" dirty="0"/>
              <a:t> </a:t>
            </a:r>
            <a:r>
              <a:rPr lang="en-GB" sz="1400" dirty="0" err="1"/>
              <a:t>zázemím</a:t>
            </a:r>
            <a:r>
              <a:rPr lang="en-GB" sz="1400" dirty="0"/>
              <a:t> (</a:t>
            </a:r>
            <a:r>
              <a:rPr lang="en-GB" sz="1400" dirty="0" err="1"/>
              <a:t>integrace</a:t>
            </a:r>
            <a:r>
              <a:rPr lang="en-GB" sz="1400" dirty="0"/>
              <a:t> </a:t>
            </a:r>
            <a:r>
              <a:rPr lang="en-GB" sz="1400" dirty="0" err="1"/>
              <a:t>obytné</a:t>
            </a:r>
            <a:r>
              <a:rPr lang="en-GB" sz="1400" dirty="0"/>
              <a:t> a </a:t>
            </a:r>
            <a:r>
              <a:rPr lang="en-GB" sz="1400" dirty="0" err="1"/>
              <a:t>dalších</a:t>
            </a:r>
            <a:r>
              <a:rPr lang="en-GB" sz="1400" dirty="0"/>
              <a:t> </a:t>
            </a:r>
            <a:r>
              <a:rPr lang="en-GB" sz="1400" dirty="0" err="1"/>
              <a:t>funkcí</a:t>
            </a:r>
            <a:r>
              <a:rPr lang="en-GB" sz="1400" dirty="0"/>
              <a:t>), </a:t>
            </a:r>
            <a:endParaRPr lang="cs-CZ" sz="1400" dirty="0"/>
          </a:p>
          <a:p>
            <a:endParaRPr lang="en-GB" sz="1400" dirty="0"/>
          </a:p>
          <a:p>
            <a:r>
              <a:rPr lang="en-GB" sz="1400" b="1" dirty="0" err="1"/>
              <a:t>sociální</a:t>
            </a:r>
            <a:r>
              <a:rPr lang="en-GB" sz="1400" b="1" dirty="0"/>
              <a:t> </a:t>
            </a:r>
            <a:r>
              <a:rPr lang="en-GB" sz="1400" b="1" dirty="0" err="1"/>
              <a:t>znaky</a:t>
            </a:r>
            <a:r>
              <a:rPr lang="en-GB" sz="1400" b="1" dirty="0"/>
              <a:t> </a:t>
            </a:r>
            <a:r>
              <a:rPr lang="en-GB" sz="1400" dirty="0"/>
              <a:t>– </a:t>
            </a:r>
            <a:r>
              <a:rPr lang="en-GB" sz="1400" dirty="0" err="1"/>
              <a:t>užší</a:t>
            </a:r>
            <a:r>
              <a:rPr lang="en-GB" sz="1400" dirty="0"/>
              <a:t> </a:t>
            </a:r>
            <a:r>
              <a:rPr lang="en-GB" sz="1400" dirty="0" err="1"/>
              <a:t>sociální</a:t>
            </a:r>
            <a:r>
              <a:rPr lang="en-GB" sz="1400" dirty="0"/>
              <a:t> </a:t>
            </a:r>
            <a:r>
              <a:rPr lang="en-GB" sz="1400" dirty="0" err="1"/>
              <a:t>kontakty</a:t>
            </a:r>
            <a:r>
              <a:rPr lang="en-GB" sz="1400" dirty="0"/>
              <a:t> </a:t>
            </a:r>
            <a:r>
              <a:rPr lang="en-GB" sz="1400" dirty="0" err="1"/>
              <a:t>mezi</a:t>
            </a:r>
            <a:r>
              <a:rPr lang="en-GB" sz="1400" dirty="0"/>
              <a:t> </a:t>
            </a:r>
            <a:r>
              <a:rPr lang="en-GB" sz="1400" dirty="0" err="1"/>
              <a:t>obyvateli</a:t>
            </a:r>
            <a:r>
              <a:rPr lang="en-GB" sz="1400" dirty="0"/>
              <a:t> </a:t>
            </a:r>
            <a:r>
              <a:rPr lang="en-GB" sz="1400" dirty="0" err="1"/>
              <a:t>sídla</a:t>
            </a:r>
            <a:r>
              <a:rPr lang="en-GB" sz="1400" dirty="0"/>
              <a:t>, </a:t>
            </a:r>
            <a:r>
              <a:rPr lang="en-GB" sz="1400" dirty="0" err="1"/>
              <a:t>neformální</a:t>
            </a:r>
            <a:r>
              <a:rPr lang="en-GB" sz="1400" dirty="0"/>
              <a:t> </a:t>
            </a:r>
            <a:r>
              <a:rPr lang="en-GB" sz="1400" dirty="0" err="1"/>
              <a:t>sociální</a:t>
            </a:r>
            <a:r>
              <a:rPr lang="en-GB" sz="1400" dirty="0"/>
              <a:t> </a:t>
            </a:r>
            <a:r>
              <a:rPr lang="en-GB" sz="1400" dirty="0" err="1"/>
              <a:t>kontrola</a:t>
            </a:r>
            <a:r>
              <a:rPr lang="en-GB" sz="1400" dirty="0"/>
              <a:t>, </a:t>
            </a:r>
            <a:r>
              <a:rPr lang="en-GB" sz="1400" dirty="0" err="1"/>
              <a:t>participace</a:t>
            </a:r>
            <a:r>
              <a:rPr lang="en-GB" sz="1400" dirty="0"/>
              <a:t>, </a:t>
            </a:r>
            <a:r>
              <a:rPr lang="en-GB" sz="1400" dirty="0" err="1"/>
              <a:t>tradicionalismus</a:t>
            </a:r>
            <a:r>
              <a:rPr lang="en-GB" sz="1400" dirty="0"/>
              <a:t>, </a:t>
            </a:r>
            <a:r>
              <a:rPr lang="en-GB" sz="1400" dirty="0" err="1"/>
              <a:t>konzervatismus</a:t>
            </a:r>
            <a:r>
              <a:rPr lang="en-GB" sz="1400" dirty="0"/>
              <a:t>; </a:t>
            </a:r>
            <a:endParaRPr lang="cs-CZ" sz="1400" dirty="0"/>
          </a:p>
          <a:p>
            <a:endParaRPr lang="cs-CZ" sz="1400" b="1" dirty="0"/>
          </a:p>
          <a:p>
            <a:r>
              <a:rPr lang="en-GB" sz="1400" b="1" dirty="0" err="1"/>
              <a:t>ekonomické</a:t>
            </a:r>
            <a:r>
              <a:rPr lang="en-GB" sz="1400" b="1" dirty="0"/>
              <a:t> </a:t>
            </a:r>
            <a:r>
              <a:rPr lang="en-GB" sz="1400" b="1" dirty="0" err="1"/>
              <a:t>znaky</a:t>
            </a:r>
            <a:r>
              <a:rPr lang="en-GB" sz="1400" b="1" dirty="0"/>
              <a:t> </a:t>
            </a:r>
            <a:r>
              <a:rPr lang="en-GB" sz="1400" dirty="0"/>
              <a:t>– </a:t>
            </a:r>
            <a:r>
              <a:rPr lang="en-GB" sz="1400" dirty="0" err="1"/>
              <a:t>vyšší</a:t>
            </a:r>
            <a:r>
              <a:rPr lang="en-GB" sz="1400" dirty="0"/>
              <a:t> </a:t>
            </a:r>
            <a:r>
              <a:rPr lang="en-GB" sz="1400" dirty="0" err="1"/>
              <a:t>podíl</a:t>
            </a:r>
            <a:r>
              <a:rPr lang="en-GB" sz="1400" dirty="0"/>
              <a:t> </a:t>
            </a:r>
            <a:r>
              <a:rPr lang="en-GB" sz="1400" dirty="0" err="1"/>
              <a:t>samozásobitelství</a:t>
            </a:r>
            <a:r>
              <a:rPr lang="en-GB" sz="1400" dirty="0"/>
              <a:t>, </a:t>
            </a:r>
            <a:r>
              <a:rPr lang="en-GB" sz="1400" dirty="0" err="1"/>
              <a:t>kutilství</a:t>
            </a:r>
            <a:r>
              <a:rPr lang="en-GB" sz="1400" dirty="0"/>
              <a:t>;  </a:t>
            </a:r>
            <a:endParaRPr lang="cs-CZ" sz="1400" dirty="0"/>
          </a:p>
          <a:p>
            <a:endParaRPr lang="en-GB" sz="1400" dirty="0"/>
          </a:p>
          <a:p>
            <a:r>
              <a:rPr lang="en-GB" sz="1400" b="1" dirty="0" err="1"/>
              <a:t>administrativní</a:t>
            </a:r>
            <a:r>
              <a:rPr lang="en-GB" sz="1400" b="1" dirty="0"/>
              <a:t> </a:t>
            </a:r>
            <a:r>
              <a:rPr lang="en-GB" sz="1400" b="1" dirty="0" err="1"/>
              <a:t>znaky</a:t>
            </a:r>
            <a:r>
              <a:rPr lang="en-GB" sz="1400" b="1" dirty="0"/>
              <a:t> </a:t>
            </a:r>
            <a:r>
              <a:rPr lang="en-GB" sz="1400" dirty="0"/>
              <a:t>– </a:t>
            </a:r>
            <a:r>
              <a:rPr lang="en-GB" sz="1400" dirty="0" err="1"/>
              <a:t>statut</a:t>
            </a:r>
            <a:r>
              <a:rPr lang="en-GB" sz="1400" dirty="0"/>
              <a:t> </a:t>
            </a:r>
            <a:r>
              <a:rPr lang="en-GB" sz="1400" dirty="0" err="1"/>
              <a:t>sídla</a:t>
            </a:r>
            <a:endParaRPr lang="cs-CZ" sz="1400" dirty="0"/>
          </a:p>
          <a:p>
            <a:endParaRPr lang="cs-CZ" sz="1400" dirty="0"/>
          </a:p>
          <a:p>
            <a:endParaRPr lang="en-GB" sz="1400" dirty="0"/>
          </a:p>
          <a:p>
            <a:r>
              <a:rPr lang="en-GB" sz="1800" b="1" dirty="0"/>
              <a:t>KVANTITATIVNÍ ZNAKY VENKOVA</a:t>
            </a:r>
          </a:p>
          <a:p>
            <a:r>
              <a:rPr lang="cs-CZ" sz="1400" b="1" dirty="0"/>
              <a:t>Počet obyvatel</a:t>
            </a:r>
          </a:p>
          <a:p>
            <a:r>
              <a:rPr lang="cs-CZ" sz="1400" b="1" dirty="0"/>
              <a:t>Podíl zaměstnaných v primárním sektoru</a:t>
            </a:r>
          </a:p>
          <a:p>
            <a:r>
              <a:rPr lang="cs-CZ" sz="1400" b="1" dirty="0"/>
              <a:t>Výrazná vyjížďka za zaměstnáním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1406553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témata rurální geografie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depopulac</a:t>
            </a:r>
            <a:r>
              <a:rPr lang="cs-CZ" dirty="0"/>
              <a:t>e</a:t>
            </a:r>
            <a:r>
              <a:rPr lang="en-GB" dirty="0"/>
              <a:t> </a:t>
            </a:r>
            <a:r>
              <a:rPr lang="en-GB" dirty="0" err="1"/>
              <a:t>venkovských</a:t>
            </a:r>
            <a:r>
              <a:rPr lang="en-GB" dirty="0"/>
              <a:t> </a:t>
            </a:r>
            <a:r>
              <a:rPr lang="en-GB" dirty="0" err="1"/>
              <a:t>prostorů</a:t>
            </a:r>
            <a:r>
              <a:rPr lang="en-GB" dirty="0"/>
              <a:t> </a:t>
            </a:r>
            <a:endParaRPr lang="cs-CZ" dirty="0"/>
          </a:p>
          <a:p>
            <a:endParaRPr lang="cs-CZ" dirty="0"/>
          </a:p>
          <a:p>
            <a:r>
              <a:rPr lang="en-GB" dirty="0" err="1"/>
              <a:t>otázky</a:t>
            </a:r>
            <a:r>
              <a:rPr lang="en-GB" dirty="0"/>
              <a:t> </a:t>
            </a:r>
            <a:r>
              <a:rPr lang="en-GB" dirty="0" err="1"/>
              <a:t>rekreace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venkovských</a:t>
            </a:r>
            <a:r>
              <a:rPr lang="en-GB" dirty="0"/>
              <a:t> </a:t>
            </a:r>
            <a:r>
              <a:rPr lang="en-GB" dirty="0" err="1"/>
              <a:t>areálech</a:t>
            </a:r>
            <a:r>
              <a:rPr lang="en-GB" dirty="0"/>
              <a:t> </a:t>
            </a:r>
            <a:endParaRPr lang="cs-CZ" dirty="0"/>
          </a:p>
          <a:p>
            <a:endParaRPr lang="cs-CZ" dirty="0"/>
          </a:p>
          <a:p>
            <a:r>
              <a:rPr lang="en-GB" dirty="0" err="1"/>
              <a:t>strukturální</a:t>
            </a:r>
            <a:r>
              <a:rPr lang="en-GB" dirty="0"/>
              <a:t> </a:t>
            </a:r>
            <a:r>
              <a:rPr lang="en-GB" dirty="0" err="1"/>
              <a:t>změny</a:t>
            </a:r>
            <a:r>
              <a:rPr lang="en-GB" dirty="0"/>
              <a:t> v </a:t>
            </a:r>
            <a:r>
              <a:rPr lang="en-GB" dirty="0" err="1"/>
              <a:t>zemědělství</a:t>
            </a:r>
            <a:r>
              <a:rPr lang="en-GB" dirty="0"/>
              <a:t> a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sociální</a:t>
            </a:r>
            <a:r>
              <a:rPr lang="en-GB" dirty="0"/>
              <a:t> a </a:t>
            </a:r>
            <a:r>
              <a:rPr lang="en-GB" dirty="0" err="1"/>
              <a:t>demografické</a:t>
            </a:r>
            <a:r>
              <a:rPr lang="en-GB" dirty="0"/>
              <a:t> </a:t>
            </a:r>
            <a:r>
              <a:rPr lang="en-GB" dirty="0" err="1"/>
              <a:t>důsledky</a:t>
            </a:r>
            <a:r>
              <a:rPr lang="en-GB" dirty="0"/>
              <a:t>  </a:t>
            </a:r>
            <a:endParaRPr lang="cs-CZ" dirty="0"/>
          </a:p>
          <a:p>
            <a:endParaRPr lang="cs-CZ" dirty="0"/>
          </a:p>
          <a:p>
            <a:r>
              <a:rPr lang="en-GB" dirty="0" err="1"/>
              <a:t>plánování</a:t>
            </a:r>
            <a:r>
              <a:rPr lang="en-GB" dirty="0"/>
              <a:t> </a:t>
            </a:r>
            <a:r>
              <a:rPr lang="en-GB" dirty="0" err="1"/>
              <a:t>venkovského</a:t>
            </a:r>
            <a:r>
              <a:rPr lang="en-GB" dirty="0"/>
              <a:t> p</a:t>
            </a:r>
            <a:r>
              <a:rPr lang="cs-CZ" dirty="0"/>
              <a:t>r</a:t>
            </a:r>
            <a:r>
              <a:rPr lang="en-GB" dirty="0" err="1"/>
              <a:t>ostoru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Více přednášky doc. </a:t>
            </a:r>
            <a:r>
              <a:rPr lang="cs-CZ" b="1" dirty="0" err="1"/>
              <a:t>Vežníka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30391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informací - výběr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Publikace Ministerstva zemědělství</a:t>
            </a:r>
          </a:p>
          <a:p>
            <a:pPr lvl="1"/>
            <a:r>
              <a:rPr lang="cs-CZ" dirty="0"/>
              <a:t>Obnova venkova, Zelená zpráva, Zemědělství</a:t>
            </a:r>
          </a:p>
          <a:p>
            <a:pPr lvl="1"/>
            <a:endParaRPr lang="cs-CZ" dirty="0"/>
          </a:p>
          <a:p>
            <a:r>
              <a:rPr lang="cs-CZ" dirty="0"/>
              <a:t>Časopis </a:t>
            </a:r>
          </a:p>
          <a:p>
            <a:pPr lvl="1"/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Rural</a:t>
            </a:r>
            <a:r>
              <a:rPr lang="cs-CZ" dirty="0"/>
              <a:t> </a:t>
            </a:r>
            <a:r>
              <a:rPr lang="cs-CZ" dirty="0" err="1"/>
              <a:t>Studies</a:t>
            </a:r>
            <a:endParaRPr lang="cs-CZ" dirty="0"/>
          </a:p>
          <a:p>
            <a:pPr lvl="1"/>
            <a:r>
              <a:rPr lang="en-US" dirty="0"/>
              <a:t>Journal of Land and Rural Studies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Akademická pracoviště - ČR</a:t>
            </a:r>
          </a:p>
          <a:p>
            <a:pPr lvl="1"/>
            <a:r>
              <a:rPr lang="cs-CZ" dirty="0"/>
              <a:t>Karlova univerzita – typologie venkova (Radim Perlín Ph.D. )</a:t>
            </a:r>
          </a:p>
          <a:p>
            <a:pPr lvl="1"/>
            <a:r>
              <a:rPr lang="cs-CZ" dirty="0"/>
              <a:t>ČZU - sociologie venkova (doc. Michal Lošťák, prof. Věra Majerová) </a:t>
            </a:r>
          </a:p>
          <a:p>
            <a:pPr lvl="1"/>
            <a:r>
              <a:rPr lang="cs-CZ" dirty="0"/>
              <a:t>Univerzita Komenského Bratislava (prof. Peter </a:t>
            </a:r>
            <a:r>
              <a:rPr lang="cs-CZ" dirty="0" err="1"/>
              <a:t>Spišiak</a:t>
            </a:r>
            <a:r>
              <a:rPr lang="cs-CZ" dirty="0"/>
              <a:t>, Jana </a:t>
            </a:r>
            <a:r>
              <a:rPr lang="cs-CZ" dirty="0" err="1"/>
              <a:t>Néhmetová</a:t>
            </a:r>
            <a:r>
              <a:rPr lang="cs-CZ" dirty="0"/>
              <a:t> Ph.D.)</a:t>
            </a:r>
          </a:p>
          <a:p>
            <a:pPr lvl="1"/>
            <a:r>
              <a:rPr lang="cs-CZ" dirty="0"/>
              <a:t>Mendelova univerzita -  rozvoj venkova, </a:t>
            </a:r>
            <a:r>
              <a:rPr lang="cs-CZ" dirty="0" err="1"/>
              <a:t>agrobyznys</a:t>
            </a:r>
            <a:r>
              <a:rPr lang="cs-CZ" dirty="0"/>
              <a:t> (Prof. Věra Bečvářová)</a:t>
            </a:r>
          </a:p>
          <a:p>
            <a:pPr lvl="1"/>
            <a:r>
              <a:rPr lang="cs-CZ" dirty="0"/>
              <a:t>MUNI (Svobodová, Hynek)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725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D6E47-C507-4B6B-8ECE-6F90E608A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Yu Gothic" panose="020B0400000000000000" pitchFamily="34" charset="-128"/>
                <a:ea typeface="Yu Gothic" panose="020B0400000000000000" pitchFamily="34" charset="-128"/>
              </a:rPr>
              <a:t>Zemědělské brownfieldy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808F69-6F20-4774-8D7D-EF272ED8C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Původem zemědělské areály</a:t>
            </a:r>
          </a:p>
          <a:p>
            <a:r>
              <a:rPr lang="cs-CZ" dirty="0"/>
              <a:t>Nejčastějším typem brownfieldů v ČR </a:t>
            </a:r>
          </a:p>
          <a:p>
            <a:pPr lvl="1"/>
            <a:r>
              <a:rPr lang="cs-CZ" dirty="0"/>
              <a:t>Největší podíl na brownfieldech celkově - Olomoucký, Zlínský kraj</a:t>
            </a:r>
          </a:p>
          <a:p>
            <a:r>
              <a:rPr lang="cs-CZ" dirty="0"/>
              <a:t>Všeobecně nižší investiční potenciál </a:t>
            </a:r>
          </a:p>
          <a:p>
            <a:r>
              <a:rPr lang="cs-CZ" dirty="0"/>
              <a:t>Menší velikost areálů =&gt; </a:t>
            </a:r>
          </a:p>
          <a:p>
            <a:pPr lvl="1"/>
            <a:r>
              <a:rPr lang="cs-CZ" dirty="0"/>
              <a:t>nemusí působit takový problém proto se neřeší</a:t>
            </a:r>
          </a:p>
          <a:p>
            <a:r>
              <a:rPr lang="cs-CZ" dirty="0"/>
              <a:t>Menší ekologická rizika</a:t>
            </a:r>
          </a:p>
          <a:p>
            <a:r>
              <a:rPr lang="cs-CZ" dirty="0"/>
              <a:t>Patří k nejvýraznějším stavbám venkovských sídel a venkovské krajiny</a:t>
            </a:r>
          </a:p>
          <a:p>
            <a:r>
              <a:rPr lang="cs-CZ" dirty="0"/>
              <a:t>Pozůstatky velkovýroby</a:t>
            </a:r>
          </a:p>
        </p:txBody>
      </p:sp>
    </p:spTree>
    <p:extLst>
      <p:ext uri="{BB962C8B-B14F-4D97-AF65-F5344CB8AC3E}">
        <p14:creationId xmlns:p14="http://schemas.microsoft.com/office/powerpoint/2010/main" val="3740530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Rurální geografie - historie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vznik v 70. letech 20. století</a:t>
            </a:r>
          </a:p>
          <a:p>
            <a:pPr lvl="1"/>
            <a:r>
              <a:rPr lang="pl-PL" dirty="0"/>
              <a:t>Pozitivismus</a:t>
            </a:r>
          </a:p>
          <a:p>
            <a:pPr lvl="1"/>
            <a:r>
              <a:rPr lang="cs-CZ" dirty="0"/>
              <a:t>původně společně s geografií zemědělství</a:t>
            </a:r>
          </a:p>
          <a:p>
            <a:pPr lvl="1"/>
            <a:r>
              <a:rPr lang="cs-CZ" dirty="0"/>
              <a:t>rozvoj nejdříve v západní Evropě (V. Británie)</a:t>
            </a:r>
          </a:p>
          <a:p>
            <a:pPr lvl="1"/>
            <a:r>
              <a:rPr lang="cs-CZ" dirty="0"/>
              <a:t>v ČR až v 90. letech 20. století</a:t>
            </a:r>
          </a:p>
          <a:p>
            <a:pPr marL="274320" lvl="1" indent="0">
              <a:buNone/>
            </a:pPr>
            <a:endParaRPr lang="cs-CZ" dirty="0"/>
          </a:p>
          <a:p>
            <a:r>
              <a:rPr lang="cs-CZ" dirty="0"/>
              <a:t>Moderní rurální geografie</a:t>
            </a:r>
          </a:p>
          <a:p>
            <a:pPr lvl="1"/>
            <a:r>
              <a:rPr lang="cs-CZ" dirty="0"/>
              <a:t>dichotomické definice venkova (město x venkov)</a:t>
            </a:r>
          </a:p>
          <a:p>
            <a:pPr lvl="1"/>
            <a:r>
              <a:rPr lang="cs-CZ" dirty="0"/>
              <a:t>Převažuje v České geografii dodnes</a:t>
            </a:r>
          </a:p>
          <a:p>
            <a:pPr marL="274320" lvl="1" indent="0">
              <a:buNone/>
            </a:pPr>
            <a:endParaRPr lang="cs-CZ" dirty="0"/>
          </a:p>
          <a:p>
            <a:r>
              <a:rPr lang="cs-CZ" dirty="0"/>
              <a:t>Postmoderní geografie</a:t>
            </a:r>
          </a:p>
          <a:p>
            <a:pPr lvl="1"/>
            <a:r>
              <a:rPr lang="cs-CZ" dirty="0"/>
              <a:t>Sociální konstrukt </a:t>
            </a:r>
          </a:p>
          <a:p>
            <a:pPr lvl="1"/>
            <a:r>
              <a:rPr lang="cs-CZ" dirty="0"/>
              <a:t>Lokalita, která vychází z typických politickoekonomických postmoderních přístupů</a:t>
            </a:r>
          </a:p>
        </p:txBody>
      </p:sp>
    </p:spTree>
    <p:extLst>
      <p:ext uri="{BB962C8B-B14F-4D97-AF65-F5344CB8AC3E}">
        <p14:creationId xmlns:p14="http://schemas.microsoft.com/office/powerpoint/2010/main" val="654511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4CCBD-E232-4F2F-AFF1-762BF8C6A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Studium </a:t>
            </a:r>
            <a:r>
              <a:rPr lang="cs-CZ" dirty="0" err="1"/>
              <a:t>brownfiedů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66C4E4-52B1-42E5-BF22-54BB1C538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Vyhledávací studie pro lokalizaci brownfieldů 2007</a:t>
            </a:r>
          </a:p>
          <a:p>
            <a:pPr lvl="1"/>
            <a:r>
              <a:rPr lang="cs-CZ" dirty="0"/>
              <a:t>databáze 2355 brownfieldů</a:t>
            </a:r>
          </a:p>
          <a:p>
            <a:pPr lvl="1"/>
            <a:r>
              <a:rPr lang="cs-CZ" dirty="0" err="1"/>
              <a:t>Czechinvest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Národní strategie regenerace </a:t>
            </a:r>
            <a:r>
              <a:rPr lang="cs-CZ" dirty="0" err="1"/>
              <a:t>brownfieldů</a:t>
            </a:r>
            <a:r>
              <a:rPr lang="cs-CZ" dirty="0"/>
              <a:t> 2008</a:t>
            </a:r>
          </a:p>
          <a:p>
            <a:pPr lvl="1"/>
            <a:r>
              <a:rPr lang="cs-CZ" dirty="0"/>
              <a:t>Aktualizace ?</a:t>
            </a:r>
          </a:p>
          <a:p>
            <a:endParaRPr lang="cs-CZ" dirty="0"/>
          </a:p>
          <a:p>
            <a:r>
              <a:rPr lang="cs-CZ" dirty="0"/>
              <a:t>MACKOVIČ, V. Vybrané aspekty zemědělské výstavby ve venkovském prostoru. Urbanismus a územní rozvoj, 2003, 4 (5): 2–12.</a:t>
            </a:r>
          </a:p>
          <a:p>
            <a:endParaRPr lang="cs-CZ" dirty="0"/>
          </a:p>
          <a:p>
            <a:r>
              <a:rPr lang="cs-CZ" dirty="0" err="1"/>
              <a:t>Brownfieldy</a:t>
            </a:r>
            <a:r>
              <a:rPr lang="cs-CZ" dirty="0"/>
              <a:t> Jihomoravského kraje 2018</a:t>
            </a:r>
          </a:p>
          <a:p>
            <a:endParaRPr lang="cs-CZ" dirty="0"/>
          </a:p>
          <a:p>
            <a:r>
              <a:rPr lang="en-US" dirty="0"/>
              <a:t>SVOBODOVÁ, H. – VĚŽNÍK, A. To the problems of agricultural brown</a:t>
            </a:r>
            <a:r>
              <a:rPr lang="cs-CZ" dirty="0"/>
              <a:t> </a:t>
            </a:r>
            <a:r>
              <a:rPr lang="en-US" dirty="0"/>
              <a:t>fields in the Czech Republic – Case study of the </a:t>
            </a:r>
            <a:r>
              <a:rPr lang="en-US" dirty="0" err="1"/>
              <a:t>Vysocina</a:t>
            </a:r>
            <a:r>
              <a:rPr lang="en-US" dirty="0"/>
              <a:t> region. </a:t>
            </a:r>
            <a:r>
              <a:rPr lang="cs-CZ" dirty="0"/>
              <a:t> </a:t>
            </a:r>
            <a:r>
              <a:rPr lang="en-US" dirty="0"/>
              <a:t>Agriculture Economics – Czech, 2009, 55(11): 550–556.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1407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D3A0E-4BA3-47D5-BC3A-46300A050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D366DA-A8DE-47A7-BE03-CB304DA1D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E7F455-F6F0-4DC8-8E15-A7E2F8844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6" y="533400"/>
            <a:ext cx="8866014" cy="6495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954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512517-77BB-4991-8D6B-0745B3B23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BE6AE2EF-E5C1-466C-8670-BC9C07EB51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49" y="692696"/>
            <a:ext cx="9169525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035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65DCB-10C0-4DCF-BC64-9584DABC9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</a:t>
            </a:r>
            <a:r>
              <a:rPr lang="cs-CZ" dirty="0" err="1"/>
              <a:t>reviralizace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646C58-8EF2-443A-BEF8-A635EA092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1800" dirty="0"/>
          </a:p>
          <a:p>
            <a:pPr marL="0" indent="0">
              <a:buNone/>
            </a:pPr>
            <a:r>
              <a:rPr lang="cs-CZ" sz="1800" dirty="0"/>
              <a:t>Faktory revitalizace brownfieldů v České republice: Osman </a:t>
            </a:r>
            <a:r>
              <a:rPr lang="cs-CZ" sz="1800" dirty="0" err="1"/>
              <a:t>Frantál</a:t>
            </a:r>
            <a:r>
              <a:rPr lang="cs-CZ" sz="1800" dirty="0"/>
              <a:t> Kunc a kol. 2013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77B6FD6-DD6D-47CD-86DA-3CCDFA88B9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268760"/>
            <a:ext cx="7415017" cy="4621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219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81B2C-8114-4C70-AC37-E349CEBDC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Brownfieldy</a:t>
            </a:r>
            <a:r>
              <a:rPr lang="cs-CZ" dirty="0"/>
              <a:t> dnes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621239-17C6-46DE-A6E9-DC63D255D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Velká řada vzorových revitalizací</a:t>
            </a:r>
          </a:p>
          <a:p>
            <a:endParaRPr lang="cs-CZ" dirty="0"/>
          </a:p>
          <a:p>
            <a:r>
              <a:rPr lang="cs-CZ" dirty="0"/>
              <a:t>Česká republika a její politika silně zaměřená na čerpání dotačních prostředků, které jsou nejčastěji využívány pro realizace nejlépe připravených lokalit s vysokým rozvojovým potenciálem a minimálními bariérami obnovy.</a:t>
            </a:r>
          </a:p>
        </p:txBody>
      </p:sp>
    </p:spTree>
    <p:extLst>
      <p:ext uri="{BB962C8B-B14F-4D97-AF65-F5344CB8AC3E}">
        <p14:creationId xmlns:p14="http://schemas.microsoft.com/office/powerpoint/2010/main" val="1845140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F85BC3-86B9-466D-A957-B3EFB1C4B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Zdroje 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CD90FE-777D-4067-A6BC-A1254E8BE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Czechinvest</a:t>
            </a:r>
            <a:r>
              <a:rPr lang="cs-CZ" dirty="0"/>
              <a:t> (velikost nad 1 ha, omezený počet lokalit)</a:t>
            </a:r>
          </a:p>
          <a:p>
            <a:pPr lvl="1"/>
            <a:r>
              <a:rPr lang="cs-CZ" dirty="0">
                <a:hlinkClick r:id="rId2"/>
              </a:rPr>
              <a:t>http://www.brownfieldy.cz/</a:t>
            </a:r>
            <a:endParaRPr lang="cs-CZ" dirty="0"/>
          </a:p>
          <a:p>
            <a:endParaRPr lang="cs-CZ" dirty="0"/>
          </a:p>
          <a:p>
            <a:r>
              <a:rPr lang="cs-CZ" dirty="0"/>
              <a:t>RRA JMK </a:t>
            </a:r>
          </a:p>
          <a:p>
            <a:pPr lvl="1"/>
            <a:r>
              <a:rPr lang="cs-CZ" dirty="0">
                <a:hlinkClick r:id="rId3"/>
              </a:rPr>
              <a:t>http://www.brownfieldy-jmk.cz/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405 </a:t>
            </a:r>
            <a:r>
              <a:rPr lang="cs-CZ" dirty="0" err="1"/>
              <a:t>Brownfields</a:t>
            </a:r>
            <a:r>
              <a:rPr lang="cs-CZ" dirty="0"/>
              <a:t> na území 249 obcí JMK mimo Brno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ÚAP SO ORP</a:t>
            </a:r>
          </a:p>
          <a:p>
            <a:endParaRPr lang="cs-CZ" dirty="0"/>
          </a:p>
          <a:p>
            <a:r>
              <a:rPr lang="cs-CZ" dirty="0"/>
              <a:t>Google – </a:t>
            </a:r>
            <a:r>
              <a:rPr lang="cs-CZ" dirty="0" err="1"/>
              <a:t>brownfields</a:t>
            </a:r>
            <a:r>
              <a:rPr lang="cs-CZ" dirty="0"/>
              <a:t>, jméno obce, zemědělský areál</a:t>
            </a:r>
          </a:p>
          <a:p>
            <a:endParaRPr lang="cs-CZ" dirty="0"/>
          </a:p>
          <a:p>
            <a:r>
              <a:rPr lang="cs-CZ" dirty="0"/>
              <a:t>Mapy.cz</a:t>
            </a:r>
          </a:p>
          <a:p>
            <a:endParaRPr lang="cs-CZ" dirty="0"/>
          </a:p>
          <a:p>
            <a:r>
              <a:rPr lang="cs-CZ" dirty="0"/>
              <a:t>Regionální média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39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277183-3D48-455E-A55D-CADBAC9D7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68BB76-1AE9-40D2-A5FB-E50A2F114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B5B7A9F-56CB-4459-B95D-C39F9517D5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4293810" cy="432048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A9E48BC4-90AD-4B12-92BC-E2CCCF924B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1482969"/>
            <a:ext cx="3806582" cy="454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0157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Vlastní 10">
      <a:dk1>
        <a:srgbClr val="000000"/>
      </a:dk1>
      <a:lt1>
        <a:srgbClr val="CDCDCD"/>
      </a:lt1>
      <a:dk2>
        <a:srgbClr val="3C5184"/>
      </a:dk2>
      <a:lt2>
        <a:srgbClr val="FFC000"/>
      </a:lt2>
      <a:accent1>
        <a:srgbClr val="FFC000"/>
      </a:accent1>
      <a:accent2>
        <a:srgbClr val="F5C201"/>
      </a:accent2>
      <a:accent3>
        <a:srgbClr val="3C5184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5498</TotalTime>
  <Words>716</Words>
  <Application>Microsoft Office PowerPoint</Application>
  <PresentationFormat>Předvádění na obrazovce (4:3)</PresentationFormat>
  <Paragraphs>140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Yu Gothic</vt:lpstr>
      <vt:lpstr>Arial</vt:lpstr>
      <vt:lpstr>Přehlednost</vt:lpstr>
      <vt:lpstr>Seminář Rurální geografie</vt:lpstr>
      <vt:lpstr>Zemědělské brownfieldy</vt:lpstr>
      <vt:lpstr>Studium brownfiedů</vt:lpstr>
      <vt:lpstr>Prezentace aplikace PowerPoint</vt:lpstr>
      <vt:lpstr>Prezentace aplikace PowerPoint</vt:lpstr>
      <vt:lpstr>Faktory reviralizace</vt:lpstr>
      <vt:lpstr>Brownfieldy dnes</vt:lpstr>
      <vt:lpstr>Zdroje  </vt:lpstr>
      <vt:lpstr>Prezentace aplikace PowerPoint</vt:lpstr>
      <vt:lpstr>Zadání</vt:lpstr>
      <vt:lpstr>Zadání II</vt:lpstr>
      <vt:lpstr>Prezentace aplikace PowerPoint</vt:lpstr>
      <vt:lpstr>Prezentace aplikace PowerPoint</vt:lpstr>
      <vt:lpstr>Díky za pozornost</vt:lpstr>
      <vt:lpstr>Venkov x Venkovská obec - Definice ?</vt:lpstr>
      <vt:lpstr>Prezentace aplikace PowerPoint</vt:lpstr>
      <vt:lpstr>Prezentace aplikace PowerPoint</vt:lpstr>
      <vt:lpstr>Aktuální témata rurální geografie</vt:lpstr>
      <vt:lpstr>Zdroje informací - výběr</vt:lpstr>
      <vt:lpstr>Rurální geografie - historie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Rurální geografie</dc:title>
  <dc:creator>HP</dc:creator>
  <cp:lastModifiedBy>Ondřej Krejčí</cp:lastModifiedBy>
  <cp:revision>53</cp:revision>
  <dcterms:created xsi:type="dcterms:W3CDTF">2016-09-12T16:12:21Z</dcterms:created>
  <dcterms:modified xsi:type="dcterms:W3CDTF">2018-10-01T18:43:57Z</dcterms:modified>
</cp:coreProperties>
</file>