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5" r:id="rId4"/>
    <p:sldId id="278" r:id="rId5"/>
    <p:sldId id="289" r:id="rId6"/>
    <p:sldId id="276" r:id="rId7"/>
    <p:sldId id="280" r:id="rId8"/>
    <p:sldId id="282" r:id="rId9"/>
    <p:sldId id="285" r:id="rId10"/>
    <p:sldId id="288" r:id="rId11"/>
    <p:sldId id="287" r:id="rId12"/>
    <p:sldId id="286" r:id="rId13"/>
    <p:sldId id="284" r:id="rId14"/>
    <p:sldId id="283" r:id="rId15"/>
    <p:sldId id="277" r:id="rId16"/>
    <p:sldId id="274" r:id="rId17"/>
    <p:sldId id="27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8" y="11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26.9.2018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vJh0_1vQHZtEB8IsQR-2HIvInrWCoaxw_SI69v6glHc/edit?usp=sha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.lichter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1/jaro2017/Z6004/Pokyny_BPDP_v201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74548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</a:t>
            </a:r>
            <a:r>
              <a:rPr lang="cs-CZ" dirty="0"/>
              <a:t>s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-121548" y="6475409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FG3V</a:t>
            </a:r>
            <a:endParaRPr lang="cs-CZ" sz="8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D0FD3E-0E8E-4E35-A9AA-AE5C370FD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442727"/>
            <a:ext cx="235853" cy="2342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FDE221-BF3F-4DD2-9990-626FF3EE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810" y="4231630"/>
            <a:ext cx="1512168" cy="273049"/>
          </a:xfrm>
        </p:spPr>
        <p:txBody>
          <a:bodyPr/>
          <a:lstStyle/>
          <a:p>
            <a:fld id="{66C220FC-CA78-47BC-B843-64234BF6A24B}" type="datetime1">
              <a:rPr lang="cs-CZ" sz="2000" smtClean="0"/>
              <a:t>26.9.2018</a:t>
            </a:fld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2652936" cy="4191000"/>
          </a:xfrm>
        </p:spPr>
        <p:txBody>
          <a:bodyPr/>
          <a:lstStyle/>
          <a:p>
            <a:r>
              <a:rPr lang="cs-CZ" dirty="0"/>
              <a:t>města s porušeným pravoúhlým půdorysem, ovlivněným terénem nebo průběhem komunikací</a:t>
            </a:r>
          </a:p>
          <a:p>
            <a:r>
              <a:rPr lang="cs-CZ" b="1" dirty="0"/>
              <a:t>Hulín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193676-6045-4CB9-9E39-CD08B3C8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34" y="1988840"/>
            <a:ext cx="6465105" cy="44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73016" cy="4191000"/>
          </a:xfrm>
        </p:spPr>
        <p:txBody>
          <a:bodyPr/>
          <a:lstStyle/>
          <a:p>
            <a:r>
              <a:rPr lang="cs-CZ" dirty="0"/>
              <a:t>Hrazená města s tržištěm jiného tvaru než čtyřúhelníkového</a:t>
            </a:r>
          </a:p>
          <a:p>
            <a:r>
              <a:rPr lang="cs-CZ" dirty="0"/>
              <a:t>Např. klínový tvar</a:t>
            </a:r>
          </a:p>
          <a:p>
            <a:r>
              <a:rPr lang="cs-CZ" b="1" dirty="0"/>
              <a:t>Slavonice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E15B22-CB94-47F2-9575-1ACD71FC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47" y="1988840"/>
            <a:ext cx="6633629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084984" cy="4191000"/>
          </a:xfrm>
        </p:spPr>
        <p:txBody>
          <a:bodyPr/>
          <a:lstStyle/>
          <a:p>
            <a:r>
              <a:rPr lang="cs-CZ" dirty="0"/>
              <a:t>Ostrovní</a:t>
            </a:r>
          </a:p>
          <a:p>
            <a:r>
              <a:rPr lang="cs-CZ" dirty="0"/>
              <a:t>Stísněná, nepravidelný půdorys</a:t>
            </a:r>
          </a:p>
          <a:p>
            <a:r>
              <a:rPr lang="cs-CZ" b="1" dirty="0"/>
              <a:t>Veselí nad Moravou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9351D5-24BA-4352-9C0F-DF2F3FD2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484784"/>
            <a:ext cx="4581824" cy="51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084983" cy="4191000"/>
          </a:xfrm>
        </p:spPr>
        <p:txBody>
          <a:bodyPr/>
          <a:lstStyle/>
          <a:p>
            <a:r>
              <a:rPr lang="cs-CZ" dirty="0"/>
              <a:t>Města s dominantní ulicí</a:t>
            </a:r>
          </a:p>
          <a:p>
            <a:r>
              <a:rPr lang="cs-CZ" dirty="0"/>
              <a:t>Žebrového, žebříkovitého, duálního podtypu</a:t>
            </a:r>
          </a:p>
          <a:p>
            <a:r>
              <a:rPr lang="cs-CZ" dirty="0"/>
              <a:t>Poměrně rozšířená, vliv dopravy</a:t>
            </a:r>
          </a:p>
          <a:p>
            <a:r>
              <a:rPr lang="cs-CZ" b="1" dirty="0"/>
              <a:t>Letovice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2DD527-057B-4236-9B39-D5E199D8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2132856"/>
            <a:ext cx="7902104" cy="37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60EC-77B8-4982-B457-4BC5EC92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CDDB6-F256-4FFC-AC0C-1115FDAF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 základě podkladů (např. Láznička – práce Moravská města z roku 1948) si vyberte dvě moravská zakládaná města a velice stručně popište jejich </a:t>
            </a:r>
            <a:r>
              <a:rPr lang="cs-CZ" dirty="0" err="1"/>
              <a:t>morfostrukturu</a:t>
            </a:r>
            <a:r>
              <a:rPr lang="cs-CZ" dirty="0"/>
              <a:t>, typ, popř. historické podmínky založení</a:t>
            </a:r>
          </a:p>
          <a:p>
            <a:r>
              <a:rPr lang="cs-CZ" dirty="0"/>
              <a:t>Původní strukturu města doložte snímkem z II./III. vojenského mapování (či jiných historických map)</a:t>
            </a:r>
          </a:p>
          <a:p>
            <a:r>
              <a:rPr lang="cs-CZ" dirty="0"/>
              <a:t>Aktuální strukturu městského plánu (kompozice) se pokuste doložit současným leteckým snímkem</a:t>
            </a:r>
          </a:p>
          <a:p>
            <a:r>
              <a:rPr lang="cs-CZ" dirty="0"/>
              <a:t>Stručně zhodnoťte nejvýraznější změny, které modifikovaly středověkou formu města.</a:t>
            </a:r>
          </a:p>
          <a:p>
            <a:pPr lvl="1"/>
            <a:r>
              <a:rPr lang="cs-CZ" dirty="0"/>
              <a:t>Nemusíte se věnovat jen čistě středověku, ale i rozpínání města vzhledem k funkcím (využití ploch)</a:t>
            </a:r>
          </a:p>
          <a:p>
            <a:r>
              <a:rPr lang="cs-CZ" dirty="0"/>
              <a:t>Lze čerpat i z Kuča (1996): Města a městečka v Čechách na Moravě a ve Slezsku</a:t>
            </a:r>
          </a:p>
        </p:txBody>
      </p:sp>
    </p:spTree>
    <p:extLst>
      <p:ext uri="{BB962C8B-B14F-4D97-AF65-F5344CB8AC3E}">
        <p14:creationId xmlns:p14="http://schemas.microsoft.com/office/powerpoint/2010/main" val="3330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2A0836D-4E52-46BB-8F35-AE465B69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měst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F775B2-D928-4C04-B847-5D128CD0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https://docs.google.com/spreadsheets/d/1vJh0_1vQHZtEB8IsQR-2HIvInrWCoaxw_SI69v6glHc/edit?usp=sharing</a:t>
            </a:r>
            <a:r>
              <a:rPr lang="cs-CZ" dirty="0"/>
              <a:t> </a:t>
            </a:r>
          </a:p>
          <a:p>
            <a:r>
              <a:rPr lang="cs-CZ" dirty="0"/>
              <a:t>Příště představí 2 studenti</a:t>
            </a:r>
          </a:p>
          <a:p>
            <a:r>
              <a:rPr lang="cs-CZ" dirty="0"/>
              <a:t>Prezentace stačí na 5-7 min., neodevzdávat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Cvičení odevzdat do </a:t>
            </a:r>
            <a:r>
              <a:rPr lang="cs-CZ" dirty="0" err="1"/>
              <a:t>odevzdávárny</a:t>
            </a:r>
            <a:r>
              <a:rPr lang="cs-CZ" dirty="0"/>
              <a:t> do 3. 10. 2018 vč</a:t>
            </a:r>
            <a:r>
              <a:rPr lang="cs-CZ" dirty="0" smtClean="0"/>
              <a:t>.</a:t>
            </a:r>
          </a:p>
          <a:p>
            <a:r>
              <a:rPr lang="cs-CZ" smtClean="0"/>
              <a:t>Rozsah 1-2 A4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7F87FE-EEC7-428D-B123-88F020937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988840"/>
            <a:ext cx="5692080" cy="41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427F1-2A66-4F34-9ACB-E85E8B4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cvičení/seminářů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FAA7-C165-4DEE-8787-F6FA0BA6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Kontakt - </a:t>
            </a:r>
            <a:r>
              <a:rPr lang="cs-CZ" dirty="0">
                <a:hlinkClick r:id="rId2"/>
              </a:rPr>
              <a:t>marek.lichter@mail.muni.cz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Max 2 absence za semestr (nezáleží na omluvení)</a:t>
            </a:r>
          </a:p>
          <a:p>
            <a:pPr lvl="1"/>
            <a:r>
              <a:rPr lang="cs-CZ" dirty="0"/>
              <a:t>Při více absencích práce navíc, ale…</a:t>
            </a:r>
          </a:p>
          <a:p>
            <a:r>
              <a:rPr lang="cs-CZ" dirty="0"/>
              <a:t>I při absenci nutnost odevzdání všech cvičení</a:t>
            </a:r>
          </a:p>
          <a:p>
            <a:pPr lvl="1"/>
            <a:r>
              <a:rPr lang="cs-CZ" dirty="0"/>
              <a:t>+ příprava na některé hodiny</a:t>
            </a:r>
          </a:p>
          <a:p>
            <a:r>
              <a:rPr lang="cs-CZ" dirty="0"/>
              <a:t>Odevzdávat do příslušné </a:t>
            </a:r>
            <a:r>
              <a:rPr lang="cs-CZ" dirty="0" err="1"/>
              <a:t>odevzdávárny</a:t>
            </a:r>
            <a:endParaRPr lang="cs-CZ" dirty="0"/>
          </a:p>
          <a:p>
            <a:r>
              <a:rPr lang="cs-CZ" dirty="0" err="1"/>
              <a:t>Deadline</a:t>
            </a:r>
            <a:r>
              <a:rPr lang="cs-CZ" dirty="0"/>
              <a:t> většinou týden, případně 14 dní, dle konkrétního cvičení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8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5DBC3-2BE6-4FB8-A34E-24FE85B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BE0910-516C-4283-B9D3-3D65CE6A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 (i s komentářem) znamená uznáno</a:t>
            </a:r>
          </a:p>
          <a:p>
            <a:r>
              <a:rPr lang="cs-CZ" dirty="0"/>
              <a:t>Neuznáno = oprava, do týdne</a:t>
            </a:r>
          </a:p>
          <a:p>
            <a:r>
              <a:rPr lang="cs-CZ" dirty="0"/>
              <a:t>Pozdní odevzdání, něco navíc</a:t>
            </a:r>
          </a:p>
          <a:p>
            <a:endParaRPr lang="cs-CZ" dirty="0"/>
          </a:p>
          <a:p>
            <a:r>
              <a:rPr lang="cs-CZ" dirty="0"/>
              <a:t>Protokol – TIP</a:t>
            </a:r>
          </a:p>
          <a:p>
            <a:r>
              <a:rPr lang="cs-CZ" dirty="0">
                <a:hlinkClick r:id="rId2"/>
              </a:rPr>
              <a:t>https://is.muni.cz/auth/el/1431/jaro2017/Z6004/Pokyny_BPDP_v2017.pdf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1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5DBC3-2BE6-4FB8-A34E-24FE85B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Přednáška?</a:t>
            </a:r>
          </a:p>
        </p:txBody>
      </p:sp>
    </p:spTree>
    <p:extLst>
      <p:ext uri="{BB962C8B-B14F-4D97-AF65-F5344CB8AC3E}">
        <p14:creationId xmlns:p14="http://schemas.microsoft.com/office/powerpoint/2010/main" val="17222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FA4FA-6124-4EE3-A0FA-243AF829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 měst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6A7629-9DC0-435D-A39C-AC70557B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průběhu středověku 13. – 15. století, kromě nejstarších hradisek (měst)</a:t>
            </a:r>
          </a:p>
          <a:p>
            <a:r>
              <a:rPr lang="cs-CZ" dirty="0"/>
              <a:t>Předtím síť sídel velmi řídká</a:t>
            </a:r>
          </a:p>
          <a:p>
            <a:r>
              <a:rPr lang="cs-CZ" dirty="0"/>
              <a:t>Kolonizace</a:t>
            </a:r>
          </a:p>
          <a:p>
            <a:pPr lvl="1"/>
            <a:r>
              <a:rPr lang="cs-CZ" dirty="0"/>
              <a:t>Vnější – německá</a:t>
            </a:r>
          </a:p>
          <a:p>
            <a:pPr lvl="1"/>
            <a:r>
              <a:rPr lang="cs-CZ" dirty="0"/>
              <a:t>Komplexní proces – politika, </a:t>
            </a:r>
            <a:r>
              <a:rPr lang="cs-CZ" dirty="0" err="1"/>
              <a:t>ekon</a:t>
            </a:r>
            <a:r>
              <a:rPr lang="cs-CZ" dirty="0"/>
              <a:t>. otázky, právo </a:t>
            </a:r>
          </a:p>
          <a:p>
            <a:r>
              <a:rPr lang="cs-CZ" dirty="0"/>
              <a:t>Nemusel rozhodnout jen panovník, ale i šlechta, nebo církev</a:t>
            </a:r>
          </a:p>
          <a:p>
            <a:r>
              <a:rPr lang="cs-CZ" dirty="0"/>
              <a:t>Významná pozice </a:t>
            </a:r>
            <a:r>
              <a:rPr lang="cs-CZ" b="1" dirty="0"/>
              <a:t>lokátora – </a:t>
            </a:r>
            <a:r>
              <a:rPr lang="cs-CZ" dirty="0"/>
              <a:t>rozhodující činitel, </a:t>
            </a:r>
            <a:r>
              <a:rPr lang="cs-CZ" dirty="0" err="1"/>
              <a:t>pravomoce</a:t>
            </a:r>
            <a:r>
              <a:rPr lang="cs-CZ" dirty="0"/>
              <a:t> (stavební, plánovací)</a:t>
            </a:r>
          </a:p>
          <a:p>
            <a:r>
              <a:rPr lang="cs-CZ" dirty="0"/>
              <a:t>Často přináší i zvyklosti</a:t>
            </a:r>
          </a:p>
          <a:p>
            <a:r>
              <a:rPr lang="cs-CZ" dirty="0"/>
              <a:t>Úlevy pro nové obyvatele (daně)</a:t>
            </a:r>
          </a:p>
          <a:p>
            <a:r>
              <a:rPr lang="cs-CZ" dirty="0"/>
              <a:t>Bližší zájem, např. Žemlička (2014)</a:t>
            </a:r>
          </a:p>
        </p:txBody>
      </p:sp>
    </p:spTree>
    <p:extLst>
      <p:ext uri="{BB962C8B-B14F-4D97-AF65-F5344CB8AC3E}">
        <p14:creationId xmlns:p14="http://schemas.microsoft.com/office/powerpoint/2010/main" val="3670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34493-6BB6-4FD6-9E08-0000A62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181EB5-A059-46DC-B106-3C0045F2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 z možných vymezení – město je to, co má městská práva</a:t>
            </a:r>
          </a:p>
          <a:p>
            <a:pPr lvl="1"/>
            <a:r>
              <a:rPr lang="cs-CZ" dirty="0"/>
              <a:t>Hradební (možnost opevnit se), vyloučení řemesel k hradbám</a:t>
            </a:r>
          </a:p>
          <a:p>
            <a:pPr lvl="1"/>
            <a:r>
              <a:rPr lang="cs-CZ" dirty="0"/>
              <a:t>Mílové (hierarchie)</a:t>
            </a:r>
          </a:p>
          <a:p>
            <a:pPr lvl="1"/>
            <a:r>
              <a:rPr lang="cs-CZ" dirty="0"/>
              <a:t>Várečné</a:t>
            </a:r>
          </a:p>
          <a:p>
            <a:pPr lvl="1"/>
            <a:r>
              <a:rPr lang="cs-CZ" dirty="0"/>
              <a:t>Trhové</a:t>
            </a:r>
          </a:p>
          <a:p>
            <a:pPr lvl="1"/>
            <a:r>
              <a:rPr lang="cs-CZ" dirty="0"/>
              <a:t>Atd.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Funkce města jiná než vesnice</a:t>
            </a:r>
          </a:p>
          <a:p>
            <a:pPr lvl="1"/>
            <a:r>
              <a:rPr lang="cs-CZ" dirty="0"/>
              <a:t>Výroba, trh x zemědělství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9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01008" cy="4191000"/>
          </a:xfrm>
        </p:spPr>
        <p:txBody>
          <a:bodyPr/>
          <a:lstStyle/>
          <a:p>
            <a:r>
              <a:rPr lang="cs-CZ" dirty="0"/>
              <a:t>hrazená města pravoúhlého půdorysu s ústředním čtvercovým nebo obdélníkovým tržištěm a s ulicemi vybíhajícími z něho v pravém úhlu</a:t>
            </a:r>
          </a:p>
          <a:p>
            <a:r>
              <a:rPr lang="cs-CZ" b="1" dirty="0"/>
              <a:t>Šumperk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C872A4-2023-433A-B767-97476948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700808"/>
            <a:ext cx="6994798" cy="49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2868959" cy="4191000"/>
          </a:xfrm>
        </p:spPr>
        <p:txBody>
          <a:bodyPr/>
          <a:lstStyle/>
          <a:p>
            <a:r>
              <a:rPr lang="cs-CZ" dirty="0"/>
              <a:t>velikostně menší, vesměs nehrazená města, která se skládají z pravoúhlého tržiště, popř. ulic z něho vybíhajících, aniž lze však u nich mluvit o ulicové síti</a:t>
            </a:r>
          </a:p>
          <a:p>
            <a:r>
              <a:rPr lang="cs-CZ" b="1" dirty="0"/>
              <a:t>Příbor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78C26-D184-45E1-B143-3F310B0EF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828800"/>
            <a:ext cx="616469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01008" cy="4191000"/>
          </a:xfrm>
        </p:spPr>
        <p:txBody>
          <a:bodyPr/>
          <a:lstStyle/>
          <a:p>
            <a:r>
              <a:rPr lang="cs-CZ" dirty="0"/>
              <a:t>Hrazená města pravoúhlého půdorysu s ulicovým tržištěm</a:t>
            </a:r>
          </a:p>
          <a:p>
            <a:r>
              <a:rPr lang="cs-CZ" dirty="0"/>
              <a:t>Zejména 13. a 14. století</a:t>
            </a:r>
          </a:p>
          <a:p>
            <a:r>
              <a:rPr lang="cs-CZ" b="1" dirty="0"/>
              <a:t>Brušperk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5B2690-7031-4F01-B294-499D9C53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1700808"/>
            <a:ext cx="6480720" cy="47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508</Words>
  <Application>Microsoft Office PowerPoint</Application>
  <PresentationFormat>Vlastní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Business Contrast 16x9</vt:lpstr>
      <vt:lpstr>Cvičení č. 1</vt:lpstr>
      <vt:lpstr>Podmínky cvičení/seminářů</vt:lpstr>
      <vt:lpstr>Podmínky cvičení</vt:lpstr>
      <vt:lpstr>Přednáška?</vt:lpstr>
      <vt:lpstr>Historický vývoj měst</vt:lpstr>
      <vt:lpstr>Právo</vt:lpstr>
      <vt:lpstr>Typy zakládaných měst I</vt:lpstr>
      <vt:lpstr>Typy zakládaných měst II</vt:lpstr>
      <vt:lpstr>Typy zakládaných měst III</vt:lpstr>
      <vt:lpstr>Typy zakládaných měst IV</vt:lpstr>
      <vt:lpstr>Typy zakládaných měst V</vt:lpstr>
      <vt:lpstr>Typy zakládaných měst VI</vt:lpstr>
      <vt:lpstr>Typy zakládaných měst VII</vt:lpstr>
      <vt:lpstr>Zadání cvičení</vt:lpstr>
      <vt:lpstr>Výběr měst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2018-09-26T14:50:58Z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