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p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9"/>
  </p:notesMasterIdLst>
  <p:handoutMasterIdLst>
    <p:handoutMasterId r:id="rId10"/>
  </p:handoutMasterIdLst>
  <p:sldIdLst>
    <p:sldId id="256" r:id="rId3"/>
    <p:sldId id="312" r:id="rId4"/>
    <p:sldId id="310" r:id="rId5"/>
    <p:sldId id="311" r:id="rId6"/>
    <p:sldId id="279" r:id="rId7"/>
    <p:sldId id="295" r:id="rId8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792">
          <p15:clr>
            <a:srgbClr val="A4A3A4"/>
          </p15:clr>
        </p15:guide>
        <p15:guide id="4" orient="horz" pos="336">
          <p15:clr>
            <a:srgbClr val="A4A3A4"/>
          </p15:clr>
        </p15:guide>
        <p15:guide id="5" orient="horz" pos="1920">
          <p15:clr>
            <a:srgbClr val="A4A3A4"/>
          </p15:clr>
        </p15:guide>
        <p15:guide id="6" orient="horz" pos="3984">
          <p15:clr>
            <a:srgbClr val="A4A3A4"/>
          </p15:clr>
        </p15:guide>
        <p15:guide id="7" orient="horz" pos="1152">
          <p15:clr>
            <a:srgbClr val="A4A3A4"/>
          </p15:clr>
        </p15:guide>
        <p15:guide id="8" pos="3839">
          <p15:clr>
            <a:srgbClr val="A4A3A4"/>
          </p15:clr>
        </p15:guide>
        <p15:guide id="9" pos="671">
          <p15:clr>
            <a:srgbClr val="A4A3A4"/>
          </p15:clr>
        </p15:guide>
        <p15:guide id="10" pos="7007">
          <p15:clr>
            <a:srgbClr val="A4A3A4"/>
          </p15:clr>
        </p15:guide>
        <p15:guide id="11" pos="6143">
          <p15:clr>
            <a:srgbClr val="A4A3A4"/>
          </p15:clr>
        </p15:guide>
        <p15:guide id="12" pos="3263">
          <p15:clr>
            <a:srgbClr val="A4A3A4"/>
          </p15:clr>
        </p15:guide>
        <p15:guide id="13" pos="7391">
          <p15:clr>
            <a:srgbClr val="A4A3A4"/>
          </p15:clr>
        </p15:guide>
        <p15:guide id="14" pos="36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53" autoAdjust="0"/>
    <p:restoredTop sz="94660"/>
  </p:normalViewPr>
  <p:slideViewPr>
    <p:cSldViewPr showGuides="1">
      <p:cViewPr varScale="1">
        <p:scale>
          <a:sx n="59" d="100"/>
          <a:sy n="59" d="100"/>
        </p:scale>
        <p:origin x="-96" y="-204"/>
      </p:cViewPr>
      <p:guideLst>
        <p:guide orient="horz" pos="2160"/>
        <p:guide orient="horz" pos="1008"/>
        <p:guide orient="horz" pos="3792"/>
        <p:guide orient="horz" pos="336"/>
        <p:guide orient="horz" pos="1920"/>
        <p:guide orient="horz" pos="3984"/>
        <p:guide orient="horz" pos="1152"/>
        <p:guide pos="3839"/>
        <p:guide pos="671"/>
        <p:guide pos="7007"/>
        <p:guide pos="6143"/>
        <p:guide pos="3263"/>
        <p:guide pos="7391"/>
        <p:guide pos="3695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3" d="100"/>
          <a:sy n="83" d="100"/>
        </p:scale>
        <p:origin x="1242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CE221E-83ED-4F6C-BA5F-3F9E6FDB6953}" type="datetimeFigureOut">
              <a:rPr lang="cs-CZ" smtClean="0"/>
              <a:pPr/>
              <a:t>14.11.2018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4CBEF8-5CDE-472B-839B-B8BB0C881006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32892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853E5F-CE67-483C-A264-F17AC70E9CA2}" type="datetimeFigureOut">
              <a:rPr lang="cs-CZ" smtClean="0"/>
              <a:pPr/>
              <a:t>14.11.2018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B98AFB-CB0D-4DFE-87B9-B4B0D0DE73C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2805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65214" y="533400"/>
            <a:ext cx="5029200" cy="2514601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65212" y="3403600"/>
            <a:ext cx="5029201" cy="1397000"/>
          </a:xfrm>
        </p:spPr>
        <p:txBody>
          <a:bodyPr>
            <a:normAutofit/>
          </a:bodyPr>
          <a:lstStyle>
            <a:lvl1pPr marL="0" indent="0" algn="l">
              <a:spcBef>
                <a:spcPts val="600"/>
              </a:spcBef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cs-CZ" smtClean="0"/>
              <a:pPr/>
              <a:t>14.11.2018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4752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cs-CZ" smtClean="0"/>
              <a:pPr/>
              <a:t>14.11.2018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8093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61412" y="533400"/>
            <a:ext cx="2362201" cy="54864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065213" y="533400"/>
            <a:ext cx="7467599" cy="548640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cs-CZ" smtClean="0"/>
              <a:pPr/>
              <a:t>14.11.2018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244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cs-CZ" smtClean="0"/>
              <a:pPr/>
              <a:t>14.11.2018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9153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5214" y="533400"/>
            <a:ext cx="8686800" cy="2286000"/>
          </a:xfrm>
        </p:spPr>
        <p:txBody>
          <a:bodyPr anchor="b">
            <a:normAutofit/>
          </a:bodyPr>
          <a:lstStyle>
            <a:lvl1pPr algn="l">
              <a:defRPr sz="5400" b="1" cap="none" baseline="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5214" y="3124200"/>
            <a:ext cx="8686800" cy="1371600"/>
          </a:xfrm>
        </p:spPr>
        <p:txBody>
          <a:bodyPr anchor="t">
            <a:normAutofit/>
          </a:bodyPr>
          <a:lstStyle>
            <a:lvl1pPr marL="0" indent="0">
              <a:spcBef>
                <a:spcPts val="600"/>
              </a:spcBef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cs-CZ" smtClean="0"/>
              <a:pPr/>
              <a:t>14.11.2018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1331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65212" y="1828800"/>
            <a:ext cx="4251960" cy="4191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464598" y="1828800"/>
            <a:ext cx="4251960" cy="4191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cs-CZ" smtClean="0"/>
              <a:pPr/>
              <a:t>14.11.2018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3709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5211" y="533400"/>
            <a:ext cx="8686802" cy="10668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5213" y="1828799"/>
            <a:ext cx="4251960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065213" y="2590800"/>
            <a:ext cx="4251960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500053" y="1828799"/>
            <a:ext cx="4251960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500053" y="2590800"/>
            <a:ext cx="4251960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cs-CZ" smtClean="0"/>
              <a:pPr/>
              <a:t>14.11.2018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0784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cs-CZ" smtClean="0"/>
              <a:pPr/>
              <a:t>14.11.2018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7158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cs-CZ" smtClean="0"/>
              <a:pPr/>
              <a:t>14.11.2018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1531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5213" y="533400"/>
            <a:ext cx="4114800" cy="1524000"/>
          </a:xfrm>
        </p:spPr>
        <p:txBody>
          <a:bodyPr anchor="b">
            <a:normAutofit/>
          </a:bodyPr>
          <a:lstStyle>
            <a:lvl1pPr algn="l">
              <a:defRPr sz="36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65813" y="533400"/>
            <a:ext cx="5867400" cy="5486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065213" y="2209800"/>
            <a:ext cx="4114800" cy="38100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cs-CZ" smtClean="0"/>
              <a:pPr/>
              <a:t>14.11.2018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1711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5213" y="533400"/>
            <a:ext cx="4114800" cy="1524000"/>
          </a:xfrm>
        </p:spPr>
        <p:txBody>
          <a:bodyPr anchor="b">
            <a:noAutofit/>
          </a:bodyPr>
          <a:lstStyle>
            <a:lvl1pPr algn="l">
              <a:defRPr sz="36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iál 1Zástupný symbol pro obrázek 2"/>
          <p:cNvSpPr>
            <a:spLocks noGrp="1"/>
          </p:cNvSpPr>
          <p:nvPr>
            <p:ph type="pic" idx="1"/>
          </p:nvPr>
        </p:nvSpPr>
        <p:spPr>
          <a:xfrm>
            <a:off x="5865812" y="533400"/>
            <a:ext cx="5780173" cy="5791200"/>
          </a:xfrm>
          <a:ln w="50800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065213" y="2209800"/>
            <a:ext cx="4114800" cy="38100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19608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065212" y="533400"/>
            <a:ext cx="8686801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5212" y="1828800"/>
            <a:ext cx="8686801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932612" y="6155267"/>
            <a:ext cx="13716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E0FA9E5-6744-4841-888F-9E7CC0C2B7EC}" type="datetimeFigureOut">
              <a:rPr lang="cs-CZ" smtClean="0"/>
              <a:pPr/>
              <a:t>14.11.2018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065213" y="6155267"/>
            <a:ext cx="5653087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532812" y="6155267"/>
            <a:ext cx="1219201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AEAE4A8-A6E5-453E-B946-FB774B73F48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7054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77724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601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09728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23444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37160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50876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164592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defTabSz="914400">
              <a:lnSpc>
                <a:spcPct val="80000"/>
              </a:lnSpc>
              <a:spcBef>
                <a:spcPts val="0"/>
              </a:spcBef>
              <a:buNone/>
            </a:pPr>
            <a:r>
              <a:rPr lang="cs-CZ" sz="5400" b="1" i="0" dirty="0">
                <a:solidFill>
                  <a:srgbClr val="00AEEF"/>
                </a:solidFill>
                <a:latin typeface="Franklin Gothic Medium"/>
                <a:ea typeface="+mj-ea"/>
                <a:cs typeface="+mj-cs"/>
              </a:rPr>
              <a:t>Cvičení č. 6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6"/>
              </a:spcBef>
            </a:pPr>
            <a:r>
              <a:rPr lang="pt-BR" dirty="0"/>
              <a:t>Z0136 </a:t>
            </a:r>
            <a:endParaRPr lang="cs-CZ" dirty="0"/>
          </a:p>
          <a:p>
            <a:pPr>
              <a:spcBef>
                <a:spcPts val="6"/>
              </a:spcBef>
            </a:pPr>
            <a:r>
              <a:rPr lang="pt-BR" dirty="0"/>
              <a:t>Územní plánování a urbanismus</a:t>
            </a:r>
            <a:endParaRPr lang="cs-CZ" dirty="0"/>
          </a:p>
          <a:p>
            <a:pPr>
              <a:spcBef>
                <a:spcPts val="6"/>
              </a:spcBef>
            </a:pPr>
            <a:endParaRPr lang="cs-CZ" dirty="0"/>
          </a:p>
          <a:p>
            <a:pPr>
              <a:spcBef>
                <a:spcPts val="6"/>
              </a:spcBef>
            </a:pPr>
            <a:r>
              <a:rPr lang="cs-CZ" dirty="0"/>
              <a:t>14. 11. 2018</a:t>
            </a:r>
          </a:p>
        </p:txBody>
      </p:sp>
      <p:sp>
        <p:nvSpPr>
          <p:cNvPr id="4" name="Podnadpis 2">
            <a:extLst>
              <a:ext uri="{FF2B5EF4-FFF2-40B4-BE49-F238E27FC236}">
                <a16:creationId xmlns:a16="http://schemas.microsoft.com/office/drawing/2014/main" xmlns="" id="{6C37501C-F628-4FA8-871B-88EA0EF62CAB}"/>
              </a:ext>
            </a:extLst>
          </p:cNvPr>
          <p:cNvSpPr txBox="1">
            <a:spLocks/>
          </p:cNvSpPr>
          <p:nvPr/>
        </p:nvSpPr>
        <p:spPr>
          <a:xfrm>
            <a:off x="11333541" y="6559827"/>
            <a:ext cx="858459" cy="4030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0"/>
              </a:spcBef>
              <a:buSzPct val="100000"/>
              <a:buFont typeface="Arial" pitchFamily="34" charset="0"/>
              <a:buNone/>
              <a:defRPr sz="1800" kern="1200" cap="all" baseline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100000"/>
              <a:buFont typeface="Arial" pitchFamily="34" charset="0"/>
              <a:buNone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None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None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None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None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None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None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None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sz="800" dirty="0">
                <a:solidFill>
                  <a:schemeClr val="bg1"/>
                </a:solidFill>
              </a:rPr>
              <a:t>FG3V</a:t>
            </a:r>
            <a:endParaRPr lang="cs-CZ" sz="800" cap="non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259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Poslední ohlédnutí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 přečtení: https</a:t>
            </a:r>
            <a:r>
              <a:rPr lang="cs-CZ" dirty="0"/>
              <a:t>://www.lidovky.cz/relax/design/seda-leta-normalizacni.A181105_115834_ln-bydleni_ape</a:t>
            </a:r>
          </a:p>
        </p:txBody>
      </p:sp>
    </p:spTree>
    <p:extLst>
      <p:ext uri="{BB962C8B-B14F-4D97-AF65-F5344CB8AC3E}">
        <p14:creationId xmlns:p14="http://schemas.microsoft.com/office/powerpoint/2010/main" val="1506423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53852" y="447676"/>
            <a:ext cx="8686801" cy="781048"/>
          </a:xfrm>
        </p:spPr>
        <p:txBody>
          <a:bodyPr/>
          <a:lstStyle/>
          <a:p>
            <a:r>
              <a:rPr lang="cs-CZ" dirty="0"/>
              <a:t>Zadání cvičení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08000" y="1071546"/>
            <a:ext cx="8729699" cy="4948254"/>
          </a:xfrm>
        </p:spPr>
        <p:txBody>
          <a:bodyPr>
            <a:noAutofit/>
          </a:bodyPr>
          <a:lstStyle/>
          <a:p>
            <a:endParaRPr lang="cs-CZ" sz="2400" dirty="0"/>
          </a:p>
          <a:p>
            <a:r>
              <a:rPr lang="cs-CZ" sz="2400" dirty="0"/>
              <a:t>Na webových stránkách zvolené obce s rozšířenou působností prostudujte aktuální Územně analytické podklady. Zaměřte se přitom na způsob, </a:t>
            </a:r>
            <a:r>
              <a:rPr lang="cs-CZ" sz="2400" b="1" dirty="0"/>
              <a:t>jakým je vyhodnocena vyváženost vztahu územních podmínek pro udržitelný rozvoj území</a:t>
            </a:r>
            <a:r>
              <a:rPr lang="cs-CZ" sz="2400" dirty="0"/>
              <a:t>. Kriticky zhodnoťte.</a:t>
            </a:r>
          </a:p>
          <a:p>
            <a:r>
              <a:rPr lang="cs-CZ" sz="2400" dirty="0"/>
              <a:t>jde o smysluplné zhodnocení vyváženosti?</a:t>
            </a:r>
          </a:p>
          <a:p>
            <a:r>
              <a:rPr lang="cs-CZ" sz="2400" dirty="0"/>
              <a:t>jaké </a:t>
            </a:r>
            <a:r>
              <a:rPr lang="cs-CZ" sz="2800" b="1" dirty="0"/>
              <a:t>faktory</a:t>
            </a:r>
            <a:r>
              <a:rPr lang="cs-CZ" sz="2400" dirty="0"/>
              <a:t> za jednotlivé pilíře do hodnocení vstupují?</a:t>
            </a:r>
          </a:p>
          <a:p>
            <a:r>
              <a:rPr lang="cs-CZ" sz="2400" dirty="0"/>
              <a:t>jaké důvody či dopady nevyváženosti jsou identifikovány?</a:t>
            </a:r>
          </a:p>
          <a:p>
            <a:endParaRPr lang="cs-CZ"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Zadání cvičení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Rozsah cca 1 A4</a:t>
            </a:r>
          </a:p>
          <a:p>
            <a:r>
              <a:rPr lang="cs-CZ" sz="2400" dirty="0"/>
              <a:t>Libovolné ORP, lépe mimo ORP Brno</a:t>
            </a:r>
          </a:p>
          <a:p>
            <a:r>
              <a:rPr lang="cs-CZ" sz="2400" dirty="0"/>
              <a:t>Odevzdat do 21. 11. 2018 včetně</a:t>
            </a:r>
          </a:p>
          <a:p>
            <a:r>
              <a:rPr lang="cs-CZ" sz="2400" dirty="0"/>
              <a:t>Dotazy? Připomínky?</a:t>
            </a:r>
          </a:p>
          <a:p>
            <a:endParaRPr lang="cs-CZ"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0036" y="22481"/>
            <a:ext cx="5859016" cy="6835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814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0C57E44-C380-4830-8C41-1C5B1F136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 (obrázků)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BE281888-DD46-493B-98EC-488F17EF33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https://sd.keepcalm-o-matic.co.uk/i-w600/keep-calm-and-d%C3%ADky-za-pozornost.jpg</a:t>
            </a:r>
          </a:p>
        </p:txBody>
      </p:sp>
    </p:spTree>
    <p:extLst>
      <p:ext uri="{BB962C8B-B14F-4D97-AF65-F5344CB8AC3E}">
        <p14:creationId xmlns:p14="http://schemas.microsoft.com/office/powerpoint/2010/main" val="1261378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usiness Contrast 16x9">
  <a:themeElements>
    <a:clrScheme name="BusinessContrast">
      <a:dk1>
        <a:srgbClr val="000000"/>
      </a:dk1>
      <a:lt1>
        <a:sysClr val="window" lastClr="FFFFFF"/>
      </a:lt1>
      <a:dk2>
        <a:srgbClr val="000000"/>
      </a:dk2>
      <a:lt2>
        <a:srgbClr val="E5E8E8"/>
      </a:lt2>
      <a:accent1>
        <a:srgbClr val="00AEEF"/>
      </a:accent1>
      <a:accent2>
        <a:srgbClr val="EA428A"/>
      </a:accent2>
      <a:accent3>
        <a:srgbClr val="EED500"/>
      </a:accent3>
      <a:accent4>
        <a:srgbClr val="F5A70D"/>
      </a:accent4>
      <a:accent5>
        <a:srgbClr val="8BCB30"/>
      </a:accent5>
      <a:accent6>
        <a:srgbClr val="9962C1"/>
      </a:accent6>
      <a:hlink>
        <a:srgbClr val="00AEEF"/>
      </a:hlink>
      <a:folHlink>
        <a:srgbClr val="9962C1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usiness_Contrast_16x9_TP102895241.potx" id="{7CCACF51-7E93-4CDB-9CB3-109ACBD2E5B1}" vid="{C9E003EA-4B5C-4669-8AB7-F19B062ABD27}"/>
    </a:ext>
  </a:extLst>
</a:theme>
</file>

<file path=ppt/theme/theme2.xml><?xml version="1.0" encoding="utf-8"?>
<a:theme xmlns:a="http://schemas.openxmlformats.org/drawingml/2006/main" name="Office Theme">
  <a:themeElements>
    <a:clrScheme name="BusinessContrast">
      <a:dk1>
        <a:srgbClr val="000000"/>
      </a:dk1>
      <a:lt1>
        <a:sysClr val="window" lastClr="FFFFFF"/>
      </a:lt1>
      <a:dk2>
        <a:srgbClr val="000000"/>
      </a:dk2>
      <a:lt2>
        <a:srgbClr val="E5E8E8"/>
      </a:lt2>
      <a:accent1>
        <a:srgbClr val="00AEEF"/>
      </a:accent1>
      <a:accent2>
        <a:srgbClr val="EA428A"/>
      </a:accent2>
      <a:accent3>
        <a:srgbClr val="EED500"/>
      </a:accent3>
      <a:accent4>
        <a:srgbClr val="F5A70D"/>
      </a:accent4>
      <a:accent5>
        <a:srgbClr val="8BCB30"/>
      </a:accent5>
      <a:accent6>
        <a:srgbClr val="9962C1"/>
      </a:accent6>
      <a:hlink>
        <a:srgbClr val="00AEEF"/>
      </a:hlink>
      <a:folHlink>
        <a:srgbClr val="9962C1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usinessContrast">
      <a:dk1>
        <a:srgbClr val="000000"/>
      </a:dk1>
      <a:lt1>
        <a:sysClr val="window" lastClr="FFFFFF"/>
      </a:lt1>
      <a:dk2>
        <a:srgbClr val="000000"/>
      </a:dk2>
      <a:lt2>
        <a:srgbClr val="E5E8E8"/>
      </a:lt2>
      <a:accent1>
        <a:srgbClr val="00AEEF"/>
      </a:accent1>
      <a:accent2>
        <a:srgbClr val="EA428A"/>
      </a:accent2>
      <a:accent3>
        <a:srgbClr val="EED500"/>
      </a:accent3>
      <a:accent4>
        <a:srgbClr val="F5A70D"/>
      </a:accent4>
      <a:accent5>
        <a:srgbClr val="8BCB30"/>
      </a:accent5>
      <a:accent6>
        <a:srgbClr val="9962C1"/>
      </a:accent6>
      <a:hlink>
        <a:srgbClr val="00AEEF"/>
      </a:hlink>
      <a:folHlink>
        <a:srgbClr val="9962C1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D182A0E-7F17-4A86-A7C5-8846F54E438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Kontrastní obchodní prezentace (širokoúhlá)</Template>
  <TotalTime>0</TotalTime>
  <Words>115</Words>
  <Application>Microsoft Office PowerPoint</Application>
  <PresentationFormat>Vlastní</PresentationFormat>
  <Paragraphs>21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Business Contrast 16x9</vt:lpstr>
      <vt:lpstr>Cvičení č. 6</vt:lpstr>
      <vt:lpstr>Poslední ohlédnutí</vt:lpstr>
      <vt:lpstr>Zadání cvičení</vt:lpstr>
      <vt:lpstr>Zadání cvičení</vt:lpstr>
      <vt:lpstr>Prezentace aplikace PowerPoint</vt:lpstr>
      <vt:lpstr>Zdroje (obrázků)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2017-10-04T16:11:53Z</dcterms:created>
  <dcterms:modified xsi:type="dcterms:W3CDTF">2018-11-14T15:05:43Z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TC028952669991</vt:lpwstr>
  </property>
</Properties>
</file>