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  <p:sldMasterId id="2147483655" r:id="rId2"/>
  </p:sldMasterIdLst>
  <p:notesMasterIdLst>
    <p:notesMasterId r:id="rId3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7" r:id="rId30"/>
    <p:sldId id="288" r:id="rId31"/>
    <p:sldId id="281" r:id="rId32"/>
    <p:sldId id="284" r:id="rId33"/>
    <p:sldId id="285" r:id="rId34"/>
    <p:sldId id="286" r:id="rId3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Questrial" panose="020B0604020202020204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10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f76a30bf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f76a30bf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3f76a30bf0_0_15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f76a30b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f76a30b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3f76a30bf0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65" name="Google Shape;26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266" name="Google Shape;266;p1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est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f7a549eb4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f7a549eb4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3f7a549eb4_0_18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f7a549eb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f7a549eb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3f7a549eb4_0_25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f76a30bf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f76a30bf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3f76a30bf0_0_33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f7a549e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f7a549e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3f7a549eb4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f7a549eb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f7a549eb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3f7a549eb4_0_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f76cbbbf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f76cbbbf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3f76cbbbf9_0_12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f76cbbbf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f76cbbbf9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3f76cbbbf9_0_43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f76cbbbf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f76cbbbf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3f76cbbbf9_0_5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822325" y="1846262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 rot="5400000">
            <a:off x="2582863" y="85724"/>
            <a:ext cx="4022725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82296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3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4"/>
          </p:nvPr>
        </p:nvSpPr>
        <p:spPr>
          <a:xfrm>
            <a:off x="466344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822960" y="1845734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2"/>
          </p:nvPr>
        </p:nvSpPr>
        <p:spPr>
          <a:xfrm>
            <a:off x="4663440" y="1845736"/>
            <a:ext cx="3703320" cy="4023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6334125"/>
            <a:ext cx="9142412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" name="Google Shape;12;p1"/>
          <p:cNvCxnSpPr/>
          <p:nvPr/>
        </p:nvCxnSpPr>
        <p:spPr>
          <a:xfrm>
            <a:off x="906462" y="4343400"/>
            <a:ext cx="7405687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822325" y="1846262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822325" y="1846262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" name="Google Shape;32;p3"/>
          <p:cNvCxnSpPr/>
          <p:nvPr/>
        </p:nvCxnSpPr>
        <p:spPr>
          <a:xfrm>
            <a:off x="895350" y="1738312"/>
            <a:ext cx="7475537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ics.muni.cz/tserve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s://www.arcgis.com/home/index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inet.muni.cz/app/soft/licenc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kty.osu.cz/vedtym/dok/publikace/manual_prac_postupu-gis.pdf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ekmyWkAP4eI" TargetMode="External"/><Relationship Id="rId4" Type="http://schemas.openxmlformats.org/officeDocument/2006/relationships/hyperlink" Target="https://www.youtube.com/watch?v=p4NbRw3QkGk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ctrTitle"/>
          </p:nvPr>
        </p:nvSpPr>
        <p:spPr>
          <a:xfrm>
            <a:off x="1962475" y="177975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Calibri"/>
              <a:buNone/>
            </a:pPr>
            <a:r>
              <a:rPr lang="en-US" sz="7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GEOGRAFICKÁ KARTOGRAFIE</a:t>
            </a:r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825500" y="4456112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PODZIM 201</a:t>
            </a:r>
            <a:r>
              <a:rPr lang="en-US">
                <a:solidFill>
                  <a:srgbClr val="7F7F7F"/>
                </a:solidFill>
              </a:rPr>
              <a:t>8</a:t>
            </a:r>
            <a:endParaRPr>
              <a:solidFill>
                <a:srgbClr val="7F7F7F"/>
              </a:solidFill>
            </a:endParaRPr>
          </a:p>
        </p:txBody>
      </p:sp>
      <p:sp>
        <p:nvSpPr>
          <p:cNvPr id="72" name="Google Shape;72;p9"/>
          <p:cNvSpPr txBox="1"/>
          <p:nvPr/>
        </p:nvSpPr>
        <p:spPr>
          <a:xfrm>
            <a:off x="1714500" y="6211887"/>
            <a:ext cx="5270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3" name="Google Shape;73;p9"/>
          <p:cNvSpPr txBox="1"/>
          <p:nvPr/>
        </p:nvSpPr>
        <p:spPr>
          <a:xfrm>
            <a:off x="5254949" y="4937125"/>
            <a:ext cx="3477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</a:pPr>
            <a:r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Dajana SNOPKOVÁ, 423348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</a:pPr>
            <a:r>
              <a:rPr lang="en-US" sz="1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Vendula SVOBODOVÁ, 394544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</a:pPr>
            <a:r>
              <a:rPr lang="en-US" sz="1800" b="0" i="0" u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Marian ŠVIK, 408496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>
            <a:spLocks noGrp="1"/>
          </p:cNvSpPr>
          <p:nvPr>
            <p:ph type="title"/>
          </p:nvPr>
        </p:nvSpPr>
        <p:spPr>
          <a:xfrm>
            <a:off x="567525" y="710675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PŘÍKLADY GIS SOFTWARŮ</a:t>
            </a:r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body" idx="1"/>
          </p:nvPr>
        </p:nvSpPr>
        <p:spPr>
          <a:xfrm>
            <a:off x="704131" y="1944949"/>
            <a:ext cx="7488237" cy="4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7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ArcGIS (ESRI)</a:t>
            </a:r>
            <a:endParaRPr sz="2000" b="0" i="0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487" lvl="0" indent="-127000" algn="l" rtl="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dirty="0"/>
              <a:t>QGIS (Quantum GIS)</a:t>
            </a:r>
            <a:endParaRPr dirty="0"/>
          </a:p>
          <a:p>
            <a:pPr marL="90487" lvl="0" indent="-127000" algn="l" rtl="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dirty="0"/>
              <a:t>GRASS GIS</a:t>
            </a:r>
            <a:endParaRPr dirty="0"/>
          </a:p>
          <a:p>
            <a:pPr marL="90487" lvl="0" indent="-127000" algn="l" rtl="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dirty="0"/>
              <a:t>SAGA GIS</a:t>
            </a:r>
            <a:endParaRPr dirty="0"/>
          </a:p>
          <a:p>
            <a:pPr marL="90487" lvl="0" indent="-127000" algn="l" rtl="0"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dirty="0"/>
              <a:t>JUMP GIS (</a:t>
            </a:r>
            <a:r>
              <a:rPr lang="en-US" dirty="0" err="1"/>
              <a:t>OpenJUMP</a:t>
            </a:r>
            <a:r>
              <a:rPr lang="en-US" dirty="0"/>
              <a:t>)</a:t>
            </a:r>
            <a:endParaRPr dirty="0"/>
          </a:p>
          <a:p>
            <a:pPr marL="90487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Bentley Map V8 (Bentley Systems)</a:t>
            </a:r>
            <a:endParaRPr dirty="0"/>
          </a:p>
          <a:p>
            <a:pPr marL="90487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ENVI (</a:t>
            </a:r>
            <a:r>
              <a:rPr lang="en-US" sz="20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Excelis</a:t>
            </a: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90487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GeoMedia</a:t>
            </a: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(Hexagon Geospatial)</a:t>
            </a:r>
            <a:endParaRPr dirty="0"/>
          </a:p>
          <a:p>
            <a:pPr marL="90487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dirty="0"/>
          </a:p>
          <a:p>
            <a:pPr marL="90488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7413" y="2060575"/>
            <a:ext cx="2326426" cy="232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0000" y="3237363"/>
            <a:ext cx="1279475" cy="127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1997" y="4932422"/>
            <a:ext cx="4297449" cy="11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9475" y="3237375"/>
            <a:ext cx="1695049" cy="169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41469" y="1701275"/>
            <a:ext cx="1408524" cy="15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37848" y="921573"/>
            <a:ext cx="1185590" cy="11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54650" y="1778654"/>
            <a:ext cx="1279475" cy="1286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674975" y="75735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SPRÁVA DAT V UČEBNĚ I.</a:t>
            </a:r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body" idx="1"/>
          </p:nvPr>
        </p:nvSpPr>
        <p:spPr>
          <a:xfrm>
            <a:off x="900112" y="1989137"/>
            <a:ext cx="7488237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ARCČR 500 v. 3.2 = zkopírovat data na svůj disk K: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POZOR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! na kapacitu disku a přesah uložených dat (možnost ztráty uložených dat při odhlášení uživatele)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Dostupnost disků/ArcGIS:</a:t>
            </a:r>
            <a:endParaRPr/>
          </a:p>
          <a:p>
            <a:pPr marL="200025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- Počítačová učebna Z1 (ArcGIS; K:,V:)</a:t>
            </a:r>
            <a:endParaRPr/>
          </a:p>
          <a:p>
            <a:pPr marL="200025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- Knihovna (ArcGIS; K:)</a:t>
            </a:r>
            <a:endParaRPr/>
          </a:p>
          <a:p>
            <a:pPr marL="200025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- VPN: </a:t>
            </a:r>
            <a:r>
              <a:rPr lang="en-US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https://wiki.ics.muni.cz/tserver</a:t>
            </a: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(ArcGIS; K:)</a:t>
            </a:r>
            <a:endParaRPr/>
          </a:p>
          <a:p>
            <a:pPr marL="90488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186600" y="1879350"/>
            <a:ext cx="2752500" cy="30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SPRÁVA DAT</a:t>
            </a:r>
            <a:r>
              <a:rPr lang="en-US"/>
              <a:t> </a:t>
            </a:r>
            <a:r>
              <a:rPr lang="en-US"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 UČEBNĚ </a:t>
            </a:r>
            <a:r>
              <a:rPr lang="en-US"/>
              <a:t>II.</a:t>
            </a:r>
            <a:endParaRPr/>
          </a:p>
        </p:txBody>
      </p:sp>
      <p:pic>
        <p:nvPicPr>
          <p:cNvPr id="171" name="Google Shape;171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107" b="20433"/>
          <a:stretch/>
        </p:blipFill>
        <p:spPr>
          <a:xfrm>
            <a:off x="3032450" y="-1"/>
            <a:ext cx="6111300" cy="63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0"/>
          <p:cNvSpPr txBox="1"/>
          <p:nvPr/>
        </p:nvSpPr>
        <p:spPr>
          <a:xfrm>
            <a:off x="5508625" y="4581525"/>
            <a:ext cx="503237" cy="2159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GB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>
            <a:spLocks noGrp="1"/>
          </p:cNvSpPr>
          <p:nvPr>
            <p:ph type="title"/>
          </p:nvPr>
        </p:nvSpPr>
        <p:spPr>
          <a:xfrm>
            <a:off x="877125" y="75735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ÚVOD DO ARCGIS</a:t>
            </a:r>
            <a:endParaRPr/>
          </a:p>
        </p:txBody>
      </p:sp>
      <p:pic>
        <p:nvPicPr>
          <p:cNvPr id="178" name="Google Shape;17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4425" y="4875225"/>
            <a:ext cx="3245551" cy="12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1"/>
          <p:cNvSpPr txBox="1"/>
          <p:nvPr/>
        </p:nvSpPr>
        <p:spPr>
          <a:xfrm>
            <a:off x="2926300" y="5452925"/>
            <a:ext cx="4326600" cy="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https://www.arcgis.com/home/index.html</a:t>
            </a:r>
            <a:r>
              <a:rPr lang="en-US" sz="1800"/>
              <a:t> </a:t>
            </a:r>
            <a:endParaRPr sz="1800"/>
          </a:p>
        </p:txBody>
      </p:sp>
      <p:pic>
        <p:nvPicPr>
          <p:cNvPr id="180" name="Google Shape;18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7125" y="2114925"/>
            <a:ext cx="1719175" cy="17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1"/>
          <p:cNvSpPr txBox="1"/>
          <p:nvPr/>
        </p:nvSpPr>
        <p:spPr>
          <a:xfrm>
            <a:off x="1103413" y="3834100"/>
            <a:ext cx="1266600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ArcMap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70917" y="2114925"/>
            <a:ext cx="1735471" cy="17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1"/>
          <p:cNvSpPr txBox="1"/>
          <p:nvPr/>
        </p:nvSpPr>
        <p:spPr>
          <a:xfrm>
            <a:off x="3751612" y="3834100"/>
            <a:ext cx="1574100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ArcCatalog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07300" y="2114925"/>
            <a:ext cx="1719175" cy="17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1"/>
          <p:cNvSpPr txBox="1"/>
          <p:nvPr/>
        </p:nvSpPr>
        <p:spPr>
          <a:xfrm>
            <a:off x="6858436" y="3834100"/>
            <a:ext cx="1416900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ArcScene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>
            <a:spLocks noGrp="1"/>
          </p:cNvSpPr>
          <p:nvPr>
            <p:ph type="title"/>
          </p:nvPr>
        </p:nvSpPr>
        <p:spPr>
          <a:xfrm>
            <a:off x="433550" y="271780"/>
            <a:ext cx="7543800" cy="879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ArcMap</a:t>
            </a:r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body" idx="1"/>
          </p:nvPr>
        </p:nvSpPr>
        <p:spPr>
          <a:xfrm>
            <a:off x="822325" y="1846262"/>
            <a:ext cx="7543800" cy="40227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pic>
        <p:nvPicPr>
          <p:cNvPr id="193" name="Google Shape;193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22225" y="1268412"/>
            <a:ext cx="9166200" cy="51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ZÁKLADNÍ LIŠTA - FILE</a:t>
            </a:r>
            <a:endParaRPr/>
          </a:p>
        </p:txBody>
      </p:sp>
      <p:sp>
        <p:nvSpPr>
          <p:cNvPr id="199" name="Google Shape;199;p23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8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12" y="1219200"/>
            <a:ext cx="6767512" cy="54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Calibri"/>
              <a:buNone/>
            </a:pPr>
            <a:r>
              <a:rPr lang="en-US" sz="36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ZÁKLADNÍ LIŠTA – SELECTION, GEOPROCESSING</a:t>
            </a:r>
            <a:endParaRPr sz="5400" dirty="0"/>
          </a:p>
        </p:txBody>
      </p:sp>
      <p:sp>
        <p:nvSpPr>
          <p:cNvPr id="206" name="Google Shape;206;p24"/>
          <p:cNvSpPr txBox="1">
            <a:spLocks noGrp="1"/>
          </p:cNvSpPr>
          <p:nvPr>
            <p:ph type="body" idx="1"/>
          </p:nvPr>
        </p:nvSpPr>
        <p:spPr>
          <a:xfrm>
            <a:off x="5214637" y="1896190"/>
            <a:ext cx="3546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-US" sz="24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SELECTION</a:t>
            </a:r>
            <a:endParaRPr sz="2400" dirty="0"/>
          </a:p>
        </p:txBody>
      </p:sp>
      <p:pic>
        <p:nvPicPr>
          <p:cNvPr id="207" name="Google Shape;20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46187"/>
            <a:ext cx="4826000" cy="232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4"/>
          <p:cNvPicPr preferRelativeResize="0"/>
          <p:nvPr/>
        </p:nvPicPr>
        <p:blipFill rotWithShape="1">
          <a:blip r:embed="rId4">
            <a:alphaModFix/>
          </a:blip>
          <a:srcRect r="4297"/>
          <a:stretch/>
        </p:blipFill>
        <p:spPr>
          <a:xfrm>
            <a:off x="3948025" y="3575050"/>
            <a:ext cx="5195975" cy="328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4"/>
          <p:cNvSpPr/>
          <p:nvPr/>
        </p:nvSpPr>
        <p:spPr>
          <a:xfrm rot="10800000">
            <a:off x="4140262" y="2088499"/>
            <a:ext cx="1008000" cy="45900"/>
          </a:xfrm>
          <a:prstGeom prst="rightArrow">
            <a:avLst>
              <a:gd name="adj1" fmla="val 21107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A75F0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4"/>
          <p:cNvSpPr txBox="1"/>
          <p:nvPr/>
        </p:nvSpPr>
        <p:spPr>
          <a:xfrm>
            <a:off x="111737" y="5254712"/>
            <a:ext cx="32925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None/>
            </a:pPr>
            <a:r>
              <a:rPr lang="en-US" sz="240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GEOPROCESSING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2425945" y="5493650"/>
            <a:ext cx="1434900" cy="45900"/>
          </a:xfrm>
          <a:prstGeom prst="rightArrow">
            <a:avLst>
              <a:gd name="adj1" fmla="val 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A75F0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"/>
          <p:cNvSpPr txBox="1">
            <a:spLocks noGrp="1"/>
          </p:cNvSpPr>
          <p:nvPr>
            <p:ph type="title"/>
          </p:nvPr>
        </p:nvSpPr>
        <p:spPr>
          <a:xfrm>
            <a:off x="495300" y="7107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PANELY NÁSTROJŮ - STANDARD</a:t>
            </a:r>
            <a:endParaRPr/>
          </a:p>
        </p:txBody>
      </p:sp>
      <p:pic>
        <p:nvPicPr>
          <p:cNvPr id="217" name="Google Shape;21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925" y="2371725"/>
            <a:ext cx="8350250" cy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 txBox="1">
            <a:spLocks noGrp="1"/>
          </p:cNvSpPr>
          <p:nvPr>
            <p:ph type="title"/>
          </p:nvPr>
        </p:nvSpPr>
        <p:spPr>
          <a:xfrm>
            <a:off x="690525" y="75735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PANELY NÁSTROJŮ - TOOLS</a:t>
            </a:r>
            <a:endParaRPr/>
          </a:p>
        </p:txBody>
      </p:sp>
      <p:pic>
        <p:nvPicPr>
          <p:cNvPr id="223" name="Google Shape;22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87" y="2308225"/>
            <a:ext cx="8958262" cy="3519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7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PANELY NÁSTROJŮ - OSTATNÍ</a:t>
            </a:r>
            <a:endParaRPr/>
          </a:p>
        </p:txBody>
      </p:sp>
      <p:sp>
        <p:nvSpPr>
          <p:cNvPr id="229" name="Google Shape;229;p27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8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800" y="1219200"/>
            <a:ext cx="8888410" cy="4999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GIS</a:t>
            </a:r>
            <a:endParaRPr/>
          </a:p>
        </p:txBody>
      </p:sp>
      <p:pic>
        <p:nvPicPr>
          <p:cNvPr id="80" name="Google Shape;8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3050" y="287325"/>
            <a:ext cx="6363024" cy="5808675"/>
          </a:xfrm>
          <a:prstGeom prst="rect">
            <a:avLst/>
          </a:prstGeom>
          <a:noFill/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PŘIPOJENÍ SLOŽKY S DATY</a:t>
            </a:r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8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63" y="1219200"/>
            <a:ext cx="8980488" cy="505142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8"/>
          <p:cNvSpPr txBox="1"/>
          <p:nvPr/>
        </p:nvSpPr>
        <p:spPr>
          <a:xfrm>
            <a:off x="5175467" y="3016990"/>
            <a:ext cx="216000" cy="287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8"/>
          <p:cNvSpPr txBox="1"/>
          <p:nvPr/>
        </p:nvSpPr>
        <p:spPr>
          <a:xfrm>
            <a:off x="8196990" y="1718453"/>
            <a:ext cx="216000" cy="288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9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PANEL OBSAHU – PŘIDÁNÍ DAT</a:t>
            </a:r>
            <a:endParaRPr/>
          </a:p>
        </p:txBody>
      </p:sp>
      <p:pic>
        <p:nvPicPr>
          <p:cNvPr id="245" name="Google Shape;245;p29"/>
          <p:cNvPicPr preferRelativeResize="0"/>
          <p:nvPr/>
        </p:nvPicPr>
        <p:blipFill rotWithShape="1">
          <a:blip r:embed="rId3">
            <a:alphaModFix/>
          </a:blip>
          <a:srcRect r="66932" b="36007"/>
          <a:stretch/>
        </p:blipFill>
        <p:spPr>
          <a:xfrm>
            <a:off x="1835150" y="1104900"/>
            <a:ext cx="5040312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9"/>
          <p:cNvSpPr txBox="1"/>
          <p:nvPr/>
        </p:nvSpPr>
        <p:spPr>
          <a:xfrm>
            <a:off x="2339975" y="2349500"/>
            <a:ext cx="1944687" cy="287337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9"/>
          <p:cNvSpPr txBox="1"/>
          <p:nvPr/>
        </p:nvSpPr>
        <p:spPr>
          <a:xfrm>
            <a:off x="3779837" y="1455737"/>
            <a:ext cx="287337" cy="24447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VÝBĚR VRSTEV</a:t>
            </a:r>
            <a:endParaRPr/>
          </a:p>
        </p:txBody>
      </p:sp>
      <p:sp>
        <p:nvSpPr>
          <p:cNvPr id="253" name="Google Shape;253;p30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8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30"/>
          <p:cNvPicPr preferRelativeResize="0"/>
          <p:nvPr/>
        </p:nvPicPr>
        <p:blipFill rotWithShape="1">
          <a:blip r:embed="rId3">
            <a:alphaModFix/>
          </a:blip>
          <a:srcRect r="35241" b="29485"/>
          <a:stretch/>
        </p:blipFill>
        <p:spPr>
          <a:xfrm>
            <a:off x="431812" y="1141462"/>
            <a:ext cx="8280398" cy="5072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VRSTVA A JEJÍ VLASTNOSTI</a:t>
            </a:r>
            <a:endParaRPr/>
          </a:p>
        </p:txBody>
      </p:sp>
      <p:pic>
        <p:nvPicPr>
          <p:cNvPr id="260" name="Google Shape;260;p31"/>
          <p:cNvPicPr preferRelativeResize="0"/>
          <p:nvPr/>
        </p:nvPicPr>
        <p:blipFill rotWithShape="1">
          <a:blip r:embed="rId3">
            <a:alphaModFix/>
          </a:blip>
          <a:srcRect r="67137" b="36187"/>
          <a:stretch/>
        </p:blipFill>
        <p:spPr>
          <a:xfrm>
            <a:off x="1979612" y="1209675"/>
            <a:ext cx="5113337" cy="5583237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1"/>
          <p:cNvSpPr txBox="1"/>
          <p:nvPr/>
        </p:nvSpPr>
        <p:spPr>
          <a:xfrm>
            <a:off x="2628900" y="2997200"/>
            <a:ext cx="2303462" cy="215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1"/>
          <p:cNvSpPr txBox="1"/>
          <p:nvPr/>
        </p:nvSpPr>
        <p:spPr>
          <a:xfrm>
            <a:off x="2628900" y="5951537"/>
            <a:ext cx="2303462" cy="214312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2"/>
          <p:cNvSpPr txBox="1">
            <a:spLocks noGrp="1"/>
          </p:cNvSpPr>
          <p:nvPr>
            <p:ph type="title"/>
          </p:nvPr>
        </p:nvSpPr>
        <p:spPr>
          <a:xfrm>
            <a:off x="0" y="404812"/>
            <a:ext cx="91440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Calibri"/>
              <a:buNone/>
            </a:pPr>
            <a:r>
              <a:rPr lang="en-US" sz="36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ATRIBUTOVÁ TABULKA+VLASTNOSTI VRSTVY</a:t>
            </a:r>
            <a:endParaRPr sz="5400" dirty="0"/>
          </a:p>
        </p:txBody>
      </p:sp>
      <p:sp>
        <p:nvSpPr>
          <p:cNvPr id="269" name="Google Shape;269;p32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8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32"/>
          <p:cNvPicPr preferRelativeResize="0"/>
          <p:nvPr/>
        </p:nvPicPr>
        <p:blipFill rotWithShape="1">
          <a:blip r:embed="rId3">
            <a:alphaModFix/>
          </a:blip>
          <a:srcRect r="17711"/>
          <a:stretch/>
        </p:blipFill>
        <p:spPr>
          <a:xfrm>
            <a:off x="306387" y="1219200"/>
            <a:ext cx="8248650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2"/>
          <p:cNvSpPr txBox="1"/>
          <p:nvPr/>
        </p:nvSpPr>
        <p:spPr>
          <a:xfrm>
            <a:off x="1042987" y="2276475"/>
            <a:ext cx="3673475" cy="4200525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2"/>
          <p:cNvSpPr txBox="1"/>
          <p:nvPr/>
        </p:nvSpPr>
        <p:spPr>
          <a:xfrm>
            <a:off x="1042987" y="2146479"/>
            <a:ext cx="3673475" cy="14287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2"/>
          <p:cNvSpPr txBox="1"/>
          <p:nvPr/>
        </p:nvSpPr>
        <p:spPr>
          <a:xfrm>
            <a:off x="2411412" y="1804987"/>
            <a:ext cx="133191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Questrial"/>
              <a:buNone/>
            </a:pPr>
            <a:r>
              <a:rPr lang="en-US" sz="2000" b="0" i="0" u="non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Atributy</a:t>
            </a:r>
            <a:endParaRPr/>
          </a:p>
        </p:txBody>
      </p:sp>
      <p:sp>
        <p:nvSpPr>
          <p:cNvPr id="274" name="Google Shape;274;p32"/>
          <p:cNvSpPr txBox="1"/>
          <p:nvPr/>
        </p:nvSpPr>
        <p:spPr>
          <a:xfrm>
            <a:off x="1835150" y="4005262"/>
            <a:ext cx="2232025" cy="12001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Questrial"/>
              <a:buNone/>
            </a:pPr>
            <a:r>
              <a:rPr lang="en-US" sz="3600" b="1" i="0" u="none">
                <a:solidFill>
                  <a:srgbClr val="7030A0"/>
                </a:solidFill>
                <a:latin typeface="Questrial"/>
                <a:ea typeface="Questrial"/>
                <a:cs typeface="Questrial"/>
                <a:sym typeface="Questrial"/>
              </a:rPr>
              <a:t>Hodnoty atributů</a:t>
            </a:r>
            <a:endParaRPr/>
          </a:p>
        </p:txBody>
      </p:sp>
      <p:sp>
        <p:nvSpPr>
          <p:cNvPr id="275" name="Google Shape;275;p32"/>
          <p:cNvSpPr txBox="1"/>
          <p:nvPr/>
        </p:nvSpPr>
        <p:spPr>
          <a:xfrm rot="-3600170">
            <a:off x="4961335" y="1891691"/>
            <a:ext cx="1512730" cy="3079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Questrial"/>
              <a:buNone/>
            </a:pPr>
            <a:r>
              <a:rPr lang="en-US" sz="1400" b="0" i="0" u="non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Metadata vrstvy</a:t>
            </a:r>
            <a:endParaRPr/>
          </a:p>
        </p:txBody>
      </p:sp>
      <p:sp>
        <p:nvSpPr>
          <p:cNvPr id="276" name="Google Shape;276;p32"/>
          <p:cNvSpPr txBox="1"/>
          <p:nvPr/>
        </p:nvSpPr>
        <p:spPr>
          <a:xfrm rot="-3599841">
            <a:off x="5756700" y="1763702"/>
            <a:ext cx="1852651" cy="3079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Questrial"/>
              <a:buNone/>
            </a:pPr>
            <a:r>
              <a:rPr lang="en-US" sz="1400" b="0" i="0" u="non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Nastavení symboliky</a:t>
            </a:r>
            <a:endParaRPr/>
          </a:p>
        </p:txBody>
      </p:sp>
      <p:sp>
        <p:nvSpPr>
          <p:cNvPr id="277" name="Google Shape;277;p32"/>
          <p:cNvSpPr txBox="1"/>
          <p:nvPr/>
        </p:nvSpPr>
        <p:spPr>
          <a:xfrm rot="-3600159">
            <a:off x="6933697" y="2236352"/>
            <a:ext cx="692455" cy="3079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Questrial"/>
              <a:buNone/>
            </a:pPr>
            <a:r>
              <a:rPr lang="en-US" sz="1400" b="0" i="0" u="non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Popis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3"/>
          <p:cNvSpPr txBox="1"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ZÁKLADNÍ VOLBA SYMBOLIKY</a:t>
            </a:r>
            <a:endParaRPr/>
          </a:p>
        </p:txBody>
      </p:sp>
      <p:sp>
        <p:nvSpPr>
          <p:cNvPr id="283" name="Google Shape;283;p33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8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33"/>
          <p:cNvPicPr preferRelativeResize="0"/>
          <p:nvPr/>
        </p:nvPicPr>
        <p:blipFill rotWithShape="1">
          <a:blip r:embed="rId3">
            <a:alphaModFix/>
          </a:blip>
          <a:srcRect l="46549" t="23864" r="18971" b="27609"/>
          <a:stretch/>
        </p:blipFill>
        <p:spPr>
          <a:xfrm>
            <a:off x="4508500" y="3213100"/>
            <a:ext cx="4603750" cy="3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62" y="1290637"/>
            <a:ext cx="4414837" cy="3808412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3"/>
          <p:cNvSpPr txBox="1"/>
          <p:nvPr/>
        </p:nvSpPr>
        <p:spPr>
          <a:xfrm>
            <a:off x="468312" y="1844675"/>
            <a:ext cx="142875" cy="21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3"/>
          <p:cNvSpPr txBox="1"/>
          <p:nvPr/>
        </p:nvSpPr>
        <p:spPr>
          <a:xfrm>
            <a:off x="318013" y="1844675"/>
            <a:ext cx="288925" cy="215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3"/>
          <p:cNvSpPr txBox="1"/>
          <p:nvPr/>
        </p:nvSpPr>
        <p:spPr>
          <a:xfrm>
            <a:off x="6011862" y="4005262"/>
            <a:ext cx="647700" cy="360362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3"/>
          <p:cNvSpPr/>
          <p:nvPr/>
        </p:nvSpPr>
        <p:spPr>
          <a:xfrm rot="-10320000">
            <a:off x="4286250" y="3698875"/>
            <a:ext cx="1727200" cy="433387"/>
          </a:xfrm>
          <a:prstGeom prst="rightArrow">
            <a:avLst>
              <a:gd name="adj1" fmla="val 1889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3"/>
          <p:cNvSpPr/>
          <p:nvPr/>
        </p:nvSpPr>
        <p:spPr>
          <a:xfrm rot="2520000">
            <a:off x="660400" y="2041525"/>
            <a:ext cx="630237" cy="431800"/>
          </a:xfrm>
          <a:prstGeom prst="rightArrow">
            <a:avLst>
              <a:gd name="adj1" fmla="val 14201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5"/>
          <p:cNvSpPr txBox="1">
            <a:spLocks noGrp="1"/>
          </p:cNvSpPr>
          <p:nvPr>
            <p:ph type="title"/>
          </p:nvPr>
        </p:nvSpPr>
        <p:spPr>
          <a:xfrm>
            <a:off x="822325" y="146677"/>
            <a:ext cx="7543800" cy="833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DATA VIEW</a:t>
            </a:r>
            <a:endParaRPr dirty="0"/>
          </a:p>
        </p:txBody>
      </p:sp>
      <p:sp>
        <p:nvSpPr>
          <p:cNvPr id="304" name="Google Shape;304;p35"/>
          <p:cNvSpPr txBox="1">
            <a:spLocks noGrp="1"/>
          </p:cNvSpPr>
          <p:nvPr>
            <p:ph type="body" idx="1"/>
          </p:nvPr>
        </p:nvSpPr>
        <p:spPr>
          <a:xfrm>
            <a:off x="822325" y="1846262"/>
            <a:ext cx="7543800" cy="40227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pic>
        <p:nvPicPr>
          <p:cNvPr id="305" name="Google Shape;30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25" y="931197"/>
            <a:ext cx="9144001" cy="5389557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5"/>
          <p:cNvSpPr txBox="1"/>
          <p:nvPr/>
        </p:nvSpPr>
        <p:spPr>
          <a:xfrm>
            <a:off x="1870706" y="5963046"/>
            <a:ext cx="216000" cy="287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6"/>
          <p:cNvSpPr txBox="1">
            <a:spLocks noGrp="1"/>
          </p:cNvSpPr>
          <p:nvPr>
            <p:ph type="title"/>
          </p:nvPr>
        </p:nvSpPr>
        <p:spPr>
          <a:xfrm>
            <a:off x="822325" y="75196"/>
            <a:ext cx="7543800" cy="870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LAYOUT VIEW</a:t>
            </a:r>
            <a:endParaRPr dirty="0"/>
          </a:p>
        </p:txBody>
      </p:sp>
      <p:sp>
        <p:nvSpPr>
          <p:cNvPr id="313" name="Google Shape;313;p36"/>
          <p:cNvSpPr txBox="1">
            <a:spLocks noGrp="1"/>
          </p:cNvSpPr>
          <p:nvPr>
            <p:ph type="body" idx="1"/>
          </p:nvPr>
        </p:nvSpPr>
        <p:spPr>
          <a:xfrm>
            <a:off x="822325" y="1846262"/>
            <a:ext cx="7543800" cy="40227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pic>
        <p:nvPicPr>
          <p:cNvPr id="314" name="Google Shape;31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58247"/>
            <a:ext cx="9144001" cy="5389557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6"/>
          <p:cNvSpPr txBox="1"/>
          <p:nvPr/>
        </p:nvSpPr>
        <p:spPr>
          <a:xfrm>
            <a:off x="1987294" y="5980952"/>
            <a:ext cx="216000" cy="287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1F422-3BCB-46AF-A220-446FCA0D3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4" y="155888"/>
            <a:ext cx="7543800" cy="833125"/>
          </a:xfrm>
        </p:spPr>
        <p:txBody>
          <a:bodyPr/>
          <a:lstStyle/>
          <a:p>
            <a:r>
              <a:rPr lang="sk-SK" dirty="0"/>
              <a:t>ULOŽENÍ PROJEKTU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FDA3C-488A-4FE0-927C-026674B46D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5FE007-F5C5-4BFD-95F8-A07BE4F15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9013"/>
            <a:ext cx="9144000" cy="5381297"/>
          </a:xfrm>
          <a:prstGeom prst="rect">
            <a:avLst/>
          </a:prstGeom>
        </p:spPr>
      </p:pic>
      <p:sp>
        <p:nvSpPr>
          <p:cNvPr id="5" name="Google Shape;315;p36">
            <a:extLst>
              <a:ext uri="{FF2B5EF4-FFF2-40B4-BE49-F238E27FC236}">
                <a16:creationId xmlns:a16="http://schemas.microsoft.com/office/drawing/2014/main" id="{7116EABA-9209-48E6-9050-BD425FCF55BE}"/>
              </a:ext>
            </a:extLst>
          </p:cNvPr>
          <p:cNvSpPr txBox="1"/>
          <p:nvPr/>
        </p:nvSpPr>
        <p:spPr>
          <a:xfrm>
            <a:off x="364556" y="1267284"/>
            <a:ext cx="216000" cy="287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5480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5A944-0D43-4C14-A2AD-4A6B24138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4" y="184307"/>
            <a:ext cx="7543800" cy="701676"/>
          </a:xfrm>
        </p:spPr>
        <p:txBody>
          <a:bodyPr/>
          <a:lstStyle/>
          <a:p>
            <a:r>
              <a:rPr lang="sk-SK" dirty="0"/>
              <a:t>ULOŽENÍ SHP/GEODB.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A130A-88D3-44D1-B7F4-0C70B59B20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E0BD4-F5FF-4A6C-BDD2-DF756153F3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47"/>
          <a:stretch/>
        </p:blipFill>
        <p:spPr>
          <a:xfrm>
            <a:off x="0" y="885983"/>
            <a:ext cx="9144000" cy="5391585"/>
          </a:xfrm>
          <a:prstGeom prst="rect">
            <a:avLst/>
          </a:prstGeom>
        </p:spPr>
      </p:pic>
      <p:sp>
        <p:nvSpPr>
          <p:cNvPr id="6" name="Google Shape;262;p31">
            <a:extLst>
              <a:ext uri="{FF2B5EF4-FFF2-40B4-BE49-F238E27FC236}">
                <a16:creationId xmlns:a16="http://schemas.microsoft.com/office/drawing/2014/main" id="{9BA868AB-D753-4E9A-B68A-A0590D7435EB}"/>
              </a:ext>
            </a:extLst>
          </p:cNvPr>
          <p:cNvSpPr txBox="1"/>
          <p:nvPr/>
        </p:nvSpPr>
        <p:spPr>
          <a:xfrm>
            <a:off x="2731931" y="4586377"/>
            <a:ext cx="1582492" cy="204564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2400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>
            <a:spLocks noGrp="1"/>
          </p:cNvSpPr>
          <p:nvPr>
            <p:ph type="title"/>
          </p:nvPr>
        </p:nvSpPr>
        <p:spPr>
          <a:xfrm>
            <a:off x="877150" y="75735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GIS</a:t>
            </a:r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1"/>
          </p:nvPr>
        </p:nvSpPr>
        <p:spPr>
          <a:xfrm>
            <a:off x="945362" y="1895837"/>
            <a:ext cx="7488300" cy="41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Systém</a:t>
            </a: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- Geografický informační systém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0025" marR="0" lvl="1" indent="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-US" sz="2000" b="0" i="1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- informační systém, který umožňuje ukládat, spravovat a analyzovat prostorová data – data o geografické poloze prvků či jevů v území.</a:t>
            </a:r>
            <a:endParaRPr/>
          </a:p>
          <a:p>
            <a:pPr marL="200025" marR="0" lvl="1" indent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-US" sz="2000" b="0" i="1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- umožňuje </a:t>
            </a:r>
            <a:r>
              <a:rPr lang="en-US" sz="2000" b="1" i="1" u="none" strike="noStrike" cap="none">
                <a:solidFill>
                  <a:srgbClr val="404040"/>
                </a:solidFill>
              </a:rPr>
              <a:t>sběr </a:t>
            </a:r>
            <a:r>
              <a:rPr lang="en-US" sz="2000" b="0" i="1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000" b="1" i="1" u="none" strike="noStrike" cap="none">
                <a:solidFill>
                  <a:srgbClr val="404040"/>
                </a:solidFill>
              </a:rPr>
              <a:t>správu </a:t>
            </a:r>
            <a:r>
              <a:rPr lang="en-US" sz="2000" b="0" i="1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prostorových dat neboli </a:t>
            </a:r>
            <a:r>
              <a:rPr lang="en-US" sz="2000" i="1" u="none" strike="noStrike" cap="none">
                <a:solidFill>
                  <a:srgbClr val="404040"/>
                </a:solidFill>
              </a:rPr>
              <a:t>geodat</a:t>
            </a:r>
            <a:r>
              <a:rPr lang="en-US" sz="2000" b="0" i="1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, poskytuje nástroje pro jejich </a:t>
            </a:r>
            <a:r>
              <a:rPr lang="en-US" sz="2000" b="1" i="1" u="none" strike="noStrike" cap="none">
                <a:solidFill>
                  <a:srgbClr val="404040"/>
                </a:solidFill>
              </a:rPr>
              <a:t>analýzu </a:t>
            </a:r>
            <a:r>
              <a:rPr lang="en-US" sz="2000" b="0" i="1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 pro grafickou </a:t>
            </a:r>
            <a:r>
              <a:rPr lang="en-US" sz="2000" b="1" i="1" u="none" strike="noStrike" cap="none">
                <a:solidFill>
                  <a:srgbClr val="404040"/>
                </a:solidFill>
              </a:rPr>
              <a:t>prezentaci </a:t>
            </a:r>
            <a:r>
              <a:rPr lang="en-US" sz="2000" b="0" i="1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výsledných prostorových modelů zájmového území. Vstupní data se ukládají do prostorové databáze </a:t>
            </a:r>
            <a:r>
              <a:rPr lang="en-US" sz="2000" i="1" u="none" strike="noStrike" cap="none">
                <a:solidFill>
                  <a:srgbClr val="404040"/>
                </a:solidFill>
              </a:rPr>
              <a:t>(geodatabáze), </a:t>
            </a:r>
            <a:r>
              <a:rPr lang="en-US" sz="2000" b="0" i="1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která umožňuje aplikaci prostorových dotazů, případně provádění složitých analýz v interakci </a:t>
            </a:r>
            <a:br>
              <a:rPr lang="en-US" sz="2000" b="0" i="1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1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 GIS softwarem</a:t>
            </a:r>
            <a:endParaRPr/>
          </a:p>
          <a:p>
            <a:pPr marL="200025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Věda</a:t>
            </a: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- GIScience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4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02809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Calibri"/>
              <a:buNone/>
            </a:pPr>
            <a:r>
              <a:rPr lang="en-US" sz="4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ZÁKLADNÍ NASTAVENÍ MAPOVÉHO RÁMU</a:t>
            </a:r>
            <a:endParaRPr sz="5400" dirty="0"/>
          </a:p>
        </p:txBody>
      </p:sp>
      <p:sp>
        <p:nvSpPr>
          <p:cNvPr id="296" name="Google Shape;296;p34"/>
          <p:cNvSpPr txBox="1"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8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1920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7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Licence ArcGIS 10.x</a:t>
            </a:r>
            <a:endParaRPr/>
          </a:p>
        </p:txBody>
      </p:sp>
      <p:sp>
        <p:nvSpPr>
          <p:cNvPr id="321" name="Google Shape;321;p37"/>
          <p:cNvSpPr txBox="1">
            <a:spLocks noGrp="1"/>
          </p:cNvSpPr>
          <p:nvPr>
            <p:ph type="body" idx="1"/>
          </p:nvPr>
        </p:nvSpPr>
        <p:spPr>
          <a:xfrm>
            <a:off x="822325" y="1846262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7" marR="0" lvl="0" indent="-127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1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Licenční klíč a instalační soubor: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https://inet.muni.cz/app/soft/licence</a:t>
            </a:r>
            <a:b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Další informace: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esri_info_web.pdf</a:t>
            </a:r>
            <a:b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Výrobce: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ESRI</a:t>
            </a:r>
            <a:b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Distributor: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ARCDATA PRAHA, s.r.o.</a:t>
            </a:r>
            <a:endParaRPr sz="2000" b="0" i="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487" marR="0" lvl="0" indent="-127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r>
              <a:rPr lang="en-US" b="1"/>
              <a:t>Návod na instalaci:</a:t>
            </a:r>
            <a:r>
              <a:rPr lang="en-US"/>
              <a:t> IS studijní materiály (inet)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 autorizační klíč: </a:t>
            </a:r>
            <a:r>
              <a:rPr lang="en-US"/>
              <a:t>EVA*********</a:t>
            </a:r>
            <a:endParaRPr/>
          </a:p>
          <a:p>
            <a:pPr marL="90488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8"/>
          <p:cNvSpPr txBox="1">
            <a:spLocks noGrp="1"/>
          </p:cNvSpPr>
          <p:nvPr>
            <p:ph type="title"/>
          </p:nvPr>
        </p:nvSpPr>
        <p:spPr>
          <a:xfrm>
            <a:off x="783825" y="7418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Domácí úkol</a:t>
            </a:r>
            <a:endParaRPr/>
          </a:p>
        </p:txBody>
      </p:sp>
      <p:sp>
        <p:nvSpPr>
          <p:cNvPr id="327" name="Google Shape;327;p38"/>
          <p:cNvSpPr txBox="1">
            <a:spLocks noGrp="1"/>
          </p:cNvSpPr>
          <p:nvPr>
            <p:ph type="body" idx="1"/>
          </p:nvPr>
        </p:nvSpPr>
        <p:spPr>
          <a:xfrm>
            <a:off x="900112" y="1989137"/>
            <a:ext cx="7488237" cy="4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7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1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Opakování</a:t>
            </a: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000" b="0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základy</a:t>
            </a: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ovládání</a:t>
            </a: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ArcGIS:</a:t>
            </a:r>
            <a:endParaRPr dirty="0"/>
          </a:p>
          <a:p>
            <a:pPr marL="382587" marR="0" lvl="1" indent="-6826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2587" marR="0" lvl="1" indent="-18256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Přidání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složky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adresáře</a:t>
            </a:r>
            <a:endParaRPr dirty="0"/>
          </a:p>
          <a:p>
            <a:pPr marL="382587" marR="0" lvl="1" indent="-18256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Nahrání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dat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Panelu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obsahu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připojení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vrstvy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382587" marR="0" lvl="1" indent="-18256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Prohlížení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atributové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tabulky</a:t>
            </a:r>
            <a:endParaRPr dirty="0"/>
          </a:p>
          <a:p>
            <a:pPr marL="382587" marR="0" lvl="1" indent="-18256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Nastavení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symboliky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jednotlivým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vrstvám</a:t>
            </a:r>
            <a:endParaRPr dirty="0"/>
          </a:p>
          <a:p>
            <a:pPr marL="382587" marR="0" lvl="1" indent="-18256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Otevření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základní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ovládání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panelů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nástrojů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Tools a Standard</a:t>
            </a:r>
            <a:endParaRPr dirty="0"/>
          </a:p>
          <a:p>
            <a:pPr marL="382587" marR="0" lvl="1" indent="-18256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Data frame properties</a:t>
            </a:r>
            <a:endParaRPr dirty="0"/>
          </a:p>
          <a:p>
            <a:pPr marL="382587" marR="0" lvl="1" indent="-6826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488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9"/>
          <p:cNvSpPr txBox="1">
            <a:spLocks noGrp="1"/>
          </p:cNvSpPr>
          <p:nvPr>
            <p:ph type="title"/>
          </p:nvPr>
        </p:nvSpPr>
        <p:spPr>
          <a:xfrm>
            <a:off x="900100" y="7418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Doporučené zdroje</a:t>
            </a:r>
            <a:endParaRPr/>
          </a:p>
        </p:txBody>
      </p:sp>
      <p:sp>
        <p:nvSpPr>
          <p:cNvPr id="333" name="Google Shape;333;p39"/>
          <p:cNvSpPr txBox="1">
            <a:spLocks noGrp="1"/>
          </p:cNvSpPr>
          <p:nvPr>
            <p:ph type="body" idx="1"/>
          </p:nvPr>
        </p:nvSpPr>
        <p:spPr>
          <a:xfrm>
            <a:off x="900112" y="1916112"/>
            <a:ext cx="7488237" cy="417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7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1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ArcGIS Desktop Help (online/offline)</a:t>
            </a:r>
            <a:endParaRPr/>
          </a:p>
          <a:p>
            <a:pPr marL="90487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GELETIČ, J. </a:t>
            </a:r>
            <a:r>
              <a:rPr lang="en-US" sz="2000" b="0" i="1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Úvod do ArcGIS 10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. 1. vyd. Olomouc: Univerzita Palackého v Olomouci, 2013, 141 s. ISBN 978-80-244-3390-5.</a:t>
            </a:r>
            <a:endParaRPr/>
          </a:p>
          <a:p>
            <a:pPr marL="90487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Studijní materiály: </a:t>
            </a:r>
            <a:endParaRPr/>
          </a:p>
          <a:p>
            <a:pPr marL="200025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lang="en-US" sz="1800" b="0" i="1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Manuál pracovních postupů v GIS pro oblast sociálního výzkumu a sociální práci</a:t>
            </a:r>
            <a:endParaRPr/>
          </a:p>
          <a:p>
            <a:pPr marL="90487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Introduction to GIS: </a:t>
            </a:r>
            <a:endParaRPr/>
          </a:p>
          <a:p>
            <a:pPr marL="200025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 b="0" i="1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https://www.youtube.com/watch?v=p4NbRw3QkGk</a:t>
            </a:r>
            <a:endParaRPr/>
          </a:p>
          <a:p>
            <a:pPr marL="90487" marR="0" lvl="0" indent="-127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ARCGIS 10 Basics:</a:t>
            </a:r>
            <a:endParaRPr sz="2000" b="0" i="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0025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800" b="0" i="1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https://www.youtube.com/watch?v=ekmyWkAP4eI</a:t>
            </a:r>
            <a:endParaRPr/>
          </a:p>
          <a:p>
            <a:pPr marL="200025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endParaRPr sz="1800" b="0" i="1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488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endParaRPr sz="1800" b="0" i="1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>
            <a:off x="822325" y="302850"/>
            <a:ext cx="3602100" cy="1449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SBĚR DAT</a:t>
            </a:r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912063" y="1752162"/>
            <a:ext cx="7543800" cy="40227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Mobilní mapování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Letecké snímky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Družicové data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UAV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Geodetické měření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Laserové skenování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pic>
        <p:nvPicPr>
          <p:cNvPr id="94" name="Google Shape;9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88" y="0"/>
            <a:ext cx="2695575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82844"/>
            <a:ext cx="4424425" cy="2575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7063" y="-12"/>
            <a:ext cx="2066925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21913" y="1520500"/>
            <a:ext cx="2124075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22275" y="4255975"/>
            <a:ext cx="4248150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62088" y="2802075"/>
            <a:ext cx="1819275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5400000">
            <a:off x="7173175" y="4887168"/>
            <a:ext cx="2695575" cy="124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881375" y="2802075"/>
            <a:ext cx="3262625" cy="2175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SPRÁVA DAT</a:t>
            </a:r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body" idx="1"/>
          </p:nvPr>
        </p:nvSpPr>
        <p:spPr>
          <a:xfrm>
            <a:off x="822325" y="1736624"/>
            <a:ext cx="7543800" cy="43938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více - Z3104 Geodatabáze, Z0262 Geoinformatika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 b="1"/>
              <a:t>geodatabáze </a:t>
            </a:r>
            <a:r>
              <a:rPr lang="en-US"/>
              <a:t>- prostorová databáze navržená pro </a:t>
            </a:r>
            <a:r>
              <a:rPr lang="en-US" b="1"/>
              <a:t>ukládání, dotazování a manipulaci</a:t>
            </a:r>
            <a:r>
              <a:rPr lang="en-US"/>
              <a:t> s geografickými informacemi a prostorovými daty. Geodatabáze je proprietární formát vyvinutý firmou </a:t>
            </a:r>
            <a:r>
              <a:rPr lang="en-US" b="1"/>
              <a:t>Esri</a:t>
            </a:r>
            <a:r>
              <a:rPr lang="en-US"/>
              <a:t>. Toto pracovní prostředí spravuje jak vektorová tak rastrová data. 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 b="1"/>
              <a:t>shapefile </a:t>
            </a:r>
            <a:r>
              <a:rPr lang="en-US"/>
              <a:t>- datový formát pro ukládání vektorových prostorových dat pro geografické informační systémy. Je vyvinutý a řízený firmou </a:t>
            </a:r>
            <a:r>
              <a:rPr lang="en-US" b="1"/>
              <a:t>Esri. </a:t>
            </a:r>
            <a:r>
              <a:rPr lang="en-US"/>
              <a:t>Skládá se z více souborů (3 - 8).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xfrm>
            <a:off x="578995" y="287275"/>
            <a:ext cx="7543800" cy="1449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ANALÝZA DAT</a:t>
            </a:r>
            <a:endParaRPr dirty="0"/>
          </a:p>
        </p:txBody>
      </p:sp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504900" y="1736575"/>
            <a:ext cx="4067100" cy="30537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marR="0" lvl="0" indent="-3556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 dirty="0" err="1"/>
              <a:t>více</a:t>
            </a:r>
            <a:r>
              <a:rPr lang="en-US" dirty="0"/>
              <a:t> - Z0262 </a:t>
            </a:r>
            <a:r>
              <a:rPr lang="en-US" dirty="0" err="1"/>
              <a:t>Geoinformatika</a:t>
            </a:r>
            <a:r>
              <a:rPr lang="en-US" dirty="0"/>
              <a:t>, Z8118 </a:t>
            </a:r>
            <a:r>
              <a:rPr lang="en-US" dirty="0" err="1"/>
              <a:t>Tvorba</a:t>
            </a:r>
            <a:r>
              <a:rPr lang="en-US" dirty="0"/>
              <a:t> </a:t>
            </a:r>
            <a:r>
              <a:rPr lang="en-US" dirty="0" err="1"/>
              <a:t>tematických</a:t>
            </a:r>
            <a:r>
              <a:rPr lang="en-US" dirty="0"/>
              <a:t> map</a:t>
            </a:r>
            <a:endParaRPr dirty="0"/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dirty="0" err="1"/>
              <a:t>Síťové</a:t>
            </a:r>
            <a:r>
              <a:rPr lang="en-US" dirty="0"/>
              <a:t> </a:t>
            </a:r>
            <a:r>
              <a:rPr lang="en-US" dirty="0" err="1"/>
              <a:t>analýzy</a:t>
            </a:r>
            <a:endParaRPr dirty="0"/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dirty="0" err="1"/>
              <a:t>Lokační</a:t>
            </a:r>
            <a:r>
              <a:rPr lang="en-US" dirty="0"/>
              <a:t> </a:t>
            </a:r>
            <a:r>
              <a:rPr lang="en-US" dirty="0" err="1"/>
              <a:t>analýzy</a:t>
            </a:r>
            <a:endParaRPr dirty="0"/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dirty="0" err="1"/>
              <a:t>Analýzy</a:t>
            </a:r>
            <a:r>
              <a:rPr lang="en-US" dirty="0"/>
              <a:t> </a:t>
            </a:r>
            <a:r>
              <a:rPr lang="en-US" dirty="0" err="1"/>
              <a:t>viditelnosti</a:t>
            </a:r>
            <a:endParaRPr dirty="0"/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dirty="0" err="1"/>
              <a:t>Analýzy</a:t>
            </a:r>
            <a:r>
              <a:rPr lang="en-US" dirty="0"/>
              <a:t> </a:t>
            </a:r>
            <a:r>
              <a:rPr lang="en-US" dirty="0" err="1"/>
              <a:t>modelů</a:t>
            </a:r>
            <a:r>
              <a:rPr lang="en-US" dirty="0"/>
              <a:t> </a:t>
            </a:r>
            <a:r>
              <a:rPr lang="en-US" dirty="0" err="1"/>
              <a:t>terénu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 dirty="0"/>
          </a:p>
        </p:txBody>
      </p:sp>
      <p:pic>
        <p:nvPicPr>
          <p:cNvPr id="116" name="Google Shape;11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5400" y="3906275"/>
            <a:ext cx="5748599" cy="295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0895" y="0"/>
            <a:ext cx="4793105" cy="390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" y="4790213"/>
            <a:ext cx="3395400" cy="2067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"/>
          <p:cNvSpPr txBox="1">
            <a:spLocks noGrp="1"/>
          </p:cNvSpPr>
          <p:nvPr>
            <p:ph type="title"/>
          </p:nvPr>
        </p:nvSpPr>
        <p:spPr>
          <a:xfrm>
            <a:off x="822325" y="287325"/>
            <a:ext cx="5211600" cy="1449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PREZENTACE DAT</a:t>
            </a:r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body" idx="1"/>
          </p:nvPr>
        </p:nvSpPr>
        <p:spPr>
          <a:xfrm>
            <a:off x="933871" y="1622007"/>
            <a:ext cx="7543800" cy="40227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Tištěné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mapy</a:t>
            </a:r>
            <a:r>
              <a:rPr lang="en-US" dirty="0">
                <a:solidFill>
                  <a:schemeClr val="dk1"/>
                </a:solidFill>
              </a:rPr>
              <a:t>  a </a:t>
            </a:r>
            <a:r>
              <a:rPr lang="en-US" dirty="0" err="1">
                <a:solidFill>
                  <a:schemeClr val="dk1"/>
                </a:solidFill>
              </a:rPr>
              <a:t>atlasy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Webové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mapy</a:t>
            </a:r>
            <a:r>
              <a:rPr lang="en-US" dirty="0">
                <a:solidFill>
                  <a:schemeClr val="dk1"/>
                </a:solidFill>
              </a:rPr>
              <a:t> a </a:t>
            </a:r>
            <a:r>
              <a:rPr lang="en-US" dirty="0" err="1">
                <a:solidFill>
                  <a:schemeClr val="dk1"/>
                </a:solidFill>
              </a:rPr>
              <a:t>aplikace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2D </a:t>
            </a:r>
            <a:r>
              <a:rPr lang="en-US" dirty="0" err="1">
                <a:solidFill>
                  <a:schemeClr val="dk1"/>
                </a:solidFill>
              </a:rPr>
              <a:t>grafika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Návrh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uživatelských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rozhraní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3D </a:t>
            </a:r>
            <a:r>
              <a:rPr lang="en-US" dirty="0" err="1">
                <a:solidFill>
                  <a:schemeClr val="dk1"/>
                </a:solidFill>
              </a:rPr>
              <a:t>vizualizace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 dirty="0"/>
          </a:p>
        </p:txBody>
      </p:sp>
      <p:pic>
        <p:nvPicPr>
          <p:cNvPr id="126" name="Google Shape;12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0750" y="1802288"/>
            <a:ext cx="4602775" cy="2337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24" y="4205863"/>
            <a:ext cx="9029700" cy="20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7725" y="-3"/>
            <a:ext cx="3110075" cy="1749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body" idx="1"/>
          </p:nvPr>
        </p:nvSpPr>
        <p:spPr>
          <a:xfrm>
            <a:off x="822325" y="1846262"/>
            <a:ext cx="7543800" cy="40227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pic>
        <p:nvPicPr>
          <p:cNvPr id="136" name="Google Shape;13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8" y="190500"/>
            <a:ext cx="9001125" cy="64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63" y="142875"/>
            <a:ext cx="7648575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body" idx="1"/>
          </p:nvPr>
        </p:nvSpPr>
        <p:spPr>
          <a:xfrm>
            <a:off x="822325" y="1846262"/>
            <a:ext cx="7543800" cy="40227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  <p:pic>
        <p:nvPicPr>
          <p:cNvPr id="145" name="Google Shape;14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>
            <a:spLocks noGrp="1"/>
          </p:cNvSpPr>
          <p:nvPr>
            <p:ph type="title"/>
          </p:nvPr>
        </p:nvSpPr>
        <p:spPr>
          <a:xfrm>
            <a:off x="155500" y="0"/>
            <a:ext cx="2332500" cy="699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3D modely</a:t>
            </a:r>
            <a:endParaRPr sz="36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Retrospektiva">
  <a:themeElements>
    <a:clrScheme name="Retrospektiva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406</Words>
  <Application>Microsoft Office PowerPoint</Application>
  <PresentationFormat>On-screen Show (4:3)</PresentationFormat>
  <Paragraphs>122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Questrial</vt:lpstr>
      <vt:lpstr>Arial</vt:lpstr>
      <vt:lpstr>Calibri</vt:lpstr>
      <vt:lpstr>1_Retrospektiva</vt:lpstr>
      <vt:lpstr>Retrospektiva</vt:lpstr>
      <vt:lpstr>GEOGRAFICKÁ KARTOGRAFIE</vt:lpstr>
      <vt:lpstr>GIS</vt:lpstr>
      <vt:lpstr>GIS</vt:lpstr>
      <vt:lpstr>SBĚR DAT</vt:lpstr>
      <vt:lpstr>SPRÁVA DAT</vt:lpstr>
      <vt:lpstr>ANALÝZA DAT</vt:lpstr>
      <vt:lpstr>PREZENTACE DAT</vt:lpstr>
      <vt:lpstr>PowerPoint Presentation</vt:lpstr>
      <vt:lpstr>PowerPoint Presentation</vt:lpstr>
      <vt:lpstr>PŘÍKLADY GIS SOFTWARŮ</vt:lpstr>
      <vt:lpstr>SPRÁVA DAT V UČEBNĚ I.</vt:lpstr>
      <vt:lpstr>SPRÁVA DAT V UČEBNĚ II.</vt:lpstr>
      <vt:lpstr>ÚVOD DO ARCGIS</vt:lpstr>
      <vt:lpstr>ArcMap</vt:lpstr>
      <vt:lpstr>ZÁKLADNÍ LIŠTA - FILE</vt:lpstr>
      <vt:lpstr>ZÁKLADNÍ LIŠTA – SELECTION, GEOPROCESSING</vt:lpstr>
      <vt:lpstr>PANELY NÁSTROJŮ - STANDARD</vt:lpstr>
      <vt:lpstr>PANELY NÁSTROJŮ - TOOLS</vt:lpstr>
      <vt:lpstr>PANELY NÁSTROJŮ - OSTATNÍ</vt:lpstr>
      <vt:lpstr>PŘIPOJENÍ SLOŽKY S DATY</vt:lpstr>
      <vt:lpstr>PANEL OBSAHU – PŘIDÁNÍ DAT</vt:lpstr>
      <vt:lpstr>VÝBĚR VRSTEV</vt:lpstr>
      <vt:lpstr>VRSTVA A JEJÍ VLASTNOSTI</vt:lpstr>
      <vt:lpstr>ATRIBUTOVÁ TABULKA+VLASTNOSTI VRSTVY</vt:lpstr>
      <vt:lpstr>ZÁKLADNÍ VOLBA SYMBOLIKY</vt:lpstr>
      <vt:lpstr>DATA VIEW</vt:lpstr>
      <vt:lpstr>LAYOUT VIEW</vt:lpstr>
      <vt:lpstr>ULOŽENÍ PROJEKTU</vt:lpstr>
      <vt:lpstr>ULOŽENÍ SHP/GEODB.</vt:lpstr>
      <vt:lpstr>ZÁKLADNÍ NASTAVENÍ MAPOVÉHO RÁMU</vt:lpstr>
      <vt:lpstr>Licence ArcGIS 10.x</vt:lpstr>
      <vt:lpstr>Domácí úkol</vt:lpstr>
      <vt:lpstr>Doporučené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GEOGRAFICKÁ KARTOGRAFIE</dc:title>
  <cp:lastModifiedBy>Dajana Snopková</cp:lastModifiedBy>
  <cp:revision>3</cp:revision>
  <dcterms:modified xsi:type="dcterms:W3CDTF">2018-10-01T09:51:06Z</dcterms:modified>
</cp:coreProperties>
</file>