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  <p:sldMasterId id="2147483655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Questrial" panose="020B0604020202020204" charset="0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10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3a7f68046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3a7f68046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43a7f68046_0_95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3a7f68046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43a7f68046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3a7f6804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3a7f6804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g43a7f68046_0_12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3a7f6804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3a7f6804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43a7f68046_0_25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5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ldNum" idx="12"/>
          </p:nvPr>
        </p:nvSpPr>
        <p:spPr>
          <a:xfrm>
            <a:off x="7424737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822325" y="1846262"/>
            <a:ext cx="7543800" cy="40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ldNum" idx="12"/>
          </p:nvPr>
        </p:nvSpPr>
        <p:spPr>
          <a:xfrm>
            <a:off x="7424737" y="6459537"/>
            <a:ext cx="98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 rot="5400000">
            <a:off x="2582875" y="85712"/>
            <a:ext cx="4022700" cy="7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7424737" y="6459537"/>
            <a:ext cx="98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7424737" y="6459537"/>
            <a:ext cx="98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1"/>
          </p:nvPr>
        </p:nvSpPr>
        <p:spPr>
          <a:xfrm>
            <a:off x="822960" y="1846052"/>
            <a:ext cx="3703200" cy="7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1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1800" b="1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2"/>
          </p:nvPr>
        </p:nvSpPr>
        <p:spPr>
          <a:xfrm>
            <a:off x="822960" y="2582334"/>
            <a:ext cx="37032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3"/>
          </p:nvPr>
        </p:nvSpPr>
        <p:spPr>
          <a:xfrm>
            <a:off x="4663440" y="1846052"/>
            <a:ext cx="3703200" cy="7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1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1800" b="1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4"/>
          </p:nvPr>
        </p:nvSpPr>
        <p:spPr>
          <a:xfrm>
            <a:off x="4663440" y="2582334"/>
            <a:ext cx="37032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7424737" y="6459537"/>
            <a:ext cx="98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822960" y="1845734"/>
            <a:ext cx="37032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4663440" y="1845736"/>
            <a:ext cx="37032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ldNum" idx="12"/>
          </p:nvPr>
        </p:nvSpPr>
        <p:spPr>
          <a:xfrm>
            <a:off x="7424737" y="6459537"/>
            <a:ext cx="98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0" y="6334125"/>
            <a:ext cx="9142412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" name="Google Shape;12;p1"/>
          <p:cNvCxnSpPr/>
          <p:nvPr/>
        </p:nvCxnSpPr>
        <p:spPr>
          <a:xfrm>
            <a:off x="906462" y="4343400"/>
            <a:ext cx="7405687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3" name="Google Shape;13;p1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body" idx="1"/>
          </p:nvPr>
        </p:nvSpPr>
        <p:spPr>
          <a:xfrm>
            <a:off x="822325" y="1846262"/>
            <a:ext cx="75438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sldNum" idx="12"/>
          </p:nvPr>
        </p:nvSpPr>
        <p:spPr>
          <a:xfrm>
            <a:off x="7424737" y="6459537"/>
            <a:ext cx="9842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0" y="6334125"/>
            <a:ext cx="91440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1"/>
          </p:nvPr>
        </p:nvSpPr>
        <p:spPr>
          <a:xfrm>
            <a:off x="822325" y="1846262"/>
            <a:ext cx="7543800" cy="40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dt" idx="10"/>
          </p:nvPr>
        </p:nvSpPr>
        <p:spPr>
          <a:xfrm>
            <a:off x="822325" y="6459537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ftr" idx="11"/>
          </p:nvPr>
        </p:nvSpPr>
        <p:spPr>
          <a:xfrm>
            <a:off x="2765425" y="6459537"/>
            <a:ext cx="3616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ldNum" idx="12"/>
          </p:nvPr>
        </p:nvSpPr>
        <p:spPr>
          <a:xfrm>
            <a:off x="7424737" y="6459537"/>
            <a:ext cx="98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" name="Google Shape;32;p3"/>
          <p:cNvCxnSpPr/>
          <p:nvPr/>
        </p:nvCxnSpPr>
        <p:spPr>
          <a:xfrm>
            <a:off x="895350" y="1738312"/>
            <a:ext cx="74754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1951350" y="1953575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200"/>
              <a:buFont typeface="Calibri"/>
              <a:buNone/>
            </a:pPr>
            <a:r>
              <a:rPr lang="en-US" sz="7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GEOGRAFICKÁ KARTOGRAFIE</a:t>
            </a:r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825500" y="4456112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r>
              <a:rPr lang="en-US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PODZIM 201</a:t>
            </a:r>
            <a:r>
              <a:rPr lang="en-US" dirty="0"/>
              <a:t>8</a:t>
            </a:r>
            <a:endParaRPr dirty="0"/>
          </a:p>
        </p:txBody>
      </p:sp>
      <p:sp>
        <p:nvSpPr>
          <p:cNvPr id="72" name="Google Shape;72;p9"/>
          <p:cNvSpPr txBox="1"/>
          <p:nvPr/>
        </p:nvSpPr>
        <p:spPr>
          <a:xfrm>
            <a:off x="1714500" y="6211887"/>
            <a:ext cx="52705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3" name="Google Shape;73;p9"/>
          <p:cNvSpPr txBox="1"/>
          <p:nvPr/>
        </p:nvSpPr>
        <p:spPr>
          <a:xfrm>
            <a:off x="5283700" y="4937125"/>
            <a:ext cx="34491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estrial"/>
              <a:buNone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rPr>
              <a:t>Dajana SNOPKOVÁ, 423348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estrial"/>
              <a:buNone/>
            </a:pPr>
            <a:r>
              <a:rPr lang="en-US" sz="1800" b="0" i="0" u="none" dirty="0" err="1">
                <a:solidFill>
                  <a:schemeClr val="dk1"/>
                </a:solidFill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rPr>
              <a:t>Vendula</a:t>
            </a:r>
            <a:r>
              <a:rPr lang="en-US" sz="1800" b="0" i="0" u="none" dirty="0">
                <a:solidFill>
                  <a:schemeClr val="dk1"/>
                </a:solidFill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rPr>
              <a:t> SVOBODOVÁ, 394544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estrial"/>
              <a:buNone/>
            </a:pPr>
            <a:r>
              <a:rPr lang="en-US" sz="1800" b="0" i="0" u="none" dirty="0">
                <a:solidFill>
                  <a:schemeClr val="dk1"/>
                </a:solidFill>
                <a:latin typeface="Calibri" panose="020F0502020204030204" pitchFamily="34" charset="0"/>
                <a:ea typeface="Questrial"/>
                <a:cs typeface="Calibri" panose="020F0502020204030204" pitchFamily="34" charset="0"/>
                <a:sym typeface="Questrial"/>
              </a:rPr>
              <a:t>Marian ŠVIK, 408496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 txBox="1">
            <a:spLocks noGrp="1"/>
          </p:cNvSpPr>
          <p:nvPr>
            <p:ph type="title"/>
          </p:nvPr>
        </p:nvSpPr>
        <p:spPr>
          <a:xfrm>
            <a:off x="89700" y="78600"/>
            <a:ext cx="8964600" cy="9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Na základě jiných vektorových dat</a:t>
            </a:r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body" idx="1"/>
          </p:nvPr>
        </p:nvSpPr>
        <p:spPr>
          <a:xfrm>
            <a:off x="822325" y="1846262"/>
            <a:ext cx="75438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0488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endParaRPr sz="200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25" y="116660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>
            <a:spLocks noGrp="1"/>
          </p:cNvSpPr>
          <p:nvPr>
            <p:ph type="title"/>
          </p:nvPr>
        </p:nvSpPr>
        <p:spPr>
          <a:xfrm>
            <a:off x="0" y="63428"/>
            <a:ext cx="9793200" cy="1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Na základě podkladových map (ESRI)</a:t>
            </a:r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body" idx="1"/>
          </p:nvPr>
        </p:nvSpPr>
        <p:spPr>
          <a:xfrm>
            <a:off x="822325" y="1846262"/>
            <a:ext cx="75438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0488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endParaRPr sz="200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25" y="1162875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title"/>
          </p:nvPr>
        </p:nvSpPr>
        <p:spPr>
          <a:xfrm>
            <a:off x="612775" y="675875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Podkladové mapy ESRI</a:t>
            </a:r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body" idx="1"/>
          </p:nvPr>
        </p:nvSpPr>
        <p:spPr>
          <a:xfrm>
            <a:off x="612775" y="1916112"/>
            <a:ext cx="8153400" cy="417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382587" marR="0" lvl="1" indent="-22066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Char char="◦"/>
            </a:pPr>
            <a:r>
              <a:rPr lang="en-US" sz="2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Topographic</a:t>
            </a:r>
            <a:endParaRPr sz="2400"/>
          </a:p>
          <a:p>
            <a:pPr marL="382587" marR="0" lvl="1" indent="-22066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Char char="◦"/>
            </a:pPr>
            <a:r>
              <a:rPr lang="en-US" sz="2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Imagery</a:t>
            </a:r>
            <a:endParaRPr sz="2400"/>
          </a:p>
          <a:p>
            <a:pPr marL="382587" marR="0" lvl="1" indent="-22066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Char char="◦"/>
            </a:pPr>
            <a:r>
              <a:rPr lang="en-US" sz="2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Streets</a:t>
            </a:r>
            <a:endParaRPr sz="2400"/>
          </a:p>
          <a:p>
            <a:pPr marL="382587" marR="0" lvl="1" indent="-22066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Char char="◦"/>
            </a:pPr>
            <a:r>
              <a:rPr lang="en-US" sz="2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2400"/>
          </a:p>
          <a:p>
            <a:pPr marL="382587" marR="0" lvl="1" indent="-18256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2587" marR="0" lvl="1" indent="-18256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2587" marR="0" lvl="1" indent="-18256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lang="en-US" sz="2400"/>
              <a:t>r</a:t>
            </a:r>
            <a:r>
              <a:rPr lang="en-US" sz="2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ůzná obsahová náplň, různá poskytovaná měřítka, různé podkladové zdroje</a:t>
            </a:r>
            <a:endParaRPr sz="2400"/>
          </a:p>
          <a:p>
            <a:pPr marL="382587" marR="0" lvl="1" indent="-6826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0488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Přidání podkladových map I.</a:t>
            </a:r>
            <a:endParaRPr/>
          </a:p>
        </p:txBody>
      </p:sp>
      <p:pic>
        <p:nvPicPr>
          <p:cNvPr id="166" name="Google Shape;166;p21"/>
          <p:cNvPicPr preferRelativeResize="0"/>
          <p:nvPr/>
        </p:nvPicPr>
        <p:blipFill rotWithShape="1">
          <a:blip r:embed="rId3">
            <a:alphaModFix/>
          </a:blip>
          <a:srcRect l="33067" t="30798" r="36212" b="19398"/>
          <a:stretch/>
        </p:blipFill>
        <p:spPr>
          <a:xfrm>
            <a:off x="4363800" y="2219764"/>
            <a:ext cx="4002326" cy="364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1"/>
          <p:cNvPicPr preferRelativeResize="0"/>
          <p:nvPr/>
        </p:nvPicPr>
        <p:blipFill rotWithShape="1">
          <a:blip r:embed="rId4">
            <a:alphaModFix/>
          </a:blip>
          <a:srcRect l="4607" r="58767" b="67370"/>
          <a:stretch/>
        </p:blipFill>
        <p:spPr>
          <a:xfrm>
            <a:off x="520450" y="2673425"/>
            <a:ext cx="3348927" cy="167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>
            <a:spLocks noGrp="1"/>
          </p:cNvSpPr>
          <p:nvPr>
            <p:ph type="title"/>
          </p:nvPr>
        </p:nvSpPr>
        <p:spPr>
          <a:xfrm>
            <a:off x="495300" y="690775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Calibri"/>
              <a:buNone/>
            </a:pPr>
            <a:r>
              <a:rPr lang="en-US"/>
              <a:t>Přidání podkladových map II.</a:t>
            </a:r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body" idx="1"/>
          </p:nvPr>
        </p:nvSpPr>
        <p:spPr>
          <a:xfrm>
            <a:off x="539750" y="1773237"/>
            <a:ext cx="3609975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0487" marR="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sz="2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Přihlášení k účtu:</a:t>
            </a:r>
            <a:endParaRPr/>
          </a:p>
          <a:p>
            <a:pPr marL="382587" marR="0" lvl="1" indent="-18256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</a:pPr>
            <a:r>
              <a:rPr lang="en-US"/>
              <a:t>z</a:t>
            </a:r>
            <a:r>
              <a:rPr lang="en-US"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adáním přihlašovacích údajů</a:t>
            </a:r>
            <a:endParaRPr/>
          </a:p>
          <a:p>
            <a:pPr marL="382587" marR="0" lvl="1" indent="-18256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</a:pPr>
            <a:r>
              <a:rPr lang="en-US"/>
              <a:t>d</a:t>
            </a:r>
            <a:r>
              <a:rPr lang="en-US"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vojklikem</a:t>
            </a:r>
            <a:endParaRPr/>
          </a:p>
          <a:p>
            <a:pPr marL="90488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4" name="Google Shape;174;p22"/>
          <p:cNvGrpSpPr/>
          <p:nvPr/>
        </p:nvGrpSpPr>
        <p:grpSpPr>
          <a:xfrm>
            <a:off x="398462" y="3956050"/>
            <a:ext cx="2665412" cy="1379537"/>
            <a:chOff x="0" y="0"/>
            <a:chExt cx="2147483647" cy="2147483647"/>
          </a:xfrm>
        </p:grpSpPr>
        <p:pic>
          <p:nvPicPr>
            <p:cNvPr id="175" name="Google Shape;175;p22"/>
            <p:cNvPicPr preferRelativeResize="0"/>
            <p:nvPr/>
          </p:nvPicPr>
          <p:blipFill rotWithShape="1">
            <a:blip r:embed="rId3">
              <a:alphaModFix/>
            </a:blip>
            <a:srcRect l="80324" t="82598" r="776"/>
            <a:stretch/>
          </p:blipFill>
          <p:spPr>
            <a:xfrm>
              <a:off x="0" y="0"/>
              <a:ext cx="2147483647" cy="21474836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2"/>
            <p:cNvSpPr txBox="1"/>
            <p:nvPr/>
          </p:nvSpPr>
          <p:spPr>
            <a:xfrm>
              <a:off x="636954839" y="736420879"/>
              <a:ext cx="232782678" cy="338556766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" name="Google Shape;177;p22"/>
          <p:cNvGrpSpPr/>
          <p:nvPr/>
        </p:nvGrpSpPr>
        <p:grpSpPr>
          <a:xfrm>
            <a:off x="4211637" y="2228850"/>
            <a:ext cx="4048125" cy="4079875"/>
            <a:chOff x="0" y="0"/>
            <a:chExt cx="2147483646" cy="2147483646"/>
          </a:xfrm>
        </p:grpSpPr>
        <p:pic>
          <p:nvPicPr>
            <p:cNvPr id="178" name="Google Shape;178;p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2147483646" cy="21474836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22"/>
            <p:cNvSpPr txBox="1"/>
            <p:nvPr/>
          </p:nvSpPr>
          <p:spPr>
            <a:xfrm>
              <a:off x="138954496" y="909965065"/>
              <a:ext cx="319175286" cy="113641159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p22"/>
          <p:cNvSpPr txBox="1"/>
          <p:nvPr/>
        </p:nvSpPr>
        <p:spPr>
          <a:xfrm>
            <a:off x="5003800" y="5183187"/>
            <a:ext cx="3884612" cy="5413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6712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Quest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Výběr podkladové mapy</a:t>
            </a:r>
            <a:endParaRPr/>
          </a:p>
        </p:txBody>
      </p:sp>
      <p:sp>
        <p:nvSpPr>
          <p:cNvPr id="181" name="Google Shape;181;p22"/>
          <p:cNvSpPr txBox="1"/>
          <p:nvPr/>
        </p:nvSpPr>
        <p:spPr>
          <a:xfrm>
            <a:off x="6235700" y="3956050"/>
            <a:ext cx="1516200" cy="217500"/>
          </a:xfrm>
          <a:prstGeom prst="rect">
            <a:avLst/>
          </a:prstGeom>
          <a:noFill/>
          <a:ln w="3492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2"/>
          <p:cNvSpPr/>
          <p:nvPr/>
        </p:nvSpPr>
        <p:spPr>
          <a:xfrm rot="5402295">
            <a:off x="820103" y="3213602"/>
            <a:ext cx="898800" cy="23970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0000"/>
          </a:solidFill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2"/>
          <p:cNvSpPr/>
          <p:nvPr/>
        </p:nvSpPr>
        <p:spPr>
          <a:xfrm rot="-7260000">
            <a:off x="7867650" y="4578350"/>
            <a:ext cx="935037" cy="239712"/>
          </a:xfrm>
          <a:prstGeom prst="rightArrow">
            <a:avLst>
              <a:gd name="adj1" fmla="val 15528"/>
              <a:gd name="adj2" fmla="val 50000"/>
            </a:avLst>
          </a:prstGeom>
          <a:solidFill>
            <a:srgbClr val="0070C0"/>
          </a:solidFill>
          <a:ln w="158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2"/>
          <p:cNvSpPr/>
          <p:nvPr/>
        </p:nvSpPr>
        <p:spPr>
          <a:xfrm rot="3899597">
            <a:off x="3032618" y="3053773"/>
            <a:ext cx="1529365" cy="239704"/>
          </a:xfrm>
          <a:prstGeom prst="rightArrow">
            <a:avLst>
              <a:gd name="adj1" fmla="val 15878"/>
              <a:gd name="adj2" fmla="val 50000"/>
            </a:avLst>
          </a:prstGeom>
          <a:solidFill>
            <a:srgbClr val="FF0000"/>
          </a:solidFill>
          <a:ln w="158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"/>
          <p:cNvSpPr txBox="1">
            <a:spLocks noGrp="1"/>
          </p:cNvSpPr>
          <p:nvPr>
            <p:ph type="title"/>
          </p:nvPr>
        </p:nvSpPr>
        <p:spPr>
          <a:xfrm>
            <a:off x="542125" y="300650"/>
            <a:ext cx="8237400" cy="14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Vyhledávání podkladových </a:t>
            </a:r>
            <a:r>
              <a:rPr lang="en-US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map</a:t>
            </a:r>
            <a:endParaRPr/>
          </a:p>
        </p:txBody>
      </p:sp>
      <p:pic>
        <p:nvPicPr>
          <p:cNvPr id="190" name="Google Shape;190;p23"/>
          <p:cNvPicPr preferRelativeResize="0"/>
          <p:nvPr/>
        </p:nvPicPr>
        <p:blipFill rotWithShape="1">
          <a:blip r:embed="rId3">
            <a:alphaModFix/>
          </a:blip>
          <a:srcRect r="61024" b="51399"/>
          <a:stretch/>
        </p:blipFill>
        <p:spPr>
          <a:xfrm>
            <a:off x="1517650" y="1844675"/>
            <a:ext cx="6154736" cy="431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013" y="376850"/>
            <a:ext cx="91440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Oprava cv1 - časté chyby</a:t>
            </a:r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body" idx="1"/>
          </p:nvPr>
        </p:nvSpPr>
        <p:spPr>
          <a:xfrm>
            <a:off x="800100" y="1736637"/>
            <a:ext cx="7543800" cy="40227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/>
          <a:p>
            <a:pPr marL="382587" lvl="1" indent="-182562" algn="l" rtl="0">
              <a:spcBef>
                <a:spcPts val="1200"/>
              </a:spcBef>
              <a:spcAft>
                <a:spcPts val="0"/>
              </a:spcAft>
              <a:buSzPts val="1800"/>
              <a:buChar char="◦"/>
            </a:pPr>
            <a:r>
              <a:rPr lang="en-US"/>
              <a:t>chybějící národní atlas</a:t>
            </a:r>
            <a:endParaRPr/>
          </a:p>
          <a:p>
            <a:pPr marL="382587" lvl="1" indent="-182562" algn="l" rtl="0">
              <a:spcBef>
                <a:spcPts val="600"/>
              </a:spcBef>
              <a:spcAft>
                <a:spcPts val="0"/>
              </a:spcAft>
              <a:buSzPts val="1800"/>
              <a:buChar char="◦"/>
            </a:pPr>
            <a:r>
              <a:rPr lang="en-US"/>
              <a:t>chybějící citace</a:t>
            </a:r>
            <a:endParaRPr/>
          </a:p>
          <a:p>
            <a:pPr marL="382587" lvl="1" indent="-182562" algn="l" rtl="0">
              <a:spcBef>
                <a:spcPts val="600"/>
              </a:spcBef>
              <a:spcAft>
                <a:spcPts val="0"/>
              </a:spcAft>
              <a:buSzPts val="1800"/>
              <a:buChar char="◦"/>
            </a:pPr>
            <a:r>
              <a:rPr lang="en-US"/>
              <a:t>uvádět citace! (</a:t>
            </a:r>
            <a:r>
              <a:rPr lang="en-US" i="1"/>
              <a:t>Na 83 listech automapy Evropy je zobrazených 80 000 lokalit.</a:t>
            </a:r>
            <a:r>
              <a:rPr lang="en-US"/>
              <a:t>)</a:t>
            </a:r>
            <a:endParaRPr/>
          </a:p>
          <a:p>
            <a:pPr marL="382587" lvl="1" indent="-182562" algn="l" rtl="0">
              <a:spcBef>
                <a:spcPts val="600"/>
              </a:spcBef>
              <a:spcAft>
                <a:spcPts val="0"/>
              </a:spcAft>
              <a:buSzPts val="1800"/>
              <a:buChar char="◦"/>
            </a:pPr>
            <a:r>
              <a:rPr lang="en-US"/>
              <a:t>závěr: stručně zhodnotit co jsme dělali a nejdůležitější výsledky + co se požaduje navyše v zadání</a:t>
            </a:r>
            <a:endParaRPr/>
          </a:p>
          <a:p>
            <a:pPr marL="382587" marR="0" lvl="1" indent="-18256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</a:pPr>
            <a:r>
              <a:rPr lang="en-US"/>
              <a:t>obsah </a:t>
            </a:r>
            <a:r>
              <a:rPr lang="en-US" sz="1800"/>
              <a:t>protokolu - pouze 1 závěr!, viz vzor protokolu v ISu</a:t>
            </a:r>
            <a:endParaRPr sz="1800"/>
          </a:p>
          <a:p>
            <a:pPr marL="382587" marR="0" lvl="1" indent="-18256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◦"/>
            </a:pPr>
            <a:r>
              <a:rPr lang="en-US"/>
              <a:t>formální úprava</a:t>
            </a:r>
            <a:endParaRPr/>
          </a:p>
          <a:p>
            <a:pPr marL="566737" marR="0" lvl="2" indent="-18256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◦"/>
            </a:pPr>
            <a:r>
              <a:rPr lang="en-US"/>
              <a:t>zarovnání textu do bloku</a:t>
            </a:r>
            <a:endParaRPr/>
          </a:p>
          <a:p>
            <a:pPr marL="566737" marR="0" lvl="2" indent="-18256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◦"/>
            </a:pPr>
            <a:r>
              <a:rPr lang="en-US"/>
              <a:t>různé úrovně nadpisů</a:t>
            </a:r>
            <a:endParaRPr/>
          </a:p>
          <a:p>
            <a:pPr marL="566737" marR="0" lvl="2" indent="-18256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◦"/>
            </a:pPr>
            <a:r>
              <a:rPr lang="en-US"/>
              <a:t>vhodné fonty</a:t>
            </a:r>
            <a:endParaRPr/>
          </a:p>
          <a:p>
            <a:pPr marL="566737" marR="0" lvl="2" indent="-18256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◦"/>
            </a:pPr>
            <a:r>
              <a:rPr lang="en-US"/>
              <a:t>kopírování textu z externích zdrojů s formátem</a:t>
            </a:r>
            <a:endParaRPr/>
          </a:p>
          <a:p>
            <a:pPr marL="566737" marR="0" lvl="2" indent="-18256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◦"/>
            </a:pPr>
            <a:r>
              <a:rPr lang="en-US"/>
              <a:t>číslování stran protokolu v patě</a:t>
            </a:r>
            <a:endParaRPr/>
          </a:p>
          <a:p>
            <a:pPr marL="566737" marR="0" lvl="2" indent="-18256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◦"/>
            </a:pPr>
            <a:r>
              <a:rPr lang="en-US"/>
              <a:t>pomlčky, spojovníky</a:t>
            </a:r>
            <a:endParaRPr/>
          </a:p>
          <a:p>
            <a:pPr marL="566737" marR="0" lvl="2" indent="-18256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◦"/>
            </a:pP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Rozcvička na ArcGIS</a:t>
            </a:r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body" idx="1"/>
          </p:nvPr>
        </p:nvSpPr>
        <p:spPr>
          <a:xfrm>
            <a:off x="822325" y="1846262"/>
            <a:ext cx="75438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382587" marR="0" lvl="1" indent="-18256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</a:pPr>
            <a:r>
              <a:rPr lang="en-US"/>
              <a:t>p</a:t>
            </a:r>
            <a:r>
              <a:rPr lang="en-US"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řidání složky do adresáře</a:t>
            </a:r>
            <a:endParaRPr/>
          </a:p>
          <a:p>
            <a:pPr marL="382587" marR="0" lvl="1" indent="-18256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</a:pPr>
            <a:r>
              <a:rPr lang="en-US"/>
              <a:t>n</a:t>
            </a:r>
            <a:r>
              <a:rPr lang="en-US"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ahrání vrstvy do Panelu obsahu</a:t>
            </a:r>
            <a:endParaRPr/>
          </a:p>
          <a:p>
            <a:pPr marL="382587" marR="0" lvl="1" indent="-18256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</a:pPr>
            <a:r>
              <a:rPr lang="en-US"/>
              <a:t>o</a:t>
            </a:r>
            <a:r>
              <a:rPr lang="en-US"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tevření atributové tabulky a výběr objektů</a:t>
            </a:r>
            <a:endParaRPr/>
          </a:p>
          <a:p>
            <a:pPr marL="382587" marR="0" lvl="1" indent="-18256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</a:pPr>
            <a:r>
              <a:rPr lang="en-US"/>
              <a:t>n</a:t>
            </a:r>
            <a:r>
              <a:rPr lang="en-US"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astavení symboliky jednotlivým vrstvám</a:t>
            </a:r>
            <a:endParaRPr/>
          </a:p>
          <a:p>
            <a:pPr marL="382587" marR="0" lvl="1" indent="-18256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</a:pPr>
            <a:r>
              <a:rPr lang="en-US"/>
              <a:t>o</a:t>
            </a:r>
            <a:r>
              <a:rPr lang="en-US"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tevření a základní ovládání panelů nástrojů Tools a Standard (zoomování, oddalování, manuální výběr prvků, měření vzdálenosti; zapnutí panelu obsahu, katalogu, toolboxu, vyhledávání)</a:t>
            </a:r>
            <a:endParaRPr/>
          </a:p>
          <a:p>
            <a:pPr marL="382587" marR="0" lvl="1" indent="-6826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0488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Souřadnicový systém</a:t>
            </a:r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body" idx="1"/>
          </p:nvPr>
        </p:nvSpPr>
        <p:spPr>
          <a:xfrm>
            <a:off x="822325" y="1846262"/>
            <a:ext cx="75438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0487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sz="2000" b="0" i="0" u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Nastavení:</a:t>
            </a:r>
            <a:endParaRPr/>
          </a:p>
          <a:p>
            <a:pPr marL="382587" marR="0" lvl="1" indent="-18256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</a:pPr>
            <a:r>
              <a:rPr lang="en-US"/>
              <a:t>v</a:t>
            </a:r>
            <a:r>
              <a:rPr lang="en-US"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projektu</a:t>
            </a:r>
            <a:endParaRPr/>
          </a:p>
          <a:p>
            <a:pPr marL="382587" marR="0" lvl="1" indent="-18256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</a:pPr>
            <a:r>
              <a:rPr lang="en-US"/>
              <a:t>u</a:t>
            </a:r>
            <a:r>
              <a:rPr lang="en-US" sz="1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konkrétní vrstvy</a:t>
            </a:r>
            <a:endParaRPr sz="1800" b="0" i="0" u="none" strike="noStrike" cap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90487" lvl="0" indent="-127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/>
              <a:t>S-JTSK_Krovak_East_North (EPSG: 5514)</a:t>
            </a:r>
            <a:endParaRPr/>
          </a:p>
          <a:p>
            <a:pPr marL="382587" lvl="1" indent="-182562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</a:pPr>
            <a:r>
              <a:rPr lang="en-US"/>
              <a:t>u map velkého měřítka</a:t>
            </a:r>
            <a:endParaRPr/>
          </a:p>
          <a:p>
            <a:pPr marL="382587" lvl="1" indent="-182562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</a:pPr>
            <a:r>
              <a:rPr lang="en-US"/>
              <a:t>důraz na přesnost</a:t>
            </a:r>
            <a:endParaRPr/>
          </a:p>
          <a:p>
            <a:pPr marL="90487" lvl="0" indent="-127000" algn="l" rtl="0"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/>
              <a:t>WGS_1984_UTM_Zone_33N (EPSG: 32633)</a:t>
            </a:r>
            <a:endParaRPr/>
          </a:p>
          <a:p>
            <a:pPr marL="382587" lvl="1" indent="-182562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</a:pPr>
            <a:r>
              <a:rPr lang="en-US"/>
              <a:t>důraz na srozumitelnost</a:t>
            </a:r>
            <a:endParaRPr/>
          </a:p>
        </p:txBody>
      </p:sp>
      <p:pic>
        <p:nvPicPr>
          <p:cNvPr id="93" name="Google Shape;9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0625" y="1846250"/>
            <a:ext cx="3105449" cy="206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8950" y="4085230"/>
            <a:ext cx="3208800" cy="19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2"/>
          <p:cNvSpPr/>
          <p:nvPr/>
        </p:nvSpPr>
        <p:spPr>
          <a:xfrm>
            <a:off x="6271025" y="3429000"/>
            <a:ext cx="1841400" cy="547200"/>
          </a:xfrm>
          <a:prstGeom prst="ellipse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2"/>
          <p:cNvSpPr/>
          <p:nvPr/>
        </p:nvSpPr>
        <p:spPr>
          <a:xfrm>
            <a:off x="6271025" y="5522325"/>
            <a:ext cx="1913700" cy="547200"/>
          </a:xfrm>
          <a:prstGeom prst="ellipse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2"/>
          <p:cNvSpPr txBox="1"/>
          <p:nvPr/>
        </p:nvSpPr>
        <p:spPr>
          <a:xfrm>
            <a:off x="373650" y="5668475"/>
            <a:ext cx="73329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V mapě VŽDY uvádíme v tiráži: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SS: Křovák East North / Souřadnicový systém: WGS 84 Zone 33N</a:t>
            </a:r>
            <a:endParaRPr sz="1600" b="1"/>
          </a:p>
        </p:txBody>
      </p:sp>
      <p:sp>
        <p:nvSpPr>
          <p:cNvPr id="98" name="Google Shape;98;p12"/>
          <p:cNvSpPr txBox="1"/>
          <p:nvPr/>
        </p:nvSpPr>
        <p:spPr>
          <a:xfrm>
            <a:off x="66800" y="5444325"/>
            <a:ext cx="5337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!</a:t>
            </a:r>
            <a:endParaRPr sz="6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dirty="0" err="1"/>
              <a:t>Nastavení</a:t>
            </a:r>
            <a:r>
              <a:rPr lang="en-US" dirty="0"/>
              <a:t> SS u </a:t>
            </a:r>
            <a:r>
              <a:rPr lang="en-US" dirty="0" err="1"/>
              <a:t>vrstvy</a:t>
            </a:r>
            <a:br>
              <a:rPr lang="sk-SK" dirty="0"/>
            </a:br>
            <a:r>
              <a:rPr lang="en-US" sz="3000" dirty="0"/>
              <a:t>(</a:t>
            </a:r>
            <a:r>
              <a:rPr lang="en-US" sz="3000" dirty="0" err="1"/>
              <a:t>Transformace</a:t>
            </a:r>
            <a:r>
              <a:rPr lang="en-US" sz="3000" dirty="0"/>
              <a:t> </a:t>
            </a:r>
            <a:r>
              <a:rPr lang="en-US" sz="3000" dirty="0" err="1"/>
              <a:t>souřadnicových</a:t>
            </a:r>
            <a:r>
              <a:rPr lang="en-US" sz="3000" dirty="0"/>
              <a:t> </a:t>
            </a:r>
            <a:r>
              <a:rPr lang="en-US" sz="3000" dirty="0" err="1"/>
              <a:t>systémů</a:t>
            </a:r>
            <a:r>
              <a:rPr lang="en-US" sz="3000" dirty="0"/>
              <a:t>)</a:t>
            </a:r>
            <a:endParaRPr sz="3000" dirty="0"/>
          </a:p>
        </p:txBody>
      </p:sp>
      <p:sp>
        <p:nvSpPr>
          <p:cNvPr id="105" name="Google Shape;105;p13"/>
          <p:cNvSpPr txBox="1">
            <a:spLocks noGrp="1"/>
          </p:cNvSpPr>
          <p:nvPr>
            <p:ph type="body" idx="1"/>
          </p:nvPr>
        </p:nvSpPr>
        <p:spPr>
          <a:xfrm>
            <a:off x="822325" y="1846250"/>
            <a:ext cx="3749700" cy="13359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/>
              <a:t>funkce </a:t>
            </a:r>
            <a:r>
              <a:rPr lang="en-US" b="1"/>
              <a:t>Project </a:t>
            </a:r>
            <a:r>
              <a:rPr lang="en-US"/>
              <a:t>(Data Management) - vytváří nový shp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endParaRPr/>
          </a:p>
        </p:txBody>
      </p:sp>
      <p:pic>
        <p:nvPicPr>
          <p:cNvPr id="106" name="Google Shape;10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846259"/>
            <a:ext cx="4064025" cy="283104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3"/>
          <p:cNvSpPr txBox="1"/>
          <p:nvPr/>
        </p:nvSpPr>
        <p:spPr>
          <a:xfrm>
            <a:off x="1834500" y="4929975"/>
            <a:ext cx="7309500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lang="en-US"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funkce </a:t>
            </a:r>
            <a:r>
              <a:rPr lang="en-US" sz="2000" b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Define Projection </a:t>
            </a:r>
            <a:r>
              <a:rPr lang="en-US"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(Data Management) - pouze u vrstev kde známe SS, ale není uveden, nebo u nově vytvořených vrstev; modifikuje existující shp</a:t>
            </a:r>
            <a:endParaRPr/>
          </a:p>
        </p:txBody>
      </p:sp>
      <p:pic>
        <p:nvPicPr>
          <p:cNvPr id="108" name="Google Shape;10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425" y="3133938"/>
            <a:ext cx="4019550" cy="204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Calibri"/>
              <a:buNone/>
            </a:pPr>
            <a:r>
              <a:rPr lang="en-US" dirty="0" err="1"/>
              <a:t>Nastavení</a:t>
            </a:r>
            <a:r>
              <a:rPr lang="en-US" dirty="0"/>
              <a:t> SS v </a:t>
            </a:r>
            <a:r>
              <a:rPr lang="en-US" dirty="0" err="1"/>
              <a:t>projektu</a:t>
            </a:r>
            <a:r>
              <a:rPr lang="en-US" sz="3600" dirty="0"/>
              <a:t> </a:t>
            </a:r>
            <a:r>
              <a:rPr lang="en-US" sz="3000" dirty="0"/>
              <a:t>(</a:t>
            </a:r>
            <a:r>
              <a:rPr lang="en-US" sz="3000" b="0" i="0" u="none" strike="noStrike" cap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Transformace</a:t>
            </a:r>
            <a:r>
              <a:rPr lang="en-US" sz="30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i="0" u="none" strike="noStrike" cap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souřadnicových</a:t>
            </a:r>
            <a:r>
              <a:rPr lang="en-US" sz="30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i="0" u="none" strike="noStrike" cap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systémů</a:t>
            </a:r>
            <a:r>
              <a:rPr lang="en-US" sz="3000" dirty="0"/>
              <a:t>)</a:t>
            </a:r>
            <a:endParaRPr sz="3000" dirty="0"/>
          </a:p>
        </p:txBody>
      </p:sp>
      <p:sp>
        <p:nvSpPr>
          <p:cNvPr id="114" name="Google Shape;114;p14"/>
          <p:cNvSpPr txBox="1">
            <a:spLocks noGrp="1"/>
          </p:cNvSpPr>
          <p:nvPr>
            <p:ph type="body" idx="1"/>
          </p:nvPr>
        </p:nvSpPr>
        <p:spPr>
          <a:xfrm>
            <a:off x="822325" y="1846250"/>
            <a:ext cx="2113200" cy="40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0487" marR="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i="1"/>
              <a:t>Data Frame Properties</a:t>
            </a:r>
            <a:endParaRPr i="1"/>
          </a:p>
          <a:p>
            <a:pPr marL="90487" marR="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endParaRPr/>
          </a:p>
          <a:p>
            <a:pPr marL="90487" marR="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/>
              <a:t>Transformace</a:t>
            </a:r>
            <a:endParaRPr/>
          </a:p>
          <a:p>
            <a:pPr marL="90487" marR="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sz="2000" b="0" i="0" u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On-the-fly</a:t>
            </a:r>
            <a:endParaRPr/>
          </a:p>
          <a:p>
            <a:pPr marL="90487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endParaRPr/>
          </a:p>
        </p:txBody>
      </p:sp>
      <p:pic>
        <p:nvPicPr>
          <p:cNvPr id="115" name="Google Shape;115;p14"/>
          <p:cNvPicPr preferRelativeResize="0"/>
          <p:nvPr/>
        </p:nvPicPr>
        <p:blipFill rotWithShape="1">
          <a:blip r:embed="rId3">
            <a:alphaModFix/>
          </a:blip>
          <a:srcRect l="37398" t="21469" r="25587" b="20599"/>
          <a:stretch/>
        </p:blipFill>
        <p:spPr>
          <a:xfrm>
            <a:off x="2935537" y="1846262"/>
            <a:ext cx="4906963" cy="432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>
            <a:spLocks noGrp="1"/>
          </p:cNvSpPr>
          <p:nvPr>
            <p:ph type="title"/>
          </p:nvPr>
        </p:nvSpPr>
        <p:spPr>
          <a:xfrm>
            <a:off x="2038346" y="147625"/>
            <a:ext cx="56265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Vytvoření nové vrstvy</a:t>
            </a:r>
            <a:endParaRPr/>
          </a:p>
        </p:txBody>
      </p:sp>
      <p:pic>
        <p:nvPicPr>
          <p:cNvPr id="121" name="Google Shape;121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40542" t="28828" r="40538" b="29526"/>
          <a:stretch/>
        </p:blipFill>
        <p:spPr>
          <a:xfrm>
            <a:off x="5940425" y="1773237"/>
            <a:ext cx="2952750" cy="365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/>
          <p:cNvPicPr preferRelativeResize="0"/>
          <p:nvPr/>
        </p:nvPicPr>
        <p:blipFill rotWithShape="1">
          <a:blip r:embed="rId4">
            <a:alphaModFix/>
          </a:blip>
          <a:srcRect l="73844" t="8601" b="45520"/>
          <a:stretch/>
        </p:blipFill>
        <p:spPr>
          <a:xfrm>
            <a:off x="23812" y="1138237"/>
            <a:ext cx="3886200" cy="383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5"/>
          <p:cNvPicPr preferRelativeResize="0"/>
          <p:nvPr/>
        </p:nvPicPr>
        <p:blipFill rotWithShape="1">
          <a:blip r:embed="rId5">
            <a:alphaModFix/>
          </a:blip>
          <a:srcRect l="40562" t="29399" r="40536" b="29999"/>
          <a:stretch/>
        </p:blipFill>
        <p:spPr>
          <a:xfrm>
            <a:off x="2038350" y="3238500"/>
            <a:ext cx="2965450" cy="358298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5"/>
          <p:cNvSpPr/>
          <p:nvPr/>
        </p:nvSpPr>
        <p:spPr>
          <a:xfrm>
            <a:off x="5076825" y="5030787"/>
            <a:ext cx="790575" cy="198437"/>
          </a:xfrm>
          <a:prstGeom prst="rightArrow">
            <a:avLst>
              <a:gd name="adj1" fmla="val 18889"/>
              <a:gd name="adj2" fmla="val 50000"/>
            </a:avLst>
          </a:prstGeom>
          <a:solidFill>
            <a:schemeClr val="accent1"/>
          </a:solidFill>
          <a:ln w="15875" cap="flat" cmpd="sng">
            <a:solidFill>
              <a:srgbClr val="A75F0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Naplnění nové vrstvy</a:t>
            </a:r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body" idx="1"/>
          </p:nvPr>
        </p:nvSpPr>
        <p:spPr>
          <a:xfrm>
            <a:off x="822325" y="1736724"/>
            <a:ext cx="7543800" cy="40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0487" marR="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Na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základě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jiných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vektorových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dat</a:t>
            </a:r>
            <a:endParaRPr dirty="0"/>
          </a:p>
          <a:p>
            <a:pPr marL="90487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Na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základě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podkladových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rastrových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) map</a:t>
            </a:r>
            <a:endParaRPr dirty="0"/>
          </a:p>
          <a:p>
            <a:pPr marL="90487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Kombinace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podkladové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rastrové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mapy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vektorových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dat</a:t>
            </a:r>
            <a:endParaRPr lang="cs-CZ" sz="2000" b="0" i="0" u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0487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endParaRPr dirty="0"/>
          </a:p>
          <a:p>
            <a:pPr marL="90487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dirty="0" err="1"/>
              <a:t>z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ákladem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atributová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tabulka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–&gt;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založení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sloupce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k-SK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(musí </a:t>
            </a:r>
            <a:r>
              <a:rPr lang="sk-SK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být</a:t>
            </a:r>
            <a:r>
              <a:rPr lang="sk-SK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vypnutá </a:t>
            </a:r>
            <a:r>
              <a:rPr lang="sk-SK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editace</a:t>
            </a:r>
            <a:r>
              <a:rPr lang="sk-SK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&gt;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zvolení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datového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typu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(Text, Double, Integer,…)</a:t>
            </a:r>
            <a:endParaRPr lang="sk-SK" sz="2000" b="0" i="0" u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0487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sk-SK" dirty="0" err="1"/>
              <a:t>naplňování</a:t>
            </a:r>
            <a:r>
              <a:rPr lang="sk-SK" dirty="0"/>
              <a:t> </a:t>
            </a:r>
            <a:r>
              <a:rPr lang="sk-SK" dirty="0" err="1"/>
              <a:t>atribut</a:t>
            </a:r>
            <a:r>
              <a:rPr lang="cs-CZ" dirty="0"/>
              <a:t>ů – po zapnutí editace</a:t>
            </a:r>
            <a:endParaRPr dirty="0"/>
          </a:p>
        </p:txBody>
      </p:sp>
      <p:pic>
        <p:nvPicPr>
          <p:cNvPr id="131" name="Google Shape;131;p16"/>
          <p:cNvPicPr preferRelativeResize="0"/>
          <p:nvPr/>
        </p:nvPicPr>
        <p:blipFill rotWithShape="1">
          <a:blip r:embed="rId3">
            <a:alphaModFix/>
          </a:blip>
          <a:srcRect l="34249" t="59800" r="48424" b="9399"/>
          <a:stretch/>
        </p:blipFill>
        <p:spPr>
          <a:xfrm>
            <a:off x="5631657" y="4361129"/>
            <a:ext cx="2160586" cy="2160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 rotWithShape="1">
          <a:blip r:embed="rId4">
            <a:alphaModFix/>
          </a:blip>
          <a:srcRect l="-1185" t="73800" r="65748"/>
          <a:stretch/>
        </p:blipFill>
        <p:spPr>
          <a:xfrm>
            <a:off x="777875" y="4742129"/>
            <a:ext cx="4279901" cy="17795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540411-97D2-4FE3-A2A0-E0678370E7AA}"/>
              </a:ext>
            </a:extLst>
          </p:cNvPr>
          <p:cNvSpPr/>
          <p:nvPr/>
        </p:nvSpPr>
        <p:spPr>
          <a:xfrm>
            <a:off x="914400" y="4926038"/>
            <a:ext cx="244699" cy="2287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F7C90B9-5A5B-4012-81E0-47CB71194014}"/>
              </a:ext>
            </a:extLst>
          </p:cNvPr>
          <p:cNvCxnSpPr>
            <a:cxnSpLocks/>
            <a:endCxn id="131" idx="1"/>
          </p:cNvCxnSpPr>
          <p:nvPr/>
        </p:nvCxnSpPr>
        <p:spPr>
          <a:xfrm>
            <a:off x="1159099" y="5035639"/>
            <a:ext cx="4472558" cy="4057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7"/>
          <p:cNvSpPr txBox="1">
            <a:spLocks noGrp="1"/>
          </p:cNvSpPr>
          <p:nvPr>
            <p:ph type="title"/>
          </p:nvPr>
        </p:nvSpPr>
        <p:spPr>
          <a:xfrm>
            <a:off x="822325" y="287337"/>
            <a:ext cx="75438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Editační režim - Editor</a:t>
            </a:r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body" idx="1"/>
          </p:nvPr>
        </p:nvSpPr>
        <p:spPr>
          <a:xfrm>
            <a:off x="822325" y="1846262"/>
            <a:ext cx="7543800" cy="2983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0487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dirty="0" err="1"/>
              <a:t>t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vorba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nových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prvků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(body,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linie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plochy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) : polygon, rectangle, auto complete polygon, cut polygon tools</a:t>
            </a:r>
            <a:endParaRPr dirty="0"/>
          </a:p>
          <a:p>
            <a:pPr marL="90487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dirty="0"/>
              <a:t>s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napping =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slouží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pro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bezešvé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navazování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jednotlivých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vektorových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prvků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mezi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sebou</a:t>
            </a:r>
            <a:endParaRPr dirty="0"/>
          </a:p>
          <a:p>
            <a:pPr marL="90487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dirty="0" err="1"/>
              <a:t>m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azání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upravování</a:t>
            </a:r>
            <a:r>
              <a:rPr lang="en-US" sz="2000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prvků</a:t>
            </a:r>
            <a:endParaRPr dirty="0"/>
          </a:p>
          <a:p>
            <a:pPr marL="90488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endParaRPr sz="2000" b="0" i="0" u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17"/>
          <p:cNvPicPr preferRelativeResize="0"/>
          <p:nvPr/>
        </p:nvPicPr>
        <p:blipFill rotWithShape="1">
          <a:blip r:embed="rId3">
            <a:alphaModFix/>
          </a:blip>
          <a:srcRect l="84649" t="9400" b="59799"/>
          <a:stretch/>
        </p:blipFill>
        <p:spPr>
          <a:xfrm>
            <a:off x="1246926" y="4011613"/>
            <a:ext cx="2268537" cy="255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C5904B-3D0B-472A-A5C4-CACA668AC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614" y="3200269"/>
            <a:ext cx="3618561" cy="34776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85183C-E338-4BBC-B5C5-451B5241A0EA}"/>
              </a:ext>
            </a:extLst>
          </p:cNvPr>
          <p:cNvSpPr/>
          <p:nvPr/>
        </p:nvSpPr>
        <p:spPr>
          <a:xfrm>
            <a:off x="7585656" y="3200269"/>
            <a:ext cx="244699" cy="2287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86805A6-655A-4031-8662-67C3A381D416}"/>
              </a:ext>
            </a:extLst>
          </p:cNvPr>
          <p:cNvCxnSpPr>
            <a:cxnSpLocks/>
          </p:cNvCxnSpPr>
          <p:nvPr/>
        </p:nvCxnSpPr>
        <p:spPr>
          <a:xfrm flipH="1">
            <a:off x="7830355" y="2907537"/>
            <a:ext cx="291071" cy="2927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0AFAC8E-FC81-4D96-8B6A-311DEC5F5477}"/>
              </a:ext>
            </a:extLst>
          </p:cNvPr>
          <p:cNvSpPr txBox="1"/>
          <p:nvPr/>
        </p:nvSpPr>
        <p:spPr>
          <a:xfrm>
            <a:off x="8099537" y="2567511"/>
            <a:ext cx="1022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Rozřezání polygonů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04EA1E-DD4E-438B-B0E6-F8D01261F4D3}"/>
              </a:ext>
            </a:extLst>
          </p:cNvPr>
          <p:cNvSpPr/>
          <p:nvPr/>
        </p:nvSpPr>
        <p:spPr>
          <a:xfrm>
            <a:off x="5383840" y="5838293"/>
            <a:ext cx="1467721" cy="2147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06DDE6-1332-4741-962A-5620580B8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3877" y="5793282"/>
            <a:ext cx="1724025" cy="3048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9D62E31-DD2B-4541-B4B9-7C64F1663C86}"/>
              </a:ext>
            </a:extLst>
          </p:cNvPr>
          <p:cNvCxnSpPr>
            <a:cxnSpLocks/>
          </p:cNvCxnSpPr>
          <p:nvPr/>
        </p:nvCxnSpPr>
        <p:spPr>
          <a:xfrm>
            <a:off x="6871787" y="5945682"/>
            <a:ext cx="24209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CE719DA-306A-44FA-90B8-B98B5E91DB57}"/>
              </a:ext>
            </a:extLst>
          </p:cNvPr>
          <p:cNvSpPr txBox="1"/>
          <p:nvPr/>
        </p:nvSpPr>
        <p:spPr>
          <a:xfrm>
            <a:off x="7196718" y="6053751"/>
            <a:ext cx="1641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Přichycování na vektory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Retrospektiva">
  <a:themeElements>
    <a:clrScheme name="Retrospektiva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432</Words>
  <Application>Microsoft Office PowerPoint</Application>
  <PresentationFormat>On-screen Show (4:3)</PresentationFormat>
  <Paragraphs>84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Questrial</vt:lpstr>
      <vt:lpstr>1_Retrospektiva</vt:lpstr>
      <vt:lpstr>Retrospektiva</vt:lpstr>
      <vt:lpstr>GEOGRAFICKÁ KARTOGRAFIE</vt:lpstr>
      <vt:lpstr>Oprava cv1 - časté chyby</vt:lpstr>
      <vt:lpstr>Rozcvička na ArcGIS</vt:lpstr>
      <vt:lpstr>Souřadnicový systém</vt:lpstr>
      <vt:lpstr>Nastavení SS u vrstvy (Transformace souřadnicových systémů)</vt:lpstr>
      <vt:lpstr>Nastavení SS v projektu (Transformace souřadnicových systémů)</vt:lpstr>
      <vt:lpstr>Vytvoření nové vrstvy</vt:lpstr>
      <vt:lpstr>Naplnění nové vrstvy</vt:lpstr>
      <vt:lpstr>Editační režim - Editor</vt:lpstr>
      <vt:lpstr>Na základě jiných vektorových dat</vt:lpstr>
      <vt:lpstr>Na základě podkladových map (ESRI)</vt:lpstr>
      <vt:lpstr>Podkladové mapy ESRI</vt:lpstr>
      <vt:lpstr>Přidání podkladových map I.</vt:lpstr>
      <vt:lpstr>Přidání podkladových map II.</vt:lpstr>
      <vt:lpstr>Vyhledávání podkladových map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GEOGRAFICKÁ KARTOGRAFIE</dc:title>
  <cp:lastModifiedBy>Dajana Snopková</cp:lastModifiedBy>
  <cp:revision>5</cp:revision>
  <dcterms:modified xsi:type="dcterms:W3CDTF">2018-10-08T11:04:46Z</dcterms:modified>
</cp:coreProperties>
</file>