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52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48" r:id="rId42"/>
    <p:sldId id="349" r:id="rId43"/>
    <p:sldId id="350" r:id="rId44"/>
    <p:sldId id="351" r:id="rId45"/>
    <p:sldId id="299" r:id="rId4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  <p:embeddedFont>
      <p:font typeface="Questrial" panose="020B060402020202020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1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4459f5e8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44459f5e8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4459f5e8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44459f5e8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4459f5e8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44459f5e8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4459f5e8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44459f5e8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4459f5e8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7" name="Google Shape;207;g44459f5e8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44459f5e82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4459f5e8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44459f5e8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4459f5e82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44459f5e82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4459f5e8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44459f5e8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4459f5e8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2" name="Google Shape;302;g44459f5e8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44459f5e82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4459f5e8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44459f5e8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4459f5e8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44459f5e8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4459f5e82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44459f5e8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4459f5e8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44459f5e8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4459f5e8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44459f5e8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44459f5e8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44459f5e8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4459f5e8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44459f5e8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4459f5e8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44459f5e8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Google Shape;21;p2"/>
          <p:cNvCxnSpPr/>
          <p:nvPr/>
        </p:nvCxnSpPr>
        <p:spPr>
          <a:xfrm>
            <a:off x="906463" y="4343400"/>
            <a:ext cx="740568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 rot="5400000">
            <a:off x="2582863" y="85725"/>
            <a:ext cx="4022725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vislý nadpis a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 rot="5400000">
            <a:off x="650302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části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06463" y="4343400"/>
            <a:ext cx="740568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ázdný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349250" y="6459538"/>
            <a:ext cx="196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3600450" y="6459538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>
            <a:spLocks noGrp="1"/>
          </p:cNvSpPr>
          <p:nvPr>
            <p:ph type="pic" idx="2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895350" y="1738313"/>
            <a:ext cx="7475538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.arcgis.com/en/arcmap/latest/tools/cartography-toolbox/an-overview-of-the-generalization-toolset.ht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962475" y="2514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/>
              <a:t>GEOGRAFICKÁ KARTOGRAFIE</a:t>
            </a:r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>
                <a:solidFill>
                  <a:srgbClr val="888888"/>
                </a:solidFill>
              </a:rPr>
              <a:t> PODZIM 2018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714500" y="6211888"/>
            <a:ext cx="5270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5549900" y="4937125"/>
            <a:ext cx="318293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Dajana SNOPKOVÁ, 423348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Vendula SVOBODOVÁ, 394544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Marian ŠVIK, 408496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t="2200" r="64476" b="69184"/>
          <a:stretch/>
        </p:blipFill>
        <p:spPr>
          <a:xfrm>
            <a:off x="0" y="1196975"/>
            <a:ext cx="5413376" cy="245268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Výběr v ArcGisu (Select by…)</a:t>
            </a:r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 r="31323"/>
          <a:stretch/>
        </p:blipFill>
        <p:spPr>
          <a:xfrm>
            <a:off x="4356100" y="2482850"/>
            <a:ext cx="4787900" cy="441166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320"/>
              <a:t>Create layer from selected features</a:t>
            </a: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t="2370" r="50000" b="26011"/>
          <a:stretch/>
        </p:blipFill>
        <p:spPr>
          <a:xfrm>
            <a:off x="-107950" y="1535113"/>
            <a:ext cx="6624640" cy="533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 rotWithShape="1">
          <a:blip r:embed="rId4">
            <a:alphaModFix/>
          </a:blip>
          <a:srcRect r="36293"/>
          <a:stretch/>
        </p:blipFill>
        <p:spPr>
          <a:xfrm>
            <a:off x="7475538" y="2708275"/>
            <a:ext cx="1668462" cy="1866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8" name="Google Shape;178;p23"/>
          <p:cNvSpPr/>
          <p:nvPr/>
        </p:nvSpPr>
        <p:spPr>
          <a:xfrm>
            <a:off x="7308850" y="2852738"/>
            <a:ext cx="1655700" cy="360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23"/>
          <p:cNvCxnSpPr/>
          <p:nvPr/>
        </p:nvCxnSpPr>
        <p:spPr>
          <a:xfrm>
            <a:off x="6659563" y="3033713"/>
            <a:ext cx="5049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Export data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t="2372" r="58095" b="22794"/>
          <a:stretch/>
        </p:blipFill>
        <p:spPr>
          <a:xfrm>
            <a:off x="0" y="1541463"/>
            <a:ext cx="5292724" cy="531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 rotWithShape="1">
          <a:blip r:embed="rId4">
            <a:alphaModFix/>
          </a:blip>
          <a:srcRect l="37427" t="29462" r="37334" b="33797"/>
          <a:stretch/>
        </p:blipFill>
        <p:spPr>
          <a:xfrm>
            <a:off x="5300663" y="188913"/>
            <a:ext cx="3846512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 rotWithShape="1">
          <a:blip r:embed="rId5">
            <a:alphaModFix/>
          </a:blip>
          <a:srcRect l="58477" t="29300" r="10475" b="31249"/>
          <a:stretch/>
        </p:blipFill>
        <p:spPr>
          <a:xfrm>
            <a:off x="5300663" y="3970338"/>
            <a:ext cx="3846512" cy="2749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24"/>
          <p:cNvCxnSpPr/>
          <p:nvPr/>
        </p:nvCxnSpPr>
        <p:spPr>
          <a:xfrm>
            <a:off x="7019925" y="3338513"/>
            <a:ext cx="0" cy="631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0" name="Google Shape;190;p24"/>
          <p:cNvSpPr/>
          <p:nvPr/>
        </p:nvSpPr>
        <p:spPr>
          <a:xfrm>
            <a:off x="5940425" y="6477000"/>
            <a:ext cx="1368300" cy="144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900113" y="228600"/>
            <a:ext cx="78660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Dílčí soubory formátu SHP</a:t>
            </a:r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body" idx="1"/>
          </p:nvPr>
        </p:nvSpPr>
        <p:spPr>
          <a:xfrm>
            <a:off x="3851275" y="1844675"/>
            <a:ext cx="44655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cs-CZ" sz="2800" b="1"/>
              <a:t>Každá vrstva v ArcGIS s sebou nese několik souborů: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cs-CZ" i="1"/>
              <a:t>.dbf </a:t>
            </a:r>
            <a:r>
              <a:rPr lang="cs-CZ"/>
              <a:t>– atributová tabulka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cs-CZ" i="1"/>
              <a:t>.prj </a:t>
            </a:r>
            <a:r>
              <a:rPr lang="cs-CZ"/>
              <a:t>– souřadnicový systém dat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cs-CZ" i="1"/>
              <a:t>.shp </a:t>
            </a:r>
            <a:r>
              <a:rPr lang="cs-CZ"/>
              <a:t>– geometrie prvků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cs-CZ" i="1"/>
              <a:t>.shp.xml </a:t>
            </a:r>
            <a:r>
              <a:rPr lang="cs-CZ"/>
              <a:t>– metadata vrstvy podle standardu XML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cs-CZ" i="1"/>
              <a:t>.shx </a:t>
            </a:r>
            <a:r>
              <a:rPr lang="cs-CZ"/>
              <a:t>– vazba mezi atributy a geometrií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cs-CZ"/>
              <a:t>…</a:t>
            </a:r>
            <a:endParaRPr/>
          </a:p>
        </p:txBody>
      </p:sp>
      <p:pic>
        <p:nvPicPr>
          <p:cNvPr id="197" name="Google Shape;197;p25"/>
          <p:cNvPicPr preferRelativeResize="0"/>
          <p:nvPr/>
        </p:nvPicPr>
        <p:blipFill rotWithShape="1">
          <a:blip r:embed="rId3">
            <a:alphaModFix/>
          </a:blip>
          <a:srcRect l="9449" t="18436" r="79526" b="67564"/>
          <a:stretch/>
        </p:blipFill>
        <p:spPr>
          <a:xfrm>
            <a:off x="323850" y="2205038"/>
            <a:ext cx="3227390" cy="230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900113" y="228600"/>
            <a:ext cx="7866062" cy="15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2. Změna klasifikace</a:t>
            </a:r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866062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slučování/rozdělování jednotlivých skupin</a:t>
            </a:r>
            <a:endParaRPr/>
          </a:p>
        </p:txBody>
      </p:sp>
      <p:pic>
        <p:nvPicPr>
          <p:cNvPr id="204" name="Google Shape;20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2492375"/>
            <a:ext cx="3325813" cy="26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Klasifikace v ArcGise</a:t>
            </a:r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12" name="Google Shape;21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750" y="1125538"/>
            <a:ext cx="7019925" cy="34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3800" y="3611563"/>
            <a:ext cx="4140200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900113" y="228600"/>
            <a:ext cx="7866062" cy="15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3. Operace s plochami</a:t>
            </a:r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8660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sjednocení ploch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zrušení ploch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rozdělení ploch</a:t>
            </a:r>
            <a:endParaRPr/>
          </a:p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838" y="3428988"/>
            <a:ext cx="7834311" cy="266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900113" y="228600"/>
            <a:ext cx="7866062" cy="15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4. Prostorová redukce</a:t>
            </a:r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866062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Plocha		→	linie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Plocha 		→	bod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Linie 		→	bod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Bod 		→	plocha</a:t>
            </a:r>
            <a:endParaRPr/>
          </a:p>
        </p:txBody>
      </p:sp>
      <p:pic>
        <p:nvPicPr>
          <p:cNvPr id="227" name="Google Shape;22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144" y="3637961"/>
            <a:ext cx="7874000" cy="2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>
            <a:spLocks noGrp="1"/>
          </p:cNvSpPr>
          <p:nvPr>
            <p:ph type="title"/>
          </p:nvPr>
        </p:nvSpPr>
        <p:spPr>
          <a:xfrm>
            <a:off x="789000" y="228600"/>
            <a:ext cx="8088300" cy="15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5. Změna grafické reprezentace</a:t>
            </a:r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866062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změna vlastního kartografického symbolu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změna jedné z vlastností kar. znaku – barvy, síla čáry, struktura…</a:t>
            </a:r>
            <a:endParaRPr/>
          </a:p>
          <a:p>
            <a:pPr marL="90488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8124" y="3141663"/>
            <a:ext cx="6121400" cy="274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900113" y="228600"/>
            <a:ext cx="7866062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6. Zvýraznění</a:t>
            </a:r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866062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za použití jiných kart. vyjadřovacích prostředků/symbologie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důležité prvky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vyzdvižení do popředí</a:t>
            </a:r>
            <a:endParaRPr/>
          </a:p>
        </p:txBody>
      </p:sp>
      <p:pic>
        <p:nvPicPr>
          <p:cNvPr id="241" name="Google Shape;24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825" y="3428988"/>
            <a:ext cx="7880349" cy="264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900113" y="765175"/>
            <a:ext cx="78519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/>
              <a:t>Oprava cv2 - časté chyby</a:t>
            </a:r>
            <a:endParaRPr sz="4400"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8660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HODNOCENÍ PORTÁLŮ </a:t>
            </a:r>
            <a:endParaRPr b="1" dirty="0"/>
          </a:p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cs-CZ" dirty="0"/>
              <a:t> měřítková omezení závislá od území</a:t>
            </a:r>
            <a:endParaRPr dirty="0"/>
          </a:p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cs-CZ" dirty="0"/>
              <a:t> legenda u </a:t>
            </a:r>
            <a:r>
              <a:rPr lang="cs-CZ" dirty="0" err="1"/>
              <a:t>GoogleMaps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MAPA</a:t>
            </a:r>
            <a:endParaRPr b="1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cs-CZ" dirty="0"/>
              <a:t> pořadí prvků v legendě: body-linie-plochy</a:t>
            </a:r>
            <a:endParaRPr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cs-CZ" dirty="0"/>
              <a:t> název mapy - prostorové, tematické a časové určení</a:t>
            </a:r>
            <a:endParaRPr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cs-CZ" dirty="0"/>
              <a:t> vodní plochy a linie v legendě s bodovou značkou </a:t>
            </a:r>
            <a:br>
              <a:rPr lang="cs-CZ" dirty="0"/>
            </a:b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FORMÁLNOSTI</a:t>
            </a:r>
            <a:endParaRPr b="1" dirty="0"/>
          </a:p>
          <a:p>
            <a:pPr marL="342900">
              <a:spcBef>
                <a:spcPts val="0"/>
              </a:spcBef>
              <a:buSzPts val="2000"/>
              <a:buFont typeface="Courier New" panose="02070309020205020404" pitchFamily="49" charset="0"/>
              <a:buChar char="o"/>
            </a:pPr>
            <a:r>
              <a:rPr lang="cs-CZ" dirty="0"/>
              <a:t> citace!</a:t>
            </a:r>
            <a:endParaRPr dirty="0"/>
          </a:p>
          <a:p>
            <a:pPr marL="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dirty="0"/>
              <a:t> zarovnání textu do bloku</a:t>
            </a:r>
            <a:endParaRPr dirty="0"/>
          </a:p>
          <a:p>
            <a:pPr marL="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dirty="0"/>
              <a:t> chybějící Metodika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>
            <a:spLocks noGrp="1"/>
          </p:cNvSpPr>
          <p:nvPr>
            <p:ph type="title"/>
          </p:nvPr>
        </p:nvSpPr>
        <p:spPr>
          <a:xfrm>
            <a:off x="279925" y="228600"/>
            <a:ext cx="8941800" cy="15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7. Generalizace textových popisků</a:t>
            </a:r>
            <a:endParaRPr/>
          </a:p>
        </p:txBody>
      </p:sp>
      <p:sp>
        <p:nvSpPr>
          <p:cNvPr id="247" name="Google Shape;247;p32"/>
          <p:cNvSpPr txBox="1">
            <a:spLocks noGrp="1"/>
          </p:cNvSpPr>
          <p:nvPr>
            <p:ph type="body" idx="1"/>
          </p:nvPr>
        </p:nvSpPr>
        <p:spPr>
          <a:xfrm>
            <a:off x="1197425" y="1844675"/>
            <a:ext cx="75687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výběr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posun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vytváření zkratek</a:t>
            </a:r>
            <a:endParaRPr/>
          </a:p>
        </p:txBody>
      </p:sp>
      <p:pic>
        <p:nvPicPr>
          <p:cNvPr id="248" name="Google Shape;24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2875" y="1844674"/>
            <a:ext cx="3525475" cy="440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ArcGIS - Popis</a:t>
            </a:r>
            <a:endParaRPr/>
          </a:p>
        </p:txBody>
      </p:sp>
      <p:sp>
        <p:nvSpPr>
          <p:cNvPr id="254" name="Google Shape;254;p33"/>
          <p:cNvSpPr txBox="1">
            <a:spLocks noGrp="1"/>
          </p:cNvSpPr>
          <p:nvPr>
            <p:ph type="body" idx="1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součást každé mapy</a:t>
            </a:r>
            <a:endParaRPr/>
          </a:p>
          <a:p>
            <a:pPr marL="90488" lvl="0" indent="-1270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časově náročné</a:t>
            </a:r>
            <a:endParaRPr/>
          </a:p>
          <a:p>
            <a:pPr marL="90488" lvl="0" indent="-1270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řešení:</a:t>
            </a:r>
            <a:endParaRPr/>
          </a:p>
          <a:p>
            <a:pPr marL="382588" lvl="1" indent="-182563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manuálně</a:t>
            </a:r>
            <a:endParaRPr/>
          </a:p>
          <a:p>
            <a:pPr marL="382588" lvl="1" indent="-182563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automaticky</a:t>
            </a:r>
            <a:endParaRPr/>
          </a:p>
        </p:txBody>
      </p:sp>
      <p:pic>
        <p:nvPicPr>
          <p:cNvPr id="255" name="Google Shape;255;p33"/>
          <p:cNvPicPr preferRelativeResize="0"/>
          <p:nvPr/>
        </p:nvPicPr>
        <p:blipFill rotWithShape="1">
          <a:blip r:embed="rId3">
            <a:alphaModFix/>
          </a:blip>
          <a:srcRect l="27162" t="27599" r="26375" b="9401"/>
          <a:stretch/>
        </p:blipFill>
        <p:spPr>
          <a:xfrm>
            <a:off x="822959" y="4653136"/>
            <a:ext cx="2890822" cy="22048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33"/>
          <p:cNvGrpSpPr/>
          <p:nvPr/>
        </p:nvGrpSpPr>
        <p:grpSpPr>
          <a:xfrm>
            <a:off x="3779912" y="2095588"/>
            <a:ext cx="4968553" cy="3997707"/>
            <a:chOff x="4211961" y="2095589"/>
            <a:chExt cx="4536504" cy="3575756"/>
          </a:xfrm>
        </p:grpSpPr>
        <p:pic>
          <p:nvPicPr>
            <p:cNvPr id="257" name="Google Shape;257;p33"/>
            <p:cNvPicPr preferRelativeResize="0"/>
            <p:nvPr/>
          </p:nvPicPr>
          <p:blipFill rotWithShape="1">
            <a:blip r:embed="rId4">
              <a:alphaModFix/>
            </a:blip>
            <a:srcRect l="29524" t="19218" r="29525" b="23400"/>
            <a:stretch/>
          </p:blipFill>
          <p:spPr>
            <a:xfrm>
              <a:off x="4211961" y="2095589"/>
              <a:ext cx="4536504" cy="3575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33"/>
            <p:cNvSpPr/>
            <p:nvPr/>
          </p:nvSpPr>
          <p:spPr>
            <a:xfrm>
              <a:off x="4225966" y="2492896"/>
              <a:ext cx="1210130" cy="216024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5148064" y="3429000"/>
              <a:ext cx="2016224" cy="144016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33"/>
            <p:cNvSpPr/>
            <p:nvPr/>
          </p:nvSpPr>
          <p:spPr>
            <a:xfrm>
              <a:off x="4427984" y="3699002"/>
              <a:ext cx="3600400" cy="522086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4427984" y="4386576"/>
              <a:ext cx="1210130" cy="216024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A9E9F-1B9C-4E12-AA0D-B52A8107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ArcGIS</a:t>
            </a:r>
            <a:r>
              <a:rPr lang="cs-CZ" dirty="0"/>
              <a:t> – Popis - Kategorie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CB2D2-2E42-44E0-9495-3F772CF62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8A9C3-59DF-4998-A01F-3AC01CFD2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78" y="1736725"/>
            <a:ext cx="5492150" cy="4366847"/>
          </a:xfrm>
          <a:prstGeom prst="rect">
            <a:avLst/>
          </a:prstGeom>
        </p:spPr>
      </p:pic>
      <p:sp>
        <p:nvSpPr>
          <p:cNvPr id="5" name="Google Shape;258;p33">
            <a:extLst>
              <a:ext uri="{FF2B5EF4-FFF2-40B4-BE49-F238E27FC236}">
                <a16:creationId xmlns:a16="http://schemas.microsoft.com/office/drawing/2014/main" id="{DEAB2900-489D-4097-A6BA-301B6C24FEB3}"/>
              </a:ext>
            </a:extLst>
          </p:cNvPr>
          <p:cNvSpPr/>
          <p:nvPr/>
        </p:nvSpPr>
        <p:spPr>
          <a:xfrm>
            <a:off x="2810512" y="2478232"/>
            <a:ext cx="2684680" cy="24151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58;p33">
            <a:extLst>
              <a:ext uri="{FF2B5EF4-FFF2-40B4-BE49-F238E27FC236}">
                <a16:creationId xmlns:a16="http://schemas.microsoft.com/office/drawing/2014/main" id="{9BC4D803-D2B8-4130-B822-1D366578C25C}"/>
              </a:ext>
            </a:extLst>
          </p:cNvPr>
          <p:cNvSpPr/>
          <p:nvPr/>
        </p:nvSpPr>
        <p:spPr>
          <a:xfrm>
            <a:off x="2048512" y="3003810"/>
            <a:ext cx="694688" cy="24151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58;p33">
            <a:extLst>
              <a:ext uri="{FF2B5EF4-FFF2-40B4-BE49-F238E27FC236}">
                <a16:creationId xmlns:a16="http://schemas.microsoft.com/office/drawing/2014/main" id="{FBF863CB-D5D8-44A2-AF35-43F42A9CF5F6}"/>
              </a:ext>
            </a:extLst>
          </p:cNvPr>
          <p:cNvSpPr/>
          <p:nvPr/>
        </p:nvSpPr>
        <p:spPr>
          <a:xfrm>
            <a:off x="4293476" y="3006743"/>
            <a:ext cx="867607" cy="24151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08A2A-9A9E-44AC-857D-3A774B395B40}"/>
              </a:ext>
            </a:extLst>
          </p:cNvPr>
          <p:cNvSpPr txBox="1"/>
          <p:nvPr/>
        </p:nvSpPr>
        <p:spPr>
          <a:xfrm>
            <a:off x="1790078" y="3458786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Nová </a:t>
            </a:r>
            <a:r>
              <a:rPr lang="sk-SK" dirty="0" err="1">
                <a:solidFill>
                  <a:srgbClr val="FF0000"/>
                </a:solidFill>
              </a:rPr>
              <a:t>kategorie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E395B0-D98F-4332-9FC7-821135F39E7C}"/>
              </a:ext>
            </a:extLst>
          </p:cNvPr>
          <p:cNvSpPr txBox="1"/>
          <p:nvPr/>
        </p:nvSpPr>
        <p:spPr>
          <a:xfrm>
            <a:off x="4536153" y="3549848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solidFill>
                  <a:srgbClr val="FF0000"/>
                </a:solidFill>
              </a:rPr>
              <a:t>Atributová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podmínka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20C151-E310-44F6-8EDA-970BC843FB47}"/>
              </a:ext>
            </a:extLst>
          </p:cNvPr>
          <p:cNvCxnSpPr>
            <a:cxnSpLocks/>
          </p:cNvCxnSpPr>
          <p:nvPr/>
        </p:nvCxnSpPr>
        <p:spPr>
          <a:xfrm>
            <a:off x="4809392" y="3245326"/>
            <a:ext cx="351691" cy="304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A5417C-CA4E-4035-A6E3-2BB80019E390}"/>
              </a:ext>
            </a:extLst>
          </p:cNvPr>
          <p:cNvCxnSpPr>
            <a:cxnSpLocks/>
          </p:cNvCxnSpPr>
          <p:nvPr/>
        </p:nvCxnSpPr>
        <p:spPr>
          <a:xfrm>
            <a:off x="2369771" y="3245326"/>
            <a:ext cx="318476" cy="304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479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ArcGIS</a:t>
            </a:r>
            <a:r>
              <a:rPr lang="cs-CZ" dirty="0"/>
              <a:t> – Popis - Automaticky</a:t>
            </a:r>
            <a:endParaRPr dirty="0"/>
          </a:p>
        </p:txBody>
      </p:sp>
      <p:sp>
        <p:nvSpPr>
          <p:cNvPr id="267" name="Google Shape;267;p34"/>
          <p:cNvSpPr txBox="1">
            <a:spLocks noGrp="1"/>
          </p:cNvSpPr>
          <p:nvPr>
            <p:ph type="body" idx="1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268" name="Google Shape;268;p34"/>
          <p:cNvPicPr preferRelativeResize="0"/>
          <p:nvPr/>
        </p:nvPicPr>
        <p:blipFill rotWithShape="1">
          <a:blip r:embed="rId3">
            <a:alphaModFix/>
          </a:blip>
          <a:srcRect l="37400" t="19218" r="37400" b="24800"/>
          <a:stretch/>
        </p:blipFill>
        <p:spPr>
          <a:xfrm>
            <a:off x="712344" y="1704497"/>
            <a:ext cx="4015231" cy="501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0CE984-3BCE-45BB-9813-C7F55B46F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365" y="1855787"/>
            <a:ext cx="3638550" cy="4714875"/>
          </a:xfrm>
          <a:prstGeom prst="rect">
            <a:avLst/>
          </a:prstGeom>
        </p:spPr>
      </p:pic>
      <p:sp>
        <p:nvSpPr>
          <p:cNvPr id="7" name="Google Shape;258;p33">
            <a:extLst>
              <a:ext uri="{FF2B5EF4-FFF2-40B4-BE49-F238E27FC236}">
                <a16:creationId xmlns:a16="http://schemas.microsoft.com/office/drawing/2014/main" id="{A2EF09B0-EB79-4CBD-B4B8-EE7501F31437}"/>
              </a:ext>
            </a:extLst>
          </p:cNvPr>
          <p:cNvSpPr/>
          <p:nvPr/>
        </p:nvSpPr>
        <p:spPr>
          <a:xfrm>
            <a:off x="2508436" y="3257726"/>
            <a:ext cx="1066976" cy="24151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8;p33">
            <a:extLst>
              <a:ext uri="{FF2B5EF4-FFF2-40B4-BE49-F238E27FC236}">
                <a16:creationId xmlns:a16="http://schemas.microsoft.com/office/drawing/2014/main" id="{2C90D294-5846-4F21-9597-4F1C8BE98AE4}"/>
              </a:ext>
            </a:extLst>
          </p:cNvPr>
          <p:cNvSpPr/>
          <p:nvPr/>
        </p:nvSpPr>
        <p:spPr>
          <a:xfrm>
            <a:off x="5219398" y="5868988"/>
            <a:ext cx="1418794" cy="24151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ArcGIS – Popis - Manuálně</a:t>
            </a:r>
            <a:endParaRPr/>
          </a:p>
        </p:txBody>
      </p:sp>
      <p:sp>
        <p:nvSpPr>
          <p:cNvPr id="275" name="Google Shape;275;p35"/>
          <p:cNvSpPr txBox="1">
            <a:spLocks noGrp="1"/>
          </p:cNvSpPr>
          <p:nvPr>
            <p:ph type="body" idx="1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76" name="Google Shape;276;p35"/>
          <p:cNvPicPr preferRelativeResize="0"/>
          <p:nvPr/>
        </p:nvPicPr>
        <p:blipFill rotWithShape="1">
          <a:blip r:embed="rId3">
            <a:alphaModFix/>
          </a:blip>
          <a:srcRect l="4325" t="23399" r="68900" b="19200"/>
          <a:stretch/>
        </p:blipFill>
        <p:spPr>
          <a:xfrm>
            <a:off x="20051" y="1628800"/>
            <a:ext cx="3888432" cy="46889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5"/>
          <p:cNvGrpSpPr/>
          <p:nvPr/>
        </p:nvGrpSpPr>
        <p:grpSpPr>
          <a:xfrm>
            <a:off x="4139952" y="1757865"/>
            <a:ext cx="4824536" cy="4560506"/>
            <a:chOff x="4139952" y="1757865"/>
            <a:chExt cx="4824536" cy="4560506"/>
          </a:xfrm>
        </p:grpSpPr>
        <p:pic>
          <p:nvPicPr>
            <p:cNvPr id="278" name="Google Shape;278;p35"/>
            <p:cNvPicPr preferRelativeResize="0"/>
            <p:nvPr/>
          </p:nvPicPr>
          <p:blipFill rotWithShape="1">
            <a:blip r:embed="rId4">
              <a:alphaModFix/>
            </a:blip>
            <a:srcRect l="34250" t="20865" r="34250" b="26201"/>
            <a:stretch/>
          </p:blipFill>
          <p:spPr>
            <a:xfrm>
              <a:off x="4139952" y="1757865"/>
              <a:ext cx="4824536" cy="45605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35"/>
            <p:cNvSpPr/>
            <p:nvPr/>
          </p:nvSpPr>
          <p:spPr>
            <a:xfrm>
              <a:off x="5402649" y="2420888"/>
              <a:ext cx="936104" cy="288032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>
            <a:spLocks noGrp="1"/>
          </p:cNvSpPr>
          <p:nvPr>
            <p:ph type="ctrTitle"/>
          </p:nvPr>
        </p:nvSpPr>
        <p:spPr>
          <a:xfrm>
            <a:off x="825500" y="1406525"/>
            <a:ext cx="7634288" cy="281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/>
              <a:t>Kartografická generalizace – 2. část</a:t>
            </a:r>
            <a:endParaRPr sz="4000"/>
          </a:p>
        </p:txBody>
      </p:sp>
      <p:sp>
        <p:nvSpPr>
          <p:cNvPr id="286" name="Google Shape;286;p36"/>
          <p:cNvSpPr txBox="1"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/>
              <a:t> </a:t>
            </a:r>
            <a:endParaRPr/>
          </a:p>
        </p:txBody>
      </p:sp>
      <p:sp>
        <p:nvSpPr>
          <p:cNvPr id="287" name="Google Shape;287;p36"/>
          <p:cNvSpPr txBox="1"/>
          <p:nvPr/>
        </p:nvSpPr>
        <p:spPr>
          <a:xfrm>
            <a:off x="1714500" y="6211888"/>
            <a:ext cx="5270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>
            <a:spLocks noGrp="1"/>
          </p:cNvSpPr>
          <p:nvPr>
            <p:ph type="title"/>
          </p:nvPr>
        </p:nvSpPr>
        <p:spPr>
          <a:xfrm>
            <a:off x="900113" y="765175"/>
            <a:ext cx="7866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/>
              <a:t>Metody generalizace</a:t>
            </a:r>
            <a:endParaRPr/>
          </a:p>
        </p:txBody>
      </p:sp>
      <p:sp>
        <p:nvSpPr>
          <p:cNvPr id="293" name="Google Shape;293;p37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8660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20687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cs-CZ" dirty="0"/>
              <a:t> výběr</a:t>
            </a:r>
            <a:endParaRPr dirty="0"/>
          </a:p>
          <a:p>
            <a:pPr marL="420687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cs-CZ" dirty="0"/>
              <a:t> klasifikace</a:t>
            </a:r>
            <a:endParaRPr dirty="0"/>
          </a:p>
          <a:p>
            <a:pPr marL="420687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cs-CZ" dirty="0"/>
              <a:t> operace s plochami</a:t>
            </a:r>
            <a:endParaRPr dirty="0"/>
          </a:p>
          <a:p>
            <a:pPr marL="420687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cs-CZ" dirty="0"/>
              <a:t> prostorová redukce</a:t>
            </a:r>
            <a:endParaRPr dirty="0"/>
          </a:p>
          <a:p>
            <a:pPr marL="420687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cs-CZ" dirty="0"/>
              <a:t> změna grafické reprezentace</a:t>
            </a:r>
            <a:endParaRPr dirty="0"/>
          </a:p>
          <a:p>
            <a:pPr marL="433387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dirty="0"/>
              <a:t> zvýraznění</a:t>
            </a:r>
            <a:endParaRPr dirty="0"/>
          </a:p>
          <a:p>
            <a:pPr marL="420687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cs-CZ" dirty="0"/>
              <a:t> generalizace textových popisků a doplňků</a:t>
            </a:r>
            <a:endParaRPr dirty="0"/>
          </a:p>
          <a:p>
            <a:pPr marL="420687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cs-CZ" b="1" dirty="0"/>
              <a:t> geometrická generalizace</a:t>
            </a:r>
            <a:endParaRPr b="1" dirty="0"/>
          </a:p>
          <a:p>
            <a:pPr marL="90487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>
            <a:spLocks noGrp="1"/>
          </p:cNvSpPr>
          <p:nvPr>
            <p:ph type="title"/>
          </p:nvPr>
        </p:nvSpPr>
        <p:spPr>
          <a:xfrm>
            <a:off x="900113" y="228600"/>
            <a:ext cx="7866000" cy="15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8. Geometrická generalizace</a:t>
            </a:r>
            <a:endParaRPr/>
          </a:p>
        </p:txBody>
      </p:sp>
      <p:sp>
        <p:nvSpPr>
          <p:cNvPr id="299" name="Google Shape;299;p38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8660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dirty="0"/>
              <a:t> úprava tvarů linií a polygonů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800"/>
              <a:buAutoNum type="alphaUcPeriod"/>
            </a:pPr>
            <a:r>
              <a:rPr lang="cs-CZ" dirty="0"/>
              <a:t>zjednodušení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cs-CZ" dirty="0"/>
              <a:t>vyhlazení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cs-CZ" dirty="0"/>
              <a:t>zvýraznění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cs-CZ" dirty="0"/>
              <a:t>posun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cs-CZ" dirty="0"/>
              <a:t>pootočení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900113" y="228600"/>
            <a:ext cx="7866000" cy="15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8-A. Zjednodušení</a:t>
            </a:r>
            <a:endParaRPr/>
          </a:p>
        </p:txBody>
      </p:sp>
      <p:sp>
        <p:nvSpPr>
          <p:cNvPr id="306" name="Google Shape;306;p39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8660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cs-CZ" dirty="0"/>
              <a:t>linie a plochy</a:t>
            </a:r>
            <a:endParaRPr dirty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cs-CZ" dirty="0"/>
              <a:t>příliš detailní</a:t>
            </a:r>
            <a:endParaRPr dirty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cs-CZ" dirty="0"/>
              <a:t>zachování koncových bodů, specifických tvarů, relativních proporcí</a:t>
            </a:r>
            <a:endParaRPr dirty="0"/>
          </a:p>
        </p:txBody>
      </p:sp>
      <p:pic>
        <p:nvPicPr>
          <p:cNvPr id="307" name="Google Shape;30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787" y="3411513"/>
            <a:ext cx="7972426" cy="2684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 txBox="1">
            <a:spLocks noGrp="1"/>
          </p:cNvSpPr>
          <p:nvPr>
            <p:ph type="title"/>
          </p:nvPr>
        </p:nvSpPr>
        <p:spPr>
          <a:xfrm>
            <a:off x="900113" y="228600"/>
            <a:ext cx="7866000" cy="15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8-B. Vyhlazení</a:t>
            </a:r>
            <a:endParaRPr/>
          </a:p>
        </p:txBody>
      </p:sp>
      <p:sp>
        <p:nvSpPr>
          <p:cNvPr id="313" name="Google Shape;313;p40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8660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cs-CZ" dirty="0"/>
              <a:t>zlepšení estetičnosti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cs-CZ" dirty="0"/>
              <a:t>často se používá po aplikaci zjednodušení</a:t>
            </a:r>
            <a:endParaRPr dirty="0"/>
          </a:p>
        </p:txBody>
      </p:sp>
      <p:pic>
        <p:nvPicPr>
          <p:cNvPr id="314" name="Google Shape;31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988" y="3024675"/>
            <a:ext cx="7666037" cy="2592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900113" y="765175"/>
            <a:ext cx="786606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/>
              <a:t>Kartografická generalizace</a:t>
            </a:r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900113" y="1916113"/>
            <a:ext cx="7866062" cy="417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dirty="0"/>
              <a:t> výběr a cílevědomé zevšeobecnění objektů znázorňovaných na mapě úměrně jejich </a:t>
            </a:r>
            <a:r>
              <a:rPr lang="cs-CZ" b="1" dirty="0">
                <a:solidFill>
                  <a:schemeClr val="tx1"/>
                </a:solidFill>
              </a:rPr>
              <a:t>významu, charakteru území, měřítku a účelu mapy </a:t>
            </a:r>
            <a:r>
              <a:rPr lang="cs-CZ" dirty="0"/>
              <a:t>(Čapek a kol., 1992)</a:t>
            </a:r>
            <a:endParaRPr dirty="0"/>
          </a:p>
        </p:txBody>
      </p:sp>
      <p:pic>
        <p:nvPicPr>
          <p:cNvPr id="121" name="Google Shape;121;p15" descr="File0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2811463"/>
            <a:ext cx="6473825" cy="3300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 txBox="1">
            <a:spLocks noGrp="1"/>
          </p:cNvSpPr>
          <p:nvPr>
            <p:ph type="title"/>
          </p:nvPr>
        </p:nvSpPr>
        <p:spPr>
          <a:xfrm>
            <a:off x="827088" y="228600"/>
            <a:ext cx="7939200" cy="15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8-C. Zvýraznění</a:t>
            </a:r>
            <a:endParaRPr/>
          </a:p>
        </p:txBody>
      </p:sp>
      <p:sp>
        <p:nvSpPr>
          <p:cNvPr id="320" name="Google Shape;320;p41"/>
          <p:cNvSpPr txBox="1">
            <a:spLocks noGrp="1"/>
          </p:cNvSpPr>
          <p:nvPr>
            <p:ph type="body" idx="1"/>
          </p:nvPr>
        </p:nvSpPr>
        <p:spPr>
          <a:xfrm>
            <a:off x="827088" y="1844675"/>
            <a:ext cx="79392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19087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cs-CZ" dirty="0"/>
              <a:t> za účelem zdůraznění charakteristických tvarů</a:t>
            </a:r>
            <a:endParaRPr dirty="0"/>
          </a:p>
          <a:p>
            <a:pPr marL="485775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cs-CZ" dirty="0"/>
              <a:t>např. zvýraznění meandrů vodního toku</a:t>
            </a:r>
            <a:endParaRPr dirty="0"/>
          </a:p>
          <a:p>
            <a:pPr marL="485775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cs-CZ" dirty="0"/>
              <a:t>pravoúhlé vyrovnání - u budov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>
            <a:spLocks noGrp="1"/>
          </p:cNvSpPr>
          <p:nvPr>
            <p:ph type="title"/>
          </p:nvPr>
        </p:nvSpPr>
        <p:spPr>
          <a:xfrm>
            <a:off x="900113" y="228600"/>
            <a:ext cx="7866000" cy="15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8-D. Posunutí</a:t>
            </a:r>
            <a:endParaRPr/>
          </a:p>
        </p:txBody>
      </p:sp>
      <p:sp>
        <p:nvSpPr>
          <p:cNvPr id="326" name="Google Shape;326;p42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8660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cs-CZ" dirty="0"/>
              <a:t>pro lepší zviditelnění prvků, které by mohly splývat v jeden celek</a:t>
            </a:r>
            <a:endParaRPr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cs-CZ" dirty="0"/>
              <a:t>odsazují se objekty s menší prioritou</a:t>
            </a:r>
            <a:endParaRPr dirty="0"/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cs-CZ" sz="2000" dirty="0"/>
              <a:t>porušení polohy, ale zlepšení přehlednosti</a:t>
            </a:r>
            <a:endParaRPr sz="2000" dirty="0"/>
          </a:p>
        </p:txBody>
      </p:sp>
      <p:pic>
        <p:nvPicPr>
          <p:cNvPr id="327" name="Google Shape;32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8" y="3428988"/>
            <a:ext cx="7848600" cy="245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>
            <a:spLocks noGrp="1"/>
          </p:cNvSpPr>
          <p:nvPr>
            <p:ph type="title"/>
          </p:nvPr>
        </p:nvSpPr>
        <p:spPr>
          <a:xfrm>
            <a:off x="900113" y="228600"/>
            <a:ext cx="7866000" cy="15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8-E. Pootočení</a:t>
            </a:r>
            <a:endParaRPr/>
          </a:p>
        </p:txBody>
      </p:sp>
      <p:sp>
        <p:nvSpPr>
          <p:cNvPr id="333" name="Google Shape;333;p43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8660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cs-CZ" dirty="0"/>
              <a:t>ztráta přesnosti datového modelu</a:t>
            </a:r>
            <a:endParaRPr dirty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cs-CZ" dirty="0"/>
              <a:t>pouze v kombinaci s přesným modelem</a:t>
            </a:r>
            <a:endParaRPr dirty="0"/>
          </a:p>
        </p:txBody>
      </p:sp>
      <p:pic>
        <p:nvPicPr>
          <p:cNvPr id="334" name="Google Shape;33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375" y="3320138"/>
            <a:ext cx="7869237" cy="264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 txBox="1">
            <a:spLocks noGrp="1"/>
          </p:cNvSpPr>
          <p:nvPr>
            <p:ph type="title"/>
          </p:nvPr>
        </p:nvSpPr>
        <p:spPr>
          <a:xfrm>
            <a:off x="900113" y="228600"/>
            <a:ext cx="7866000" cy="15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Algoritmy</a:t>
            </a:r>
            <a:endParaRPr/>
          </a:p>
        </p:txBody>
      </p:sp>
      <p:sp>
        <p:nvSpPr>
          <p:cNvPr id="340" name="Google Shape;340;p44"/>
          <p:cNvSpPr txBox="1">
            <a:spLocks noGrp="1"/>
          </p:cNvSpPr>
          <p:nvPr>
            <p:ph type="body" idx="1"/>
          </p:nvPr>
        </p:nvSpPr>
        <p:spPr>
          <a:xfrm>
            <a:off x="900124" y="1844675"/>
            <a:ext cx="74820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dirty="0"/>
              <a:t> </a:t>
            </a:r>
            <a:r>
              <a:rPr lang="cs-CZ" dirty="0" err="1"/>
              <a:t>ArcGis</a:t>
            </a:r>
            <a:r>
              <a:rPr lang="cs-CZ" dirty="0"/>
              <a:t> nabízí využití různých generalizačních algoritmů nejen pro geometrickou generalizaci</a:t>
            </a:r>
            <a:endParaRPr dirty="0"/>
          </a:p>
          <a:p>
            <a:pPr marL="90487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dirty="0"/>
              <a:t> než nějaký algoritmus (ale i jiný nástroj) využijete, je nutné si nejprve zjistit na jakém principu funguje</a:t>
            </a:r>
            <a:endParaRPr dirty="0"/>
          </a:p>
          <a:p>
            <a:pPr marL="382587" lvl="1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 dirty="0"/>
              <a:t>k tomuto slouží </a:t>
            </a:r>
            <a:r>
              <a:rPr lang="cs-CZ" dirty="0" err="1"/>
              <a:t>Help</a:t>
            </a:r>
            <a:r>
              <a:rPr lang="cs-CZ" dirty="0"/>
              <a:t>/Nápověda přímo v programu</a:t>
            </a:r>
            <a:endParaRPr dirty="0"/>
          </a:p>
          <a:p>
            <a:pPr marL="382587" lvl="1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 dirty="0" err="1"/>
              <a:t>ArcGIS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na stránkách ESRI</a:t>
            </a:r>
            <a:endParaRPr dirty="0"/>
          </a:p>
          <a:p>
            <a:pPr marL="90487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dirty="0"/>
              <a:t> více se tématem zabývá předmět Analytická kartografie 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 txBox="1">
            <a:spLocks noGrp="1"/>
          </p:cNvSpPr>
          <p:nvPr>
            <p:ph type="body" idx="1"/>
          </p:nvPr>
        </p:nvSpPr>
        <p:spPr>
          <a:xfrm>
            <a:off x="468300" y="368263"/>
            <a:ext cx="81534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 u="sng" dirty="0">
                <a:solidFill>
                  <a:schemeClr val="hlink"/>
                </a:solidFill>
                <a:hlinkClick r:id="rId3"/>
              </a:rPr>
              <a:t>http://desktop.arcgis.com/en/arcmap/latest/tools/cartography-toolbox/an-overview-of-the-generalization-toolset.htm</a:t>
            </a:r>
            <a:endParaRPr dirty="0"/>
          </a:p>
          <a:p>
            <a:pPr marL="90487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346" name="Google Shape;346;p45"/>
          <p:cNvPicPr preferRelativeResize="0"/>
          <p:nvPr/>
        </p:nvPicPr>
        <p:blipFill rotWithShape="1">
          <a:blip r:embed="rId4">
            <a:alphaModFix/>
          </a:blip>
          <a:srcRect t="15346" b="3800"/>
          <a:stretch/>
        </p:blipFill>
        <p:spPr>
          <a:xfrm>
            <a:off x="696999" y="1240075"/>
            <a:ext cx="7696000" cy="497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6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Příklad: Simplify Line</a:t>
            </a:r>
            <a:endParaRPr/>
          </a:p>
        </p:txBody>
      </p:sp>
      <p:sp>
        <p:nvSpPr>
          <p:cNvPr id="352" name="Google Shape;352;p46"/>
          <p:cNvSpPr txBox="1">
            <a:spLocks noGrp="1"/>
          </p:cNvSpPr>
          <p:nvPr>
            <p:ph type="body" idx="1"/>
          </p:nvPr>
        </p:nvSpPr>
        <p:spPr>
          <a:xfrm>
            <a:off x="612775" y="1844675"/>
            <a:ext cx="81534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353" name="Google Shape;35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26300"/>
            <a:ext cx="9036049" cy="42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1638" y="1451663"/>
            <a:ext cx="4824412" cy="37338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5" name="Google Shape;355;p46"/>
          <p:cNvSpPr/>
          <p:nvPr/>
        </p:nvSpPr>
        <p:spPr>
          <a:xfrm>
            <a:off x="179388" y="3429000"/>
            <a:ext cx="2089200" cy="216000"/>
          </a:xfrm>
          <a:prstGeom prst="roundRect">
            <a:avLst>
              <a:gd name="adj" fmla="val 16667"/>
            </a:avLst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6" name="Google Shape;356;p46"/>
          <p:cNvCxnSpPr/>
          <p:nvPr/>
        </p:nvCxnSpPr>
        <p:spPr>
          <a:xfrm>
            <a:off x="2268538" y="3536950"/>
            <a:ext cx="19431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7"/>
          <p:cNvSpPr txBox="1">
            <a:spLocks noGrp="1"/>
          </p:cNvSpPr>
          <p:nvPr>
            <p:ph type="title"/>
          </p:nvPr>
        </p:nvSpPr>
        <p:spPr>
          <a:xfrm>
            <a:off x="423925" y="152400"/>
            <a:ext cx="853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Funkčnost jednotlivých algoritmů</a:t>
            </a:r>
            <a:endParaRPr dirty="0"/>
          </a:p>
        </p:txBody>
      </p:sp>
      <p:sp>
        <p:nvSpPr>
          <p:cNvPr id="362" name="Google Shape;362;p47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363" name="Google Shape;36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" y="1143000"/>
            <a:ext cx="2771775" cy="569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7"/>
          <p:cNvPicPr preferRelativeResize="0"/>
          <p:nvPr/>
        </p:nvPicPr>
        <p:blipFill rotWithShape="1">
          <a:blip r:embed="rId4">
            <a:alphaModFix/>
          </a:blip>
          <a:srcRect l="18370" t="14729" r="27709" b="59534"/>
          <a:stretch/>
        </p:blipFill>
        <p:spPr>
          <a:xfrm>
            <a:off x="1979613" y="4483100"/>
            <a:ext cx="7164388" cy="192404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7"/>
          <p:cNvSpPr txBox="1"/>
          <p:nvPr/>
        </p:nvSpPr>
        <p:spPr>
          <a:xfrm>
            <a:off x="-85538" y="-738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8-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/>
          <p:cNvSpPr txBox="1">
            <a:spLocks noGrp="1"/>
          </p:cNvSpPr>
          <p:nvPr>
            <p:ph type="title"/>
          </p:nvPr>
        </p:nvSpPr>
        <p:spPr>
          <a:xfrm>
            <a:off x="900113" y="228600"/>
            <a:ext cx="7866062" cy="15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Zadání cvičení</a:t>
            </a:r>
            <a:endParaRPr/>
          </a:p>
        </p:txBody>
      </p:sp>
      <p:sp>
        <p:nvSpPr>
          <p:cNvPr id="371" name="Google Shape;371;p48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864475" cy="413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Stáhněte si data za přidělený okres</a:t>
            </a:r>
            <a:endParaRPr/>
          </a:p>
          <a:p>
            <a:pPr marL="382588" lvl="1" indent="-18256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z nabídnutých vrstev (uložené v ISu)</a:t>
            </a:r>
            <a:endParaRPr/>
          </a:p>
          <a:p>
            <a:pPr marL="382588" lvl="1" indent="-1825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viz seznam v ISu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Proveďte generalizaci z 1:250 tis. na 1:500 tis. u níže uvedených druhů objektů (lze použít opakovaně i kombinovaně různé způsoby generalizačních postupů):</a:t>
            </a:r>
            <a:endParaRPr/>
          </a:p>
          <a:p>
            <a:pPr marL="566738" lvl="2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 sz="1800"/>
              <a:t>Linie – alespoň dvě liniové vrstvy</a:t>
            </a:r>
            <a:endParaRPr/>
          </a:p>
          <a:p>
            <a:pPr marL="566738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 sz="1800"/>
              <a:t>Bod – alespoň jedna bodová vrstva</a:t>
            </a:r>
            <a:endParaRPr/>
          </a:p>
          <a:p>
            <a:pPr marL="566737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 sz="1800"/>
              <a:t>Polygon – alespoň dvě polygonové vrstvy</a:t>
            </a:r>
            <a:endParaRPr sz="1800"/>
          </a:p>
          <a:p>
            <a:pPr marL="566737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o"/>
            </a:pPr>
            <a:r>
              <a:rPr lang="cs-CZ" sz="1800"/>
              <a:t>nezapomenout na generalizaci popisků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</a:t>
            </a:r>
            <a:r>
              <a:rPr lang="cs-CZ" b="1"/>
              <a:t>Účel mapy</a:t>
            </a:r>
            <a:r>
              <a:rPr lang="cs-CZ"/>
              <a:t>: všeobecný topografický podklad pro tvorbu tematické mapy</a:t>
            </a:r>
            <a:endParaRPr/>
          </a:p>
          <a:p>
            <a:pPr marL="90488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ourier New"/>
              <a:buNone/>
            </a:pP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9"/>
          <p:cNvSpPr txBox="1">
            <a:spLocks noGrp="1"/>
          </p:cNvSpPr>
          <p:nvPr>
            <p:ph type="title"/>
          </p:nvPr>
        </p:nvSpPr>
        <p:spPr>
          <a:xfrm>
            <a:off x="900113" y="228600"/>
            <a:ext cx="7866062" cy="15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Zadání cvičení</a:t>
            </a:r>
            <a:endParaRPr/>
          </a:p>
        </p:txBody>
      </p:sp>
      <p:sp>
        <p:nvSpPr>
          <p:cNvPr id="377" name="Google Shape;377;p49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866062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lang="cs-CZ"/>
              <a:t> Vyzkoušejte minimálně od každého druhu:</a:t>
            </a:r>
            <a:endParaRPr/>
          </a:p>
          <a:p>
            <a:pPr marL="382588" lvl="1" indent="-18256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○"/>
            </a:pPr>
            <a:r>
              <a:rPr lang="cs-CZ"/>
              <a:t>Simplify/Smooth</a:t>
            </a:r>
            <a:endParaRPr/>
          </a:p>
          <a:p>
            <a:pPr marL="382587" lvl="1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○"/>
            </a:pPr>
            <a:r>
              <a:rPr lang="cs-CZ"/>
              <a:t>Výběr</a:t>
            </a:r>
            <a:endParaRPr/>
          </a:p>
          <a:p>
            <a:pPr marL="382588" lvl="1" indent="-1825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Klasifikace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90487" marR="0" lvl="0" indent="-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  Zvolte </a:t>
            </a:r>
            <a:r>
              <a:rPr lang="cs-CZ" b="1"/>
              <a:t>vhodné</a:t>
            </a:r>
            <a:r>
              <a:rPr lang="cs-CZ"/>
              <a:t> generalizační metody a v protokolu je </a:t>
            </a:r>
            <a:r>
              <a:rPr lang="cs-CZ" b="1"/>
              <a:t>popište</a:t>
            </a:r>
            <a:endParaRPr/>
          </a:p>
          <a:p>
            <a:pPr marL="382587" lvl="1" indent="-18256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○"/>
            </a:pPr>
            <a:r>
              <a:rPr lang="cs-CZ"/>
              <a:t> stačí jednoduše popsat princip jaké proměnné jste zvolili a vysvětlete je (aby bylo jasné, že problematice rozumíte)</a:t>
            </a:r>
            <a:endParaRPr/>
          </a:p>
          <a:p>
            <a:pPr marL="382587" lvl="1" indent="-182562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sz="2000"/>
              <a:t>zamyslete a odůvodněte vhodné použití generalizačních metod vzhledem k území a účelu mapy</a:t>
            </a:r>
            <a:endParaRPr/>
          </a:p>
          <a:p>
            <a:pPr marL="90488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0"/>
          <p:cNvSpPr txBox="1">
            <a:spLocks noGrp="1"/>
          </p:cNvSpPr>
          <p:nvPr>
            <p:ph type="title"/>
          </p:nvPr>
        </p:nvSpPr>
        <p:spPr>
          <a:xfrm>
            <a:off x="900113" y="228600"/>
            <a:ext cx="7866062" cy="15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Zadání cvičení</a:t>
            </a:r>
            <a:endParaRPr/>
          </a:p>
        </p:txBody>
      </p:sp>
      <p:sp>
        <p:nvSpPr>
          <p:cNvPr id="383" name="Google Shape;383;p50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488237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Výsledkem jsou </a:t>
            </a:r>
            <a:r>
              <a:rPr lang="cs-CZ" b="1"/>
              <a:t>2 mapy ve 2 měřítcích </a:t>
            </a:r>
            <a:r>
              <a:rPr lang="cs-CZ"/>
              <a:t>(1x 1:250 tis.+</a:t>
            </a:r>
            <a:br>
              <a:rPr lang="cs-CZ"/>
            </a:br>
            <a:r>
              <a:rPr lang="cs-CZ"/>
              <a:t>+ 1x 1:500 tis.) se všemi náležitostmi a ve vhodném mapovém formátu</a:t>
            </a:r>
            <a:endParaRPr/>
          </a:p>
          <a:p>
            <a:pPr marL="382588" lvl="1" indent="-18256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export do PNG!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b="1"/>
              <a:t> +</a:t>
            </a:r>
            <a:r>
              <a:rPr lang="cs-CZ"/>
              <a:t> odevzdané generalizované mapové vrstvy </a:t>
            </a:r>
            <a:r>
              <a:rPr lang="cs-CZ" b="1"/>
              <a:t>(ZIP)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nezapomeňte na všechny </a:t>
            </a:r>
            <a:r>
              <a:rPr lang="cs-CZ" b="1"/>
              <a:t>náležitosti protokolu!</a:t>
            </a:r>
            <a:endParaRPr/>
          </a:p>
          <a:p>
            <a:pPr marL="90488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None/>
            </a:pPr>
            <a:endParaRPr b="1"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b="1">
                <a:solidFill>
                  <a:srgbClr val="FF0000"/>
                </a:solidFill>
              </a:rPr>
              <a:t> Celkem 10 b., odevzdání do dvou týdnů</a:t>
            </a:r>
            <a:endParaRPr/>
          </a:p>
          <a:p>
            <a:pPr marL="90488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900113" y="765175"/>
            <a:ext cx="785177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/>
              <a:t>Proč generalizujeme?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866062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redukce objemu dat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změna měřítka mapy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změna účelu mapy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zlepšení grafické stránky mapy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1"/>
          <p:cNvSpPr txBox="1">
            <a:spLocks noGrp="1"/>
          </p:cNvSpPr>
          <p:nvPr>
            <p:ph type="title"/>
          </p:nvPr>
        </p:nvSpPr>
        <p:spPr>
          <a:xfrm>
            <a:off x="124400" y="228600"/>
            <a:ext cx="90195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Měřítko a výpočet délky na mapách</a:t>
            </a:r>
            <a:endParaRPr/>
          </a:p>
        </p:txBody>
      </p:sp>
      <p:sp>
        <p:nvSpPr>
          <p:cNvPr id="389" name="Google Shape;389;p51"/>
          <p:cNvSpPr txBox="1">
            <a:spLocks noGrp="1"/>
          </p:cNvSpPr>
          <p:nvPr>
            <p:ph type="body" idx="1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4 typy úloh:</a:t>
            </a:r>
            <a:endParaRPr/>
          </a:p>
          <a:p>
            <a:pPr marL="382588" lvl="1" indent="-182563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výpočet skutečné vzdálenosti</a:t>
            </a:r>
            <a:endParaRPr/>
          </a:p>
          <a:p>
            <a:pPr marL="382588" lvl="1" indent="-182563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výpočet vzdálenosti na mapě</a:t>
            </a:r>
            <a:endParaRPr/>
          </a:p>
          <a:p>
            <a:pPr marL="382588" lvl="1" indent="-182563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výpočet měřítka</a:t>
            </a:r>
            <a:endParaRPr/>
          </a:p>
          <a:p>
            <a:pPr marL="382588" lvl="1" indent="-182563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výpočet plochy ve skutečnosti/na mapě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Výpočet skutečné vzdálenosti</a:t>
            </a:r>
            <a:endParaRPr lang="en-GB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  <a:defRPr/>
                </a:pPr>
                <a:r>
                  <a:rPr lang="cs-CZ" dirty="0"/>
                  <a:t> Vypočítejte skutečnou vzdálenost (D) mezi místy A a B, jestliže naměřená vzdálenost na mapě (d) v měřítku (M) 1:15 000 000 je 6 cm.</a:t>
                </a:r>
              </a:p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  <a:defRPr/>
                </a:pPr>
                <a:r>
                  <a:rPr lang="cs-CZ" dirty="0"/>
                  <a:t> Řešení: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𝑑𝑀</m:t>
                    </m:r>
                  </m:oMath>
                </a14:m>
                <a:endParaRPr lang="cs-CZ" sz="2000" dirty="0">
                  <a:solidFill>
                    <a:srgbClr val="FF0000"/>
                  </a:solidFill>
                </a:endParaRPr>
              </a:p>
              <a:p>
                <a:pPr marL="366713" lvl="1" indent="0">
                  <a:lnSpc>
                    <a:spcPct val="150000"/>
                  </a:lnSpc>
                  <a:buNone/>
                  <a:defRPr/>
                </a:pPr>
                <a:r>
                  <a:rPr lang="cs-CZ" sz="2000" dirty="0">
                    <a:solidFill>
                      <a:srgbClr val="FF0000"/>
                    </a:solidFill>
                  </a:rPr>
                  <a:t>	</a:t>
                </a:r>
                <a:r>
                  <a:rPr lang="cs-CZ" sz="2000" i="1" dirty="0">
                    <a:solidFill>
                      <a:srgbClr val="FF0000"/>
                    </a:solidFill>
                  </a:rPr>
                  <a:t>1cm na mapě = 15 000 000 cm (150 km) ve skutečnosti</a:t>
                </a:r>
              </a:p>
              <a:p>
                <a:pPr marL="366713" lvl="1" indent="0">
                  <a:lnSpc>
                    <a:spcPct val="150000"/>
                  </a:lnSpc>
                  <a:buNone/>
                  <a:defRPr/>
                </a:pPr>
                <a:r>
                  <a:rPr lang="cs-CZ" sz="2000" i="1" dirty="0">
                    <a:solidFill>
                      <a:srgbClr val="FF0000"/>
                    </a:solidFill>
                  </a:rPr>
                  <a:t>	6 cm a mapě = ? cm (km) ve skutečnosti</a:t>
                </a:r>
              </a:p>
              <a:p>
                <a:pPr marL="201168" lvl="1" indent="0">
                  <a:lnSpc>
                    <a:spcPct val="150000"/>
                  </a:lnSpc>
                  <a:buNone/>
                  <a:defRPr/>
                </a:pPr>
                <a:r>
                  <a:rPr lang="cs-CZ" sz="2000" i="1" dirty="0">
                    <a:solidFill>
                      <a:srgbClr val="FF0000"/>
                    </a:solidFill>
                  </a:rPr>
                  <a:t>	D = 6 x 150 km = </a:t>
                </a:r>
                <a:r>
                  <a:rPr lang="cs-CZ" sz="2000" b="1" i="1" dirty="0">
                    <a:solidFill>
                      <a:srgbClr val="FF0000"/>
                    </a:solidFill>
                    <a:uFill>
                      <a:solidFill>
                        <a:srgbClr val="FF0000"/>
                      </a:solidFill>
                    </a:uFill>
                  </a:rPr>
                  <a:t>900 km</a:t>
                </a:r>
              </a:p>
              <a:p>
                <a:pPr marL="366713" lvl="1" indent="0">
                  <a:lnSpc>
                    <a:spcPct val="150000"/>
                  </a:lnSpc>
                  <a:buNone/>
                  <a:defRPr/>
                </a:pPr>
                <a:r>
                  <a:rPr lang="cs-CZ" sz="2000" dirty="0">
                    <a:solidFill>
                      <a:srgbClr val="FF0000"/>
                    </a:solidFill>
                    <a:uFill>
                      <a:solidFill>
                        <a:srgbClr val="FF0000"/>
                      </a:solidFill>
                    </a:uFill>
                  </a:rPr>
                  <a:t>	Skutečná vzdálenost mezi body A </a:t>
                </a:r>
                <a:r>
                  <a:rPr lang="cs-CZ" sz="2000" dirty="0" err="1">
                    <a:solidFill>
                      <a:srgbClr val="FF0000"/>
                    </a:solidFill>
                    <a:uFill>
                      <a:solidFill>
                        <a:srgbClr val="FF0000"/>
                      </a:solidFill>
                    </a:uFill>
                  </a:rPr>
                  <a:t>a</a:t>
                </a:r>
                <a:r>
                  <a:rPr lang="cs-CZ" sz="2000" dirty="0">
                    <a:solidFill>
                      <a:srgbClr val="FF0000"/>
                    </a:solidFill>
                    <a:uFill>
                      <a:solidFill>
                        <a:srgbClr val="FF0000"/>
                      </a:solidFill>
                    </a:uFill>
                  </a:rPr>
                  <a:t> B je 900 km.</a:t>
                </a:r>
              </a:p>
              <a:p>
                <a:pPr>
                  <a:defRPr/>
                </a:pPr>
                <a:endParaRPr lang="en-GB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9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Výpočet měřítka mapy:</a:t>
            </a:r>
            <a:endParaRPr lang="en-GB" alt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  <a:defRPr/>
                </a:pPr>
                <a:r>
                  <a:rPr lang="cs-CZ" dirty="0"/>
                  <a:t> Vypočítejte měřítko mapy (M), když skutečná vzdálenost dvou míst (D) je 100 km a vzdálenost na mapě (d) odpovídá 8 cm.</a:t>
                </a:r>
              </a:p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  <a:defRPr/>
                </a:pPr>
                <a:r>
                  <a:rPr lang="cs-CZ" dirty="0"/>
                  <a:t> Řešení: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  <a:p>
                <a:pPr marL="201168" lvl="1" indent="0">
                  <a:lnSpc>
                    <a:spcPct val="150000"/>
                  </a:lnSpc>
                  <a:buNone/>
                  <a:defRPr/>
                </a:pPr>
                <a:r>
                  <a:rPr lang="cs-CZ" sz="2000" i="1" dirty="0">
                    <a:solidFill>
                      <a:srgbClr val="FF0000"/>
                    </a:solidFill>
                  </a:rPr>
                  <a:t>	8 cm na mapě= 100 km/10 000 000 cm ve skutečnosti</a:t>
                </a:r>
              </a:p>
              <a:p>
                <a:pPr marL="201168" lvl="1" indent="0">
                  <a:lnSpc>
                    <a:spcPct val="150000"/>
                  </a:lnSpc>
                  <a:buNone/>
                  <a:defRPr/>
                </a:pPr>
                <a:r>
                  <a:rPr lang="cs-CZ" sz="2000" i="1" dirty="0">
                    <a:solidFill>
                      <a:srgbClr val="FF0000"/>
                    </a:solidFill>
                  </a:rPr>
                  <a:t>	M = 1:? = 1:10 000 000/8 </a:t>
                </a:r>
              </a:p>
              <a:p>
                <a:pPr marL="201168" lvl="1" indent="0">
                  <a:lnSpc>
                    <a:spcPct val="150000"/>
                  </a:lnSpc>
                  <a:buNone/>
                  <a:defRPr/>
                </a:pPr>
                <a:r>
                  <a:rPr lang="cs-CZ" sz="2000" i="1" dirty="0">
                    <a:solidFill>
                      <a:srgbClr val="FF0000"/>
                    </a:solidFill>
                  </a:rPr>
                  <a:t>	M = </a:t>
                </a:r>
                <a:r>
                  <a:rPr lang="cs-CZ" sz="2000" b="1" i="1" dirty="0">
                    <a:solidFill>
                      <a:srgbClr val="FF0000"/>
                    </a:solidFill>
                  </a:rPr>
                  <a:t>1:1 250 000</a:t>
                </a:r>
              </a:p>
              <a:p>
                <a:pPr marL="201168" lvl="1" indent="0">
                  <a:lnSpc>
                    <a:spcPct val="150000"/>
                  </a:lnSpc>
                  <a:buNone/>
                  <a:defRPr/>
                </a:pPr>
                <a:r>
                  <a:rPr lang="cs-CZ" sz="2000" dirty="0">
                    <a:solidFill>
                      <a:srgbClr val="FF0000"/>
                    </a:solidFill>
                  </a:rPr>
                  <a:t>	Meřítko mapy je 1:1 250 000.</a:t>
                </a:r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39" r="-13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20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Výpočet vzdálenosti na mapě</a:t>
            </a:r>
            <a:endParaRPr lang="en-GB" alt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  <a:defRPr/>
                </a:pPr>
                <a:r>
                  <a:rPr lang="cs-CZ" dirty="0"/>
                  <a:t> Jaká je vzdálenost na mapě (d) z bodu A do bodu B, když znáš měřítko mapy M = 1:20 000 a vzdálenost obou bodů (D) jsou 2 km.</a:t>
                </a:r>
              </a:p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  <a:defRPr/>
                </a:pPr>
                <a:r>
                  <a:rPr lang="cs-CZ" dirty="0"/>
                  <a:t> Řešení: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201168" lvl="1" indent="0">
                  <a:lnSpc>
                    <a:spcPct val="150000"/>
                  </a:lnSpc>
                  <a:buNone/>
                  <a:defRPr/>
                </a:pPr>
                <a:r>
                  <a:rPr lang="cs-CZ" sz="2000" i="1" dirty="0">
                    <a:solidFill>
                      <a:srgbClr val="FF0000"/>
                    </a:solidFill>
                  </a:rPr>
                  <a:t>	1cm na mapě = 200 m (20 000 cm) ve skutečnosti</a:t>
                </a:r>
              </a:p>
              <a:p>
                <a:pPr marL="366713" lvl="1" indent="0">
                  <a:lnSpc>
                    <a:spcPct val="150000"/>
                  </a:lnSpc>
                  <a:buNone/>
                  <a:defRPr/>
                </a:pPr>
                <a:r>
                  <a:rPr lang="cs-CZ" sz="2000" i="1" dirty="0">
                    <a:solidFill>
                      <a:srgbClr val="FF0000"/>
                    </a:solidFill>
                  </a:rPr>
                  <a:t>	d = 2 km (200 000 cm) ve skutečnosti</a:t>
                </a:r>
              </a:p>
              <a:p>
                <a:pPr marL="366713" lvl="1" indent="0">
                  <a:lnSpc>
                    <a:spcPct val="150000"/>
                  </a:lnSpc>
                  <a:buNone/>
                  <a:defRPr/>
                </a:pPr>
                <a:r>
                  <a:rPr lang="cs-CZ" sz="2000" i="1" dirty="0">
                    <a:solidFill>
                      <a:srgbClr val="FF0000"/>
                    </a:solidFill>
                  </a:rPr>
                  <a:t>	d = 200 000/20 000 = </a:t>
                </a:r>
                <a:r>
                  <a:rPr lang="cs-CZ" sz="2000" b="1" i="1" dirty="0">
                    <a:solidFill>
                      <a:srgbClr val="FF0000"/>
                    </a:solidFill>
                  </a:rPr>
                  <a:t>10 cm</a:t>
                </a:r>
              </a:p>
              <a:p>
                <a:pPr marL="366713" lvl="1" indent="0">
                  <a:lnSpc>
                    <a:spcPct val="150000"/>
                  </a:lnSpc>
                  <a:buNone/>
                  <a:defRPr/>
                </a:pPr>
                <a:r>
                  <a:rPr lang="cs-CZ" sz="2000" dirty="0">
                    <a:solidFill>
                      <a:srgbClr val="FF0000"/>
                    </a:solidFill>
                  </a:rPr>
                  <a:t>	Vzdálenost bodů na mapě je 10 cm.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39" r="-2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0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Výpočet plochy ve skutečnosti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  <a:defRPr/>
                </a:pPr>
                <a:r>
                  <a:rPr lang="cs-CZ" dirty="0"/>
                  <a:t> Vypočítejte skutečnou rozlohu jezera (P), jestliže na mapě M = 1:5 000 má jezero rozlohu (p) 6 000 mm</a:t>
                </a:r>
                <a:r>
                  <a:rPr lang="cs-CZ" baseline="30000" dirty="0"/>
                  <a:t>2</a:t>
                </a:r>
                <a:r>
                  <a:rPr lang="cs-CZ" dirty="0"/>
                  <a:t>.</a:t>
                </a:r>
              </a:p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  <a:defRPr/>
                </a:pPr>
                <a:r>
                  <a:rPr lang="cs-CZ" dirty="0"/>
                  <a:t> Řešení: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cs-CZ" b="0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cs-CZ" baseline="300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Wingdings" panose="05000000000000000000" pitchFamily="2" charset="2"/>
                  <a:buNone/>
                  <a:defRPr/>
                </a:pPr>
                <a:r>
                  <a:rPr lang="cs-CZ" i="1" dirty="0">
                    <a:solidFill>
                      <a:srgbClr val="FF0000"/>
                    </a:solidFill>
                  </a:rPr>
                  <a:t>	1 cm na mapě = 5 000 cm (50 m) ve skutečnosti</a:t>
                </a:r>
              </a:p>
              <a:p>
                <a:pPr marL="0" indent="0">
                  <a:buFont typeface="Wingdings" panose="05000000000000000000" pitchFamily="2" charset="2"/>
                  <a:buNone/>
                  <a:defRPr/>
                </a:pPr>
                <a:r>
                  <a:rPr lang="cs-CZ" i="1" dirty="0">
                    <a:solidFill>
                      <a:srgbClr val="FF0000"/>
                    </a:solidFill>
                  </a:rPr>
                  <a:t>	1 cm</a:t>
                </a:r>
                <a:r>
                  <a:rPr lang="cs-CZ" i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cs-CZ" i="1" dirty="0">
                    <a:solidFill>
                      <a:srgbClr val="FF0000"/>
                    </a:solidFill>
                  </a:rPr>
                  <a:t> na mapě = 50*50 m = 2 500 m</a:t>
                </a:r>
                <a:r>
                  <a:rPr lang="cs-CZ" i="1" baseline="30000" dirty="0">
                    <a:solidFill>
                      <a:srgbClr val="FF0000"/>
                    </a:solidFill>
                  </a:rPr>
                  <a:t>2 </a:t>
                </a:r>
                <a:r>
                  <a:rPr lang="cs-CZ" i="1" dirty="0">
                    <a:solidFill>
                      <a:srgbClr val="FF0000"/>
                    </a:solidFill>
                  </a:rPr>
                  <a:t>ve skutečnosti</a:t>
                </a:r>
                <a:endParaRPr lang="cs-CZ" i="1" baseline="300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Wingdings" panose="05000000000000000000" pitchFamily="2" charset="2"/>
                  <a:buNone/>
                  <a:defRPr/>
                </a:pPr>
                <a:r>
                  <a:rPr lang="cs-CZ" i="1" dirty="0">
                    <a:solidFill>
                      <a:srgbClr val="FF0000"/>
                    </a:solidFill>
                  </a:rPr>
                  <a:t>	p = 6 000 mm</a:t>
                </a:r>
                <a:r>
                  <a:rPr lang="cs-CZ" i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cs-CZ" i="1" dirty="0">
                    <a:solidFill>
                      <a:srgbClr val="FF0000"/>
                    </a:solidFill>
                  </a:rPr>
                  <a:t> na mapě = 60 cm</a:t>
                </a:r>
                <a:r>
                  <a:rPr lang="cs-CZ" i="1" baseline="30000" dirty="0">
                    <a:solidFill>
                      <a:srgbClr val="FF0000"/>
                    </a:solidFill>
                  </a:rPr>
                  <a:t>2 </a:t>
                </a:r>
                <a:r>
                  <a:rPr lang="cs-CZ" i="1" dirty="0">
                    <a:solidFill>
                      <a:srgbClr val="FF0000"/>
                    </a:solidFill>
                  </a:rPr>
                  <a:t>na mapě</a:t>
                </a:r>
                <a:endParaRPr lang="cs-CZ" i="1" baseline="300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Wingdings" panose="05000000000000000000" pitchFamily="2" charset="2"/>
                  <a:buNone/>
                  <a:defRPr/>
                </a:pPr>
                <a:r>
                  <a:rPr lang="cs-CZ" i="1" dirty="0">
                    <a:solidFill>
                      <a:srgbClr val="FF0000"/>
                    </a:solidFill>
                  </a:rPr>
                  <a:t>	P = 60*2 500 = 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150 000 m</a:t>
                </a:r>
                <a:r>
                  <a:rPr lang="cs-CZ" b="1" i="1" baseline="30000" dirty="0">
                    <a:solidFill>
                      <a:srgbClr val="FF0000"/>
                    </a:solidFill>
                  </a:rPr>
                  <a:t>2</a:t>
                </a:r>
                <a:endParaRPr lang="cs-CZ" b="1" i="1" dirty="0">
                  <a:solidFill>
                    <a:srgbClr val="FF0000"/>
                  </a:solidFill>
                </a:endParaRPr>
              </a:p>
              <a:p>
                <a:pPr marL="0" indent="0">
                  <a:buFont typeface="Wingdings" panose="05000000000000000000" pitchFamily="2" charset="2"/>
                  <a:buNone/>
                  <a:defRPr/>
                </a:pPr>
                <a:r>
                  <a:rPr lang="cs-CZ" b="1" i="1" dirty="0">
                    <a:solidFill>
                      <a:srgbClr val="FF0000"/>
                    </a:solidFill>
                  </a:rPr>
                  <a:t>	</a:t>
                </a:r>
                <a:r>
                  <a:rPr lang="cs-CZ" i="1" dirty="0">
                    <a:solidFill>
                      <a:srgbClr val="FF0000"/>
                    </a:solidFill>
                  </a:rPr>
                  <a:t>Skutečná rozloha jezera je 150 000 m</a:t>
                </a:r>
                <a:r>
                  <a:rPr lang="cs-CZ" i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cs-CZ" i="1" dirty="0">
                    <a:solidFill>
                      <a:srgbClr val="FF0000"/>
                    </a:solidFill>
                  </a:rPr>
                  <a:t>.</a:t>
                </a:r>
                <a:endParaRPr lang="cs-CZ" dirty="0"/>
              </a:p>
              <a:p>
                <a:pPr marL="0" indent="0">
                  <a:buFont typeface="Wingdings" panose="05000000000000000000" pitchFamily="2" charset="2"/>
                  <a:buNone/>
                  <a:defRPr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39" r="-9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6"/>
          <p:cNvSpPr txBox="1"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Zdroje</a:t>
            </a:r>
            <a:endParaRPr/>
          </a:p>
        </p:txBody>
      </p:sp>
      <p:sp>
        <p:nvSpPr>
          <p:cNvPr id="419" name="Google Shape;419;p56"/>
          <p:cNvSpPr txBox="1">
            <a:spLocks noGrp="1"/>
          </p:cNvSpPr>
          <p:nvPr>
            <p:ph type="body" idx="1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LAUERMANN, L. (1974): </a:t>
            </a:r>
            <a:r>
              <a:rPr lang="cs-CZ" i="1"/>
              <a:t>Technická kartografie I</a:t>
            </a:r>
            <a:r>
              <a:rPr lang="cs-CZ"/>
              <a:t>. Vojenská akademie Antonína Zápotockého, Brno, 346 s.</a:t>
            </a:r>
            <a:endParaRPr/>
          </a:p>
          <a:p>
            <a:pPr marL="90488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0488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900113" y="765175"/>
            <a:ext cx="786606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/>
              <a:t>Činitelé generalizace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866062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b="1"/>
              <a:t> Účel mapy </a:t>
            </a:r>
            <a:r>
              <a:rPr lang="cs-CZ"/>
              <a:t>- záleží zejména na uživateli a tématu mapy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b="1"/>
              <a:t> Měřítko mapy </a:t>
            </a:r>
            <a:r>
              <a:rPr lang="cs-CZ"/>
              <a:t>- zmenšení měřítka znamená snížení informační kapacity mapy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b="1"/>
              <a:t> Ráz zobrazovaného území </a:t>
            </a:r>
            <a:r>
              <a:rPr lang="cs-CZ"/>
              <a:t>- důležité prvky by měly zůstat zachovány</a:t>
            </a:r>
            <a:endParaRPr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b="1"/>
              <a:t> Způsob grafického znázornění </a:t>
            </a:r>
            <a:r>
              <a:rPr lang="cs-CZ"/>
              <a:t>(znakový klíč) - vliv parametrů znaku (velikost, tvar atd.)</a:t>
            </a:r>
            <a:endParaRPr/>
          </a:p>
          <a:p>
            <a:pPr marL="90488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900113" y="765175"/>
            <a:ext cx="786606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/>
              <a:t>Metody generalizace</a:t>
            </a: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900113" y="1844675"/>
            <a:ext cx="7866062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20688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cs-CZ" dirty="0"/>
              <a:t> výběr</a:t>
            </a:r>
            <a:endParaRPr dirty="0"/>
          </a:p>
          <a:p>
            <a:pPr marL="420688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cs-CZ" dirty="0"/>
              <a:t> klasifikace</a:t>
            </a:r>
            <a:endParaRPr dirty="0"/>
          </a:p>
          <a:p>
            <a:pPr marL="420688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cs-CZ" dirty="0"/>
              <a:t> operace s plochami</a:t>
            </a:r>
            <a:endParaRPr dirty="0"/>
          </a:p>
          <a:p>
            <a:pPr marL="420688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cs-CZ" dirty="0"/>
              <a:t> prostorová redukce</a:t>
            </a:r>
            <a:endParaRPr dirty="0"/>
          </a:p>
          <a:p>
            <a:pPr marL="420687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cs-CZ" dirty="0"/>
              <a:t> změna grafické reprezentace</a:t>
            </a:r>
          </a:p>
          <a:p>
            <a:pPr marL="420687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cs-CZ" dirty="0"/>
              <a:t> zvýraznění</a:t>
            </a:r>
            <a:endParaRPr dirty="0"/>
          </a:p>
          <a:p>
            <a:pPr marL="420688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cs-CZ" dirty="0"/>
              <a:t> generalizace textových popisků a doplňků</a:t>
            </a:r>
            <a:endParaRPr dirty="0"/>
          </a:p>
          <a:p>
            <a:pPr marL="420688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cs-CZ" dirty="0"/>
              <a:t> geometrická generalizace</a:t>
            </a:r>
            <a:endParaRPr dirty="0"/>
          </a:p>
          <a:p>
            <a:pPr marL="90488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8" y="1943100"/>
            <a:ext cx="6265862" cy="203358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827088" y="1844675"/>
            <a:ext cx="8153400" cy="484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dirty="0"/>
              <a:t> výběr zájmových prvků</a:t>
            </a:r>
            <a:endParaRPr dirty="0"/>
          </a:p>
          <a:p>
            <a:pPr marL="90488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None/>
            </a:pPr>
            <a:endParaRPr dirty="0"/>
          </a:p>
          <a:p>
            <a:pPr marL="90488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None/>
            </a:pPr>
            <a:endParaRPr dirty="0"/>
          </a:p>
          <a:p>
            <a:pPr marL="90488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endParaRPr dirty="0"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b="1" dirty="0"/>
              <a:t> </a:t>
            </a:r>
            <a:r>
              <a:rPr lang="cs-CZ" b="1" dirty="0" err="1"/>
              <a:t>cenzální</a:t>
            </a:r>
            <a:r>
              <a:rPr lang="cs-CZ" b="1" dirty="0"/>
              <a:t> výběr </a:t>
            </a:r>
            <a:r>
              <a:rPr lang="cs-CZ" dirty="0"/>
              <a:t>– stanovuje se dolní hranice výběru (obce nad 5000 obyvatel)</a:t>
            </a:r>
            <a:endParaRPr dirty="0"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b="1" dirty="0"/>
              <a:t> normativní výběr </a:t>
            </a:r>
            <a:r>
              <a:rPr lang="cs-CZ" dirty="0"/>
              <a:t>– Jednoduchý (</a:t>
            </a:r>
            <a:r>
              <a:rPr lang="cs-CZ" dirty="0" err="1"/>
              <a:t>Topferův</a:t>
            </a:r>
            <a:r>
              <a:rPr lang="cs-CZ" dirty="0"/>
              <a:t>) zákon odmocniny:</a:t>
            </a:r>
            <a:endParaRPr dirty="0"/>
          </a:p>
          <a:p>
            <a:pPr marL="566738" lvl="2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◦"/>
            </a:pPr>
            <a:r>
              <a:rPr lang="cs-CZ" sz="1600" dirty="0"/>
              <a:t>n</a:t>
            </a:r>
            <a:r>
              <a:rPr lang="cs-CZ" sz="1600" baseline="-25000" dirty="0"/>
              <a:t>o</a:t>
            </a:r>
            <a:r>
              <a:rPr lang="cs-CZ" sz="1600" dirty="0"/>
              <a:t>…počet prvků na mapě odvozené</a:t>
            </a:r>
            <a:endParaRPr dirty="0"/>
          </a:p>
          <a:p>
            <a:pPr marL="566738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◦"/>
            </a:pPr>
            <a:r>
              <a:rPr lang="cs-CZ" sz="1600" dirty="0" err="1"/>
              <a:t>n</a:t>
            </a:r>
            <a:r>
              <a:rPr lang="cs-CZ" sz="1600" baseline="-25000" dirty="0" err="1"/>
              <a:t>p</a:t>
            </a:r>
            <a:r>
              <a:rPr lang="cs-CZ" sz="1600" dirty="0"/>
              <a:t>…počet prvků na mapě podkladové</a:t>
            </a:r>
            <a:endParaRPr dirty="0"/>
          </a:p>
          <a:p>
            <a:pPr marL="566738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◦"/>
            </a:pPr>
            <a:r>
              <a:rPr lang="cs-CZ" sz="1600" dirty="0" err="1"/>
              <a:t>m</a:t>
            </a:r>
            <a:r>
              <a:rPr lang="cs-CZ" sz="1600" baseline="-25000" dirty="0" err="1"/>
              <a:t>o</a:t>
            </a:r>
            <a:r>
              <a:rPr lang="cs-CZ" sz="1600" dirty="0"/>
              <a:t>…měřítkové číslo mapy odvozené</a:t>
            </a:r>
            <a:endParaRPr dirty="0"/>
          </a:p>
          <a:p>
            <a:pPr marL="566738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◦"/>
            </a:pPr>
            <a:r>
              <a:rPr lang="cs-CZ" sz="1600" dirty="0"/>
              <a:t>m</a:t>
            </a:r>
            <a:r>
              <a:rPr lang="cs-CZ" sz="1600" baseline="-25000" dirty="0"/>
              <a:t>p</a:t>
            </a:r>
            <a:r>
              <a:rPr lang="cs-CZ" sz="1600" dirty="0"/>
              <a:t>…měřítkové číslo mapy podkladové</a:t>
            </a:r>
            <a:endParaRPr dirty="0"/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15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1. Metoda výběru</a:t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5652120" y="5085184"/>
            <a:ext cx="2069844" cy="11835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827088" y="228600"/>
            <a:ext cx="7939087" cy="15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Metoda výběru</a:t>
            </a:r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827583" y="1844824"/>
            <a:ext cx="7938591" cy="425117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918" t="-1577"/>
            </a:stretch>
          </a:blip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 </a:t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5364088" y="2924944"/>
            <a:ext cx="2808312" cy="11835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Zkušební výpočet</a:t>
            </a:r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lvl="0" indent="-139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cs-CZ" dirty="0"/>
              <a:t> </a:t>
            </a:r>
            <a:r>
              <a:rPr lang="cs-CZ" b="1" dirty="0"/>
              <a:t>Příklad: </a:t>
            </a:r>
            <a:r>
              <a:rPr lang="cs-CZ" dirty="0"/>
              <a:t>Původní mapu v měřítku 1 : 200 000 s 1000 prvky generalizujeme do měřítka 1 : 500 000. Konstanta významu prvku je 1 a poměr velikosti mapových značek v mapě podkladové a odvozené je 0,5.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cs-CZ" sz="2200" dirty="0"/>
          </a:p>
          <a:p>
            <a:pPr marL="90488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cs-CZ" sz="2200" dirty="0"/>
              <a:t> </a:t>
            </a:r>
            <a:r>
              <a:rPr lang="cs-CZ" b="1" dirty="0"/>
              <a:t>Otázka: </a:t>
            </a:r>
            <a:r>
              <a:rPr lang="cs-CZ" dirty="0"/>
              <a:t>Jaký bude počet prvků na mapě odvozené?</a:t>
            </a:r>
            <a:endParaRPr dirty="0"/>
          </a:p>
          <a:p>
            <a:pPr marL="90488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dirty="0"/>
              <a:t> </a:t>
            </a:r>
            <a:r>
              <a:rPr lang="cs-CZ" b="1" dirty="0"/>
              <a:t>Řešení:</a:t>
            </a:r>
            <a:endParaRPr b="1" dirty="0"/>
          </a:p>
          <a:p>
            <a:pPr marL="90488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90488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62" name="Google Shape;162;p21"/>
          <p:cNvSpPr txBox="1"/>
          <p:nvPr/>
        </p:nvSpPr>
        <p:spPr>
          <a:xfrm>
            <a:off x="2990758" y="4255254"/>
            <a:ext cx="3960440" cy="118352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2990758" y="5438783"/>
            <a:ext cx="2229314" cy="4616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10522" b="-2894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991</Words>
  <Application>Microsoft Office PowerPoint</Application>
  <PresentationFormat>On-screen Show (4:3)</PresentationFormat>
  <Paragraphs>218</Paragraphs>
  <Slides>45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Calibri</vt:lpstr>
      <vt:lpstr>Noto Sans Symbols</vt:lpstr>
      <vt:lpstr>Courier New</vt:lpstr>
      <vt:lpstr>Wingdings</vt:lpstr>
      <vt:lpstr>Arial</vt:lpstr>
      <vt:lpstr>Questrial</vt:lpstr>
      <vt:lpstr>Cambria Math</vt:lpstr>
      <vt:lpstr>Retrospektiva</vt:lpstr>
      <vt:lpstr>GEOGRAFICKÁ KARTOGRAFIE</vt:lpstr>
      <vt:lpstr>Oprava cv2 - časté chyby</vt:lpstr>
      <vt:lpstr>Kartografická generalizace</vt:lpstr>
      <vt:lpstr>Proč generalizujeme?</vt:lpstr>
      <vt:lpstr>Činitelé generalizace</vt:lpstr>
      <vt:lpstr>Metody generalizace</vt:lpstr>
      <vt:lpstr>1. Metoda výběru</vt:lpstr>
      <vt:lpstr>Metoda výběru</vt:lpstr>
      <vt:lpstr>Zkušební výpočet</vt:lpstr>
      <vt:lpstr>Výběr v ArcGisu (Select by…)</vt:lpstr>
      <vt:lpstr>Create layer from selected features</vt:lpstr>
      <vt:lpstr>Export data</vt:lpstr>
      <vt:lpstr>Dílčí soubory formátu SHP</vt:lpstr>
      <vt:lpstr>2. Změna klasifikace</vt:lpstr>
      <vt:lpstr>Klasifikace v ArcGise</vt:lpstr>
      <vt:lpstr>3. Operace s plochami</vt:lpstr>
      <vt:lpstr>4. Prostorová redukce</vt:lpstr>
      <vt:lpstr>5. Změna grafické reprezentace</vt:lpstr>
      <vt:lpstr>6. Zvýraznění</vt:lpstr>
      <vt:lpstr>7. Generalizace textových popisků</vt:lpstr>
      <vt:lpstr>ArcGIS - Popis</vt:lpstr>
      <vt:lpstr>ArcGIS – Popis - Kategorie</vt:lpstr>
      <vt:lpstr>ArcGIS – Popis - Automaticky</vt:lpstr>
      <vt:lpstr>ArcGIS – Popis - Manuálně</vt:lpstr>
      <vt:lpstr>Kartografická generalizace – 2. část</vt:lpstr>
      <vt:lpstr>Metody generalizace</vt:lpstr>
      <vt:lpstr>8. Geometrická generalizace</vt:lpstr>
      <vt:lpstr>8-A. Zjednodušení</vt:lpstr>
      <vt:lpstr>8-B. Vyhlazení</vt:lpstr>
      <vt:lpstr>8-C. Zvýraznění</vt:lpstr>
      <vt:lpstr>8-D. Posunutí</vt:lpstr>
      <vt:lpstr>8-E. Pootočení</vt:lpstr>
      <vt:lpstr>Algoritmy</vt:lpstr>
      <vt:lpstr>PowerPoint Presentation</vt:lpstr>
      <vt:lpstr>Příklad: Simplify Line</vt:lpstr>
      <vt:lpstr>Funkčnost jednotlivých algoritmů</vt:lpstr>
      <vt:lpstr>Zadání cvičení</vt:lpstr>
      <vt:lpstr>Zadání cvičení</vt:lpstr>
      <vt:lpstr>Zadání cvičení</vt:lpstr>
      <vt:lpstr>Měřítko a výpočet délky na mapách</vt:lpstr>
      <vt:lpstr>Výpočet skutečné vzdálenosti</vt:lpstr>
      <vt:lpstr>Výpočet měřítka mapy:</vt:lpstr>
      <vt:lpstr>Výpočet vzdálenosti na mapě</vt:lpstr>
      <vt:lpstr>Výpočet plochy ve skutečnosti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GEOGRAFICKÁ KARTOGRAFIE</dc:title>
  <cp:lastModifiedBy>Dajana Snopková</cp:lastModifiedBy>
  <cp:revision>8</cp:revision>
  <dcterms:modified xsi:type="dcterms:W3CDTF">2018-11-25T14:54:02Z</dcterms:modified>
</cp:coreProperties>
</file>