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9144000"/>
  <p:notesSz cx="6858000" cy="9144000"/>
  <p:embeddedFontLst>
    <p:embeddedFont>
      <p:font typeface="Questrial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Questrial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6" name="Google Shape;14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71f1cfb2d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71f1cfb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471f1cfb2d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 txBox="1"/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" type="subTitle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2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26" name="Google Shape;26;p2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svislý text" type="vertTx">
  <p:cSld name="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1" type="body"/>
          </p:nvPr>
        </p:nvSpPr>
        <p:spPr>
          <a:xfrm rot="5400000">
            <a:off x="2583180" y="85514"/>
            <a:ext cx="4023360" cy="75438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/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vislý nadpis a text" showMasterSp="0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2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2"/>
          <p:cNvSpPr txBox="1"/>
          <p:nvPr>
            <p:ph type="title"/>
          </p:nvPr>
        </p:nvSpPr>
        <p:spPr>
          <a:xfrm rot="5400000">
            <a:off x="4650802" y="2307652"/>
            <a:ext cx="5757421" cy="1971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" type="body"/>
          </p:nvPr>
        </p:nvSpPr>
        <p:spPr>
          <a:xfrm rot="5400000">
            <a:off x="650302" y="393126"/>
            <a:ext cx="5757420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/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části" showMasterSp="0" type="secHead">
  <p:cSld name="SECTION_HEADER"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4"/>
          <p:cNvSpPr txBox="1"/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41" name="Google Shape;41;p4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" type="body"/>
          </p:nvPr>
        </p:nvSpPr>
        <p:spPr>
          <a:xfrm>
            <a:off x="822960" y="1845734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2" type="body"/>
          </p:nvPr>
        </p:nvSpPr>
        <p:spPr>
          <a:xfrm>
            <a:off x="4663440" y="1845736"/>
            <a:ext cx="3703320" cy="4023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" type="body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6"/>
          <p:cNvSpPr txBox="1"/>
          <p:nvPr>
            <p:ph idx="2" type="body"/>
          </p:nvPr>
        </p:nvSpPr>
        <p:spPr>
          <a:xfrm>
            <a:off x="82296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3" type="body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6"/>
          <p:cNvSpPr txBox="1"/>
          <p:nvPr>
            <p:ph idx="4" type="body"/>
          </p:nvPr>
        </p:nvSpPr>
        <p:spPr>
          <a:xfrm>
            <a:off x="466344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Jenom nadpis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" showMasterSp="0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8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titulkem" showMasterSp="0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9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9"/>
          <p:cNvSpPr txBox="1"/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" type="body"/>
          </p:nvPr>
        </p:nvSpPr>
        <p:spPr>
          <a:xfrm>
            <a:off x="3460237" y="731520"/>
            <a:ext cx="5009393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2" type="body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9"/>
          <p:cNvSpPr txBox="1"/>
          <p:nvPr>
            <p:ph idx="10" type="dt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1" type="ftr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showMasterSp="0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0"/>
          <p:cNvSpPr txBox="1"/>
          <p:nvPr>
            <p:ph type="title"/>
          </p:nvPr>
        </p:nvSpPr>
        <p:spPr>
          <a:xfrm>
            <a:off x="822960" y="5074920"/>
            <a:ext cx="75895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"/>
          <p:cNvSpPr/>
          <p:nvPr>
            <p:ph idx="2" type="pic"/>
          </p:nvPr>
        </p:nvSpPr>
        <p:spPr>
          <a:xfrm>
            <a:off x="12" y="0"/>
            <a:ext cx="9143989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457200" spcFirstLastPara="1" rIns="0" wrap="square" tIns="457200"/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0"/>
          <p:cNvSpPr txBox="1"/>
          <p:nvPr>
            <p:ph idx="1" type="body"/>
          </p:nvPr>
        </p:nvSpPr>
        <p:spPr>
          <a:xfrm>
            <a:off x="822959" y="5907024"/>
            <a:ext cx="758952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10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0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17" name="Google Shape;17;p1"/>
          <p:cNvCxnSpPr/>
          <p:nvPr/>
        </p:nvCxnSpPr>
        <p:spPr>
          <a:xfrm>
            <a:off x="895149" y="1737845"/>
            <a:ext cx="74752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youtube.com/watch?v=nJ5r4HJMrfo" TargetMode="External"/><Relationship Id="rId4" Type="http://schemas.openxmlformats.org/officeDocument/2006/relationships/hyperlink" Target="https://www.youtube.com/watch?v=nJ5r4HJMrfo" TargetMode="External"/><Relationship Id="rId5" Type="http://schemas.openxmlformats.org/officeDocument/2006/relationships/hyperlink" Target="https://www.youtube.com/watch?v=nJ5r4HJMrfo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Relationship Id="rId4" Type="http://schemas.openxmlformats.org/officeDocument/2006/relationships/image" Target="../media/image9.jpg"/><Relationship Id="rId5" Type="http://schemas.openxmlformats.org/officeDocument/2006/relationships/image" Target="../media/image22.jpg"/><Relationship Id="rId6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epsg.io/5514" TargetMode="External"/><Relationship Id="rId4" Type="http://schemas.openxmlformats.org/officeDocument/2006/relationships/hyperlink" Target="http://www.epsg-registry.org/" TargetMode="External"/><Relationship Id="rId5" Type="http://schemas.openxmlformats.org/officeDocument/2006/relationships/hyperlink" Target="http://geoportal.cuzk.cz/(S(jbpasqazayea2bfzac2u2p55))/Default.aspx?head_tab=sekce-01-gp&amp;mode=TextMeta&amp;text=wcts&amp;menu=19" TargetMode="Externa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/>
          <p:nvPr>
            <p:ph type="ctrTitle"/>
          </p:nvPr>
        </p:nvSpPr>
        <p:spPr>
          <a:xfrm>
            <a:off x="1714500" y="2417325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Calibri"/>
              <a:buNone/>
            </a:pPr>
            <a:r>
              <a:rPr lang="cs-CZ" sz="7200"/>
              <a:t>GEOGRAFICKÁ KARTOGRAFIE</a:t>
            </a:r>
            <a:endParaRPr/>
          </a:p>
        </p:txBody>
      </p:sp>
      <p:sp>
        <p:nvSpPr>
          <p:cNvPr id="106" name="Google Shape;106;p13"/>
          <p:cNvSpPr txBox="1"/>
          <p:nvPr>
            <p:ph idx="1" type="subTitle"/>
          </p:nvPr>
        </p:nvSpPr>
        <p:spPr>
          <a:xfrm>
            <a:off x="825500" y="4456113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>
                <a:solidFill>
                  <a:srgbClr val="888888"/>
                </a:solidFill>
              </a:rPr>
              <a:t> PODZIM 2018</a:t>
            </a:r>
            <a:endParaRPr>
              <a:solidFill>
                <a:srgbClr val="888888"/>
              </a:solidFill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1714500" y="6211888"/>
            <a:ext cx="52705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5549900" y="4937125"/>
            <a:ext cx="318293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Dajana SNOPKOVÁ, 423348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Vendula SVOBODOVÁ, 394544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Marian ŠVIK, 408496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71" name="Google Shape;171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2500" y="3295650"/>
            <a:ext cx="5638800" cy="35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3175"/>
            <a:ext cx="6000750" cy="30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 txBox="1"/>
          <p:nvPr/>
        </p:nvSpPr>
        <p:spPr>
          <a:xfrm>
            <a:off x="3492500" y="2997200"/>
            <a:ext cx="28833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644030"/>
                </a:solidFill>
                <a:latin typeface="Calibri"/>
                <a:ea typeface="Calibri"/>
                <a:cs typeface="Calibri"/>
                <a:sym typeface="Calibri"/>
              </a:rPr>
              <a:t>Transformační rovnice</a:t>
            </a:r>
            <a:endParaRPr/>
          </a:p>
        </p:txBody>
      </p:sp>
      <p:sp>
        <p:nvSpPr>
          <p:cNvPr id="174" name="Google Shape;174;p22"/>
          <p:cNvSpPr txBox="1"/>
          <p:nvPr/>
        </p:nvSpPr>
        <p:spPr>
          <a:xfrm>
            <a:off x="179512" y="4869160"/>
            <a:ext cx="3122613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Již existuje 5. verze: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S_JTSK_To_WGS_1948_5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(1,3 a 5 využitelné pro ČR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2,3,4 pro SR)</a:t>
            </a:r>
            <a:endParaRPr/>
          </a:p>
        </p:txBody>
      </p:sp>
      <p:cxnSp>
        <p:nvCxnSpPr>
          <p:cNvPr id="175" name="Google Shape;175;p22"/>
          <p:cNvCxnSpPr/>
          <p:nvPr/>
        </p:nvCxnSpPr>
        <p:spPr>
          <a:xfrm rot="10800000">
            <a:off x="2771775" y="5301208"/>
            <a:ext cx="720725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/>
          <p:nvPr>
            <p:ph type="title"/>
          </p:nvPr>
        </p:nvSpPr>
        <p:spPr>
          <a:xfrm>
            <a:off x="637600" y="286600"/>
            <a:ext cx="82110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 sz="4400"/>
              <a:t>List of supported map projections</a:t>
            </a:r>
            <a:endParaRPr sz="4400"/>
          </a:p>
        </p:txBody>
      </p:sp>
      <p:sp>
        <p:nvSpPr>
          <p:cNvPr id="181" name="Google Shape;181;p23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82" name="Google Shape;18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4418" y="1822395"/>
            <a:ext cx="6894625" cy="501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/>
          <p:nvPr>
            <p:ph type="title"/>
          </p:nvPr>
        </p:nvSpPr>
        <p:spPr>
          <a:xfrm>
            <a:off x="513175" y="286600"/>
            <a:ext cx="81021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Jak se volí souřadnicový systém </a:t>
            </a:r>
            <a:endParaRPr/>
          </a:p>
        </p:txBody>
      </p:sp>
      <p:sp>
        <p:nvSpPr>
          <p:cNvPr id="188" name="Google Shape;188;p24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</a:t>
            </a:r>
            <a:r>
              <a:rPr b="1" lang="cs-CZ"/>
              <a:t>Dle účelu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cs-CZ"/>
              <a:t> navigace – konformní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cs-CZ"/>
              <a:t> kartogramy – ekvivalentní 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o"/>
            </a:pPr>
            <a:r>
              <a:rPr lang="cs-CZ"/>
              <a:t>...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</a:t>
            </a:r>
            <a:r>
              <a:rPr b="1" lang="cs-CZ"/>
              <a:t>Dle tvaru zobrazovaného území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cs-CZ"/>
              <a:t> ČR  – kuželové, válcové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cs-CZ"/>
              <a:t> Chile – válcové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cs-CZ"/>
              <a:t> Rusko – válcové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cs-CZ"/>
              <a:t> Nizozemsko – azimutální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cs-CZ"/>
              <a:t> Švýcarsko – válcové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cs-CZ"/>
              <a:t> Evropa – kuželové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Možnosti</a:t>
            </a:r>
            <a:endParaRPr/>
          </a:p>
        </p:txBody>
      </p:sp>
      <p:sp>
        <p:nvSpPr>
          <p:cNvPr id="194" name="Google Shape;194;p25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52400" lvl="0" marL="914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cs-CZ" sz="2400"/>
              <a:t>1. Vrstva nemá přiřazen souřadnicový systém</a:t>
            </a:r>
            <a:endParaRPr/>
          </a:p>
          <a:p>
            <a:pPr indent="-182880" lvl="1" marL="384048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2200"/>
              <a:buChar char="◦"/>
            </a:pPr>
            <a:r>
              <a:rPr lang="cs-CZ" sz="2200"/>
              <a:t>p</a:t>
            </a:r>
            <a:r>
              <a:rPr lang="cs-CZ" sz="2200"/>
              <a:t>otřeba nastavit</a:t>
            </a:r>
            <a:endParaRPr/>
          </a:p>
          <a:p>
            <a:pPr indent="-152400" lvl="0" marL="9144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2400"/>
              <a:buChar char=" "/>
            </a:pPr>
            <a:r>
              <a:rPr lang="cs-CZ" sz="2400"/>
              <a:t>2. Vrstva má přiřazen souřadnicový systém</a:t>
            </a:r>
            <a:endParaRPr/>
          </a:p>
          <a:p>
            <a:pPr indent="-182880" lvl="1" marL="384048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2200"/>
              <a:buChar char="◦"/>
            </a:pPr>
            <a:r>
              <a:rPr lang="cs-CZ" sz="2200"/>
              <a:t>p</a:t>
            </a:r>
            <a:r>
              <a:rPr lang="cs-CZ" sz="2200"/>
              <a:t>otřeba správně transformovat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Stávající souřadnicový systém vrstvy</a:t>
            </a:r>
            <a:endParaRPr/>
          </a:p>
        </p:txBody>
      </p:sp>
      <p:sp>
        <p:nvSpPr>
          <p:cNvPr id="200" name="Google Shape;200;p26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01" name="Google Shape;20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640" y="1845734"/>
            <a:ext cx="6381750" cy="497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6"/>
          <p:cNvSpPr/>
          <p:nvPr/>
        </p:nvSpPr>
        <p:spPr>
          <a:xfrm>
            <a:off x="1714228" y="4331759"/>
            <a:ext cx="3240087" cy="215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/>
          <p:nvPr>
            <p:ph type="title"/>
          </p:nvPr>
        </p:nvSpPr>
        <p:spPr>
          <a:xfrm>
            <a:off x="612774" y="228600"/>
            <a:ext cx="8279705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320"/>
              <a:buFont typeface="Calibri"/>
              <a:buNone/>
            </a:pPr>
            <a:r>
              <a:rPr lang="cs-CZ" sz="4320"/>
              <a:t>1. Definování souřadnicového systému I.</a:t>
            </a:r>
            <a:endParaRPr/>
          </a:p>
        </p:txBody>
      </p:sp>
      <p:sp>
        <p:nvSpPr>
          <p:cNvPr id="208" name="Google Shape;208;p27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09" name="Google Shape;20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7731" y="1556792"/>
            <a:ext cx="6713537" cy="39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252538"/>
            <a:ext cx="241935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8"/>
          <p:cNvPicPr preferRelativeResize="0"/>
          <p:nvPr/>
        </p:nvPicPr>
        <p:blipFill rotWithShape="1">
          <a:blip r:embed="rId3">
            <a:alphaModFix/>
          </a:blip>
          <a:srcRect b="31062" l="82944" r="0" t="11352"/>
          <a:stretch/>
        </p:blipFill>
        <p:spPr>
          <a:xfrm>
            <a:off x="1115616" y="2223233"/>
            <a:ext cx="2439193" cy="4634767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8"/>
          <p:cNvSpPr txBox="1"/>
          <p:nvPr>
            <p:ph type="title"/>
          </p:nvPr>
        </p:nvSpPr>
        <p:spPr>
          <a:xfrm>
            <a:off x="643874" y="679575"/>
            <a:ext cx="83517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320"/>
              <a:buFont typeface="Calibri"/>
              <a:buNone/>
            </a:pPr>
            <a:r>
              <a:rPr lang="cs-CZ" sz="4320"/>
              <a:t>1. Definování souřadnicového systému II.</a:t>
            </a:r>
            <a:endParaRPr/>
          </a:p>
        </p:txBody>
      </p:sp>
      <p:sp>
        <p:nvSpPr>
          <p:cNvPr id="218" name="Google Shape;218;p28"/>
          <p:cNvSpPr txBox="1"/>
          <p:nvPr>
            <p:ph idx="1" type="body"/>
          </p:nvPr>
        </p:nvSpPr>
        <p:spPr>
          <a:xfrm>
            <a:off x="899529" y="1772816"/>
            <a:ext cx="8209036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pokud souřadnicový systém dříve </a:t>
            </a:r>
            <a:r>
              <a:rPr b="1" lang="cs-CZ"/>
              <a:t>NEBYL</a:t>
            </a:r>
            <a:r>
              <a:rPr lang="cs-CZ"/>
              <a:t> přiřazen</a:t>
            </a:r>
            <a:endParaRPr/>
          </a:p>
        </p:txBody>
      </p:sp>
      <p:pic>
        <p:nvPicPr>
          <p:cNvPr id="219" name="Google Shape;219;p28"/>
          <p:cNvPicPr preferRelativeResize="0"/>
          <p:nvPr/>
        </p:nvPicPr>
        <p:blipFill rotWithShape="1">
          <a:blip r:embed="rId4">
            <a:alphaModFix/>
          </a:blip>
          <a:srcRect b="21251" l="36422" r="36015" t="21000"/>
          <a:stretch/>
        </p:blipFill>
        <p:spPr>
          <a:xfrm>
            <a:off x="3851920" y="2196585"/>
            <a:ext cx="3979055" cy="4688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2. Změna souřadnicového systému</a:t>
            </a:r>
            <a:endParaRPr/>
          </a:p>
        </p:txBody>
      </p:sp>
      <p:sp>
        <p:nvSpPr>
          <p:cNvPr id="225" name="Google Shape;225;p29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cs-CZ"/>
              <a:t>A) nastavení v Data Frame Properties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cs-CZ"/>
              <a:t>B) prostředí nástrojů - Environment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cs-CZ"/>
              <a:t>C) nástroj Project</a:t>
            </a:r>
            <a:endParaRPr/>
          </a:p>
          <a:p>
            <a:pPr indent="-193040" lvl="0" marL="32004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41438"/>
            <a:ext cx="4240213" cy="551656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0"/>
          <p:cNvSpPr txBox="1"/>
          <p:nvPr>
            <p:ph type="title"/>
          </p:nvPr>
        </p:nvSpPr>
        <p:spPr>
          <a:xfrm>
            <a:off x="657838" y="273875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514350" lvl="0" marL="51435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A) Data Frame Properties I</a:t>
            </a:r>
            <a:endParaRPr/>
          </a:p>
        </p:txBody>
      </p:sp>
      <p:grpSp>
        <p:nvGrpSpPr>
          <p:cNvPr id="232" name="Google Shape;232;p30"/>
          <p:cNvGrpSpPr/>
          <p:nvPr/>
        </p:nvGrpSpPr>
        <p:grpSpPr>
          <a:xfrm>
            <a:off x="4572000" y="1341438"/>
            <a:ext cx="4426967" cy="5548497"/>
            <a:chOff x="4251325" y="476250"/>
            <a:chExt cx="4819650" cy="6230938"/>
          </a:xfrm>
        </p:grpSpPr>
        <p:pic>
          <p:nvPicPr>
            <p:cNvPr id="233" name="Google Shape;233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251325" y="476250"/>
              <a:ext cx="4819650" cy="62309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p30"/>
            <p:cNvSpPr/>
            <p:nvPr/>
          </p:nvSpPr>
          <p:spPr>
            <a:xfrm>
              <a:off x="5076825" y="1341438"/>
              <a:ext cx="2374900" cy="431800"/>
            </a:xfrm>
            <a:prstGeom prst="rect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 txBox="1"/>
          <p:nvPr>
            <p:ph type="title"/>
          </p:nvPr>
        </p:nvSpPr>
        <p:spPr>
          <a:xfrm>
            <a:off x="611188" y="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A) Data Frame Properties II</a:t>
            </a:r>
            <a:endParaRPr/>
          </a:p>
        </p:txBody>
      </p:sp>
      <p:pic>
        <p:nvPicPr>
          <p:cNvPr id="240" name="Google Shape;240;p31"/>
          <p:cNvPicPr preferRelativeResize="0"/>
          <p:nvPr/>
        </p:nvPicPr>
        <p:blipFill rotWithShape="1">
          <a:blip r:embed="rId3">
            <a:alphaModFix/>
          </a:blip>
          <a:srcRect b="10000" l="34782" r="25047" t="12540"/>
          <a:stretch/>
        </p:blipFill>
        <p:spPr>
          <a:xfrm>
            <a:off x="3563888" y="1077377"/>
            <a:ext cx="5330304" cy="578062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1"/>
          <p:cNvSpPr/>
          <p:nvPr/>
        </p:nvSpPr>
        <p:spPr>
          <a:xfrm>
            <a:off x="5436096" y="5229200"/>
            <a:ext cx="2807792" cy="1628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1"/>
          <p:cNvSpPr txBox="1"/>
          <p:nvPr/>
        </p:nvSpPr>
        <p:spPr>
          <a:xfrm>
            <a:off x="362592" y="5220688"/>
            <a:ext cx="22383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Transformační rovnice</a:t>
            </a:r>
            <a:endParaRPr/>
          </a:p>
        </p:txBody>
      </p:sp>
      <p:cxnSp>
        <p:nvCxnSpPr>
          <p:cNvPr id="243" name="Google Shape;243;p31"/>
          <p:cNvCxnSpPr/>
          <p:nvPr/>
        </p:nvCxnSpPr>
        <p:spPr>
          <a:xfrm>
            <a:off x="1412723" y="5598458"/>
            <a:ext cx="2376487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44" name="Google Shape;244;p31"/>
          <p:cNvSpPr/>
          <p:nvPr/>
        </p:nvSpPr>
        <p:spPr>
          <a:xfrm>
            <a:off x="3851920" y="5438154"/>
            <a:ext cx="1080120" cy="295102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5" name="Google Shape;245;p31"/>
          <p:cNvCxnSpPr/>
          <p:nvPr/>
        </p:nvCxnSpPr>
        <p:spPr>
          <a:xfrm>
            <a:off x="5004048" y="5820033"/>
            <a:ext cx="432048" cy="345271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Souřadnicové systémy a kart. zobrazení - Pojmy</a:t>
            </a:r>
            <a:endParaRPr/>
          </a:p>
        </p:txBody>
      </p:sp>
      <p:sp>
        <p:nvSpPr>
          <p:cNvPr id="114" name="Google Shape;114;p14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</a:t>
            </a:r>
            <a:r>
              <a:rPr lang="cs-CZ" sz="2400"/>
              <a:t>Znalosti z přednášky:</a:t>
            </a:r>
            <a:endParaRPr/>
          </a:p>
          <a:p>
            <a:pPr indent="-182880" lvl="1" marL="384048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b="1" lang="cs-CZ" sz="2000"/>
              <a:t>Referenční plocha</a:t>
            </a:r>
            <a:endParaRPr/>
          </a:p>
          <a:p>
            <a:pPr indent="-182880" lvl="1" marL="384048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b="1" lang="cs-CZ" sz="2000"/>
              <a:t>Souřadná soustava referenční plochy</a:t>
            </a:r>
            <a:endParaRPr/>
          </a:p>
          <a:p>
            <a:pPr indent="-182880" lvl="1" marL="384048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b="1" lang="cs-CZ" sz="2000"/>
              <a:t>Zeměpisné souřadnice</a:t>
            </a:r>
            <a:endParaRPr/>
          </a:p>
          <a:p>
            <a:pPr indent="-182880" lvl="1" marL="384048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b="1" lang="cs-CZ" sz="2000"/>
              <a:t>Zobrazení</a:t>
            </a:r>
            <a:endParaRPr/>
          </a:p>
          <a:p>
            <a:pPr indent="-182880" lvl="2" marL="566928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i="1" lang="cs-CZ" sz="1800"/>
              <a:t>Kartografické zobrazení</a:t>
            </a:r>
            <a:endParaRPr/>
          </a:p>
          <a:p>
            <a:pPr indent="-182880" lvl="2" marL="566928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i="1" lang="cs-CZ" sz="1800"/>
              <a:t>Projekce</a:t>
            </a:r>
            <a:endParaRPr/>
          </a:p>
          <a:p>
            <a:pPr indent="-68579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B) Environments I</a:t>
            </a:r>
            <a:endParaRPr/>
          </a:p>
        </p:txBody>
      </p:sp>
      <p:sp>
        <p:nvSpPr>
          <p:cNvPr id="252" name="Google Shape;252;p32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u jakéhokoliv nástroje</a:t>
            </a:r>
            <a:endParaRPr/>
          </a:p>
        </p:txBody>
      </p:sp>
      <p:pic>
        <p:nvPicPr>
          <p:cNvPr id="253" name="Google Shape;25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2712" y="2252662"/>
            <a:ext cx="7761288" cy="4605337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2"/>
          <p:cNvSpPr/>
          <p:nvPr/>
        </p:nvSpPr>
        <p:spPr>
          <a:xfrm>
            <a:off x="5220072" y="6524624"/>
            <a:ext cx="648072" cy="333375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3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B) Environments II</a:t>
            </a:r>
            <a:endParaRPr/>
          </a:p>
        </p:txBody>
      </p:sp>
      <p:sp>
        <p:nvSpPr>
          <p:cNvPr id="260" name="Google Shape;260;p33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grpSp>
        <p:nvGrpSpPr>
          <p:cNvPr id="261" name="Google Shape;261;p33"/>
          <p:cNvGrpSpPr/>
          <p:nvPr/>
        </p:nvGrpSpPr>
        <p:grpSpPr>
          <a:xfrm>
            <a:off x="611560" y="1849658"/>
            <a:ext cx="7358335" cy="4756448"/>
            <a:chOff x="441325" y="1268413"/>
            <a:chExt cx="8248650" cy="5476875"/>
          </a:xfrm>
        </p:grpSpPr>
        <p:pic>
          <p:nvPicPr>
            <p:cNvPr id="262" name="Google Shape;262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1325" y="1268413"/>
              <a:ext cx="8248650" cy="5476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3" name="Google Shape;263;p33"/>
            <p:cNvSpPr/>
            <p:nvPr/>
          </p:nvSpPr>
          <p:spPr>
            <a:xfrm>
              <a:off x="539750" y="1916113"/>
              <a:ext cx="7704138" cy="2952750"/>
            </a:xfrm>
            <a:prstGeom prst="rect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4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514350" lvl="0" marL="51435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C) Project</a:t>
            </a:r>
            <a:endParaRPr/>
          </a:p>
        </p:txBody>
      </p:sp>
      <p:sp>
        <p:nvSpPr>
          <p:cNvPr id="269" name="Google Shape;269;p34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70" name="Google Shape;27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68030"/>
            <a:ext cx="2571750" cy="471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78816" y="2039888"/>
            <a:ext cx="6765184" cy="4005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Transformace „on-the-fly“</a:t>
            </a:r>
            <a:endParaRPr/>
          </a:p>
        </p:txBody>
      </p:sp>
      <p:sp>
        <p:nvSpPr>
          <p:cNvPr id="277" name="Google Shape;277;p35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78" name="Google Shape;27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64" y="1845734"/>
            <a:ext cx="9061450" cy="3703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Kde nedefinovat souřadnicové systémy</a:t>
            </a:r>
            <a:endParaRPr/>
          </a:p>
        </p:txBody>
      </p:sp>
      <p:pic>
        <p:nvPicPr>
          <p:cNvPr id="284" name="Google Shape;284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1062" l="82944" r="0" t="11352"/>
          <a:stretch/>
        </p:blipFill>
        <p:spPr>
          <a:xfrm>
            <a:off x="1178406" y="2305098"/>
            <a:ext cx="2383394" cy="4528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6"/>
          <p:cNvPicPr preferRelativeResize="0"/>
          <p:nvPr/>
        </p:nvPicPr>
        <p:blipFill rotWithShape="1">
          <a:blip r:embed="rId4">
            <a:alphaModFix/>
          </a:blip>
          <a:srcRect b="21251" l="36422" r="36015" t="21000"/>
          <a:stretch/>
        </p:blipFill>
        <p:spPr>
          <a:xfrm>
            <a:off x="3788388" y="2280937"/>
            <a:ext cx="3864336" cy="4552902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6"/>
          <p:cNvSpPr txBox="1"/>
          <p:nvPr/>
        </p:nvSpPr>
        <p:spPr>
          <a:xfrm>
            <a:off x="822960" y="1751770"/>
            <a:ext cx="9217148" cy="609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8" lvl="0" marL="319088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Courier New"/>
              <a:buChar char="o"/>
            </a:pPr>
            <a:r>
              <a:rPr lang="cs-CZ"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Pokud souřadnicový systém </a:t>
            </a:r>
            <a:r>
              <a:rPr b="1" lang="cs-CZ"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BYL</a:t>
            </a:r>
            <a:r>
              <a:rPr lang="cs-CZ"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dříve přiřazen</a:t>
            </a:r>
            <a:endParaRPr/>
          </a:p>
        </p:txBody>
      </p:sp>
      <p:sp>
        <p:nvSpPr>
          <p:cNvPr id="287" name="Google Shape;287;p36"/>
          <p:cNvSpPr/>
          <p:nvPr/>
        </p:nvSpPr>
        <p:spPr>
          <a:xfrm>
            <a:off x="812187" y="1508768"/>
            <a:ext cx="6840537" cy="61214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7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Shrnutí</a:t>
            </a:r>
            <a:endParaRPr/>
          </a:p>
        </p:txBody>
      </p:sp>
      <p:sp>
        <p:nvSpPr>
          <p:cNvPr id="293" name="Google Shape;293;p37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Křovákovo zobrazení</a:t>
            </a:r>
            <a:endParaRPr/>
          </a:p>
          <a:p>
            <a:pPr indent="-285750" lvl="1" marL="65151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cs-CZ"/>
              <a:t>nepoužívat u středních a malých měřítek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Zobrazení UTM</a:t>
            </a:r>
            <a:endParaRPr/>
          </a:p>
          <a:p>
            <a:pPr indent="-285750" lvl="1" marL="65151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cs-CZ"/>
              <a:t>velmi často používané</a:t>
            </a:r>
            <a:endParaRPr/>
          </a:p>
          <a:p>
            <a:pPr indent="-285750" lvl="1" marL="65151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cs-CZ"/>
              <a:t>při přesných orientačních a měřických pracích méně přesné než Křovákovo zobrazení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Transformace on-the-fly</a:t>
            </a:r>
            <a:endParaRPr/>
          </a:p>
          <a:p>
            <a:pPr indent="-285750" lvl="1" marL="65151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cs-CZ"/>
              <a:t>má řádově větší chybu než jiné transformace</a:t>
            </a:r>
            <a:endParaRPr/>
          </a:p>
          <a:p>
            <a:pPr indent="-285750" lvl="1" marL="65151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cs-CZ"/>
              <a:t>raději nevyužívat při přesných orientačních a měřických úlohách</a:t>
            </a:r>
            <a:endParaRPr/>
          </a:p>
          <a:p>
            <a:pPr indent="0" lvl="1" marL="36576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u="sng">
              <a:solidFill>
                <a:schemeClr val="hlink"/>
              </a:solidFill>
              <a:hlinkClick r:id="rId3"/>
            </a:endParaRPr>
          </a:p>
          <a:p>
            <a:pPr indent="0" lvl="1" marL="36576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u="sng">
              <a:solidFill>
                <a:schemeClr val="hlink"/>
              </a:solidFill>
              <a:hlinkClick r:id="rId4"/>
            </a:endParaRPr>
          </a:p>
          <a:p>
            <a:pPr indent="-285750" lvl="0" marL="358902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 u="sng">
                <a:solidFill>
                  <a:schemeClr val="hlink"/>
                </a:solidFill>
                <a:hlinkClick r:id="rId5"/>
              </a:rPr>
              <a:t>https://www.youtube.com/watch?v=nJ5r4HJMrfo</a:t>
            </a:r>
            <a:endParaRPr/>
          </a:p>
          <a:p>
            <a:pPr indent="0" lvl="1" marL="36576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1" marL="36576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Pojmy</a:t>
            </a:r>
            <a:endParaRPr/>
          </a:p>
        </p:txBody>
      </p:sp>
      <p:sp>
        <p:nvSpPr>
          <p:cNvPr id="120" name="Google Shape;120;p15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17475" lvl="0" marL="9144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50"/>
              <a:buFont typeface="Courier New"/>
              <a:buChar char="o"/>
            </a:pPr>
            <a:r>
              <a:rPr lang="cs-CZ" sz="1850"/>
              <a:t> </a:t>
            </a:r>
            <a:r>
              <a:rPr lang="cs-CZ" sz="2220"/>
              <a:t>Znalosti z přednášky:</a:t>
            </a:r>
            <a:endParaRPr/>
          </a:p>
          <a:p>
            <a:pPr indent="-182880" lvl="1" marL="384048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850"/>
              <a:buFont typeface="Courier New"/>
              <a:buChar char="o"/>
            </a:pPr>
            <a:r>
              <a:rPr lang="cs-CZ" sz="1850"/>
              <a:t> </a:t>
            </a:r>
            <a:r>
              <a:rPr b="1" lang="cs-CZ" sz="1850"/>
              <a:t>Referenční plocha </a:t>
            </a:r>
            <a:r>
              <a:rPr lang="cs-CZ" sz="1850"/>
              <a:t>– elipsoid, koule, rovina</a:t>
            </a:r>
            <a:endParaRPr/>
          </a:p>
          <a:p>
            <a:pPr indent="-182880" lvl="1" marL="384048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50"/>
              <a:buFont typeface="Courier New"/>
              <a:buChar char="o"/>
            </a:pPr>
            <a:r>
              <a:rPr lang="cs-CZ" sz="1850"/>
              <a:t> </a:t>
            </a:r>
            <a:r>
              <a:rPr b="1" lang="cs-CZ" sz="1850"/>
              <a:t>Souřadná soustava referenční plochy </a:t>
            </a:r>
            <a:r>
              <a:rPr lang="cs-CZ" sz="1850"/>
              <a:t>– elipsoid (</a:t>
            </a:r>
            <a:r>
              <a:rPr lang="cs-CZ" sz="1850">
                <a:latin typeface="Arial"/>
                <a:ea typeface="Arial"/>
                <a:cs typeface="Arial"/>
                <a:sym typeface="Arial"/>
              </a:rPr>
              <a:t>φ a λ</a:t>
            </a:r>
            <a:r>
              <a:rPr lang="cs-CZ" sz="1850"/>
              <a:t>), koule (</a:t>
            </a:r>
            <a:r>
              <a:rPr lang="cs-CZ" sz="1850">
                <a:latin typeface="Arial"/>
                <a:ea typeface="Arial"/>
                <a:cs typeface="Arial"/>
                <a:sym typeface="Arial"/>
              </a:rPr>
              <a:t>U, V; Š, D</a:t>
            </a:r>
            <a:r>
              <a:rPr lang="cs-CZ" sz="1850"/>
              <a:t>), rovina (</a:t>
            </a:r>
            <a:r>
              <a:rPr lang="cs-CZ" sz="1850">
                <a:latin typeface="Arial"/>
                <a:ea typeface="Arial"/>
                <a:cs typeface="Arial"/>
                <a:sym typeface="Arial"/>
              </a:rPr>
              <a:t>ρ, ε</a:t>
            </a:r>
            <a:r>
              <a:rPr lang="cs-CZ" sz="1850"/>
              <a:t>)</a:t>
            </a:r>
            <a:endParaRPr/>
          </a:p>
          <a:p>
            <a:pPr indent="-182880" lvl="2" marL="566928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50"/>
              <a:buFont typeface="Courier New"/>
              <a:buChar char="o"/>
            </a:pPr>
            <a:r>
              <a:rPr lang="cs-CZ" sz="1850"/>
              <a:t> </a:t>
            </a:r>
            <a:r>
              <a:rPr b="1" lang="cs-CZ" sz="1665"/>
              <a:t>Souřadnice</a:t>
            </a:r>
            <a:r>
              <a:rPr lang="cs-CZ" sz="1665"/>
              <a:t>: geodetické x zeměpisné x kartografické x polární x pravoúhlé</a:t>
            </a:r>
            <a:endParaRPr sz="1850"/>
          </a:p>
          <a:p>
            <a:pPr indent="-182880" lvl="1" marL="384048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50"/>
              <a:buFont typeface="Courier New"/>
              <a:buChar char="o"/>
            </a:pPr>
            <a:r>
              <a:rPr lang="cs-CZ" sz="1850"/>
              <a:t> </a:t>
            </a:r>
            <a:r>
              <a:rPr b="1" lang="cs-CZ" sz="1850"/>
              <a:t>Zobrazení</a:t>
            </a:r>
            <a:endParaRPr/>
          </a:p>
          <a:p>
            <a:pPr indent="-182880" lvl="2" marL="566928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50"/>
              <a:buFont typeface="Courier New"/>
              <a:buChar char="o"/>
            </a:pPr>
            <a:r>
              <a:rPr lang="cs-CZ" sz="1850"/>
              <a:t> </a:t>
            </a:r>
            <a:r>
              <a:rPr i="1" lang="cs-CZ" sz="1850"/>
              <a:t>Kartografické zobrazení </a:t>
            </a:r>
            <a:r>
              <a:rPr lang="cs-CZ" sz="1850"/>
              <a:t>–</a:t>
            </a:r>
            <a:r>
              <a:rPr lang="cs-CZ" sz="1850"/>
              <a:t> matematický postup používaný k převodu zeměpisných souřadnic na souřadnice rovinné.</a:t>
            </a:r>
            <a:endParaRPr/>
          </a:p>
          <a:p>
            <a:pPr indent="-182880" lvl="2" marL="566928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50"/>
              <a:buFont typeface="Courier New"/>
              <a:buChar char="o"/>
            </a:pPr>
            <a:r>
              <a:rPr lang="cs-CZ" sz="1850"/>
              <a:t> </a:t>
            </a:r>
            <a:r>
              <a:rPr i="1" lang="cs-CZ" sz="1850"/>
              <a:t>Projekce</a:t>
            </a:r>
            <a:r>
              <a:rPr lang="cs-CZ" sz="1850"/>
              <a:t> – vznikl na základě geometrické představy</a:t>
            </a:r>
            <a:endParaRPr/>
          </a:p>
          <a:p>
            <a:pPr indent="-77152" lvl="1" marL="384048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665"/>
              <a:buNone/>
            </a:pPr>
            <a:r>
              <a:t/>
            </a:r>
            <a:endParaRPr sz="1665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1924" y="2165476"/>
            <a:ext cx="4163600" cy="400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/>
          <p:nvPr/>
        </p:nvSpPr>
        <p:spPr>
          <a:xfrm>
            <a:off x="539552" y="1700808"/>
            <a:ext cx="4712957" cy="46782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b="1" i="0" lang="cs-C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Dělení kartografických zobrazení podle: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b="0" i="0" lang="cs-C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Polohy konstrukční osy</a:t>
            </a:r>
            <a:endParaRPr/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b="0" i="0" lang="cs-C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Normální (p</a:t>
            </a: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ólová)</a:t>
            </a:r>
            <a:endParaRPr/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b="0" i="0" lang="cs-C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Příčná (ekvatoriální)</a:t>
            </a:r>
            <a:endParaRPr/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Obecná (šikmá)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b="0" i="0" lang="cs-C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Podle tvaru zobrazovacích rovnic</a:t>
            </a:r>
            <a:endParaRPr/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b="0" i="0" lang="cs-C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Jednoduchá</a:t>
            </a:r>
            <a:endParaRPr/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b="0" i="0" lang="cs-C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Nepravá</a:t>
            </a:r>
            <a:endParaRPr/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b="0" i="0" lang="cs-C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Obecná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b="0" i="0" lang="cs-C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Podle zkreslení</a:t>
            </a:r>
            <a:endParaRPr/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b="0" i="0" lang="cs-C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Ekvidistantní</a:t>
            </a:r>
            <a:endParaRPr/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b="0" i="0" lang="cs-C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Ekvivalentní</a:t>
            </a:r>
            <a:endParaRPr/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b="0" i="0" lang="cs-C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Konformní</a:t>
            </a:r>
            <a:endParaRPr/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b="0" i="0" lang="cs-C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Kompenzační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Kartografická zobrazení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Projekce</a:t>
            </a:r>
            <a:endParaRPr/>
          </a:p>
        </p:txBody>
      </p:sp>
      <p:sp>
        <p:nvSpPr>
          <p:cNvPr id="133" name="Google Shape;133;p17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524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b="1" lang="cs-CZ" sz="2400"/>
              <a:t>Dělení projekcí: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 sz="2000"/>
              <a:t>Gnómonická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 sz="2000"/>
              <a:t>Stereografická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 sz="2000"/>
              <a:t>Ortografická</a:t>
            </a:r>
            <a:endParaRPr/>
          </a:p>
          <a:p>
            <a:pPr indent="-68579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Výsledek obrázku pro orthographic projection map" id="134" name="Google Shape;13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2856" y="4116218"/>
            <a:ext cx="2742027" cy="27420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ýsledek obrázku pro gnomonic projection" id="135" name="Google Shape;13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822" y="4118992"/>
            <a:ext cx="2741782" cy="27417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ýsledek obrázku pro stereographic projection" id="136" name="Google Shape;13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03848" y="4118992"/>
            <a:ext cx="2739008" cy="273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29047" y="286604"/>
            <a:ext cx="3498850" cy="37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>
            <p:ph type="title"/>
          </p:nvPr>
        </p:nvSpPr>
        <p:spPr>
          <a:xfrm>
            <a:off x="822950" y="286600"/>
            <a:ext cx="77922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cs-CZ" sz="4400"/>
              <a:t>NAŘÍZENÍ VLÁDY č. 430/2006 Sb.</a:t>
            </a:r>
            <a:endParaRPr/>
          </a:p>
        </p:txBody>
      </p:sp>
      <p:sp>
        <p:nvSpPr>
          <p:cNvPr id="143" name="Google Shape;143;p18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None/>
            </a:pPr>
            <a:r>
              <a:t/>
            </a:r>
            <a:endParaRPr sz="1700"/>
          </a:p>
          <a:p>
            <a:pPr indent="-107950" lvl="0" marL="9144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Courier New"/>
              <a:buChar char="o"/>
            </a:pPr>
            <a:r>
              <a:rPr b="1" lang="cs-CZ" sz="1700"/>
              <a:t> </a:t>
            </a:r>
            <a:r>
              <a:rPr lang="cs-CZ" sz="2040"/>
              <a:t>Geodetickými referenčními systémy závaznými na území státu jsou: </a:t>
            </a:r>
            <a:endParaRPr/>
          </a:p>
          <a:p>
            <a:pPr indent="-182880" lvl="1" marL="384048" rtl="0" algn="l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SzPts val="1700"/>
              <a:buFont typeface="Courier New"/>
              <a:buChar char="o"/>
            </a:pPr>
            <a:r>
              <a:rPr b="1" lang="cs-CZ" sz="1700">
                <a:solidFill>
                  <a:schemeClr val="dk1"/>
                </a:solidFill>
              </a:rPr>
              <a:t>Světový geodetický referenční systém 1984 (WGS84), </a:t>
            </a:r>
            <a:endParaRPr/>
          </a:p>
          <a:p>
            <a:pPr indent="-182880" lvl="1" marL="384048" rtl="0" algn="l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SzPts val="1700"/>
              <a:buFont typeface="Courier New"/>
              <a:buChar char="o"/>
            </a:pPr>
            <a:r>
              <a:rPr b="1" lang="cs-CZ" sz="1700">
                <a:solidFill>
                  <a:schemeClr val="dk1"/>
                </a:solidFill>
              </a:rPr>
              <a:t>Evropský terestrický referenční systém (ETRS), </a:t>
            </a:r>
            <a:endParaRPr/>
          </a:p>
          <a:p>
            <a:pPr indent="-182880" lvl="1" marL="384048" rtl="0" algn="l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SzPts val="1700"/>
              <a:buFont typeface="Courier New"/>
              <a:buChar char="o"/>
            </a:pPr>
            <a:r>
              <a:rPr b="1" lang="cs-CZ" sz="1700">
                <a:solidFill>
                  <a:schemeClr val="dk1"/>
                </a:solidFill>
              </a:rPr>
              <a:t>Souřadnicový systém Jednotné trigonometrické sítě katastrální (S-JTSK), </a:t>
            </a:r>
            <a:endParaRPr/>
          </a:p>
          <a:p>
            <a:pPr indent="-182880" lvl="1" marL="384048" rtl="0" algn="l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SzPts val="1700"/>
              <a:buFont typeface="Courier New"/>
              <a:buChar char="o"/>
            </a:pPr>
            <a:r>
              <a:rPr lang="cs-CZ" sz="1700"/>
              <a:t>Katastrální souřadnicový systém gusterbergský, </a:t>
            </a:r>
            <a:endParaRPr/>
          </a:p>
          <a:p>
            <a:pPr indent="-182880" lvl="1" marL="384048" rtl="0" algn="l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SzPts val="1700"/>
              <a:buFont typeface="Courier New"/>
              <a:buChar char="o"/>
            </a:pPr>
            <a:r>
              <a:rPr lang="cs-CZ" sz="1700"/>
              <a:t>Katastrální souřadnicový systém svatoštěpánský, </a:t>
            </a:r>
            <a:endParaRPr/>
          </a:p>
          <a:p>
            <a:pPr indent="-182880" lvl="1" marL="384048" rtl="0" algn="l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SzPts val="1700"/>
              <a:buFont typeface="Courier New"/>
              <a:buChar char="o"/>
            </a:pPr>
            <a:r>
              <a:rPr lang="cs-CZ" sz="1700"/>
              <a:t>Výškový systém baltský - po vyrovnání (Bpv), </a:t>
            </a:r>
            <a:endParaRPr/>
          </a:p>
          <a:p>
            <a:pPr indent="-182880" lvl="1" marL="384048" rtl="0" algn="l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SzPts val="1700"/>
              <a:buFont typeface="Courier New"/>
              <a:buChar char="o"/>
            </a:pPr>
            <a:r>
              <a:rPr lang="cs-CZ" sz="1700"/>
              <a:t>Tíhový systém 1995 (S-Gr95), </a:t>
            </a:r>
            <a:endParaRPr/>
          </a:p>
          <a:p>
            <a:pPr indent="-182880" lvl="1" marL="384048" rtl="0" algn="l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SzPts val="1700"/>
              <a:buFont typeface="Courier New"/>
              <a:buChar char="o"/>
            </a:pPr>
            <a:r>
              <a:rPr b="1" lang="cs-CZ" sz="1700">
                <a:solidFill>
                  <a:schemeClr val="dk1"/>
                </a:solidFill>
              </a:rPr>
              <a:t>Souřadnicový systém 1942 (S-42/83). </a:t>
            </a:r>
            <a:endParaRPr/>
          </a:p>
          <a:p>
            <a:pPr indent="-212090" lvl="0" marL="32004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Noto Sans Symbols"/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cs-CZ" sz="4400"/>
              <a:t>NAŘÍZENÍ VLÁDY č. 430/2006 Sb. - pokračování</a:t>
            </a:r>
            <a:endParaRPr/>
          </a:p>
        </p:txBody>
      </p:sp>
      <p:sp>
        <p:nvSpPr>
          <p:cNvPr id="150" name="Google Shape;150;p19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15062" lvl="0" marL="9144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12"/>
              <a:buFont typeface="Courier New"/>
              <a:buChar char="o"/>
            </a:pPr>
            <a:r>
              <a:rPr lang="cs-CZ" sz="1812"/>
              <a:t> Geodetické referenční systémy jsou definovány určitým kartografickým zobrazením, na konkrétním elipsoidu nebo kouli, a dalšími technickými parametry</a:t>
            </a:r>
            <a:endParaRPr/>
          </a:p>
          <a:p>
            <a:pPr indent="-91249" lvl="0" marL="9144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437"/>
              <a:buFont typeface="Courier New"/>
              <a:buChar char="o"/>
            </a:pPr>
            <a:r>
              <a:rPr b="1" lang="cs-CZ" sz="1437"/>
              <a:t> WGS 84 </a:t>
            </a:r>
            <a:endParaRPr sz="1437"/>
          </a:p>
          <a:p>
            <a:pPr indent="-285749" lvl="1" marL="651510" rtl="0" algn="l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SzPts val="1437"/>
              <a:buFont typeface="Courier New"/>
              <a:buChar char="o"/>
            </a:pPr>
            <a:r>
              <a:rPr lang="cs-CZ" sz="1437"/>
              <a:t>je spojen s referenčním elipsoidem WGS 84 </a:t>
            </a:r>
            <a:endParaRPr/>
          </a:p>
          <a:p>
            <a:pPr indent="-285749" lvl="1" marL="651510" rtl="0" algn="l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SzPts val="1437"/>
              <a:buFont typeface="Courier New"/>
              <a:buChar char="o"/>
            </a:pPr>
            <a:r>
              <a:rPr lang="cs-CZ" sz="1437"/>
              <a:t>je definován Mercatorovým univerzálním konformním válcovým zobrazením (UTM) v 6° poledníkových pásech </a:t>
            </a:r>
            <a:endParaRPr/>
          </a:p>
          <a:p>
            <a:pPr indent="-91249" lvl="0" marL="9144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437"/>
              <a:buFont typeface="Courier New"/>
              <a:buChar char="o"/>
            </a:pPr>
            <a:r>
              <a:rPr b="1" lang="cs-CZ" sz="1437"/>
              <a:t> S-JTSK </a:t>
            </a:r>
            <a:endParaRPr sz="1437"/>
          </a:p>
          <a:p>
            <a:pPr indent="-285749" lvl="1" marL="651510" rtl="0" algn="l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SzPts val="1437"/>
              <a:buFont typeface="Courier New"/>
              <a:buChar char="o"/>
            </a:pPr>
            <a:r>
              <a:rPr lang="cs-CZ" sz="1437"/>
              <a:t>je spojen s Besselovým elipsoidem </a:t>
            </a:r>
            <a:endParaRPr/>
          </a:p>
          <a:p>
            <a:pPr indent="-285749" lvl="1" marL="651510" rtl="0" algn="l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SzPts val="1437"/>
              <a:buFont typeface="Courier New"/>
              <a:buChar char="o"/>
            </a:pPr>
            <a:r>
              <a:rPr lang="cs-CZ" sz="1437"/>
              <a:t>je definován Křovákovým konformním kuželovým zobrazením v obecné poloze </a:t>
            </a:r>
            <a:endParaRPr sz="1437"/>
          </a:p>
          <a:p>
            <a:pPr indent="-285781" lvl="1" marL="651510" rtl="0" algn="l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SzPts val="1438"/>
              <a:buChar char="o"/>
            </a:pPr>
            <a:r>
              <a:rPr lang="cs-CZ" sz="1437"/>
              <a:t>sever posunutý - střed v Botnickém zálivu</a:t>
            </a:r>
            <a:endParaRPr sz="1437"/>
          </a:p>
          <a:p>
            <a:pPr indent="-285781" lvl="1" marL="651510" rtl="0" algn="l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SzPts val="1438"/>
              <a:buChar char="o"/>
            </a:pPr>
            <a:r>
              <a:rPr lang="cs-CZ" sz="1437"/>
              <a:t>používá se v geodezii u map velkých měřítek</a:t>
            </a:r>
            <a:endParaRPr sz="1437"/>
          </a:p>
          <a:p>
            <a:pPr indent="-285781" lvl="1" marL="651510" rtl="0" algn="l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SzPts val="1438"/>
              <a:buChar char="o"/>
            </a:pPr>
            <a:r>
              <a:rPr lang="cs-CZ" sz="1437"/>
              <a:t>nutnost otočit směrovku, nebo mapové pole o cca 6°</a:t>
            </a:r>
            <a:endParaRPr sz="125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cs-CZ" sz="4400"/>
              <a:t>NAŘÍZENÍ VLÁDY č. 430/2006 Sb. - pokračování pokračování</a:t>
            </a:r>
            <a:endParaRPr/>
          </a:p>
        </p:txBody>
      </p:sp>
      <p:sp>
        <p:nvSpPr>
          <p:cNvPr id="157" name="Google Shape;157;p20"/>
          <p:cNvSpPr txBox="1"/>
          <p:nvPr>
            <p:ph idx="1" type="body"/>
          </p:nvPr>
        </p:nvSpPr>
        <p:spPr>
          <a:xfrm>
            <a:off x="822959" y="1845734"/>
            <a:ext cx="75438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91249" lvl="0" marL="9144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437"/>
              <a:buFont typeface="Courier New"/>
              <a:buChar char="o"/>
            </a:pPr>
            <a:r>
              <a:rPr b="1" lang="cs-CZ" sz="1437"/>
              <a:t> S</a:t>
            </a:r>
            <a:r>
              <a:rPr b="1" lang="cs-CZ" sz="1437"/>
              <a:t>-42 </a:t>
            </a:r>
            <a:endParaRPr sz="1437"/>
          </a:p>
          <a:p>
            <a:pPr indent="-285749" lvl="1" marL="651510" rtl="0" algn="l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SzPts val="1437"/>
              <a:buFont typeface="Courier New"/>
              <a:buChar char="o"/>
            </a:pPr>
            <a:r>
              <a:rPr lang="cs-CZ" sz="1437"/>
              <a:t>je spojen s Krasovského elipsoidem </a:t>
            </a:r>
            <a:endParaRPr/>
          </a:p>
          <a:p>
            <a:pPr indent="-285749" lvl="1" marL="651510" rtl="0" algn="l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SzPts val="1437"/>
              <a:buFont typeface="Courier New"/>
              <a:buChar char="o"/>
            </a:pPr>
            <a:r>
              <a:rPr lang="cs-CZ" sz="1437"/>
              <a:t>je definován Gaussovým příčným konformním válcovým zobrazením v 6° poledníkových pásech v Krügerově úpravě</a:t>
            </a:r>
            <a:endParaRPr sz="1437"/>
          </a:p>
          <a:p>
            <a:pPr indent="-285781" lvl="1" marL="651510" rtl="0" algn="l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SzPts val="1438"/>
              <a:buChar char="o"/>
            </a:pPr>
            <a:r>
              <a:rPr lang="cs-CZ" sz="1437"/>
              <a:t>u vojenských map se přešlo na WGS84</a:t>
            </a:r>
            <a:endParaRPr sz="1437"/>
          </a:p>
          <a:p>
            <a:pPr indent="-91249" lvl="0" marL="9144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437"/>
              <a:buFont typeface="Courier New"/>
              <a:buChar char="o"/>
            </a:pPr>
            <a:r>
              <a:rPr b="1" lang="cs-CZ" sz="1437"/>
              <a:t> Bpv</a:t>
            </a:r>
            <a:r>
              <a:rPr b="1" lang="cs-CZ" sz="1250"/>
              <a:t> </a:t>
            </a:r>
            <a:endParaRPr sz="1250"/>
          </a:p>
          <a:p>
            <a:pPr indent="-285749" lvl="1" marL="651510" rtl="0" algn="l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SzPts val="1437"/>
              <a:buFont typeface="Courier New"/>
              <a:buChar char="o"/>
            </a:pPr>
            <a:r>
              <a:rPr lang="cs-CZ" sz="1437"/>
              <a:t>je definován výškovým bodem, kterým je nula stupnice mořského vodočtu v Kronštadtu (Finský záliv)</a:t>
            </a:r>
            <a:endParaRPr sz="1437"/>
          </a:p>
          <a:p>
            <a:pPr indent="-285781" lvl="1" marL="651510" rtl="0" algn="l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SzPts val="1438"/>
              <a:buChar char="o"/>
            </a:pPr>
            <a:r>
              <a:rPr lang="cs-CZ" sz="1437"/>
              <a:t>původně se využ. Jaderský výškový systém - rozdíl 350-420 mm</a:t>
            </a:r>
            <a:endParaRPr sz="1437"/>
          </a:p>
          <a:p>
            <a:pPr indent="-240665" lvl="0" marL="32004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Noto Sans Symbols"/>
              <a:buNone/>
            </a:pPr>
            <a:r>
              <a:t/>
            </a:r>
            <a:endParaRPr sz="1250"/>
          </a:p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EPSG v ArcGIS a ZÚ</a:t>
            </a:r>
            <a:endParaRPr/>
          </a:p>
        </p:txBody>
      </p:sp>
      <p:sp>
        <p:nvSpPr>
          <p:cNvPr id="163" name="Google Shape;163;p21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b="1" lang="cs-CZ"/>
              <a:t> European Petroleum Survey Group: 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cs-CZ"/>
              <a:t>číselník souřadnicových systémů</a:t>
            </a:r>
            <a:endParaRPr/>
          </a:p>
          <a:p>
            <a:pPr indent="-182880" lvl="2" marL="56692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i="1" lang="cs-CZ"/>
              <a:t>S-JTSK_Krovak_East_North: 5514</a:t>
            </a:r>
            <a:endParaRPr/>
          </a:p>
          <a:p>
            <a:pPr indent="-182880" lvl="2" marL="56692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i="1" lang="cs-CZ"/>
              <a:t>WGS_1984_UTM_Zone_33N: 32633</a:t>
            </a:r>
            <a:endParaRPr/>
          </a:p>
          <a:p>
            <a:pPr indent="-1143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Char char=" "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http://epsg.io/5514</a:t>
            </a:r>
            <a:r>
              <a:rPr lang="cs-CZ"/>
              <a:t> </a:t>
            </a:r>
            <a:endParaRPr/>
          </a:p>
          <a:p>
            <a:pPr indent="-127000" lvl="0" marL="91440" rtl="0" algn="l">
              <a:spcBef>
                <a:spcPts val="1600"/>
              </a:spcBef>
              <a:spcAft>
                <a:spcPts val="0"/>
              </a:spcAft>
              <a:buSzPts val="2000"/>
              <a:buChar char=" "/>
            </a:pPr>
            <a:r>
              <a:rPr lang="cs-CZ" u="sng">
                <a:solidFill>
                  <a:schemeClr val="hlink"/>
                </a:solidFill>
                <a:hlinkClick r:id="rId4"/>
              </a:rPr>
              <a:t>http://www.epsg-registry.org/</a:t>
            </a:r>
            <a:endParaRPr/>
          </a:p>
          <a:p>
            <a:pPr indent="-1143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Char char=" "/>
            </a:pPr>
            <a:r>
              <a:t/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</a:t>
            </a:r>
            <a:r>
              <a:rPr b="1" lang="cs-CZ"/>
              <a:t>Transformace: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 u="sng">
                <a:solidFill>
                  <a:schemeClr val="hlink"/>
                </a:solidFill>
                <a:hlinkClick r:id="rId5"/>
              </a:rPr>
              <a:t>http://geoportal.cuzk.cz/(S(jbpasqazayea2bfzac2u2p55))/Default.aspx?head_tab=sekce-01-gp&amp;mode=TextMeta&amp;text=wcts&amp;menu=19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64" name="Google Shape;164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62525" y="11113"/>
            <a:ext cx="4181475" cy="688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trospektiva">
  <a:themeElements>
    <a:clrScheme name="Retrospektiva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