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77" r:id="rId13"/>
    <p:sldId id="283" r:id="rId14"/>
    <p:sldId id="284" r:id="rId15"/>
    <p:sldId id="266" r:id="rId16"/>
    <p:sldId id="267" r:id="rId17"/>
    <p:sldId id="278" r:id="rId18"/>
    <p:sldId id="279" r:id="rId19"/>
    <p:sldId id="268" r:id="rId20"/>
    <p:sldId id="269" r:id="rId21"/>
    <p:sldId id="270" r:id="rId22"/>
    <p:sldId id="271" r:id="rId23"/>
    <p:sldId id="280" r:id="rId24"/>
    <p:sldId id="272" r:id="rId25"/>
    <p:sldId id="273" r:id="rId26"/>
    <p:sldId id="274" r:id="rId27"/>
    <p:sldId id="275" r:id="rId28"/>
    <p:sldId id="276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AA6-DEBF-48E8-A485-9C5D5FB29188}" type="datetimeFigureOut">
              <a:rPr lang="cs-CZ" smtClean="0"/>
              <a:t>13.09.2018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3363-89FA-4266-95AB-BF2AAAFEC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20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AA6-DEBF-48E8-A485-9C5D5FB29188}" type="datetimeFigureOut">
              <a:rPr lang="cs-CZ" smtClean="0"/>
              <a:t>13.09.2018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3363-89FA-4266-95AB-BF2AAAFEC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40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AA6-DEBF-48E8-A485-9C5D5FB29188}" type="datetimeFigureOut">
              <a:rPr lang="cs-CZ" smtClean="0"/>
              <a:t>13.09.2018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3363-89FA-4266-95AB-BF2AAAFEC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83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AA6-DEBF-48E8-A485-9C5D5FB29188}" type="datetimeFigureOut">
              <a:rPr lang="cs-CZ" smtClean="0"/>
              <a:t>13.09.2018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3363-89FA-4266-95AB-BF2AAAFEC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87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AA6-DEBF-48E8-A485-9C5D5FB29188}" type="datetimeFigureOut">
              <a:rPr lang="cs-CZ" smtClean="0"/>
              <a:t>13.09.2018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3363-89FA-4266-95AB-BF2AAAFEC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59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AA6-DEBF-48E8-A485-9C5D5FB29188}" type="datetimeFigureOut">
              <a:rPr lang="cs-CZ" smtClean="0"/>
              <a:t>13.09.2018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3363-89FA-4266-95AB-BF2AAAFEC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01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AA6-DEBF-48E8-A485-9C5D5FB29188}" type="datetimeFigureOut">
              <a:rPr lang="cs-CZ" smtClean="0"/>
              <a:t>13.09.2018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3363-89FA-4266-95AB-BF2AAAFEC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76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AA6-DEBF-48E8-A485-9C5D5FB29188}" type="datetimeFigureOut">
              <a:rPr lang="cs-CZ" smtClean="0"/>
              <a:t>13.09.2018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3363-89FA-4266-95AB-BF2AAAFEC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03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AA6-DEBF-48E8-A485-9C5D5FB29188}" type="datetimeFigureOut">
              <a:rPr lang="cs-CZ" smtClean="0"/>
              <a:t>13.09.2018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3363-89FA-4266-95AB-BF2AAAFEC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63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AA6-DEBF-48E8-A485-9C5D5FB29188}" type="datetimeFigureOut">
              <a:rPr lang="cs-CZ" smtClean="0"/>
              <a:t>13.09.2018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3363-89FA-4266-95AB-BF2AAAFEC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71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AA6-DEBF-48E8-A485-9C5D5FB29188}" type="datetimeFigureOut">
              <a:rPr lang="cs-CZ" smtClean="0"/>
              <a:t>13.09.2018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3363-89FA-4266-95AB-BF2AAAFEC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0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9AA6-DEBF-48E8-A485-9C5D5FB29188}" type="datetimeFigureOut">
              <a:rPr lang="cs-CZ" smtClean="0"/>
              <a:t>13.09.2018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3363-89FA-4266-95AB-BF2AAAFEC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90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dministrativn%C3%AD_d%C4%9Blen%C3%AD_%C4%8Ceska#/media/File:ORP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sy.cz/cs/krajske-ris/jihomoravsky-kraj/verejna-sprava/spravni-cleneni/uzemni-cleneni-mapy/#o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a.e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onyprolidi.cz/" TargetMode="External"/><Relationship Id="rId2" Type="http://schemas.openxmlformats.org/officeDocument/2006/relationships/hyperlink" Target="http://www.mvc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nat.cz/" TargetMode="External"/><Relationship Id="rId5" Type="http://schemas.openxmlformats.org/officeDocument/2006/relationships/hyperlink" Target="http://www.psp.cz/" TargetMode="External"/><Relationship Id="rId4" Type="http://schemas.openxmlformats.org/officeDocument/2006/relationships/hyperlink" Target="http://www.sagit.cz/info/z&#225;kon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p.cz/sqw/hp.sqw?k=17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9371" cy="6285057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Právní soustava ČR, mezinárodní právo, právo EU, soustava správních orgánů, státních zastupitelství a soudů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3247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Územní a správní členění státu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územní členění  (geografické) - zákon č. 36/1960 Sb., o územním členění státu</a:t>
            </a:r>
          </a:p>
          <a:p>
            <a:pPr marL="0" indent="0">
              <a:buNone/>
            </a:pPr>
            <a:r>
              <a:rPr lang="cs-CZ" dirty="0" smtClean="0"/>
              <a:t>  - území republiky → kraje (7)  →okresy (76) – obce (6258/9), vojenské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újezdy (4)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235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75" y="341186"/>
            <a:ext cx="9218813" cy="64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Územní a správní členění státu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Správní  </a:t>
            </a:r>
            <a:r>
              <a:rPr lang="cs-CZ" dirty="0"/>
              <a:t>členění státu (územní samospráva)   - čl. 99-105 Ústavy, ústavní zákon č. 347/1997 Sb., o vytvoření vyšších územních samosprávných celků </a:t>
            </a:r>
          </a:p>
          <a:p>
            <a:pPr marL="0" indent="0">
              <a:buNone/>
            </a:pPr>
            <a:r>
              <a:rPr lang="cs-CZ" dirty="0"/>
              <a:t>  - Česká republika → kraje (</a:t>
            </a:r>
            <a:r>
              <a:rPr lang="cs-CZ" dirty="0" smtClean="0"/>
              <a:t>14 včetně </a:t>
            </a:r>
            <a:r>
              <a:rPr lang="cs-CZ" dirty="0" err="1" smtClean="0"/>
              <a:t>hl.m.Prahy</a:t>
            </a:r>
            <a:r>
              <a:rPr lang="cs-CZ" dirty="0" smtClean="0"/>
              <a:t>)  </a:t>
            </a:r>
            <a:r>
              <a:rPr lang="cs-CZ" dirty="0"/>
              <a:t>→ obce (6258/9), vojenské újezdy (4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37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7" y="0"/>
            <a:ext cx="10964087" cy="630936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87927" y="6411175"/>
            <a:ext cx="11175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https://cs.wikipedia.org/wiki/Administrativn%C3%AD_d%C4%9Blen%C3%AD_%C4%8Ceska#/media/File:ORP.PNG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483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" y="149582"/>
            <a:ext cx="9468197" cy="66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6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Veřejná správa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áměrná činnost ve veřejném zájmu stanovená právním předpisem, kterou nelze kvalifikovat jako zákonodárství nebo soudnictví, a která sleduje dosažení určitého veřejného cíle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členění: státní správa x samospráva</a:t>
            </a:r>
          </a:p>
          <a:p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právní právo: část právního řádu, která upravuje veřejnou správu (včetně práva životního prostředí)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638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Organizace státní správy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vykonává stát prostřednictvím správních orgánů nebo jiných subjektů:</a:t>
            </a:r>
          </a:p>
          <a:p>
            <a:pPr marL="0" indent="0">
              <a:buNone/>
            </a:pPr>
            <a:r>
              <a:rPr lang="cs-CZ" dirty="0" smtClean="0"/>
              <a:t>- prezident</a:t>
            </a:r>
          </a:p>
          <a:p>
            <a:pPr marL="0" indent="0">
              <a:buNone/>
            </a:pPr>
            <a:r>
              <a:rPr lang="cs-CZ" dirty="0" smtClean="0"/>
              <a:t>- vláda</a:t>
            </a:r>
          </a:p>
          <a:p>
            <a:pPr>
              <a:buFontTx/>
              <a:buChar char="-"/>
            </a:pPr>
            <a:r>
              <a:rPr lang="cs-CZ" dirty="0" smtClean="0"/>
              <a:t>ministerstva </a:t>
            </a:r>
          </a:p>
          <a:p>
            <a:pPr>
              <a:buFontTx/>
              <a:buChar char="-"/>
            </a:pPr>
            <a:r>
              <a:rPr lang="cs-CZ" dirty="0" smtClean="0"/>
              <a:t>ostatní ústřední správní orgány – 16 (zákon č. 2/1969 Sb., o zřízení ministerstev a jiných ústředních orgánů státní správy České republiky)</a:t>
            </a:r>
          </a:p>
          <a:p>
            <a:pPr marL="0" indent="0">
              <a:buNone/>
            </a:pPr>
            <a:r>
              <a:rPr lang="cs-CZ" dirty="0" smtClean="0"/>
              <a:t>- orgány krajů</a:t>
            </a:r>
          </a:p>
          <a:p>
            <a:pPr marL="0" indent="0">
              <a:buNone/>
            </a:pPr>
            <a:r>
              <a:rPr lang="cs-CZ" dirty="0" smtClean="0"/>
              <a:t>- orgány obcí</a:t>
            </a:r>
          </a:p>
          <a:p>
            <a:pPr marL="0" indent="0">
              <a:buNone/>
            </a:pPr>
            <a:r>
              <a:rPr lang="cs-CZ" dirty="0" smtClean="0"/>
              <a:t>- ostatní orgány státní správy</a:t>
            </a:r>
          </a:p>
          <a:p>
            <a:pPr marL="0" indent="0">
              <a:buNone/>
            </a:pPr>
            <a:r>
              <a:rPr lang="cs-CZ" dirty="0" smtClean="0"/>
              <a:t>- ostatní subjekty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053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Ministerstva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dirty="0"/>
              <a:t>1. Ministerstvo financí,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2</a:t>
            </a:r>
            <a:r>
              <a:rPr lang="cs-CZ" dirty="0"/>
              <a:t>. Ministerstvo zahraničních věcí,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3</a:t>
            </a:r>
            <a:r>
              <a:rPr lang="cs-CZ" dirty="0"/>
              <a:t>. Ministerstvo školství, mládeže a tělovýchovy,</a:t>
            </a:r>
          </a:p>
          <a:p>
            <a:pPr marL="0" indent="0">
              <a:buNone/>
            </a:pPr>
            <a:r>
              <a:rPr lang="cs-CZ" dirty="0" smtClean="0"/>
              <a:t>4</a:t>
            </a:r>
            <a:r>
              <a:rPr lang="cs-CZ" dirty="0"/>
              <a:t>. Ministerstvo kultury,</a:t>
            </a:r>
          </a:p>
          <a:p>
            <a:pPr marL="0" indent="0">
              <a:buNone/>
            </a:pPr>
            <a:r>
              <a:rPr lang="cs-CZ" dirty="0" smtClean="0"/>
              <a:t>5</a:t>
            </a:r>
            <a:r>
              <a:rPr lang="cs-CZ" dirty="0"/>
              <a:t>. Ministerstvo práce a sociálních věcí,</a:t>
            </a:r>
          </a:p>
          <a:p>
            <a:pPr marL="0" indent="0">
              <a:buNone/>
            </a:pPr>
            <a:r>
              <a:rPr lang="cs-CZ" dirty="0" smtClean="0"/>
              <a:t>6</a:t>
            </a:r>
            <a:r>
              <a:rPr lang="cs-CZ" dirty="0"/>
              <a:t>. Ministerstvo zdravotnictví,</a:t>
            </a:r>
          </a:p>
          <a:p>
            <a:pPr marL="0" indent="0">
              <a:buNone/>
            </a:pPr>
            <a:r>
              <a:rPr lang="cs-CZ" dirty="0" smtClean="0"/>
              <a:t>7</a:t>
            </a:r>
            <a:r>
              <a:rPr lang="cs-CZ" dirty="0"/>
              <a:t>. Ministerstvo spravedlnosti,</a:t>
            </a:r>
          </a:p>
          <a:p>
            <a:pPr marL="0" indent="0">
              <a:buNone/>
            </a:pPr>
            <a:r>
              <a:rPr lang="cs-CZ" dirty="0" smtClean="0"/>
              <a:t>8</a:t>
            </a:r>
            <a:r>
              <a:rPr lang="cs-CZ" dirty="0"/>
              <a:t>. Ministerstvo vnitra,</a:t>
            </a:r>
          </a:p>
          <a:p>
            <a:pPr marL="0" indent="0">
              <a:buNone/>
            </a:pPr>
            <a:r>
              <a:rPr lang="cs-CZ" dirty="0" smtClean="0"/>
              <a:t>9</a:t>
            </a:r>
            <a:r>
              <a:rPr lang="cs-CZ" dirty="0"/>
              <a:t>. Ministerstvo průmyslu a obchodu</a:t>
            </a:r>
            <a:r>
              <a:rPr lang="cs-CZ" dirty="0" smtClean="0"/>
              <a:t>,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10</a:t>
            </a:r>
            <a:r>
              <a:rPr lang="cs-CZ" dirty="0"/>
              <a:t>. Ministerstvo pro místní rozvoj,</a:t>
            </a:r>
          </a:p>
          <a:p>
            <a:pPr marL="0" indent="0">
              <a:buNone/>
            </a:pPr>
            <a:r>
              <a:rPr lang="cs-CZ" dirty="0" smtClean="0"/>
              <a:t>11</a:t>
            </a:r>
            <a:r>
              <a:rPr lang="cs-CZ" dirty="0"/>
              <a:t>. Ministerstvo zemědělství,</a:t>
            </a:r>
          </a:p>
          <a:p>
            <a:pPr marL="0" indent="0">
              <a:buNone/>
            </a:pPr>
            <a:r>
              <a:rPr lang="cs-CZ" dirty="0" smtClean="0"/>
              <a:t>12</a:t>
            </a:r>
            <a:r>
              <a:rPr lang="cs-CZ" dirty="0"/>
              <a:t>. Ministerstvo obrany,</a:t>
            </a:r>
          </a:p>
          <a:p>
            <a:pPr marL="0" indent="0">
              <a:buNone/>
            </a:pPr>
            <a:r>
              <a:rPr lang="cs-CZ" dirty="0" smtClean="0"/>
              <a:t>13</a:t>
            </a:r>
            <a:r>
              <a:rPr lang="cs-CZ" dirty="0"/>
              <a:t>. Ministerstvo dopravy,</a:t>
            </a:r>
          </a:p>
          <a:p>
            <a:pPr marL="0" indent="0">
              <a:buNone/>
            </a:pPr>
            <a:r>
              <a:rPr lang="cs-CZ" dirty="0" smtClean="0"/>
              <a:t>14</a:t>
            </a:r>
            <a:r>
              <a:rPr lang="cs-CZ" dirty="0"/>
              <a:t>. Ministerstvo životního prostředí.</a:t>
            </a:r>
          </a:p>
        </p:txBody>
      </p:sp>
    </p:spTree>
    <p:extLst>
      <p:ext uri="{BB962C8B-B14F-4D97-AF65-F5344CB8AC3E}">
        <p14:creationId xmlns:p14="http://schemas.microsoft.com/office/powerpoint/2010/main" val="2461387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</a:t>
            </a:r>
            <a:r>
              <a:rPr lang="cs-CZ" b="1" dirty="0"/>
              <a:t>ústřední orgány státní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1. Český statistický úřad,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2</a:t>
            </a:r>
            <a:r>
              <a:rPr lang="cs-CZ" dirty="0"/>
              <a:t>. Český úřad zeměměřický a katastrální,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3</a:t>
            </a:r>
            <a:r>
              <a:rPr lang="cs-CZ" dirty="0"/>
              <a:t>. Český báňský úřad,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4</a:t>
            </a:r>
            <a:r>
              <a:rPr lang="cs-CZ" dirty="0"/>
              <a:t>. Úřad průmyslového vlastnictví,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5</a:t>
            </a:r>
            <a:r>
              <a:rPr lang="cs-CZ" dirty="0"/>
              <a:t>. Úřad pro ochranu hospodářské soutěže,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6</a:t>
            </a:r>
            <a:r>
              <a:rPr lang="cs-CZ" dirty="0"/>
              <a:t>. Správa státních hmotných rezerv,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7</a:t>
            </a:r>
            <a:r>
              <a:rPr lang="cs-CZ" dirty="0"/>
              <a:t>. Státní úřad pro jadernou bezpečnost,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8</a:t>
            </a:r>
            <a:r>
              <a:rPr lang="cs-CZ" dirty="0"/>
              <a:t>. Národní bezpečnostní úřad,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9</a:t>
            </a:r>
            <a:r>
              <a:rPr lang="cs-CZ" dirty="0"/>
              <a:t>. Energetický regulační úřad,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10</a:t>
            </a:r>
            <a:r>
              <a:rPr lang="cs-CZ" dirty="0"/>
              <a:t>. Úřad vlády České republiky,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11</a:t>
            </a:r>
            <a:r>
              <a:rPr lang="cs-CZ" dirty="0"/>
              <a:t>. Český telekomunikační úřad,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12. Úřad pro ochranu osobních údajů,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13</a:t>
            </a:r>
            <a:r>
              <a:rPr lang="cs-CZ" dirty="0"/>
              <a:t>. Rada pro rozhlasové a televizní vysílání,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14</a:t>
            </a:r>
            <a:r>
              <a:rPr lang="cs-CZ" dirty="0"/>
              <a:t>. Úřad pro dohled nad hospodařením politických stran a politických hnutí,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15</a:t>
            </a:r>
            <a:r>
              <a:rPr lang="cs-CZ" dirty="0"/>
              <a:t>. Úřad pro přístup k dopravní infrastruktuře,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16</a:t>
            </a:r>
            <a:r>
              <a:rPr lang="cs-CZ" dirty="0"/>
              <a:t>. Národní úřad pro kybernetickou a informační bezpečnost.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124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Státní správa na úrovni obcí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zákon č. 128/2000 Sb., o obcích</a:t>
            </a:r>
          </a:p>
          <a:p>
            <a:r>
              <a:rPr lang="cs-CZ" dirty="0" smtClean="0"/>
              <a:t>vyhláška č. 388/2002 Sb., o stanovení správních obvodů obcí s pověřeným obecním úřadem a správních obvodů obcí s rozšířenou působností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becní úřady, úřady městských částí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ověřené obecní úřady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becní úřady obcí s rozšířenou působností, magistráty</a:t>
            </a:r>
          </a:p>
          <a:p>
            <a:pPr marL="0" indent="0">
              <a:buNone/>
            </a:pPr>
            <a:r>
              <a:rPr lang="cs-CZ" dirty="0" smtClean="0"/>
              <a:t>Různě velké správní obvody, z hlediska hierarchie jsou na stejné úrovni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http://www.risy.cz/cs/krajske-ris/jihomoravsky-kraj/verejna-sprava/spravni-cleneni/uzemni-cleneni-mapy/#</a:t>
            </a:r>
            <a:r>
              <a:rPr lang="cs-CZ" dirty="0" smtClean="0">
                <a:hlinkClick r:id="rId2"/>
              </a:rPr>
              <a:t>o3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338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</a:t>
            </a:r>
            <a:r>
              <a:rPr lang="cs-CZ" b="1" dirty="0" smtClean="0"/>
              <a:t>rávo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</a:t>
            </a:r>
            <a:r>
              <a:rPr lang="cs-CZ" dirty="0" smtClean="0"/>
              <a:t>bjektivní – soustava pravidel chování (příkazy, zákazy, dovolení), které jsou uznávané nebo přímo stanovené státem </a:t>
            </a:r>
          </a:p>
          <a:p>
            <a:pPr marL="0" indent="0">
              <a:buNone/>
            </a:pPr>
            <a:r>
              <a:rPr lang="cs-CZ" dirty="0" smtClean="0"/>
              <a:t>	právní norma – obecně závazné pravidlo chování vynutitelné státní mocí</a:t>
            </a:r>
          </a:p>
          <a:p>
            <a:pPr marL="0" indent="0">
              <a:buNone/>
            </a:pPr>
            <a:r>
              <a:rPr lang="cs-CZ" dirty="0" smtClean="0"/>
              <a:t>	struktura právní normy: hypotéza, dispozice, sankce </a:t>
            </a:r>
          </a:p>
          <a:p>
            <a:pPr marL="0" indent="0">
              <a:buNone/>
            </a:pPr>
            <a:r>
              <a:rPr lang="cs-CZ" sz="2400" dirty="0" smtClean="0"/>
              <a:t>„</a:t>
            </a:r>
            <a:r>
              <a:rPr lang="cs-CZ" sz="2400" dirty="0"/>
              <a:t>Matka, která v rozrušení způsobeném porodem úmyslně usmrtí při porodu nebo bezprostředně po něm své novorozené dítě, bude potrestána odnětím svobody na tři léta až osm let. </a:t>
            </a:r>
            <a:r>
              <a:rPr lang="cs-CZ" sz="2400" dirty="0" smtClean="0"/>
              <a:t>“ (§ </a:t>
            </a:r>
            <a:r>
              <a:rPr lang="cs-CZ" sz="2400" dirty="0"/>
              <a:t>142 </a:t>
            </a:r>
            <a:r>
              <a:rPr lang="cs-CZ" sz="2400" dirty="0" smtClean="0"/>
              <a:t>trestního zákoníku)</a:t>
            </a:r>
          </a:p>
          <a:p>
            <a:pPr marL="0" indent="0">
              <a:buNone/>
            </a:pPr>
            <a:r>
              <a:rPr lang="cs-CZ" dirty="0" smtClean="0"/>
              <a:t>	právní řád – soubor právních norem	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subjektivní – právo určitého subjektu na něco</a:t>
            </a:r>
          </a:p>
          <a:p>
            <a:r>
              <a:rPr lang="cs-CZ" dirty="0" smtClean="0"/>
              <a:t>soukromé x veřejné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579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Organizace </a:t>
            </a:r>
            <a:r>
              <a:rPr lang="cs-CZ" b="1" dirty="0" smtClean="0"/>
              <a:t>územní samosprávy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 č. 128/2000 Sb., o obcích, zákon č. 129/2000 Sb., o krajích, zákon č. 131/2000 Sb., o hlavním městě Praze</a:t>
            </a:r>
          </a:p>
          <a:p>
            <a:r>
              <a:rPr lang="cs-CZ" dirty="0"/>
              <a:t>k</a:t>
            </a:r>
            <a:r>
              <a:rPr lang="cs-CZ" dirty="0" smtClean="0"/>
              <a:t>raje – zastupitelstvo, rada, krajský úřad, hejtman</a:t>
            </a:r>
          </a:p>
          <a:p>
            <a:r>
              <a:rPr lang="cs-CZ" dirty="0" smtClean="0"/>
              <a:t>obce (městyse, města)  – zastupitelstvo, rada, obecní (městský) úřad/úřad městyse, starosta (primátor)</a:t>
            </a:r>
          </a:p>
          <a:p>
            <a:pPr marL="0" indent="0">
              <a:buNone/>
            </a:pPr>
            <a:r>
              <a:rPr lang="cs-CZ" dirty="0" smtClean="0"/>
              <a:t>	- statutární města (25) → městské části (městské obvody)</a:t>
            </a:r>
          </a:p>
          <a:p>
            <a:endParaRPr lang="cs-CZ" dirty="0"/>
          </a:p>
          <a:p>
            <a:r>
              <a:rPr lang="cs-CZ" dirty="0"/>
              <a:t>h</a:t>
            </a:r>
            <a:r>
              <a:rPr lang="cs-CZ" dirty="0" smtClean="0"/>
              <a:t>lavní město Praha  → městské části</a:t>
            </a:r>
          </a:p>
        </p:txBody>
      </p:sp>
    </p:spTree>
    <p:extLst>
      <p:ext uri="{BB962C8B-B14F-4D97-AF65-F5344CB8AC3E}">
        <p14:creationId xmlns:p14="http://schemas.microsoft.com/office/powerpoint/2010/main" val="4133615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Činnosti veřejné správy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správní akty – normativní x individuální</a:t>
            </a:r>
          </a:p>
          <a:p>
            <a:r>
              <a:rPr lang="cs-CZ" dirty="0"/>
              <a:t>s</a:t>
            </a:r>
            <a:r>
              <a:rPr lang="cs-CZ" dirty="0" smtClean="0"/>
              <a:t>mlouvy</a:t>
            </a:r>
          </a:p>
          <a:p>
            <a:r>
              <a:rPr lang="cs-CZ" dirty="0"/>
              <a:t>f</a:t>
            </a:r>
            <a:r>
              <a:rPr lang="cs-CZ" dirty="0" smtClean="0"/>
              <a:t>aktické a donucovací pokyny</a:t>
            </a:r>
          </a:p>
          <a:p>
            <a:r>
              <a:rPr lang="cs-CZ" dirty="0" smtClean="0"/>
              <a:t>další úkony (osvědčení, posudky…)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zákon č. 500/2004 Sb., správní </a:t>
            </a:r>
            <a:r>
              <a:rPr lang="cs-CZ" dirty="0" smtClean="0"/>
              <a:t>řád - proces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98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Soudní soustava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zákon č. 6/2002 Sb., o soudech a soudcích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soustava obecných soudů x Ústavní soud</a:t>
            </a:r>
          </a:p>
          <a:p>
            <a:pPr marL="0" indent="0">
              <a:buNone/>
            </a:pPr>
            <a:r>
              <a:rPr lang="cs-CZ" dirty="0" smtClean="0"/>
              <a:t>- okresní (Praha – obvodní, Městský soud v Brně)</a:t>
            </a:r>
          </a:p>
          <a:p>
            <a:pPr marL="0" indent="0">
              <a:buNone/>
            </a:pPr>
            <a:r>
              <a:rPr lang="cs-CZ" dirty="0" smtClean="0"/>
              <a:t>- krajské (Městský soud v </a:t>
            </a:r>
            <a:r>
              <a:rPr lang="cs-CZ" dirty="0" smtClean="0"/>
              <a:t>Praze) </a:t>
            </a:r>
            <a:r>
              <a:rPr lang="cs-CZ" dirty="0" smtClean="0"/>
              <a:t>– specializované správní senáty + pobočky krajských </a:t>
            </a:r>
            <a:r>
              <a:rPr lang="cs-CZ" dirty="0" smtClean="0"/>
              <a:t>soudů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vrchní (Praha, Olomouc)</a:t>
            </a:r>
          </a:p>
          <a:p>
            <a:pPr marL="0" indent="0">
              <a:buNone/>
            </a:pPr>
            <a:r>
              <a:rPr lang="cs-CZ" dirty="0" smtClean="0"/>
              <a:t>- Nejvyšší soud, Nejvyšší správní soud -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781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Soudní soustava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751" y="1690688"/>
            <a:ext cx="10758055" cy="5032375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1105592" y="2119743"/>
            <a:ext cx="10307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Ústavní soud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4018344" y="2263374"/>
            <a:ext cx="1629295" cy="67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Nejvyšší soud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6877838" y="2252746"/>
            <a:ext cx="1645921" cy="648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Nejvyšší správní soud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2951020" y="3366655"/>
            <a:ext cx="1986742" cy="933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dirty="0" smtClean="0"/>
              <a:t>Vrchní soud Praha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6612771" y="3366655"/>
            <a:ext cx="2344191" cy="933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dirty="0" smtClean="0"/>
              <a:t>Vrchní soud Olomouc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1554481" y="4492080"/>
            <a:ext cx="1607638" cy="911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1396537" y="4569126"/>
            <a:ext cx="1654234" cy="834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dirty="0"/>
              <a:t>k</a:t>
            </a:r>
            <a:r>
              <a:rPr lang="cs-CZ" dirty="0" smtClean="0"/>
              <a:t>rajské soudy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3850181" y="4515898"/>
            <a:ext cx="1557243" cy="836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3617422" y="4594776"/>
            <a:ext cx="1639518" cy="782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dirty="0"/>
              <a:t>k</a:t>
            </a:r>
            <a:r>
              <a:rPr lang="cs-CZ" dirty="0" smtClean="0"/>
              <a:t>rajské soudy</a:t>
            </a:r>
            <a:endParaRPr lang="cs-CZ" dirty="0"/>
          </a:p>
        </p:txBody>
      </p:sp>
      <p:sp>
        <p:nvSpPr>
          <p:cNvPr id="13" name="Zaoblený obdélník 12"/>
          <p:cNvSpPr/>
          <p:nvPr/>
        </p:nvSpPr>
        <p:spPr>
          <a:xfrm>
            <a:off x="5960225" y="4492080"/>
            <a:ext cx="1542361" cy="859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5796036" y="4600081"/>
            <a:ext cx="1661146" cy="834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dirty="0" smtClean="0"/>
              <a:t>krajské soudy</a:t>
            </a:r>
          </a:p>
          <a:p>
            <a:pPr algn="ctr"/>
            <a:endParaRPr lang="cs-CZ" dirty="0"/>
          </a:p>
        </p:txBody>
      </p:sp>
      <p:sp>
        <p:nvSpPr>
          <p:cNvPr id="15" name="Zaoblený obdélník 14"/>
          <p:cNvSpPr/>
          <p:nvPr/>
        </p:nvSpPr>
        <p:spPr>
          <a:xfrm>
            <a:off x="8243806" y="4466176"/>
            <a:ext cx="1548593" cy="911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8061923" y="4569126"/>
            <a:ext cx="1553091" cy="858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dirty="0"/>
              <a:t>k</a:t>
            </a:r>
            <a:r>
              <a:rPr lang="cs-CZ" dirty="0" smtClean="0"/>
              <a:t>rajské soudy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773084" y="5835535"/>
            <a:ext cx="983672" cy="631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706582" y="5888583"/>
            <a:ext cx="989216" cy="653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kresní soudy</a:t>
            </a:r>
            <a:endParaRPr lang="cs-CZ" dirty="0"/>
          </a:p>
        </p:txBody>
      </p:sp>
      <p:sp>
        <p:nvSpPr>
          <p:cNvPr id="19" name="Zaoblený obdélník 18"/>
          <p:cNvSpPr/>
          <p:nvPr/>
        </p:nvSpPr>
        <p:spPr>
          <a:xfrm>
            <a:off x="2086495" y="5835535"/>
            <a:ext cx="1068184" cy="706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2003367" y="5940392"/>
            <a:ext cx="1047404" cy="601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kresní soudy</a:t>
            </a:r>
            <a:endParaRPr lang="cs-CZ" dirty="0"/>
          </a:p>
        </p:txBody>
      </p:sp>
      <p:sp>
        <p:nvSpPr>
          <p:cNvPr id="21" name="Zaoblený obdélník 20"/>
          <p:cNvSpPr/>
          <p:nvPr/>
        </p:nvSpPr>
        <p:spPr>
          <a:xfrm>
            <a:off x="3528749" y="5881223"/>
            <a:ext cx="1126378" cy="596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3484418" y="5965347"/>
            <a:ext cx="1046018" cy="57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kresní soudy</a:t>
            </a:r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>
            <a:off x="5144197" y="5893361"/>
            <a:ext cx="1082037" cy="642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5087390" y="5965347"/>
            <a:ext cx="1047404" cy="57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kresní soudy</a:t>
            </a:r>
            <a:endParaRPr lang="cs-CZ" dirty="0"/>
          </a:p>
        </p:txBody>
      </p:sp>
      <p:sp>
        <p:nvSpPr>
          <p:cNvPr id="25" name="Zaoblený obdélník 24"/>
          <p:cNvSpPr/>
          <p:nvPr/>
        </p:nvSpPr>
        <p:spPr>
          <a:xfrm>
            <a:off x="6612772" y="5881223"/>
            <a:ext cx="1068188" cy="654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6508864" y="5965346"/>
            <a:ext cx="1050173" cy="626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kresní soudy</a:t>
            </a:r>
            <a:endParaRPr lang="cs-CZ" dirty="0"/>
          </a:p>
        </p:txBody>
      </p:sp>
      <p:sp>
        <p:nvSpPr>
          <p:cNvPr id="27" name="Zaoblený obdélník 26"/>
          <p:cNvSpPr/>
          <p:nvPr/>
        </p:nvSpPr>
        <p:spPr>
          <a:xfrm>
            <a:off x="8059188" y="5881894"/>
            <a:ext cx="1005840" cy="595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 27"/>
          <p:cNvSpPr/>
          <p:nvPr/>
        </p:nvSpPr>
        <p:spPr>
          <a:xfrm>
            <a:off x="7988529" y="5992087"/>
            <a:ext cx="968434" cy="575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kresní soudy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8091591" y="4985945"/>
            <a:ext cx="1453342" cy="390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s</a:t>
            </a:r>
            <a:r>
              <a:rPr lang="cs-CZ" sz="1600" dirty="0" smtClean="0"/>
              <a:t>pecial.senáty</a:t>
            </a:r>
            <a:endParaRPr lang="cs-CZ" sz="1600" dirty="0"/>
          </a:p>
        </p:txBody>
      </p:sp>
      <p:sp>
        <p:nvSpPr>
          <p:cNvPr id="32" name="Obdélník 31"/>
          <p:cNvSpPr/>
          <p:nvPr/>
        </p:nvSpPr>
        <p:spPr>
          <a:xfrm>
            <a:off x="3174585" y="3781489"/>
            <a:ext cx="1453342" cy="390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s</a:t>
            </a:r>
            <a:r>
              <a:rPr lang="cs-CZ" sz="1600" dirty="0" smtClean="0"/>
              <a:t>pecial.senáty</a:t>
            </a:r>
            <a:endParaRPr lang="cs-CZ" sz="1600" dirty="0"/>
          </a:p>
        </p:txBody>
      </p:sp>
      <p:sp>
        <p:nvSpPr>
          <p:cNvPr id="33" name="Obdélník 32"/>
          <p:cNvSpPr/>
          <p:nvPr/>
        </p:nvSpPr>
        <p:spPr>
          <a:xfrm>
            <a:off x="3696733" y="4947676"/>
            <a:ext cx="1453342" cy="390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s</a:t>
            </a:r>
            <a:r>
              <a:rPr lang="cs-CZ" sz="1600" dirty="0" smtClean="0"/>
              <a:t>pecial.senáty</a:t>
            </a:r>
            <a:endParaRPr lang="cs-CZ" sz="1600" dirty="0"/>
          </a:p>
        </p:txBody>
      </p:sp>
      <p:sp>
        <p:nvSpPr>
          <p:cNvPr id="34" name="Obdélník 33"/>
          <p:cNvSpPr/>
          <p:nvPr/>
        </p:nvSpPr>
        <p:spPr>
          <a:xfrm>
            <a:off x="5911486" y="5002788"/>
            <a:ext cx="1453342" cy="390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s</a:t>
            </a:r>
            <a:r>
              <a:rPr lang="cs-CZ" sz="1600" dirty="0" smtClean="0"/>
              <a:t>pecial.senáty</a:t>
            </a:r>
            <a:endParaRPr lang="cs-CZ" sz="1600" dirty="0"/>
          </a:p>
        </p:txBody>
      </p:sp>
      <p:cxnSp>
        <p:nvCxnSpPr>
          <p:cNvPr id="47" name="Přímá spojnice se šipkou 46"/>
          <p:cNvCxnSpPr>
            <a:stCxn id="32" idx="0"/>
          </p:cNvCxnSpPr>
          <p:nvPr/>
        </p:nvCxnSpPr>
        <p:spPr>
          <a:xfrm flipH="1">
            <a:off x="3751275" y="3781489"/>
            <a:ext cx="149981" cy="189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1523655" y="4947676"/>
            <a:ext cx="1453342" cy="390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s</a:t>
            </a:r>
            <a:r>
              <a:rPr lang="cs-CZ" sz="1600" dirty="0" smtClean="0"/>
              <a:t>pecial.senáty</a:t>
            </a:r>
            <a:endParaRPr lang="cs-CZ" sz="1600" dirty="0"/>
          </a:p>
        </p:txBody>
      </p:sp>
      <p:sp>
        <p:nvSpPr>
          <p:cNvPr id="49" name="Obdélník 48"/>
          <p:cNvSpPr/>
          <p:nvPr/>
        </p:nvSpPr>
        <p:spPr>
          <a:xfrm>
            <a:off x="7012476" y="3793589"/>
            <a:ext cx="1453342" cy="390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s</a:t>
            </a:r>
            <a:r>
              <a:rPr lang="cs-CZ" sz="1600" dirty="0" smtClean="0"/>
              <a:t>pecial.senáty</a:t>
            </a:r>
            <a:endParaRPr lang="cs-CZ" sz="1600" dirty="0"/>
          </a:p>
        </p:txBody>
      </p:sp>
      <p:cxnSp>
        <p:nvCxnSpPr>
          <p:cNvPr id="64" name="Přímá spojnice se šipkou 63"/>
          <p:cNvCxnSpPr>
            <a:stCxn id="5" idx="2"/>
          </p:cNvCxnSpPr>
          <p:nvPr/>
        </p:nvCxnSpPr>
        <p:spPr>
          <a:xfrm flipH="1">
            <a:off x="4330931" y="2936705"/>
            <a:ext cx="502061" cy="41013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/>
          <p:nvPr/>
        </p:nvCxnSpPr>
        <p:spPr>
          <a:xfrm>
            <a:off x="5256940" y="2936705"/>
            <a:ext cx="1755536" cy="40511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460142" y="4300552"/>
            <a:ext cx="590629" cy="38957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/>
          <p:nvPr/>
        </p:nvCxnSpPr>
        <p:spPr>
          <a:xfrm>
            <a:off x="4254469" y="4282270"/>
            <a:ext cx="9960" cy="7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4445229" y="4289367"/>
            <a:ext cx="317964" cy="38303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 flipH="1">
            <a:off x="6497777" y="4289367"/>
            <a:ext cx="233628" cy="41307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8198402" y="4300552"/>
            <a:ext cx="282888" cy="36682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H="1">
            <a:off x="1201191" y="5403273"/>
            <a:ext cx="367223" cy="58881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se šipkou 87"/>
          <p:cNvCxnSpPr/>
          <p:nvPr/>
        </p:nvCxnSpPr>
        <p:spPr>
          <a:xfrm>
            <a:off x="2368783" y="5403273"/>
            <a:ext cx="291250" cy="65670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se šipkou 90"/>
          <p:cNvCxnSpPr/>
          <p:nvPr/>
        </p:nvCxnSpPr>
        <p:spPr>
          <a:xfrm flipH="1">
            <a:off x="3822317" y="5376003"/>
            <a:ext cx="27864" cy="63969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aoblený obdélník 94"/>
          <p:cNvSpPr/>
          <p:nvPr/>
        </p:nvSpPr>
        <p:spPr>
          <a:xfrm>
            <a:off x="9414855" y="5869322"/>
            <a:ext cx="1005840" cy="595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Zaoblený obdélník 95"/>
          <p:cNvSpPr/>
          <p:nvPr/>
        </p:nvSpPr>
        <p:spPr>
          <a:xfrm>
            <a:off x="9335190" y="6018795"/>
            <a:ext cx="968434" cy="575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kresní soudy</a:t>
            </a:r>
            <a:endParaRPr lang="cs-CZ" dirty="0"/>
          </a:p>
        </p:txBody>
      </p:sp>
      <p:cxnSp>
        <p:nvCxnSpPr>
          <p:cNvPr id="98" name="Přímá spojnice se šipkou 97"/>
          <p:cNvCxnSpPr/>
          <p:nvPr/>
        </p:nvCxnSpPr>
        <p:spPr>
          <a:xfrm>
            <a:off x="4709162" y="5376003"/>
            <a:ext cx="743637" cy="68397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se šipkou 99"/>
          <p:cNvCxnSpPr/>
          <p:nvPr/>
        </p:nvCxnSpPr>
        <p:spPr>
          <a:xfrm>
            <a:off x="6797399" y="5455992"/>
            <a:ext cx="80439" cy="60398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se šipkou 101"/>
          <p:cNvCxnSpPr/>
          <p:nvPr/>
        </p:nvCxnSpPr>
        <p:spPr>
          <a:xfrm flipH="1">
            <a:off x="8289210" y="5434227"/>
            <a:ext cx="50636" cy="6586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se šipkou 103"/>
          <p:cNvCxnSpPr/>
          <p:nvPr/>
        </p:nvCxnSpPr>
        <p:spPr>
          <a:xfrm>
            <a:off x="9018102" y="5427548"/>
            <a:ext cx="574785" cy="63243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se šipkou 105"/>
          <p:cNvCxnSpPr/>
          <p:nvPr/>
        </p:nvCxnSpPr>
        <p:spPr>
          <a:xfrm flipH="1">
            <a:off x="4330928" y="2901139"/>
            <a:ext cx="2703022" cy="949728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nice se šipkou 110"/>
          <p:cNvCxnSpPr/>
          <p:nvPr/>
        </p:nvCxnSpPr>
        <p:spPr>
          <a:xfrm>
            <a:off x="7514705" y="2884516"/>
            <a:ext cx="473824" cy="1001962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se šipkou 114"/>
          <p:cNvCxnSpPr/>
          <p:nvPr/>
        </p:nvCxnSpPr>
        <p:spPr>
          <a:xfrm flipH="1">
            <a:off x="2781381" y="4171547"/>
            <a:ext cx="745819" cy="839279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nice se šipkou 116"/>
          <p:cNvCxnSpPr/>
          <p:nvPr/>
        </p:nvCxnSpPr>
        <p:spPr>
          <a:xfrm>
            <a:off x="4091938" y="4171547"/>
            <a:ext cx="584728" cy="844232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/>
          <p:cNvCxnSpPr/>
          <p:nvPr/>
        </p:nvCxnSpPr>
        <p:spPr>
          <a:xfrm flipH="1">
            <a:off x="6776809" y="4191319"/>
            <a:ext cx="468454" cy="886298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nice se šipkou 122"/>
          <p:cNvCxnSpPr/>
          <p:nvPr/>
        </p:nvCxnSpPr>
        <p:spPr>
          <a:xfrm>
            <a:off x="8465818" y="4183647"/>
            <a:ext cx="839676" cy="893970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993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Státní zastupitelství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Soustava, sídla státních zastupitelství a obvody jejich územní působnosti se shodují se soustavou sídly a obvody soudů (s výjimkou NSS a ÚS)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724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Evropská unie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hlinkClick r:id="rId2"/>
              </a:rPr>
              <a:t>www.europa.eu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Orgány:</a:t>
            </a:r>
          </a:p>
          <a:p>
            <a:pPr>
              <a:buFontTx/>
              <a:buChar char="-"/>
            </a:pPr>
            <a:r>
              <a:rPr lang="cs-CZ" dirty="0" smtClean="0"/>
              <a:t>Evropská komise</a:t>
            </a:r>
          </a:p>
          <a:p>
            <a:pPr>
              <a:buFontTx/>
              <a:buChar char="-"/>
            </a:pPr>
            <a:r>
              <a:rPr lang="cs-CZ" dirty="0" smtClean="0"/>
              <a:t>Rada Evropské unie</a:t>
            </a:r>
          </a:p>
          <a:p>
            <a:pPr>
              <a:buFontTx/>
              <a:buChar char="-"/>
            </a:pPr>
            <a:r>
              <a:rPr lang="cs-CZ" dirty="0" smtClean="0"/>
              <a:t>Evropský parlament (Štrasburk, Brusel)</a:t>
            </a:r>
          </a:p>
          <a:p>
            <a:pPr>
              <a:buFontTx/>
              <a:buChar char="-"/>
            </a:pPr>
            <a:r>
              <a:rPr lang="cs-CZ" dirty="0" smtClean="0"/>
              <a:t>Evropská rada („evropský summit“)</a:t>
            </a:r>
          </a:p>
          <a:p>
            <a:pPr>
              <a:buFontTx/>
              <a:buChar char="-"/>
            </a:pPr>
            <a:r>
              <a:rPr lang="cs-CZ" dirty="0" smtClean="0"/>
              <a:t>Soudní dvůr Evropské unie (Evropský soudní dvůr)</a:t>
            </a:r>
          </a:p>
          <a:p>
            <a:pPr>
              <a:buFontTx/>
              <a:buChar char="-"/>
            </a:pPr>
            <a:r>
              <a:rPr lang="cs-CZ" dirty="0" smtClean="0"/>
              <a:t>Další orgány (Účetní dvůr, Evropská centrální banka)</a:t>
            </a:r>
          </a:p>
          <a:p>
            <a:pPr marL="0" indent="0">
              <a:buNone/>
            </a:pPr>
            <a:r>
              <a:rPr lang="cs-CZ" dirty="0" smtClean="0"/>
              <a:t>X</a:t>
            </a:r>
          </a:p>
          <a:p>
            <a:pPr marL="0" indent="0">
              <a:buNone/>
            </a:pPr>
            <a:r>
              <a:rPr lang="cs-CZ" dirty="0" smtClean="0"/>
              <a:t>Rada Evropy (Štrasburk) – není orgán 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304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Právo EU (unijní právo)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právní akty tvořené členskými státy (primární právo)</a:t>
            </a:r>
          </a:p>
          <a:p>
            <a:pPr>
              <a:buFontTx/>
              <a:buChar char="-"/>
            </a:pPr>
            <a:r>
              <a:rPr lang="cs-CZ" dirty="0" smtClean="0"/>
              <a:t>zřizovací smlouvy, smlouvy o přístupu nových členů….</a:t>
            </a:r>
          </a:p>
          <a:p>
            <a:pPr>
              <a:buFontTx/>
              <a:buChar char="-"/>
            </a:pPr>
            <a:r>
              <a:rPr lang="cs-CZ" dirty="0"/>
              <a:t>a</a:t>
            </a:r>
            <a:r>
              <a:rPr lang="cs-CZ" dirty="0" smtClean="0"/>
              <a:t>kty zástupců členských států (stanoviska…)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2. akty orgánů unie (sekundární právo) </a:t>
            </a:r>
          </a:p>
          <a:p>
            <a:pPr>
              <a:buFontTx/>
              <a:buChar char="-"/>
            </a:pPr>
            <a:r>
              <a:rPr lang="cs-CZ" dirty="0" smtClean="0"/>
              <a:t>nařízení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měrnice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ozhodnutí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oporučení a stanoviska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3. mezinárodní smlouvy uzavírané EU</a:t>
            </a:r>
          </a:p>
        </p:txBody>
      </p:sp>
    </p:spTree>
    <p:extLst>
      <p:ext uri="{BB962C8B-B14F-4D97-AF65-F5344CB8AC3E}">
        <p14:creationId xmlns:p14="http://schemas.microsoft.com/office/powerpoint/2010/main" val="3953186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Práce s právními předpisy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citace - Legislativní pravidla vlády:</a:t>
            </a:r>
          </a:p>
          <a:p>
            <a:pPr marL="0" indent="0">
              <a:buNone/>
            </a:pPr>
            <a:r>
              <a:rPr lang="cs-CZ" dirty="0" smtClean="0"/>
              <a:t>(Ustanovení) § 1 odst. 1 písm. a) zákona č. 123/1998 Sb., o právu na informace o životním prostředí, ve znění pozdějších předpisů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„obdobně“ x „přiměřeně“</a:t>
            </a:r>
          </a:p>
          <a:p>
            <a:pPr marL="0" indent="0">
              <a:buNone/>
            </a:pPr>
            <a:r>
              <a:rPr lang="cs-CZ" dirty="0"/>
              <a:t>o</a:t>
            </a:r>
            <a:r>
              <a:rPr lang="cs-CZ" dirty="0" smtClean="0"/>
              <a:t>bdobně = vztahuje se na vymezené právní vztahy v plném rozsahu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řiměřeně = vyjadřuje volnější vztah s odkazovaným ustanovením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f</a:t>
            </a:r>
            <a:r>
              <a:rPr lang="cs-CZ" dirty="0" smtClean="0"/>
              <a:t>yzická osoba x právnická osoba x orgán (úřad)</a:t>
            </a:r>
          </a:p>
        </p:txBody>
      </p:sp>
    </p:spTree>
    <p:extLst>
      <p:ext uri="{BB962C8B-B14F-4D97-AF65-F5344CB8AC3E}">
        <p14:creationId xmlns:p14="http://schemas.microsoft.com/office/powerpoint/2010/main" val="2917759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</a:t>
            </a:r>
            <a:r>
              <a:rPr lang="cs-CZ" b="1" dirty="0" smtClean="0"/>
              <a:t>ákon č. 89/2012 Sb., občanský zákoník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nové pojmy: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svéprávnost = způsobilost k právním úkonům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rávní osobnost = právní subjektivita</a:t>
            </a:r>
          </a:p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věřenský fond = vyčleněná část majetku, která nikomu nepatří</a:t>
            </a:r>
          </a:p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polek = občanské sdružení</a:t>
            </a:r>
          </a:p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polečnost = sdružení bez právní osobnosti dle § 829 předchozího </a:t>
            </a:r>
            <a:r>
              <a:rPr lang="cs-CZ" dirty="0" err="1" smtClean="0"/>
              <a:t>o.z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acht = úplatné užívání a požívání určité věci tj., i zisk plodů x nájem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52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Prameny 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- to, z čeho právo pochází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druhy: </a:t>
            </a:r>
          </a:p>
          <a:p>
            <a:pPr marL="0" indent="0">
              <a:buNone/>
            </a:pPr>
            <a:r>
              <a:rPr lang="cs-CZ" dirty="0" smtClean="0"/>
              <a:t>- psané</a:t>
            </a:r>
          </a:p>
          <a:p>
            <a:pPr marL="0" indent="0">
              <a:buNone/>
            </a:pPr>
            <a:r>
              <a:rPr lang="cs-CZ" dirty="0" smtClean="0"/>
              <a:t>- smluvní</a:t>
            </a:r>
          </a:p>
          <a:p>
            <a:pPr marL="0" indent="0">
              <a:buNone/>
            </a:pPr>
            <a:r>
              <a:rPr lang="cs-CZ" dirty="0" smtClean="0"/>
              <a:t>- soudcovské</a:t>
            </a:r>
          </a:p>
          <a:p>
            <a:pPr marL="0" indent="0">
              <a:buNone/>
            </a:pPr>
            <a:r>
              <a:rPr lang="cs-CZ" dirty="0" smtClean="0"/>
              <a:t>- obyčejové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71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Informace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Sbírka zákonů  a Sbírka mezinárodních smluv </a:t>
            </a:r>
            <a:r>
              <a:rPr lang="cs-CZ" dirty="0" smtClean="0">
                <a:hlinkClick r:id="rId2"/>
              </a:rPr>
              <a:t>www.mvcr.cz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úplná znění: jednotlivé ústřední správní úřady, </a:t>
            </a:r>
            <a:r>
              <a:rPr lang="cs-CZ" dirty="0" smtClean="0">
                <a:hlinkClick r:id="rId3"/>
              </a:rPr>
              <a:t>www.zakonyprolidi.cz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http://www.sagit.cz/</a:t>
            </a:r>
            <a:r>
              <a:rPr lang="cs-CZ" dirty="0" err="1" smtClean="0">
                <a:hlinkClick r:id="rId4"/>
              </a:rPr>
              <a:t>info</a:t>
            </a:r>
            <a:r>
              <a:rPr lang="cs-CZ" dirty="0" smtClean="0">
                <a:hlinkClick r:id="rId4"/>
              </a:rPr>
              <a:t>/zákony</a:t>
            </a:r>
            <a:r>
              <a:rPr lang="cs-CZ" dirty="0" smtClean="0"/>
              <a:t>...   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rávní programy: ASPI, Beck-online, CODEXIS</a:t>
            </a:r>
          </a:p>
          <a:p>
            <a:r>
              <a:rPr lang="cs-CZ" dirty="0" smtClean="0"/>
              <a:t>proces </a:t>
            </a:r>
            <a:r>
              <a:rPr lang="cs-CZ" dirty="0" smtClean="0"/>
              <a:t>přijímání </a:t>
            </a:r>
            <a:r>
              <a:rPr lang="cs-CZ" dirty="0"/>
              <a:t>právních předpisů</a:t>
            </a:r>
            <a:r>
              <a:rPr lang="cs-CZ" dirty="0" smtClean="0"/>
              <a:t>: </a:t>
            </a:r>
            <a:r>
              <a:rPr lang="cs-CZ" dirty="0" smtClean="0">
                <a:hlinkClick r:id="rId5"/>
              </a:rPr>
              <a:t>www.psp.cz</a:t>
            </a:r>
            <a:r>
              <a:rPr lang="cs-CZ" dirty="0" smtClean="0"/>
              <a:t>  </a:t>
            </a:r>
            <a:r>
              <a:rPr lang="cs-CZ" dirty="0" smtClean="0">
                <a:hlinkClick r:id="rId6"/>
              </a:rPr>
              <a:t>www.senat.cz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80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Hierarchie právních předpisů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Ústava, ústavní </a:t>
            </a:r>
            <a:r>
              <a:rPr lang="cs-CZ" dirty="0"/>
              <a:t>zákony</a:t>
            </a:r>
          </a:p>
          <a:p>
            <a:r>
              <a:rPr lang="cs-CZ" dirty="0"/>
              <a:t>mezinárodní smlouvy</a:t>
            </a:r>
            <a:r>
              <a:rPr lang="cs-CZ" dirty="0" smtClean="0"/>
              <a:t>, </a:t>
            </a:r>
            <a:r>
              <a:rPr lang="cs-CZ" dirty="0"/>
              <a:t>k jejichž ratifikaci dal </a:t>
            </a:r>
            <a:r>
              <a:rPr lang="cs-CZ" dirty="0" smtClean="0"/>
              <a:t>souhlas </a:t>
            </a:r>
            <a:r>
              <a:rPr lang="cs-CZ" dirty="0"/>
              <a:t>Parlament</a:t>
            </a:r>
            <a:endParaRPr lang="cs-CZ" dirty="0" smtClean="0"/>
          </a:p>
          <a:p>
            <a:r>
              <a:rPr lang="cs-CZ" dirty="0" smtClean="0"/>
              <a:t>zákony, nařízení orgánů EU</a:t>
            </a:r>
          </a:p>
          <a:p>
            <a:r>
              <a:rPr lang="cs-CZ" dirty="0" smtClean="0"/>
              <a:t>prováděcí předpisy (nařízení, vyhlášky, jiná opatření správních orgánů), obecně závazné vyhlášky obcí a krajů</a:t>
            </a:r>
          </a:p>
          <a:p>
            <a:r>
              <a:rPr lang="cs-CZ" dirty="0" smtClean="0"/>
              <a:t>nařízení kraje, obce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19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Ústava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č. 1/1993 Sb.</a:t>
            </a:r>
          </a:p>
          <a:p>
            <a:pPr>
              <a:buFontTx/>
              <a:buChar char="-"/>
            </a:pPr>
            <a:r>
              <a:rPr lang="cs-CZ" dirty="0" smtClean="0"/>
              <a:t>základní zákon státu a nejvyšší právní norma jeho právního řádu</a:t>
            </a:r>
          </a:p>
          <a:p>
            <a:pPr>
              <a:buFontTx/>
              <a:buChar char="-"/>
            </a:pPr>
            <a:r>
              <a:rPr lang="cs-CZ" dirty="0" smtClean="0"/>
              <a:t>ČR – ústavní pořádek = Ústava + Listina základních práv a svobod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členění: </a:t>
            </a:r>
          </a:p>
          <a:p>
            <a:pPr>
              <a:buFontTx/>
              <a:buChar char="-"/>
            </a:pPr>
            <a:r>
              <a:rPr lang="cs-CZ" dirty="0" smtClean="0"/>
              <a:t>základní ustanovení</a:t>
            </a:r>
          </a:p>
          <a:p>
            <a:pPr>
              <a:buFontTx/>
              <a:buChar char="-"/>
            </a:pPr>
            <a:r>
              <a:rPr lang="cs-CZ" dirty="0" smtClean="0"/>
              <a:t>dělba moci </a:t>
            </a:r>
            <a:r>
              <a:rPr lang="cs-CZ" dirty="0" smtClean="0"/>
              <a:t>(zákonodárná</a:t>
            </a:r>
            <a:r>
              <a:rPr lang="cs-CZ" dirty="0" smtClean="0"/>
              <a:t>, výkonná, soudní)</a:t>
            </a:r>
          </a:p>
          <a:p>
            <a:pPr>
              <a:buFontTx/>
              <a:buChar char="-"/>
            </a:pPr>
            <a:r>
              <a:rPr lang="cs-CZ" dirty="0" smtClean="0"/>
              <a:t>Nejvyšší kontrolní úřad, Česká národní banka</a:t>
            </a:r>
          </a:p>
          <a:p>
            <a:pPr>
              <a:buFontTx/>
              <a:buChar char="-"/>
            </a:pPr>
            <a:r>
              <a:rPr lang="cs-CZ" dirty="0" smtClean="0"/>
              <a:t>územní samospráva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40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Normotvůrci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Parlament (Poslanecká sněmovna, Senát) – zákony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vláda – nařízení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ministerstva a jiné ústřední správní orgány a další správní orgány -  vyhlášky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územní samosprávné celky – obecně závazné vyhlášky, nařízení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82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Proces přijímání zákonů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zákonodárná iniciativa</a:t>
            </a:r>
          </a:p>
          <a:p>
            <a:r>
              <a:rPr lang="cs-CZ" dirty="0" smtClean="0"/>
              <a:t>Poslanecká sněmovna - 1. čtení – přednesení návrhu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         - 2. čtení – pozměňovací návrhy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         - 3. čtení – hlasování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Senát - nezabývání se návrhem</a:t>
            </a:r>
          </a:p>
          <a:p>
            <a:pPr marL="0" indent="0">
              <a:buNone/>
            </a:pPr>
            <a:r>
              <a:rPr lang="cs-CZ" dirty="0" smtClean="0"/>
              <a:t>	 - schválení</a:t>
            </a:r>
          </a:p>
          <a:p>
            <a:pPr marL="0" indent="0">
              <a:buNone/>
            </a:pPr>
            <a:r>
              <a:rPr lang="cs-CZ" dirty="0" smtClean="0"/>
              <a:t>	 - zamítnutí a  vrácení PS</a:t>
            </a:r>
          </a:p>
          <a:p>
            <a:pPr marL="0" indent="0">
              <a:buNone/>
            </a:pPr>
            <a:r>
              <a:rPr lang="cs-CZ" dirty="0" smtClean="0"/>
              <a:t>	 - vrácení s pozměňovacími návrhy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54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Proces přijímání zákonů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PS po vrácení návrhu Senátem:</a:t>
            </a:r>
          </a:p>
          <a:p>
            <a:pPr marL="0" indent="0">
              <a:buNone/>
            </a:pPr>
            <a:r>
              <a:rPr lang="cs-CZ" dirty="0" smtClean="0"/>
              <a:t>	- zamítnutý návrh – schválen nadpoloviční většinou všech poslanců</a:t>
            </a:r>
          </a:p>
          <a:p>
            <a:pPr marL="0" indent="0">
              <a:buNone/>
            </a:pPr>
            <a:r>
              <a:rPr lang="cs-CZ" dirty="0" smtClean="0"/>
              <a:t>	- vrácený se změnami – schválen nadpoloviční většinou přítomných, </a:t>
            </a:r>
          </a:p>
          <a:p>
            <a:pPr marL="0" indent="0">
              <a:buNone/>
            </a:pPr>
            <a:r>
              <a:rPr lang="cs-CZ" dirty="0" smtClean="0"/>
              <a:t>	  přehlasován nadpoloviční většinou všech poslanců</a:t>
            </a:r>
            <a:endParaRPr lang="cs-CZ" dirty="0"/>
          </a:p>
          <a:p>
            <a:r>
              <a:rPr lang="cs-CZ" dirty="0" smtClean="0"/>
              <a:t>prezident - podpis</a:t>
            </a:r>
          </a:p>
          <a:p>
            <a:pPr marL="0" indent="0">
              <a:buNone/>
            </a:pPr>
            <a:r>
              <a:rPr lang="cs-CZ" dirty="0" smtClean="0"/>
              <a:t>	         - vrácení PS – schválen nadpoloviční většinou všech poslanců</a:t>
            </a:r>
          </a:p>
          <a:p>
            <a:r>
              <a:rPr lang="cs-CZ" dirty="0" smtClean="0"/>
              <a:t>podepisuje předseda PS, předseda vlády, prezident</a:t>
            </a:r>
          </a:p>
          <a:p>
            <a:r>
              <a:rPr lang="cs-CZ" dirty="0" smtClean="0"/>
              <a:t>publikace  - Sbírka zákonů, platnost x účinnost</a:t>
            </a:r>
          </a:p>
          <a:p>
            <a:pPr marL="0" indent="0">
              <a:buNone/>
            </a:pPr>
            <a:r>
              <a:rPr lang="cs-CZ" u="sng" dirty="0">
                <a:hlinkClick r:id="rId2"/>
              </a:rPr>
              <a:t>http://www.psp.cz/sqw/hp.sqw?k=173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410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7742</TotalTime>
  <Words>1190</Words>
  <Application>Microsoft Office PowerPoint</Application>
  <PresentationFormat>Širokoúhlá obrazovka</PresentationFormat>
  <Paragraphs>231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 Právní soustava ČR, mezinárodní právo, právo EU, soustava správních orgánů, státních zastupitelství a soudů</vt:lpstr>
      <vt:lpstr>Právo</vt:lpstr>
      <vt:lpstr>Prameny práva</vt:lpstr>
      <vt:lpstr>Informace</vt:lpstr>
      <vt:lpstr>Hierarchie právních předpisů</vt:lpstr>
      <vt:lpstr>Ústava</vt:lpstr>
      <vt:lpstr>Normotvůrci</vt:lpstr>
      <vt:lpstr>Proces přijímání zákonů</vt:lpstr>
      <vt:lpstr>Proces přijímání zákonů</vt:lpstr>
      <vt:lpstr>Územní a správní členění státu</vt:lpstr>
      <vt:lpstr>Prezentace aplikace PowerPoint</vt:lpstr>
      <vt:lpstr>Územní a správní členění státu</vt:lpstr>
      <vt:lpstr>Prezentace aplikace PowerPoint</vt:lpstr>
      <vt:lpstr>Prezentace aplikace PowerPoint</vt:lpstr>
      <vt:lpstr>Veřejná správa</vt:lpstr>
      <vt:lpstr>Organizace státní správy</vt:lpstr>
      <vt:lpstr>Ministerstva</vt:lpstr>
      <vt:lpstr>Další ústřední orgány státní správy</vt:lpstr>
      <vt:lpstr>Státní správa na úrovni obcí</vt:lpstr>
      <vt:lpstr>Organizace územní samosprávy</vt:lpstr>
      <vt:lpstr>Činnosti veřejné správy</vt:lpstr>
      <vt:lpstr>Soudní soustava</vt:lpstr>
      <vt:lpstr>Soudní soustava</vt:lpstr>
      <vt:lpstr>Státní zastupitelství</vt:lpstr>
      <vt:lpstr>Evropská unie</vt:lpstr>
      <vt:lpstr>Právo EU (unijní právo)</vt:lpstr>
      <vt:lpstr>Práce s právními předpisy</vt:lpstr>
      <vt:lpstr>zákon č. 89/2012 Sb., občanský zákoník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Právní soustava ČR, mezinárodní právo, právo EU, soustava správních úřadů, státních zastupitelství a soudů</dc:title>
  <dc:creator>spravce</dc:creator>
  <cp:lastModifiedBy>spravce</cp:lastModifiedBy>
  <cp:revision>48</cp:revision>
  <dcterms:created xsi:type="dcterms:W3CDTF">2018-07-16T06:41:36Z</dcterms:created>
  <dcterms:modified xsi:type="dcterms:W3CDTF">2018-09-15T21:47:28Z</dcterms:modified>
</cp:coreProperties>
</file>