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074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12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43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68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78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46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3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568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5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61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8FA98-D890-4789-BD52-8C6C6AC9FE40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2522-CAFF-4B69-9963-A7F0A896B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27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83476" y="365125"/>
            <a:ext cx="10870324" cy="6046185"/>
          </a:xfrm>
        </p:spPr>
        <p:txBody>
          <a:bodyPr>
            <a:normAutofit/>
          </a:bodyPr>
          <a:lstStyle/>
          <a:p>
            <a:r>
              <a:rPr lang="cs-CZ" sz="6600" dirty="0" smtClean="0"/>
              <a:t>Katastr nemovitostí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93044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zákon </a:t>
            </a:r>
            <a:r>
              <a:rPr lang="cs-CZ" dirty="0"/>
              <a:t>č. 256/2013 Sb., o katastru nemovitostí (katastrální zákon)</a:t>
            </a:r>
          </a:p>
          <a:p>
            <a:pPr marL="0" lvl="0" indent="0">
              <a:buNone/>
            </a:pPr>
            <a:r>
              <a:rPr lang="cs-CZ" dirty="0" smtClean="0"/>
              <a:t>- vyhláška </a:t>
            </a:r>
            <a:r>
              <a:rPr lang="cs-CZ" dirty="0"/>
              <a:t>č. 357/2013 Sb., o katastru nemovitostí (katastrální vyhláška)</a:t>
            </a:r>
          </a:p>
          <a:p>
            <a:pPr marL="0" lvl="0" indent="0">
              <a:buNone/>
            </a:pPr>
            <a:r>
              <a:rPr lang="cs-CZ" dirty="0" smtClean="0"/>
              <a:t>- vyhláška </a:t>
            </a:r>
            <a:r>
              <a:rPr lang="cs-CZ" dirty="0"/>
              <a:t>č. 358/2013 Sb., o poskytování údajů z katastru nemovitostí</a:t>
            </a:r>
          </a:p>
          <a:p>
            <a:pPr marL="0" lvl="0" indent="0">
              <a:buNone/>
            </a:pPr>
            <a:r>
              <a:rPr lang="cs-CZ" dirty="0" smtClean="0"/>
              <a:t>- vyhláška </a:t>
            </a:r>
            <a:r>
              <a:rPr lang="cs-CZ" dirty="0"/>
              <a:t>č. 359/2013 Sb., o stanovení vzoru formuláře pro podání návrhu na zahájení řízení o povolení vkladu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952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Katastr nemovitostí (§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veřejný seznam, který obsahuje soubor údajů o nemovitých věcech vymezených tímto katastrálním zákonem zahrnující jejich soupis, popis, jejich geometrické a polohové určení a zápis práv k těmto nemovitostem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nemovitosti se v katastru evidují podle katastrálních území (§ 3)</a:t>
            </a:r>
          </a:p>
          <a:p>
            <a:pPr>
              <a:buFontTx/>
              <a:buChar char="-"/>
            </a:pPr>
            <a:r>
              <a:rPr lang="cs-CZ" dirty="0" smtClean="0"/>
              <a:t>obsah katastru je uspořádán v katastrálních operátech podle katastrálních území (§ 5)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417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evidence (§ 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7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a) pozemky v podobě parcel,</a:t>
            </a:r>
          </a:p>
          <a:p>
            <a:pPr marL="0" indent="0">
              <a:buNone/>
            </a:pPr>
            <a:r>
              <a:rPr lang="cs-CZ" dirty="0" smtClean="0"/>
              <a:t>b) budovy, kterým se přiděluje číslo popisné nebo evidenční, pokud nejsou součástí pozemku nebo práva stavby,</a:t>
            </a:r>
          </a:p>
          <a:p>
            <a:pPr marL="0" indent="0">
              <a:buNone/>
            </a:pPr>
            <a:r>
              <a:rPr lang="cs-CZ" dirty="0" smtClean="0"/>
              <a:t>c) budovy, kterým se číslo popisné ani evidenční nepřiděluje, pokud nejsou součástí pozemku ani práva stavby, jsou hlavní stavbou na pozemku a nejde o drobné stavby,</a:t>
            </a:r>
          </a:p>
          <a:p>
            <a:pPr marL="0" indent="0">
              <a:buNone/>
            </a:pPr>
            <a:r>
              <a:rPr lang="cs-CZ" dirty="0" smtClean="0"/>
              <a:t>d) jednotky vymezené podle občanského zákoníku,</a:t>
            </a:r>
          </a:p>
          <a:p>
            <a:pPr marL="0" indent="0">
              <a:buNone/>
            </a:pPr>
            <a:r>
              <a:rPr lang="cs-CZ" dirty="0" smtClean="0"/>
              <a:t>e) jednotky vymezené podle zákona o vlastnictví bytů</a:t>
            </a:r>
          </a:p>
          <a:p>
            <a:pPr marL="0" indent="0">
              <a:buNone/>
            </a:pPr>
            <a:r>
              <a:rPr lang="cs-CZ" dirty="0" smtClean="0"/>
              <a:t>f) právo stavby,</a:t>
            </a:r>
          </a:p>
          <a:p>
            <a:pPr marL="0" indent="0">
              <a:buNone/>
            </a:pPr>
            <a:r>
              <a:rPr lang="cs-CZ" dirty="0" smtClean="0"/>
              <a:t>g) nemovitosti, o nichž to stanoví jiný právní předpis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65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katastru (§ 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a) geometrické určení a polohové určení nemovitostí a katastrálních území,</a:t>
            </a:r>
          </a:p>
          <a:p>
            <a:pPr marL="0" indent="0">
              <a:buNone/>
            </a:pPr>
            <a:r>
              <a:rPr lang="cs-CZ" dirty="0" smtClean="0"/>
              <a:t>b) druhy pozemků, čísla a výměry parcel, údaje o budovách, kterým se přiděluje číslo popisné nebo evidenční včetně čísel těchto budov, údaje o budovách, kterým se číslo popisné ani evidenční nepřiděluje, pokud jsou hlavní stavbou na pozemku, nejedná-li se o drobné stavby, vybrané údaje o způsobu ochrany a využití nemovitostí a čísla jednotek,</a:t>
            </a:r>
          </a:p>
          <a:p>
            <a:pPr marL="0" indent="0">
              <a:buNone/>
            </a:pPr>
            <a:r>
              <a:rPr lang="cs-CZ" dirty="0" smtClean="0"/>
              <a:t>c) cenové údaje, údaje pro daňové účely a údaje umožňující propojení s jinými informačními systémy, které mají vztah k obsahu katastru,</a:t>
            </a:r>
          </a:p>
          <a:p>
            <a:pPr marL="0" indent="0">
              <a:buNone/>
            </a:pPr>
            <a:r>
              <a:rPr lang="cs-CZ" dirty="0" smtClean="0"/>
              <a:t> d) u evidovaných budov údaj o tom, zda se jedná o dočasnou stavbu,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282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e) údaje o právech včetně údajů o vlastnících a údaje o oprávněných z jiného práva, které se zapisuje do katastru </a:t>
            </a:r>
          </a:p>
          <a:p>
            <a:pPr marL="0" indent="0">
              <a:buNone/>
            </a:pPr>
            <a:r>
              <a:rPr lang="cs-CZ" dirty="0" smtClean="0"/>
              <a:t>f) upozornění týkající se nemovitosti, pokud jiný právní předpis stanoví povinnost vyznačit je v katastru nebo jsou potřebná pro správu katastru,</a:t>
            </a:r>
          </a:p>
          <a:p>
            <a:pPr marL="0" indent="0">
              <a:buNone/>
            </a:pPr>
            <a:r>
              <a:rPr lang="cs-CZ" dirty="0" smtClean="0"/>
              <a:t>g) úplná znění prohlášení o rozdělení práva k domu a pozemku na vlastnické právo k jednotkám </a:t>
            </a:r>
          </a:p>
          <a:p>
            <a:pPr marL="0" indent="0">
              <a:buNone/>
            </a:pPr>
            <a:r>
              <a:rPr lang="cs-CZ" dirty="0" smtClean="0"/>
              <a:t>h) dohody spoluvlastníků o správě nemovitosti,</a:t>
            </a:r>
          </a:p>
          <a:p>
            <a:pPr marL="0" indent="0">
              <a:buNone/>
            </a:pPr>
            <a:r>
              <a:rPr lang="cs-CZ" dirty="0" smtClean="0"/>
              <a:t> i) údaje o bodech podrobných polohových bodových polí,</a:t>
            </a:r>
          </a:p>
          <a:p>
            <a:pPr marL="0" indent="0">
              <a:buNone/>
            </a:pPr>
            <a:r>
              <a:rPr lang="cs-CZ" dirty="0" smtClean="0"/>
              <a:t> j) místní a pomístní názvosloví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04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Zápis práv do katastru (§ 6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vklad - věcná práva, práva ujednaná jako věcná práva, nájem a pacht (§ 11)</a:t>
            </a:r>
          </a:p>
          <a:p>
            <a:pPr>
              <a:buFontTx/>
              <a:buChar char="-"/>
            </a:pPr>
            <a:r>
              <a:rPr lang="cs-CZ" dirty="0" smtClean="0"/>
              <a:t>záznam - práva odvozená od vlastnického práva (§ 19)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oznámka - významné informace týkající se evidovaných nemovitostí nebo v katastru zapsaných vlastníků a jiných oprávněných (§ 23)</a:t>
            </a:r>
          </a:p>
        </p:txBody>
      </p:sp>
    </p:spTree>
    <p:extLst>
      <p:ext uri="{BB962C8B-B14F-4D97-AF65-F5344CB8AC3E}">
        <p14:creationId xmlns:p14="http://schemas.microsoft.com/office/powerpoint/2010/main" val="171187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Závaznost údajů v katastru (§ 51)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Závazné údaje:</a:t>
            </a:r>
          </a:p>
          <a:p>
            <a:pPr>
              <a:buFontTx/>
              <a:buChar char="-"/>
            </a:pPr>
            <a:r>
              <a:rPr lang="cs-CZ" dirty="0" smtClean="0"/>
              <a:t>parcelní číslo</a:t>
            </a:r>
          </a:p>
          <a:p>
            <a:pPr>
              <a:buFontTx/>
              <a:buChar char="-"/>
            </a:pPr>
            <a:r>
              <a:rPr lang="cs-CZ" dirty="0" smtClean="0"/>
              <a:t>geometrické určení nemovitosti</a:t>
            </a:r>
          </a:p>
          <a:p>
            <a:pPr>
              <a:buFontTx/>
              <a:buChar char="-"/>
            </a:pPr>
            <a:r>
              <a:rPr lang="cs-CZ" dirty="0" smtClean="0"/>
              <a:t>název a geometrické určení katastrálního území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Nezávazné údaje: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v</a:t>
            </a:r>
            <a:r>
              <a:rPr lang="cs-CZ" dirty="0" smtClean="0"/>
              <a:t>šechny ostatní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399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517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Katastr nemovitostí</vt:lpstr>
      <vt:lpstr>Právní předpisy</vt:lpstr>
      <vt:lpstr>Katastr nemovitostí (§ 1)</vt:lpstr>
      <vt:lpstr>Předmět evidence (§ 3)</vt:lpstr>
      <vt:lpstr>Obsah katastru (§ 4)</vt:lpstr>
      <vt:lpstr>Obsah katastru</vt:lpstr>
      <vt:lpstr>Zápis práv do katastru (§ 6 a násl.)</vt:lpstr>
      <vt:lpstr>Závaznost údajů v katastru (§ 51)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Katastr nemovitostí</dc:title>
  <dc:creator>spravce</dc:creator>
  <cp:lastModifiedBy>spravce</cp:lastModifiedBy>
  <cp:revision>6</cp:revision>
  <dcterms:created xsi:type="dcterms:W3CDTF">2018-11-04T14:40:21Z</dcterms:created>
  <dcterms:modified xsi:type="dcterms:W3CDTF">2018-11-06T11:10:58Z</dcterms:modified>
</cp:coreProperties>
</file>