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2" r:id="rId13"/>
    <p:sldId id="273" r:id="rId14"/>
    <p:sldId id="274" r:id="rId15"/>
    <p:sldId id="266" r:id="rId16"/>
    <p:sldId id="267" r:id="rId17"/>
    <p:sldId id="268" r:id="rId18"/>
    <p:sldId id="269" r:id="rId19"/>
    <p:sldId id="270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3E72-36D9-4F51-9736-15679DECBC48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2543-0A59-4FCF-BCAF-005724E6F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38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3E72-36D9-4F51-9736-15679DECBC48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2543-0A59-4FCF-BCAF-005724E6F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73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3E72-36D9-4F51-9736-15679DECBC48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2543-0A59-4FCF-BCAF-005724E6F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43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3E72-36D9-4F51-9736-15679DECBC48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2543-0A59-4FCF-BCAF-005724E6F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55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3E72-36D9-4F51-9736-15679DECBC48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2543-0A59-4FCF-BCAF-005724E6F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596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3E72-36D9-4F51-9736-15679DECBC48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2543-0A59-4FCF-BCAF-005724E6F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76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3E72-36D9-4F51-9736-15679DECBC48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2543-0A59-4FCF-BCAF-005724E6F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62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3E72-36D9-4F51-9736-15679DECBC48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2543-0A59-4FCF-BCAF-005724E6F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36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3E72-36D9-4F51-9736-15679DECBC48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2543-0A59-4FCF-BCAF-005724E6F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74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3E72-36D9-4F51-9736-15679DECBC48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2543-0A59-4FCF-BCAF-005724E6F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41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3E72-36D9-4F51-9736-15679DECBC48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F2543-0A59-4FCF-BCAF-005724E6F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95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B3E72-36D9-4F51-9736-15679DECBC48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F2543-0A59-4FCF-BCAF-005724E6F5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16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leporelo.info/dulni-dilo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6027" y="217980"/>
            <a:ext cx="10470931" cy="6161799"/>
          </a:xfrm>
        </p:spPr>
        <p:txBody>
          <a:bodyPr>
            <a:normAutofit/>
          </a:bodyPr>
          <a:lstStyle/>
          <a:p>
            <a:r>
              <a:rPr lang="cs-CZ" sz="6600" dirty="0" smtClean="0"/>
              <a:t>Hornictví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3595742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nerostného bohatství (§ 15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u="sng" dirty="0"/>
              <a:t>Při územně plánovací činnosti (§ 15)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povinnost při vycházet z podkladů o zjištěných a předpokládaných výhradních ložiskách 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tanoviska MŽP, MPO a ČBÚ k Politice územního rozvoje a ZÚR</a:t>
            </a:r>
            <a:endParaRPr lang="cs-CZ" dirty="0"/>
          </a:p>
          <a:p>
            <a:pPr marL="0" lvl="0" indent="0">
              <a:buNone/>
            </a:pPr>
            <a:r>
              <a:rPr lang="cs-CZ" u="sng" dirty="0"/>
              <a:t>Stanovení chráněného ložiskového území (§ 16) (MŽP)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= území, na kterém by stavby a zařízení, které nesouvisí s dobýváním výhradního ložiska, mohly znemožnit nebo ztížit dobývání výhradního </a:t>
            </a:r>
            <a:r>
              <a:rPr lang="cs-CZ" dirty="0" smtClean="0"/>
              <a:t>ložiska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694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Hornická činnost (§ 2 ZOH)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099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vyhledávání a průzkum výhradních ložisek</a:t>
            </a:r>
          </a:p>
          <a:p>
            <a:pPr marL="514350" indent="-514350">
              <a:buAutoNum type="alphaLcParenR"/>
            </a:pPr>
            <a:r>
              <a:rPr lang="cs-CZ" dirty="0" smtClean="0"/>
              <a:t>otvírka, příprava a dobývání výhradních ložisek,</a:t>
            </a:r>
          </a:p>
          <a:p>
            <a:pPr marL="0" indent="0">
              <a:buNone/>
            </a:pPr>
            <a:r>
              <a:rPr lang="cs-CZ" dirty="0" smtClean="0"/>
              <a:t> c) zřizování, zajišťování a likvidace důlních děl a lomů,</a:t>
            </a:r>
          </a:p>
          <a:p>
            <a:pPr marL="0" indent="0">
              <a:buNone/>
            </a:pPr>
            <a:r>
              <a:rPr lang="cs-CZ" dirty="0" smtClean="0"/>
              <a:t> d) úprava a zušlechťování nerostů prováděné v souvislosti s jejich dobýváním,</a:t>
            </a:r>
          </a:p>
          <a:p>
            <a:pPr marL="0" indent="0">
              <a:buNone/>
            </a:pPr>
            <a:r>
              <a:rPr lang="cs-CZ" dirty="0" smtClean="0"/>
              <a:t> e) zřizování a provozování odvalů, výsypek a odkališť při činnostech uvedených v písmenech a) až d),</a:t>
            </a:r>
          </a:p>
          <a:p>
            <a:pPr marL="0" indent="0">
              <a:buNone/>
            </a:pPr>
            <a:r>
              <a:rPr lang="cs-CZ" dirty="0" smtClean="0"/>
              <a:t> f) zvláštní zásahy do zemské kůry</a:t>
            </a:r>
          </a:p>
          <a:p>
            <a:pPr marL="0" indent="0">
              <a:buNone/>
            </a:pPr>
            <a:r>
              <a:rPr lang="cs-CZ" dirty="0" smtClean="0"/>
              <a:t> g) zajišťování a likvidace starých důlních děl</a:t>
            </a:r>
          </a:p>
          <a:p>
            <a:pPr marL="0" indent="0">
              <a:buNone/>
            </a:pPr>
            <a:r>
              <a:rPr lang="cs-CZ" dirty="0" smtClean="0"/>
              <a:t> h) báňská záchranná služba,</a:t>
            </a:r>
          </a:p>
          <a:p>
            <a:pPr marL="0" indent="0">
              <a:buNone/>
            </a:pPr>
            <a:r>
              <a:rPr lang="cs-CZ" dirty="0" smtClean="0"/>
              <a:t> i) důlně měřická činnost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777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prováděná hornických způsobem </a:t>
            </a:r>
            <a:br>
              <a:rPr lang="cs-CZ" dirty="0" smtClean="0"/>
            </a:br>
            <a:r>
              <a:rPr lang="cs-CZ" dirty="0" smtClean="0"/>
              <a:t>(§ 3 ZOH)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79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a) dobývání ložisek nevyhrazených nerostů, včetně úpravy a zušlechťování nerostů prováděných v souvislosti s jejich dobýváním, a vyhledávání a průzkum ložisek nevyhrazených nerostů prováděné k tomu účelu,</a:t>
            </a:r>
          </a:p>
          <a:p>
            <a:pPr marL="0" indent="0">
              <a:buNone/>
            </a:pPr>
            <a:r>
              <a:rPr lang="cs-CZ" dirty="0" smtClean="0"/>
              <a:t> b) těžba písků v korytech vodních toků a štěrkopísků plovoucími stroji, včetně úpravy a zušlechťování těchto surovin prováděných v souvislosti s jejich těžbou, s výjimkou odstraňování nánosů při údržbě vodních toků,</a:t>
            </a:r>
          </a:p>
          <a:p>
            <a:pPr marL="0" indent="0">
              <a:buNone/>
            </a:pPr>
            <a:r>
              <a:rPr lang="cs-CZ" dirty="0" smtClean="0"/>
              <a:t> c) práce k zajištění stability podzemních prostorů (podzemní sanační práce),</a:t>
            </a:r>
          </a:p>
          <a:p>
            <a:pPr marL="0" indent="0">
              <a:buNone/>
            </a:pPr>
            <a:r>
              <a:rPr lang="cs-CZ" dirty="0" smtClean="0"/>
              <a:t> d) práce na zpřístupňování jeskyní a práce na jejich udržování v bezpečném stavu,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598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prováděná hornických způsobem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35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e) zemní práce prováděné za použití strojů a výbušnin, pokud se na jedné lokalitě přemísťuje více než 100 000 m krychlových horniny, s výjimkou zakládání staveb</a:t>
            </a:r>
          </a:p>
          <a:p>
            <a:pPr marL="0" indent="0">
              <a:buNone/>
            </a:pPr>
            <a:r>
              <a:rPr lang="cs-CZ" dirty="0" smtClean="0"/>
              <a:t>f) vrtání vrtů s délkou nad 30 m pro jiné účely než k činnostem uvedeným v § 2 a § 3 ZOH</a:t>
            </a:r>
          </a:p>
          <a:p>
            <a:pPr marL="0" indent="0">
              <a:buNone/>
            </a:pPr>
            <a:r>
              <a:rPr lang="cs-CZ" dirty="0" smtClean="0"/>
              <a:t> g) jímání přírodních léčivých a stolních minerálních vod v důlním díle v podzemí</a:t>
            </a:r>
          </a:p>
          <a:p>
            <a:pPr marL="0" indent="0">
              <a:buNone/>
            </a:pPr>
            <a:r>
              <a:rPr lang="cs-CZ" dirty="0" smtClean="0"/>
              <a:t> h) práce na zpřístupnění starých důlních děl nebo trvale opuštěných důlních děl a práce na jejich udržování v bezpečném stavu,</a:t>
            </a:r>
          </a:p>
          <a:p>
            <a:pPr marL="0" indent="0">
              <a:buNone/>
            </a:pPr>
            <a:r>
              <a:rPr lang="cs-CZ" dirty="0" smtClean="0"/>
              <a:t> i) podzemní práce spočívající v hloubení důlních jam a studní, v ražení štol a tunelů, jakož i ve vytváření podzemních prostorů o objemu větším než 300 m krychlových horniny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560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provádění hornické činnosti a činnosti prováděné hornickým způsobem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- hornickou </a:t>
            </a:r>
            <a:r>
              <a:rPr lang="cs-CZ" dirty="0"/>
              <a:t>činnost a činnost prováděnou hornickým způsobem </a:t>
            </a:r>
            <a:r>
              <a:rPr lang="cs-CZ" dirty="0" smtClean="0"/>
              <a:t>lze vykonávat jen s oprávněním  (§ 5 </a:t>
            </a:r>
            <a:r>
              <a:rPr lang="cs-CZ" dirty="0"/>
              <a:t>odst. 2 </a:t>
            </a:r>
            <a:r>
              <a:rPr lang="cs-CZ" dirty="0" smtClean="0"/>
              <a:t>, § </a:t>
            </a:r>
            <a:r>
              <a:rPr lang="cs-CZ" dirty="0"/>
              <a:t>17 </a:t>
            </a:r>
            <a:r>
              <a:rPr lang="cs-CZ" dirty="0" smtClean="0"/>
              <a:t>,§ 19 a </a:t>
            </a:r>
            <a:r>
              <a:rPr lang="cs-CZ" dirty="0"/>
              <a:t>§ 20 ZOH)</a:t>
            </a:r>
          </a:p>
          <a:p>
            <a:pPr marL="0" indent="0">
              <a:buNone/>
            </a:pPr>
            <a:r>
              <a:rPr lang="cs-CZ" dirty="0" smtClean="0"/>
              <a:t>-  vyhledání </a:t>
            </a:r>
            <a:r>
              <a:rPr lang="cs-CZ" dirty="0"/>
              <a:t>a průzkum ložiska </a:t>
            </a:r>
            <a:r>
              <a:rPr lang="cs-CZ" dirty="0" smtClean="0"/>
              <a:t>nerostů  může řídit </a:t>
            </a:r>
            <a:r>
              <a:rPr lang="cs-CZ" dirty="0"/>
              <a:t>a za jejich kvalitu odpovídat osoba s odbornou </a:t>
            </a:r>
            <a:r>
              <a:rPr lang="cs-CZ" dirty="0" smtClean="0"/>
              <a:t>způsobilostí zákona č. 62/1988 Sb.,  </a:t>
            </a:r>
            <a:r>
              <a:rPr lang="cs-CZ" dirty="0"/>
              <a:t>o geologických pracích (§ 5 odst. 2 ZOH)</a:t>
            </a:r>
          </a:p>
          <a:p>
            <a:pPr marL="0" indent="0">
              <a:buNone/>
            </a:pPr>
            <a:r>
              <a:rPr lang="cs-CZ" dirty="0" smtClean="0"/>
              <a:t>- díla </a:t>
            </a:r>
            <a:r>
              <a:rPr lang="cs-CZ" dirty="0"/>
              <a:t>v podzemí vzniklá při činnostech podle § 3 písm. c), d), h) nebo i), důlní díla a důlní stavby pod povrchem může projektovat pouze osoba s osvědčením odborné způsobilosti báňského projektanta = báňský </a:t>
            </a:r>
            <a:r>
              <a:rPr lang="cs-CZ" dirty="0" smtClean="0"/>
              <a:t>projektant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0509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Nakládání s nerosty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- ložiskový průzkum </a:t>
            </a:r>
          </a:p>
          <a:p>
            <a:pPr marL="0" indent="0">
              <a:buNone/>
            </a:pPr>
            <a:r>
              <a:rPr lang="cs-CZ" dirty="0"/>
              <a:t>- výstavba dolů a lomů </a:t>
            </a:r>
          </a:p>
          <a:p>
            <a:pPr marL="0" indent="0">
              <a:buNone/>
            </a:pPr>
            <a:r>
              <a:rPr lang="cs-CZ" dirty="0"/>
              <a:t>- dobývání výhradních ložisek </a:t>
            </a:r>
          </a:p>
          <a:p>
            <a:pPr marL="0" indent="0">
              <a:buNone/>
            </a:pPr>
            <a:r>
              <a:rPr lang="cs-CZ" dirty="0"/>
              <a:t>- jiné zásahy do zemské kůry </a:t>
            </a:r>
          </a:p>
        </p:txBody>
      </p:sp>
    </p:spTree>
    <p:extLst>
      <p:ext uri="{BB962C8B-B14F-4D97-AF65-F5344CB8AC3E}">
        <p14:creationId xmlns:p14="http://schemas.microsoft.com/office/powerpoint/2010/main" val="1767216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Ložiskový průzkum (§ </a:t>
            </a:r>
            <a:r>
              <a:rPr lang="cs-CZ" dirty="0" smtClean="0"/>
              <a:t>11 HZ)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= </a:t>
            </a:r>
            <a:r>
              <a:rPr lang="cs-CZ" dirty="0"/>
              <a:t>v</a:t>
            </a:r>
            <a:r>
              <a:rPr lang="cs-CZ" dirty="0" smtClean="0"/>
              <a:t>yhledávání </a:t>
            </a:r>
            <a:r>
              <a:rPr lang="cs-CZ" dirty="0"/>
              <a:t>a průzkum výhradních ložisek = hornická činnost (§ 2 písm. a) ZOH)</a:t>
            </a:r>
          </a:p>
          <a:p>
            <a:pPr marL="0" indent="0">
              <a:buNone/>
            </a:pPr>
            <a:r>
              <a:rPr lang="cs-CZ" dirty="0"/>
              <a:t>- provádí se dle zákona č. </a:t>
            </a:r>
            <a:r>
              <a:rPr lang="cs-CZ" dirty="0" smtClean="0"/>
              <a:t>62/1988 </a:t>
            </a:r>
            <a:r>
              <a:rPr lang="cs-CZ" dirty="0"/>
              <a:t>Sb., o geologických pracích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smtClean="0"/>
              <a:t>vyhledávání </a:t>
            </a:r>
            <a:r>
              <a:rPr lang="cs-CZ" dirty="0"/>
              <a:t>a průzkum ložisek důlními díly včetně zajištění nebo likvidace těchto důlních děl povoluje ve stanovených případech obvodní báňský úřad (§ 9 odst. 1 ZOH)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329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Výstavba dolů a lomů (§ </a:t>
            </a:r>
            <a:r>
              <a:rPr lang="cs-CZ" dirty="0" smtClean="0"/>
              <a:t>23 HZ)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řídí se zákonem č. 183/2006 Sb., stavební zákon, pokud HZ nestanoví jinak</a:t>
            </a:r>
          </a:p>
          <a:p>
            <a:pPr marL="0" indent="0">
              <a:buNone/>
            </a:pPr>
            <a:r>
              <a:rPr lang="cs-CZ" dirty="0" smtClean="0"/>
              <a:t>- důlní </a:t>
            </a:r>
            <a:r>
              <a:rPr lang="cs-CZ" dirty="0"/>
              <a:t>dílo = prostor v </a:t>
            </a:r>
            <a:r>
              <a:rPr lang="cs-CZ" dirty="0" smtClean="0"/>
              <a:t>ložisku a </a:t>
            </a:r>
            <a:r>
              <a:rPr lang="cs-CZ" dirty="0"/>
              <a:t>doprovodných </a:t>
            </a:r>
            <a:r>
              <a:rPr lang="cs-CZ" dirty="0" smtClean="0"/>
              <a:t>horninách vytvořený </a:t>
            </a:r>
            <a:r>
              <a:rPr lang="cs-CZ" dirty="0"/>
              <a:t>hornickou činností za účelem dobývání </a:t>
            </a:r>
            <a:r>
              <a:rPr lang="cs-CZ" dirty="0" smtClean="0"/>
              <a:t>užitkového nerostu z ložiska       ( </a:t>
            </a:r>
            <a:r>
              <a:rPr lang="cs-CZ" dirty="0">
                <a:hlinkClick r:id="rId2"/>
              </a:rPr>
              <a:t>https://leporelo.info/</a:t>
            </a:r>
            <a:r>
              <a:rPr lang="cs-CZ" dirty="0" err="1">
                <a:hlinkClick r:id="rId2"/>
              </a:rPr>
              <a:t>dulni-dilo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smtClean="0"/>
              <a:t>hlavní </a:t>
            </a:r>
            <a:r>
              <a:rPr lang="cs-CZ" dirty="0"/>
              <a:t>důlní dílo -  všechna důlní díla, která vyúsťují na povrch, a důlní díla otevírající výhradní ložisko nebo jeho ucelenou </a:t>
            </a:r>
            <a:r>
              <a:rPr lang="cs-CZ" dirty="0" smtClean="0"/>
              <a:t>část (§ </a:t>
            </a:r>
            <a:r>
              <a:rPr lang="cs-CZ" dirty="0"/>
              <a:t>10 odst. </a:t>
            </a:r>
            <a:r>
              <a:rPr lang="cs-CZ" dirty="0" smtClean="0"/>
              <a:t>8 HZ)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-důlní </a:t>
            </a:r>
            <a:r>
              <a:rPr lang="cs-CZ" dirty="0"/>
              <a:t>stavba – stavba související s dobýváním nerostů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29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Dobývání výhradních ložisek (§ 24 a násl.  HZ)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u="sng" dirty="0" smtClean="0"/>
              <a:t>1) stanovení </a:t>
            </a:r>
            <a:r>
              <a:rPr lang="cs-CZ" u="sng" dirty="0"/>
              <a:t>dobývacího prostoru </a:t>
            </a:r>
            <a:r>
              <a:rPr lang="cs-CZ" u="sng" dirty="0" smtClean="0"/>
              <a:t>(§ 24, § 28 HZ)</a:t>
            </a:r>
            <a:endParaRPr lang="cs-CZ" u="sng" dirty="0"/>
          </a:p>
          <a:p>
            <a:pPr marL="0" indent="0">
              <a:buNone/>
            </a:pPr>
            <a:r>
              <a:rPr lang="cs-CZ" dirty="0" smtClean="0"/>
              <a:t>-  </a:t>
            </a:r>
            <a:r>
              <a:rPr lang="cs-CZ" dirty="0"/>
              <a:t>zahrnuje část, jedno nebo více výhradních ložisek</a:t>
            </a:r>
          </a:p>
          <a:p>
            <a:pPr marL="0" indent="0">
              <a:buNone/>
            </a:pPr>
            <a:r>
              <a:rPr lang="cs-CZ" dirty="0"/>
              <a:t>- s</a:t>
            </a:r>
            <a:r>
              <a:rPr lang="cs-CZ" dirty="0" smtClean="0"/>
              <a:t>tanovuje báňský úřad  </a:t>
            </a:r>
            <a:r>
              <a:rPr lang="cs-CZ" dirty="0"/>
              <a:t>pro dobývání výhradního ložiska určitého nerostu nebo skupiny </a:t>
            </a:r>
            <a:r>
              <a:rPr lang="cs-CZ" dirty="0" smtClean="0"/>
              <a:t>nerostů</a:t>
            </a:r>
            <a:endParaRPr lang="cs-CZ" dirty="0"/>
          </a:p>
          <a:p>
            <a:pPr marL="0" indent="0">
              <a:buNone/>
            </a:pPr>
            <a:r>
              <a:rPr lang="cs-CZ" u="sng" dirty="0" smtClean="0"/>
              <a:t>2) </a:t>
            </a:r>
            <a:r>
              <a:rPr lang="cs-CZ" u="sng" dirty="0" smtClean="0"/>
              <a:t>otvírka </a:t>
            </a:r>
            <a:r>
              <a:rPr lang="cs-CZ" u="sng" dirty="0"/>
              <a:t>příprava a dobývání (§ 10 ZOH)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plány otvírky, přípravy a dobývání výhradních ložisek (§ 32 HZ + § 10 odst. 2 ZOH)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smtClean="0"/>
              <a:t>povolení hornické činnosti - otvírky, přípravy </a:t>
            </a:r>
            <a:r>
              <a:rPr lang="cs-CZ" dirty="0"/>
              <a:t>a dobývání výhradních ložisek </a:t>
            </a:r>
            <a:r>
              <a:rPr lang="cs-CZ" dirty="0" smtClean="0"/>
              <a:t>(§ </a:t>
            </a:r>
            <a:r>
              <a:rPr lang="cs-CZ" dirty="0"/>
              <a:t>10 odst.1 ZOH)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643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zásahy do zemské kůry (§ 34 a násl. HZ)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/>
              <a:t>Zvláštní zásahy do zemské kůry (§ 34 HZ + § 11 ZOH):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a) uskladňování </a:t>
            </a:r>
            <a:r>
              <a:rPr lang="cs-CZ" dirty="0"/>
              <a:t>plynů nebo kapalin v přírodních horninových strukturách a v podzemních prostorech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ukládání radioaktivních a jiných odpadů v podzemních </a:t>
            </a:r>
            <a:r>
              <a:rPr lang="cs-CZ" dirty="0" smtClean="0"/>
              <a:t>prostorech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průmyslové využívání tepelné energie zemské kůry s výjimkou tepelné energie vody vyvedené na povrch,</a:t>
            </a:r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ukládání oxidu uhličitého do přírodních horninových </a:t>
            </a:r>
            <a:r>
              <a:rPr lang="cs-CZ" dirty="0" smtClean="0"/>
              <a:t>struktur</a:t>
            </a:r>
            <a:endParaRPr lang="cs-CZ" dirty="0"/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Zajišťování a likvidace starých důlních děl (§ </a:t>
            </a:r>
            <a:r>
              <a:rPr lang="cs-CZ" u="sng" dirty="0"/>
              <a:t>35 HZ + § 13 ZOH)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- důlní </a:t>
            </a:r>
            <a:r>
              <a:rPr lang="cs-CZ" dirty="0"/>
              <a:t>dílo v podzemí, které je opuštěno a jehož původní provozovatel ani jeho právní nástupce neexistuje nebo není znám</a:t>
            </a:r>
          </a:p>
          <a:p>
            <a:pPr marL="0" lvl="0" indent="0">
              <a:buNone/>
            </a:pPr>
            <a:r>
              <a:rPr lang="cs-CZ" dirty="0" smtClean="0"/>
              <a:t>- opuštěný </a:t>
            </a:r>
            <a:r>
              <a:rPr lang="cs-CZ" dirty="0"/>
              <a:t>lom po těžbě vyhrazených nerostů, jehož původní provozovatel ani jeho právní nástupce neexistuje nebo není </a:t>
            </a:r>
            <a:r>
              <a:rPr lang="cs-CZ" dirty="0" smtClean="0"/>
              <a:t>znám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708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zákon </a:t>
            </a:r>
            <a:r>
              <a:rPr lang="cs-CZ" dirty="0"/>
              <a:t>č. 44/1998 Sb., o ochraně a využití nerostného bohatství (horní zákon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zákon </a:t>
            </a:r>
            <a:r>
              <a:rPr lang="cs-CZ" dirty="0"/>
              <a:t>č. 61/1988 Sb., o hornické činnosti, výbušninách a o státní báňské </a:t>
            </a:r>
            <a:r>
              <a:rPr lang="cs-CZ" dirty="0" smtClean="0"/>
              <a:t>správě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rováděcí předpisy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86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- Český </a:t>
            </a:r>
            <a:r>
              <a:rPr lang="cs-CZ" dirty="0"/>
              <a:t>báňský úřad</a:t>
            </a:r>
          </a:p>
          <a:p>
            <a:pPr marL="0" lvl="0" indent="0">
              <a:buNone/>
            </a:pPr>
            <a:r>
              <a:rPr lang="cs-CZ" dirty="0" smtClean="0"/>
              <a:t>- obvodní </a:t>
            </a:r>
            <a:r>
              <a:rPr lang="cs-CZ" dirty="0"/>
              <a:t>báňský úřad</a:t>
            </a:r>
          </a:p>
          <a:p>
            <a:pPr marL="0" lvl="0" indent="0">
              <a:buNone/>
            </a:pPr>
            <a:r>
              <a:rPr lang="cs-CZ" dirty="0" smtClean="0"/>
              <a:t>- Ministerstvo </a:t>
            </a:r>
            <a:r>
              <a:rPr lang="cs-CZ" dirty="0"/>
              <a:t>životního prostředí</a:t>
            </a:r>
          </a:p>
          <a:p>
            <a:pPr marL="0" lvl="0" indent="0">
              <a:buNone/>
            </a:pPr>
            <a:r>
              <a:rPr lang="cs-CZ" dirty="0" smtClean="0"/>
              <a:t>- Ministerstvo </a:t>
            </a:r>
            <a:r>
              <a:rPr lang="cs-CZ" dirty="0"/>
              <a:t>průmyslu a obchodu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302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právní úpravy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6462" y="1690688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cs-CZ" sz="3600" dirty="0"/>
              <a:t>Horní </a:t>
            </a:r>
            <a:r>
              <a:rPr lang="cs-CZ" sz="3600" dirty="0" smtClean="0"/>
              <a:t>zákon (HZ) -§ 1</a:t>
            </a:r>
          </a:p>
          <a:p>
            <a:pPr marL="0" lvl="0" indent="0">
              <a:buNone/>
            </a:pPr>
            <a:r>
              <a:rPr lang="cs-CZ" sz="3600" dirty="0" smtClean="0"/>
              <a:t>-  stanovení  </a:t>
            </a:r>
            <a:r>
              <a:rPr lang="cs-CZ" sz="3600" dirty="0"/>
              <a:t>zásad ochrany a hospodárného využívání nerostného </a:t>
            </a:r>
            <a:r>
              <a:rPr lang="cs-CZ" sz="3600" dirty="0" smtClean="0"/>
              <a:t>bohatství</a:t>
            </a:r>
            <a:endParaRPr lang="cs-CZ" sz="3600" dirty="0"/>
          </a:p>
          <a:p>
            <a:pPr marL="0" indent="0">
              <a:buNone/>
            </a:pPr>
            <a:r>
              <a:rPr lang="cs-CZ" sz="3600" dirty="0"/>
              <a:t> </a:t>
            </a:r>
          </a:p>
          <a:p>
            <a:pPr marL="0" lvl="0" indent="0">
              <a:buNone/>
            </a:pPr>
            <a:r>
              <a:rPr lang="cs-CZ" sz="3600" dirty="0"/>
              <a:t>Zákon o hornické </a:t>
            </a:r>
            <a:r>
              <a:rPr lang="cs-CZ" sz="3600" dirty="0" smtClean="0"/>
              <a:t>činnosti (ZOH)  - § 1</a:t>
            </a:r>
          </a:p>
          <a:p>
            <a:pPr marL="0" lvl="0" indent="0">
              <a:buNone/>
            </a:pPr>
            <a:r>
              <a:rPr lang="cs-CZ" sz="3600" dirty="0" smtClean="0"/>
              <a:t>- podmínky provádění </a:t>
            </a:r>
            <a:r>
              <a:rPr lang="cs-CZ" sz="3600" dirty="0"/>
              <a:t>hornické činnosti a činnosti prováděné hornickým způsobem, nakládání s výbušninami a s výbušnými předměty, bezpečné provozování podzemních objektů,  </a:t>
            </a:r>
          </a:p>
          <a:p>
            <a:pPr marL="0" indent="0">
              <a:buNone/>
            </a:pPr>
            <a:r>
              <a:rPr lang="cs-CZ" sz="3600" dirty="0" smtClean="0"/>
              <a:t>- podmínky </a:t>
            </a:r>
            <a:r>
              <a:rPr lang="cs-CZ" sz="3600" dirty="0"/>
              <a:t>pro bezpečnost a ochranu zdraví osob, bezpečnost provozu a ochranu pracovního prostředí při výše uvedených činnostech </a:t>
            </a:r>
          </a:p>
          <a:p>
            <a:pPr marL="0" indent="0">
              <a:buNone/>
            </a:pPr>
            <a:r>
              <a:rPr lang="cs-CZ" sz="3600" dirty="0"/>
              <a:t>- organizace a působnost orgánů státní báňské správy.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70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Nerosty (§ 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/>
              <a:t>tuhé, kapalné a plynné části zemské kůry</a:t>
            </a:r>
          </a:p>
          <a:p>
            <a:pPr marL="0" indent="0">
              <a:buNone/>
            </a:pPr>
            <a:r>
              <a:rPr lang="cs-CZ" dirty="0"/>
              <a:t>≠ </a:t>
            </a:r>
          </a:p>
          <a:p>
            <a:pPr marL="0" indent="0">
              <a:buNone/>
            </a:pPr>
            <a:r>
              <a:rPr lang="cs-CZ" dirty="0"/>
              <a:t>- vody s výjimkou mineralizovaných vod, z nichž se mohou průmyslově získávat vyhrazené nerosty,</a:t>
            </a:r>
          </a:p>
          <a:p>
            <a:pPr marL="0" indent="0">
              <a:buNone/>
            </a:pPr>
            <a:r>
              <a:rPr lang="cs-CZ" dirty="0"/>
              <a:t>- přírodní léčivé vody a přírodní stolní minerální vody</a:t>
            </a:r>
          </a:p>
          <a:p>
            <a:pPr marL="0" indent="0">
              <a:buNone/>
            </a:pPr>
            <a:r>
              <a:rPr lang="cs-CZ" dirty="0"/>
              <a:t>- léčivá bahna a ostatní produkty přírodních léčivých </a:t>
            </a:r>
            <a:r>
              <a:rPr lang="cs-CZ" dirty="0" smtClean="0"/>
              <a:t>zdrojů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smtClean="0"/>
              <a:t>rašelina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bahno, písek, štěrk a valouny v korytech vodních toků, pokud neobsahují vyhrazené nerosty v dobyvatelném množství,</a:t>
            </a:r>
          </a:p>
          <a:p>
            <a:pPr marL="0" indent="0">
              <a:buNone/>
            </a:pPr>
            <a:r>
              <a:rPr lang="cs-CZ" dirty="0"/>
              <a:t> - kulturní vrstva půdy, která je vegetačním prostředím rostlinstva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02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nerostů (§ 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69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Vyhrazené:</a:t>
            </a:r>
          </a:p>
          <a:p>
            <a:pPr marL="0" indent="0">
              <a:buNone/>
            </a:pPr>
            <a:r>
              <a:rPr lang="cs-CZ" dirty="0" smtClean="0"/>
              <a:t>a) radioaktivní nerosty,</a:t>
            </a:r>
          </a:p>
          <a:p>
            <a:pPr marL="0" indent="0">
              <a:buNone/>
            </a:pPr>
            <a:r>
              <a:rPr lang="cs-CZ" dirty="0" smtClean="0"/>
              <a:t> b) ropa a hořlavý zemní plyn, uhlí a bituminosní horniny,</a:t>
            </a:r>
          </a:p>
          <a:p>
            <a:pPr marL="0" indent="0">
              <a:buNone/>
            </a:pPr>
            <a:r>
              <a:rPr lang="cs-CZ" dirty="0" smtClean="0"/>
              <a:t> c) nerosty, z nichž je možno průmyslově vyrábět kovy,</a:t>
            </a:r>
          </a:p>
          <a:p>
            <a:pPr marL="0" indent="0">
              <a:buNone/>
            </a:pPr>
            <a:r>
              <a:rPr lang="cs-CZ" dirty="0" smtClean="0"/>
              <a:t> d) magnezit,</a:t>
            </a:r>
          </a:p>
          <a:p>
            <a:pPr marL="0" indent="0">
              <a:buNone/>
            </a:pPr>
            <a:r>
              <a:rPr lang="cs-CZ" dirty="0" smtClean="0"/>
              <a:t> e) nerosty, z nichž je možno průmyslově vyrábět fosfor, síru a fluór nebo jejich sloučeniny,</a:t>
            </a:r>
          </a:p>
          <a:p>
            <a:pPr marL="0" indent="0">
              <a:buNone/>
            </a:pPr>
            <a:r>
              <a:rPr lang="cs-CZ" dirty="0" smtClean="0"/>
              <a:t>f) kamenná sůl, draselné, borové, bromové a jodové soli,</a:t>
            </a:r>
          </a:p>
          <a:p>
            <a:pPr marL="0" indent="0">
              <a:buNone/>
            </a:pPr>
            <a:r>
              <a:rPr lang="cs-CZ" dirty="0" smtClean="0"/>
              <a:t>g) tuha, baryt, azbest, slída, mastek, diatomit, sklářský a slévárenský písek, minerální barviva, bentonit,</a:t>
            </a:r>
          </a:p>
          <a:p>
            <a:pPr marL="0" indent="0">
              <a:buNone/>
            </a:pPr>
            <a:r>
              <a:rPr lang="cs-CZ" dirty="0" smtClean="0"/>
              <a:t> h) nerosty, z nichž je možno průmyslově vyrábět prvky vzácných zemin a prvky s vlastnostmi polovodičů,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56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nerostů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79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i) granit, granodiorit, diorit, gabro, diabas, hadec, dolomit a vápenec, pokud jsou blokově dobyvatelné a leštitelné, a travertin,</a:t>
            </a:r>
          </a:p>
          <a:p>
            <a:pPr marL="0" indent="0">
              <a:buNone/>
            </a:pPr>
            <a:r>
              <a:rPr lang="cs-CZ" dirty="0" smtClean="0"/>
              <a:t>j) technicky využitelné krystaly nerostů a drahé kameny,</a:t>
            </a:r>
          </a:p>
          <a:p>
            <a:pPr marL="0" indent="0">
              <a:buNone/>
            </a:pPr>
            <a:r>
              <a:rPr lang="cs-CZ" dirty="0" smtClean="0"/>
              <a:t> k) </a:t>
            </a:r>
            <a:r>
              <a:rPr lang="cs-CZ" dirty="0" err="1" smtClean="0"/>
              <a:t>halloyzit</a:t>
            </a:r>
            <a:r>
              <a:rPr lang="cs-CZ" dirty="0" smtClean="0"/>
              <a:t>, kaolin, keramické a žáruvzdorné jíly a jílovce, sádrovec, anhydrit, živce, perlit a zeolit,</a:t>
            </a:r>
          </a:p>
          <a:p>
            <a:pPr marL="0" indent="0">
              <a:buNone/>
            </a:pPr>
            <a:r>
              <a:rPr lang="cs-CZ" dirty="0" smtClean="0"/>
              <a:t> l) křemen, křemenec, vápenec, dolomit, slín, čedič, znělec, trachyt, pokud tyto nerosty jsou vhodné k chemicko-technologickému zpracování nebo zpracování tavením,</a:t>
            </a:r>
          </a:p>
          <a:p>
            <a:pPr marL="0" indent="0">
              <a:buNone/>
            </a:pPr>
            <a:r>
              <a:rPr lang="cs-CZ" dirty="0" smtClean="0"/>
              <a:t> m) mineralizované vody, z nichž se mohou průmyslově získávat vyhrazené nerosty,</a:t>
            </a:r>
          </a:p>
          <a:p>
            <a:pPr marL="0" indent="0">
              <a:buNone/>
            </a:pPr>
            <a:r>
              <a:rPr lang="cs-CZ" dirty="0" smtClean="0"/>
              <a:t> n) technicky využitelné přírodní plyny,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Nevyhrazené: všechny ostatní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051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Ložiska nerostů (§ 4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= přírodní </a:t>
            </a:r>
            <a:r>
              <a:rPr lang="cs-CZ" dirty="0"/>
              <a:t>nahromadění nerostů, jakož i základka v hlubinném dole, opuštěný odval, výsypka nebo odkaliště, které vznikly hornickou činností  a obsahují nerosty</a:t>
            </a:r>
          </a:p>
          <a:p>
            <a:pPr marL="0" indent="0">
              <a:buNone/>
            </a:pPr>
            <a:r>
              <a:rPr lang="cs-CZ" u="sng" dirty="0"/>
              <a:t>Výhradní ložisko</a:t>
            </a:r>
            <a:r>
              <a:rPr lang="cs-CZ" dirty="0"/>
              <a:t>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ložisko </a:t>
            </a:r>
            <a:r>
              <a:rPr lang="cs-CZ" dirty="0"/>
              <a:t>vyhrazených nerostů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b)   výhradní ložisko nevyhrazených nerostů, o nichž bylo před 20.12.1991 rozhodnuto příslušnými orgány státní správy, že jsou vhodná pro potřeby a rozvoj národního hospodářství čl. II zákona č. 541/1991 Sb.,  kterým se mění a doplňuje zákon č. 44/1988 Sb., o ochraně a využití nerostného bohatství (horní zákon) –</a:t>
            </a:r>
            <a:r>
              <a:rPr lang="cs-CZ" dirty="0" err="1" smtClean="0"/>
              <a:t>Čl.II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= nerostné bohatství (§ 5)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je vlastnictvím </a:t>
            </a:r>
            <a:r>
              <a:rPr lang="cs-CZ" dirty="0" smtClean="0"/>
              <a:t>státu,  </a:t>
            </a:r>
            <a:r>
              <a:rPr lang="cs-CZ" dirty="0"/>
              <a:t>MŽP vydává </a:t>
            </a:r>
            <a:r>
              <a:rPr lang="cs-CZ" dirty="0" smtClean="0"/>
              <a:t>osvědčení o jeho existenci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280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Ložiska nerostů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35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 smtClean="0"/>
              <a:t>Ložisko nevyhrazených nerostů</a:t>
            </a:r>
          </a:p>
          <a:p>
            <a:pPr marL="0" indent="0">
              <a:buNone/>
            </a:pPr>
            <a:r>
              <a:rPr lang="cs-CZ" dirty="0" smtClean="0"/>
              <a:t>- je součástí pozemku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Zásoby výhradního ložiska (§ 13)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= zjištěné a ověřené množství vyhrazených nerostů ložiska nebo jeho části, odpovídající podmínkám využitelnosti, bez ohledu na ztráty při jeho </a:t>
            </a:r>
            <a:r>
              <a:rPr lang="cs-CZ" dirty="0" smtClean="0"/>
              <a:t>dobývání</a:t>
            </a:r>
          </a:p>
          <a:p>
            <a:pPr marL="0" indent="0">
              <a:buNone/>
            </a:pPr>
            <a:r>
              <a:rPr lang="cs-CZ" u="sng" dirty="0"/>
              <a:t>Odpis zásob výhradních ložisek</a:t>
            </a:r>
            <a:r>
              <a:rPr lang="cs-CZ" dirty="0"/>
              <a:t> (§ 14a)</a:t>
            </a:r>
          </a:p>
          <a:p>
            <a:pPr marL="0" indent="0">
              <a:buNone/>
            </a:pPr>
            <a:r>
              <a:rPr lang="cs-CZ" dirty="0"/>
              <a:t>= jejich vynětí z evidence zásob nebo jejich převod ze zásob bilančních do zásob nebilančních (není možné nebo účelné vytěžit zásoby z důvodů uvedených v § 14a odst. 2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4626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1493</Words>
  <Application>Microsoft Office PowerPoint</Application>
  <PresentationFormat>Širokoúhlá obrazovka</PresentationFormat>
  <Paragraphs>127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Hornictví</vt:lpstr>
      <vt:lpstr>Právní předpisy </vt:lpstr>
      <vt:lpstr>Orgány státní správy</vt:lpstr>
      <vt:lpstr>Předmět právní úpravy </vt:lpstr>
      <vt:lpstr>Nerosty (§ 2)</vt:lpstr>
      <vt:lpstr>Rozdělení nerostů (§ 3)</vt:lpstr>
      <vt:lpstr>Rozdělení nerostů</vt:lpstr>
      <vt:lpstr>Ložiska nerostů (§ 4 a násl.)</vt:lpstr>
      <vt:lpstr>Ložiska nerostů</vt:lpstr>
      <vt:lpstr>Ochrana nerostného bohatství (§ 15 a násl.)</vt:lpstr>
      <vt:lpstr>Hornická činnost (§ 2 ZOH)</vt:lpstr>
      <vt:lpstr>Činnost prováděná hornických způsobem  (§ 3 ZOH)</vt:lpstr>
      <vt:lpstr>Činnost prováděná hornických způsobem</vt:lpstr>
      <vt:lpstr>Podmínky provádění hornické činnosti a činnosti prováděné hornickým způsobem</vt:lpstr>
      <vt:lpstr>Nakládání s nerosty </vt:lpstr>
      <vt:lpstr>Ložiskový průzkum (§ 11 HZ)</vt:lpstr>
      <vt:lpstr>Výstavba dolů a lomů (§ 23 HZ)</vt:lpstr>
      <vt:lpstr>Dobývání výhradních ložisek (§ 24 a násl.  HZ)</vt:lpstr>
      <vt:lpstr>Jiné zásahy do zemské kůry (§ 34 a násl. HZ)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Hornictví</dc:title>
  <dc:creator>spravce</dc:creator>
  <cp:lastModifiedBy>spravce</cp:lastModifiedBy>
  <cp:revision>13</cp:revision>
  <dcterms:created xsi:type="dcterms:W3CDTF">2018-11-04T15:51:52Z</dcterms:created>
  <dcterms:modified xsi:type="dcterms:W3CDTF">2018-11-06T11:15:09Z</dcterms:modified>
</cp:coreProperties>
</file>