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EEB3-30B9-4667-BA66-323725E5772E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D78-794F-4922-9695-E3EE8BA936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20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EEB3-30B9-4667-BA66-323725E5772E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D78-794F-4922-9695-E3EE8BA936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532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EEB3-30B9-4667-BA66-323725E5772E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D78-794F-4922-9695-E3EE8BA936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538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EEB3-30B9-4667-BA66-323725E5772E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D78-794F-4922-9695-E3EE8BA936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73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EEB3-30B9-4667-BA66-323725E5772E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D78-794F-4922-9695-E3EE8BA936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11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EEB3-30B9-4667-BA66-323725E5772E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D78-794F-4922-9695-E3EE8BA936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459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EEB3-30B9-4667-BA66-323725E5772E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D78-794F-4922-9695-E3EE8BA936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02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EEB3-30B9-4667-BA66-323725E5772E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D78-794F-4922-9695-E3EE8BA936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15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EEB3-30B9-4667-BA66-323725E5772E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D78-794F-4922-9695-E3EE8BA936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804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EEB3-30B9-4667-BA66-323725E5772E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D78-794F-4922-9695-E3EE8BA936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2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EEB3-30B9-4667-BA66-323725E5772E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D78-794F-4922-9695-E3EE8BA936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68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0EEB3-30B9-4667-BA66-323725E5772E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19D78-794F-4922-9695-E3EE8BA936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37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uur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57352" y="365125"/>
            <a:ext cx="10996448" cy="6256392"/>
          </a:xfrm>
        </p:spPr>
        <p:txBody>
          <a:bodyPr>
            <a:normAutofit/>
          </a:bodyPr>
          <a:lstStyle/>
          <a:p>
            <a:r>
              <a:rPr lang="cs-CZ" sz="6600" dirty="0" smtClean="0"/>
              <a:t>Stavební právo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2072849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územního rozvoje (§ 36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základní </a:t>
            </a:r>
            <a:r>
              <a:rPr lang="cs-CZ" dirty="0"/>
              <a:t>požadavky na účelné a hospodárné uspořádání území </a:t>
            </a:r>
            <a:r>
              <a:rPr lang="cs-CZ" dirty="0" smtClean="0"/>
              <a:t>kraje</a:t>
            </a:r>
          </a:p>
          <a:p>
            <a:pPr>
              <a:buFontTx/>
              <a:buChar char="-"/>
            </a:pPr>
            <a:r>
              <a:rPr lang="cs-CZ" dirty="0" smtClean="0"/>
              <a:t>mohou vymezit plochu nebo koridor a stanovit jejich využití, jehož potřebu a plošné nároky je nutno prověřit = limity území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pořizuje krajský úřad, </a:t>
            </a:r>
            <a:r>
              <a:rPr lang="cs-CZ" dirty="0"/>
              <a:t>schvaluje zastupitelstvo kraje opatřením obecné povahy 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smtClean="0"/>
              <a:t>vyhodnocují </a:t>
            </a:r>
            <a:r>
              <a:rPr lang="cs-CZ" dirty="0"/>
              <a:t>se jednou za 4 roky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004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plán (§ 43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84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- </a:t>
            </a:r>
            <a:r>
              <a:rPr lang="cs-CZ" dirty="0" smtClean="0"/>
              <a:t>stanovuje </a:t>
            </a:r>
            <a:r>
              <a:rPr lang="cs-CZ" dirty="0"/>
              <a:t>základní koncepci rozvoje území obce, ochrany jeho hodnot, jeho plošného a </a:t>
            </a:r>
            <a:r>
              <a:rPr lang="cs-CZ" dirty="0" smtClean="0"/>
              <a:t>prostorového </a:t>
            </a:r>
            <a:r>
              <a:rPr lang="cs-CZ" dirty="0"/>
              <a:t>uspořádání, uspořádání krajiny a koncepci veřejné </a:t>
            </a:r>
            <a:r>
              <a:rPr lang="cs-CZ" dirty="0" smtClean="0"/>
              <a:t>infrastruktury (vymezuje </a:t>
            </a:r>
            <a:r>
              <a:rPr lang="cs-CZ" dirty="0"/>
              <a:t>zastavěné </a:t>
            </a:r>
            <a:r>
              <a:rPr lang="cs-CZ" dirty="0" smtClean="0"/>
              <a:t>území, zastavitelné plochy, </a:t>
            </a:r>
            <a:r>
              <a:rPr lang="cs-CZ" dirty="0"/>
              <a:t>plochy a koridory a  podmínky pro využití těchto ploch a </a:t>
            </a:r>
            <a:r>
              <a:rPr lang="cs-CZ" dirty="0" smtClean="0"/>
              <a:t>koridorů)</a:t>
            </a:r>
            <a:endParaRPr lang="cs-CZ" dirty="0"/>
          </a:p>
          <a:p>
            <a:pPr marL="0" indent="0">
              <a:buNone/>
            </a:pPr>
            <a:r>
              <a:rPr lang="cs-CZ" i="1" u="sng" dirty="0"/>
              <a:t>fáze: </a:t>
            </a:r>
            <a:endParaRPr lang="cs-CZ" u="sng" dirty="0"/>
          </a:p>
          <a:p>
            <a:pPr marL="0" indent="0">
              <a:buNone/>
            </a:pPr>
            <a:r>
              <a:rPr lang="cs-CZ" dirty="0" smtClean="0"/>
              <a:t>- návrh </a:t>
            </a:r>
            <a:r>
              <a:rPr lang="cs-CZ" dirty="0"/>
              <a:t>na pořízení (§ 46), </a:t>
            </a:r>
          </a:p>
          <a:p>
            <a:pPr marL="0" indent="0">
              <a:buNone/>
            </a:pPr>
            <a:r>
              <a:rPr lang="cs-CZ" dirty="0" smtClean="0"/>
              <a:t>- zadání </a:t>
            </a:r>
            <a:r>
              <a:rPr lang="cs-CZ" dirty="0"/>
              <a:t>(§ 47)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návrh </a:t>
            </a:r>
            <a:r>
              <a:rPr lang="cs-CZ" dirty="0"/>
              <a:t>(§ 50</a:t>
            </a:r>
            <a:r>
              <a:rPr lang="cs-CZ" dirty="0" smtClean="0"/>
              <a:t>) (</a:t>
            </a:r>
            <a:r>
              <a:rPr lang="cs-CZ" i="1" dirty="0" smtClean="0"/>
              <a:t>vyhodnocení vlivů na udržitelný rozvoj)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vydání </a:t>
            </a:r>
            <a:r>
              <a:rPr lang="cs-CZ" dirty="0"/>
              <a:t>(§ 54)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smtClean="0"/>
              <a:t>-pořizuje </a:t>
            </a:r>
            <a:r>
              <a:rPr lang="cs-CZ" dirty="0"/>
              <a:t>obecní úřad obce s rozšířenou působnosti, schvaluje zastupitelstvo </a:t>
            </a:r>
            <a:r>
              <a:rPr lang="cs-CZ" dirty="0" smtClean="0"/>
              <a:t>obce, vyhodnocuje se jednou za 4 roky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90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Regulační plán (§ 61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</a:t>
            </a:r>
            <a:r>
              <a:rPr lang="cs-CZ" dirty="0" smtClean="0"/>
              <a:t>stanoví v </a:t>
            </a:r>
            <a:r>
              <a:rPr lang="cs-CZ" dirty="0"/>
              <a:t>řešené ploše podrobné podmínky pro využití pozemků, pro umístění a prostorové uspořádání staveb, pro ochranu hodnot a charakteru území a pro vytváření příznivého životního </a:t>
            </a:r>
            <a:r>
              <a:rPr lang="cs-CZ" dirty="0" smtClean="0"/>
              <a:t>prostředí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pořizuje obecní úřad obce s rozšířenou působnosti, nebo krajský úřad, schvaluje zastupitelstvo obce nebo kraje</a:t>
            </a:r>
          </a:p>
          <a:p>
            <a:pPr marL="0" indent="0">
              <a:buNone/>
            </a:pPr>
            <a:r>
              <a:rPr lang="cs-CZ" dirty="0"/>
              <a:t>-  může nahradit územní </a:t>
            </a:r>
            <a:r>
              <a:rPr lang="cs-CZ" dirty="0" smtClean="0"/>
              <a:t>rozhodnutí, pokud záměry nepodléhají EIA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332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rozhodnutí (§ 76 a násl.), územní souhlas, veřejnoprávní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– umožňuje umisťovat stavby nebo zařízení, jejich změny, měnit jejich vliv na využití území, měnit využití území a chránit důležité zájmy v </a:t>
            </a:r>
            <a:r>
              <a:rPr lang="cs-CZ" dirty="0" smtClean="0"/>
              <a:t>území →</a:t>
            </a:r>
          </a:p>
          <a:p>
            <a:pPr marL="0" indent="0">
              <a:buNone/>
            </a:pPr>
            <a:r>
              <a:rPr lang="cs-CZ" dirty="0"/>
              <a:t>a) umístění stavby nebo zařízení (§ 79)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dirty="0" smtClean="0"/>
              <a:t>změna </a:t>
            </a:r>
            <a:r>
              <a:rPr lang="cs-CZ" dirty="0"/>
              <a:t>využití území (§ 80)</a:t>
            </a:r>
          </a:p>
          <a:p>
            <a:pPr marL="0" indent="0">
              <a:buNone/>
            </a:pPr>
            <a:r>
              <a:rPr lang="cs-CZ" dirty="0"/>
              <a:t>c) změně vlivu užívání stavby na území(§ 81)</a:t>
            </a:r>
          </a:p>
          <a:p>
            <a:pPr marL="0" indent="0">
              <a:buNone/>
            </a:pPr>
            <a:r>
              <a:rPr lang="cs-CZ" dirty="0"/>
              <a:t>d) dělení nebo scelování pozemků (§ 82)</a:t>
            </a:r>
          </a:p>
          <a:p>
            <a:pPr marL="0" indent="0">
              <a:buNone/>
            </a:pPr>
            <a:r>
              <a:rPr lang="cs-CZ" dirty="0"/>
              <a:t>e) </a:t>
            </a:r>
            <a:r>
              <a:rPr lang="cs-CZ" dirty="0" smtClean="0"/>
              <a:t>ochranné pásmo </a:t>
            </a:r>
            <a:r>
              <a:rPr lang="cs-CZ" dirty="0"/>
              <a:t>(§ 83)</a:t>
            </a:r>
          </a:p>
          <a:p>
            <a:pPr>
              <a:buFontTx/>
              <a:buChar char="-"/>
            </a:pPr>
            <a:r>
              <a:rPr lang="cs-CZ" dirty="0" smtClean="0"/>
              <a:t>územní souhlas (§ 96)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eřejnoprávní smlouva (§ 78a)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548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opatření o stavební uzávěře (§ 97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omezuje nebo zakazuje v nezbytném rozsahu stavební činnost ve vymezeném území, </a:t>
            </a:r>
          </a:p>
          <a:p>
            <a:pPr marL="0" indent="0">
              <a:buNone/>
            </a:pPr>
            <a:r>
              <a:rPr lang="cs-CZ" dirty="0"/>
              <a:t>- vymezuje se opatřením obecné povahy, vydává rada obce v přenesené působnosti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640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opatření o asanaci (§ 97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- na území postiženém živelní pohromou nebo závažnou havárií, v jejímž důsledku došlo k podstatnému zásahu do využití území, a je nezbytné stanovit podmínky pro odstranění dopadů živelní pohromy nebo havárie a pro další využití </a:t>
            </a:r>
            <a:r>
              <a:rPr lang="cs-CZ" dirty="0" smtClean="0"/>
              <a:t>území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v zastavěném území, ve kterém jsou závadné stavby, z důvodů hygienických, bezpečnostních, požárních, provozních a ochrany životního prostředí, u nichž je ve veřejném zájmu nutné nařídit odstranění závad staveb a úpravy staveb a nařídit opatření k asanaci </a:t>
            </a:r>
            <a:r>
              <a:rPr lang="cs-CZ" dirty="0" smtClean="0"/>
              <a:t>území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vydává se  opatřením obecné povahy, vydává rada obce v přenesené působnosti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52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Povolování staveb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cs-CZ" dirty="0" smtClean="0"/>
              <a:t>umístění stavby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regulační plán</a:t>
            </a:r>
          </a:p>
          <a:p>
            <a:pPr>
              <a:buFontTx/>
              <a:buChar char="-"/>
            </a:pPr>
            <a:r>
              <a:rPr lang="cs-CZ" dirty="0" smtClean="0"/>
              <a:t>územní rozhodnutí (veřejnoprávní smlouva, územní souhlas)</a:t>
            </a:r>
          </a:p>
          <a:p>
            <a:pPr>
              <a:buFontTx/>
              <a:buChar char="-"/>
            </a:pPr>
            <a:r>
              <a:rPr lang="cs-CZ" dirty="0"/>
              <a:t>ž</a:t>
            </a:r>
            <a:r>
              <a:rPr lang="cs-CZ" dirty="0" smtClean="0"/>
              <a:t>ádný správní akt ani úkon žadatele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Stavební řád (§ 103 a násl.)</a:t>
            </a:r>
          </a:p>
          <a:p>
            <a:pPr marL="0" indent="0">
              <a:buNone/>
            </a:pPr>
            <a:r>
              <a:rPr lang="cs-CZ" dirty="0" smtClean="0"/>
              <a:t>b) realizace staveb</a:t>
            </a:r>
          </a:p>
          <a:p>
            <a:pPr marL="0" indent="0">
              <a:buNone/>
            </a:pPr>
            <a:r>
              <a:rPr lang="cs-CZ" dirty="0" smtClean="0"/>
              <a:t>c) užívání staveb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38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ve věcech stavebního řádu (§ 12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 numCol="2"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a) Ministerstvo pro místní rozvoj</a:t>
            </a:r>
            <a:endParaRPr lang="cs-CZ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b) obecné </a:t>
            </a:r>
            <a:r>
              <a:rPr lang="cs-CZ" dirty="0"/>
              <a:t>stavební </a:t>
            </a:r>
            <a:r>
              <a:rPr lang="cs-CZ" dirty="0" smtClean="0"/>
              <a:t>úřady: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 - Ministerstvo pro místní rozvoj 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- krajský úřad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 - </a:t>
            </a:r>
            <a:r>
              <a:rPr lang="cs-CZ" dirty="0"/>
              <a:t>obecní úřad obce s rozšířenou </a:t>
            </a:r>
            <a:r>
              <a:rPr lang="cs-CZ" dirty="0" smtClean="0"/>
              <a:t>působností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 </a:t>
            </a:r>
            <a:r>
              <a:rPr lang="cs-CZ" dirty="0"/>
              <a:t>- pověřený obecní </a:t>
            </a:r>
            <a:r>
              <a:rPr lang="cs-CZ" dirty="0" smtClean="0"/>
              <a:t>úřad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- </a:t>
            </a:r>
            <a:r>
              <a:rPr lang="cs-CZ" dirty="0"/>
              <a:t>městský a obecní úřad, který tuto činnost vykonával  k 31.12.2012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b) speciální </a:t>
            </a:r>
            <a:r>
              <a:rPr lang="cs-CZ" dirty="0"/>
              <a:t>stavební </a:t>
            </a:r>
            <a:r>
              <a:rPr lang="cs-CZ" dirty="0" smtClean="0"/>
              <a:t>úřady: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- letecké stavby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 </a:t>
            </a:r>
            <a:r>
              <a:rPr lang="cs-CZ" dirty="0"/>
              <a:t>- stavby drah </a:t>
            </a:r>
            <a:endParaRPr lang="cs-CZ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 </a:t>
            </a:r>
            <a:r>
              <a:rPr lang="cs-CZ" dirty="0"/>
              <a:t>- stavby dálnic, silnic, místních komunikací a veřejně přístupných účelových komunikací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 </a:t>
            </a:r>
            <a:r>
              <a:rPr lang="cs-CZ" dirty="0"/>
              <a:t>- vodní díla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c) vojenské </a:t>
            </a:r>
            <a:r>
              <a:rPr lang="cs-CZ" dirty="0"/>
              <a:t>stavební </a:t>
            </a:r>
            <a:r>
              <a:rPr lang="cs-CZ" dirty="0" smtClean="0"/>
              <a:t>úřady</a:t>
            </a:r>
            <a:endParaRPr lang="cs-CZ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d) Ministerstvo obrany</a:t>
            </a:r>
            <a:endParaRPr lang="cs-CZ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e) Ministerstvo </a:t>
            </a:r>
            <a:r>
              <a:rPr lang="cs-CZ" dirty="0"/>
              <a:t>vnitra </a:t>
            </a:r>
            <a:endParaRPr lang="cs-CZ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f) Ministerstvo spravedlnosti</a:t>
            </a:r>
            <a:endParaRPr lang="cs-CZ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g) MPO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h) báňské úřady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648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staveb (§ 103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cs-CZ" u="sng" dirty="0" smtClean="0"/>
              <a:t>Žádný </a:t>
            </a:r>
            <a:r>
              <a:rPr lang="cs-CZ" u="sng" dirty="0"/>
              <a:t>správní akt ani úkon žadatele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/>
              <a:t>stavby uvedené v § </a:t>
            </a:r>
            <a:r>
              <a:rPr lang="cs-CZ" dirty="0" smtClean="0"/>
              <a:t>103</a:t>
            </a:r>
          </a:p>
          <a:p>
            <a:pPr marL="0" indent="0">
              <a:buNone/>
            </a:pPr>
            <a:r>
              <a:rPr lang="cs-CZ" dirty="0" smtClean="0"/>
              <a:t>-  </a:t>
            </a:r>
            <a:r>
              <a:rPr lang="cs-CZ" dirty="0"/>
              <a:t>stavby a terénní úpravy dle § 104 odst. 1 písm. f) až i) pokud tak stanoví stavební úřad v územním rozhodnutí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lphaLcParenR" startAt="2"/>
            </a:pPr>
            <a:r>
              <a:rPr lang="cs-CZ" u="sng" dirty="0" smtClean="0"/>
              <a:t>Ohlášení </a:t>
            </a:r>
          </a:p>
          <a:p>
            <a:pPr>
              <a:buFontTx/>
              <a:buChar char="-"/>
            </a:pPr>
            <a:r>
              <a:rPr lang="cs-CZ" dirty="0" smtClean="0"/>
              <a:t>stavby </a:t>
            </a:r>
            <a:r>
              <a:rPr lang="cs-CZ" dirty="0"/>
              <a:t>uvedené v  § 104 odst. 1  s výjimkou </a:t>
            </a:r>
            <a:r>
              <a:rPr lang="cs-CZ" dirty="0" smtClean="0"/>
              <a:t>staveb EIA</a:t>
            </a:r>
          </a:p>
          <a:p>
            <a:pPr>
              <a:buFontTx/>
              <a:buChar char="-"/>
            </a:pPr>
            <a:r>
              <a:rPr lang="cs-CZ" dirty="0" smtClean="0"/>
              <a:t>proces </a:t>
            </a:r>
            <a:r>
              <a:rPr lang="cs-CZ" dirty="0"/>
              <a:t>ohlášení § 106 – do 30 dnů (pořádková lhůta) souhlas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5764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staveb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09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/>
              <a:t>c) Stavební povolení (§ 108)</a:t>
            </a:r>
            <a:r>
              <a:rPr lang="cs-CZ" dirty="0"/>
              <a:t> 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ke </a:t>
            </a:r>
            <a:r>
              <a:rPr lang="cs-CZ" dirty="0"/>
              <a:t>všem stavbám neuvedeným v bodech a) a b) a změnám staveb  b), které vedou k překročení jejich </a:t>
            </a:r>
            <a:r>
              <a:rPr lang="cs-CZ" dirty="0" smtClean="0"/>
              <a:t>parametrů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eřejnoprávní smlouva (§ 116), souhlas osob, které by byly účastníky řízení X EIA</a:t>
            </a:r>
          </a:p>
          <a:p>
            <a:pPr>
              <a:buFontTx/>
              <a:buChar char="-"/>
            </a:pPr>
            <a:r>
              <a:rPr lang="cs-CZ" dirty="0"/>
              <a:t>oznámení stavebního záměru s certifikátem vydaný autorizovaným inspektorem (§ 117</a:t>
            </a:r>
            <a:r>
              <a:rPr lang="cs-CZ" dirty="0" smtClean="0"/>
              <a:t>), </a:t>
            </a:r>
            <a:r>
              <a:rPr lang="cs-CZ" dirty="0"/>
              <a:t>souhlas osob, které by byly účastníky </a:t>
            </a:r>
            <a:r>
              <a:rPr lang="cs-CZ" dirty="0" smtClean="0"/>
              <a:t>řízení X EIA, vyloučené stavby (vodní díla…)</a:t>
            </a:r>
          </a:p>
          <a:p>
            <a:pPr marL="0" indent="0">
              <a:buNone/>
            </a:pPr>
            <a:r>
              <a:rPr lang="cs-CZ" dirty="0" smtClean="0"/>
              <a:t>-----------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měna stavby před dokončením (§ 118)  - změny x nepodstatné odchylky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602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zákon č. 183/2006 Sb., </a:t>
            </a:r>
            <a:r>
              <a:rPr lang="pt-BR" dirty="0" smtClean="0"/>
              <a:t>o územním plánování a stavebním řádu</a:t>
            </a:r>
            <a:r>
              <a:rPr lang="cs-CZ" dirty="0" smtClean="0"/>
              <a:t> (stavební zákon)</a:t>
            </a:r>
          </a:p>
          <a:p>
            <a:pPr>
              <a:buFontTx/>
              <a:buChar char="-"/>
            </a:pPr>
            <a:r>
              <a:rPr lang="cs-CZ" dirty="0" smtClean="0"/>
              <a:t>prováděcí předpisy</a:t>
            </a:r>
          </a:p>
          <a:p>
            <a:pPr>
              <a:buFontTx/>
              <a:buChar char="-"/>
            </a:pPr>
            <a:r>
              <a:rPr lang="cs-CZ" dirty="0" smtClean="0"/>
              <a:t>zákon č. 184/2006 Sb., o odnětí nebo omezení vlastnického práva k pozemku nebo ke stavbě (zákon o vyvlastnění)</a:t>
            </a:r>
          </a:p>
          <a:p>
            <a:pPr>
              <a:buFontTx/>
              <a:buChar char="-"/>
            </a:pPr>
            <a:r>
              <a:rPr lang="cs-CZ" dirty="0" smtClean="0"/>
              <a:t>zákon č. 416/2009 Sb., o urychlení výstavby dopravní, vodní a energetické infrastruktury a infrastruktury elektronických komunikací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677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Užívání staveb (123 s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u="sng" dirty="0"/>
              <a:t>a) Předčasné</a:t>
            </a:r>
            <a:r>
              <a:rPr lang="cs-CZ" b="1" dirty="0"/>
              <a:t> </a:t>
            </a:r>
            <a:r>
              <a:rPr lang="cs-CZ" dirty="0"/>
              <a:t>(§ 123)</a:t>
            </a:r>
          </a:p>
          <a:p>
            <a:pPr>
              <a:buFontTx/>
              <a:buChar char="-"/>
            </a:pPr>
            <a:r>
              <a:rPr lang="cs-CZ" dirty="0" smtClean="0"/>
              <a:t>časově </a:t>
            </a:r>
            <a:r>
              <a:rPr lang="cs-CZ" dirty="0"/>
              <a:t>omezené povolení k předčasnému užívání stavby před jejím úplným </a:t>
            </a:r>
            <a:r>
              <a:rPr lang="cs-CZ" dirty="0" smtClean="0"/>
              <a:t>dokončením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b) Zkušební provoz</a:t>
            </a:r>
            <a:r>
              <a:rPr lang="cs-CZ" b="1" dirty="0"/>
              <a:t> </a:t>
            </a:r>
            <a:r>
              <a:rPr lang="cs-CZ" dirty="0"/>
              <a:t>(§ 124)</a:t>
            </a:r>
          </a:p>
          <a:p>
            <a:pPr marL="0" indent="0">
              <a:buNone/>
            </a:pPr>
            <a:r>
              <a:rPr lang="cs-CZ" dirty="0" smtClean="0"/>
              <a:t>- na </a:t>
            </a:r>
            <a:r>
              <a:rPr lang="cs-CZ" dirty="0"/>
              <a:t>základě rozhodnutí stavebního úřadu se ověřuje funkčnost a vlastnosti provedené stavby podle projektové dokumentace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7714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Užívání staveb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c) konečné užívání stavby</a:t>
            </a:r>
          </a:p>
          <a:p>
            <a:pPr marL="514350" indent="-514350">
              <a:buAutoNum type="arabicPeriod"/>
            </a:pPr>
            <a:r>
              <a:rPr lang="cs-CZ" dirty="0" smtClean="0"/>
              <a:t>kolaudační souhlas, kolaudační rozhodnutí (§ 119 a násl.)</a:t>
            </a:r>
          </a:p>
          <a:p>
            <a:pPr>
              <a:buFontTx/>
              <a:buChar char="-"/>
            </a:pPr>
            <a:r>
              <a:rPr lang="cs-CZ" dirty="0" smtClean="0"/>
              <a:t>ke stavbám uvedeným v § 119 odst. 1</a:t>
            </a:r>
          </a:p>
          <a:p>
            <a:pPr>
              <a:buFontTx/>
              <a:buChar char="-"/>
            </a:pPr>
            <a:endParaRPr lang="cs-CZ" dirty="0"/>
          </a:p>
          <a:p>
            <a:pPr marL="0" lvl="0" indent="0">
              <a:buNone/>
            </a:pPr>
            <a:r>
              <a:rPr lang="cs-CZ" dirty="0" smtClean="0"/>
              <a:t>2. bez </a:t>
            </a:r>
            <a:r>
              <a:rPr lang="cs-CZ" dirty="0"/>
              <a:t>interakce se stavebním úřadem </a:t>
            </a:r>
          </a:p>
          <a:p>
            <a:pPr marL="0" indent="0">
              <a:buNone/>
            </a:pPr>
            <a:r>
              <a:rPr lang="cs-CZ" dirty="0"/>
              <a:t>- ostatní stavby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6477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postupy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Odstraňování staveb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ohlášení/povolení odstranění (§ 128)</a:t>
            </a:r>
          </a:p>
          <a:p>
            <a:pPr marL="0" indent="0">
              <a:buNone/>
            </a:pPr>
            <a:r>
              <a:rPr lang="cs-CZ" dirty="0"/>
              <a:t>- nařízení odstranění (§ 129)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u="sng" dirty="0"/>
              <a:t>Dodatečné povolení stavby (§ 129 odst. </a:t>
            </a:r>
            <a:r>
              <a:rPr lang="cs-CZ" u="sng" dirty="0" smtClean="0"/>
              <a:t>2</a:t>
            </a:r>
            <a:r>
              <a:rPr lang="cs-CZ" u="sng" dirty="0"/>
              <a:t> </a:t>
            </a:r>
            <a:r>
              <a:rPr lang="cs-CZ" u="sng" dirty="0" smtClean="0"/>
              <a:t>a 3)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stavby prováděné bez potřebného aktu orgánu veřejné správy – řízení o odstranění stavby – žádost o dodatečné povolení stavby  - podmínky povolení § 129 odst. 3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139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u="sng" dirty="0"/>
              <a:t>Neodkladné odstranění stavby (§ 135 odst. 1)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ohrožení života osob nebo zvířat zřícením stavby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u="sng" dirty="0"/>
              <a:t>Nutné zabezpečovací práce (§ 135 odst. 2)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stavba </a:t>
            </a:r>
            <a:r>
              <a:rPr lang="cs-CZ" dirty="0"/>
              <a:t>svým technickým stave, ohrožuje zdraví a životy osob nebo zvířat a není ji nutné přímo </a:t>
            </a:r>
            <a:r>
              <a:rPr lang="cs-CZ" dirty="0" smtClean="0"/>
              <a:t>odstranit</a:t>
            </a:r>
          </a:p>
          <a:p>
            <a:pPr marL="0" indent="0">
              <a:buNone/>
            </a:pPr>
            <a:endParaRPr lang="cs-CZ" i="1" u="sng" dirty="0" smtClean="0"/>
          </a:p>
          <a:p>
            <a:pPr marL="0" indent="0">
              <a:buNone/>
            </a:pPr>
            <a:r>
              <a:rPr lang="cs-CZ" i="1" u="sng" dirty="0" smtClean="0"/>
              <a:t>Nezbytné </a:t>
            </a:r>
            <a:r>
              <a:rPr lang="cs-CZ" i="1" u="sng" dirty="0"/>
              <a:t>úpravy (§ 137)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stavba nebo zařízení nejsou postaveny nebo užívány  v souladu povolujícím správním  aktem + § 137 odst. 1, jinak jen v případě významného ohrožení 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7149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u="sng" dirty="0"/>
              <a:t>Udržovací práce (§ 139)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není-li stavba řádně udržována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i="1" u="sng" dirty="0"/>
              <a:t>Vyklizení stavby (§ 140)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bezprostřední ohrožení života nebo zdraví osob či zvířat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956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Vyvlastnění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= odnětí nebo omezené vlastnického práva</a:t>
            </a:r>
          </a:p>
          <a:p>
            <a:pPr marL="0" indent="0">
              <a:buNone/>
            </a:pPr>
            <a:r>
              <a:rPr lang="cs-CZ" u="sng" dirty="0" smtClean="0"/>
              <a:t>Účel</a:t>
            </a:r>
            <a:r>
              <a:rPr lang="cs-CZ" dirty="0" smtClean="0"/>
              <a:t> - § 170</a:t>
            </a:r>
          </a:p>
          <a:p>
            <a:pPr marL="0" indent="0">
              <a:buNone/>
            </a:pPr>
            <a:r>
              <a:rPr lang="cs-CZ" dirty="0" smtClean="0"/>
              <a:t> – vyjmenované stavby </a:t>
            </a:r>
            <a:r>
              <a:rPr lang="cs-CZ" dirty="0"/>
              <a:t>vymezené ve vydané územně plánovací </a:t>
            </a:r>
            <a:r>
              <a:rPr lang="cs-CZ" dirty="0" smtClean="0"/>
              <a:t>dokumentaci</a:t>
            </a:r>
          </a:p>
          <a:p>
            <a:pPr marL="0" indent="0">
              <a:buNone/>
            </a:pPr>
            <a:r>
              <a:rPr lang="cs-CZ" u="sng" dirty="0" smtClean="0"/>
              <a:t>Podmínky</a:t>
            </a:r>
            <a:r>
              <a:rPr lang="cs-CZ" dirty="0" smtClean="0"/>
              <a:t> – zákon o vyvlastnění: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ákonem </a:t>
            </a:r>
            <a:r>
              <a:rPr lang="cs-CZ" dirty="0" smtClean="0"/>
              <a:t>stanovený účel</a:t>
            </a:r>
          </a:p>
          <a:p>
            <a:pPr>
              <a:buFontTx/>
              <a:buChar char="-"/>
            </a:pPr>
            <a:r>
              <a:rPr lang="cs-CZ" dirty="0" smtClean="0"/>
              <a:t>nezbytný </a:t>
            </a:r>
            <a:r>
              <a:rPr lang="cs-CZ" dirty="0" smtClean="0"/>
              <a:t>rozsah </a:t>
            </a:r>
          </a:p>
          <a:p>
            <a:pPr>
              <a:buFontTx/>
              <a:buChar char="-"/>
            </a:pPr>
            <a:r>
              <a:rPr lang="cs-CZ" dirty="0" smtClean="0"/>
              <a:t>nelze-li práva získat jinak</a:t>
            </a:r>
          </a:p>
          <a:p>
            <a:pPr>
              <a:buFontTx/>
              <a:buChar char="-"/>
            </a:pPr>
            <a:r>
              <a:rPr lang="cs-CZ" dirty="0" smtClean="0"/>
              <a:t>za </a:t>
            </a:r>
            <a:r>
              <a:rPr lang="cs-CZ" dirty="0" smtClean="0"/>
              <a:t>náhradu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7493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693385"/>
          </a:xfrm>
        </p:spPr>
        <p:txBody>
          <a:bodyPr>
            <a:normAutofit/>
          </a:bodyPr>
          <a:lstStyle/>
          <a:p>
            <a:r>
              <a:rPr lang="cs-CZ" dirty="0"/>
              <a:t>Z</a:t>
            </a:r>
            <a:r>
              <a:rPr lang="cs-CZ" dirty="0" smtClean="0"/>
              <a:t>ákon o </a:t>
            </a:r>
            <a:r>
              <a:rPr lang="cs-CZ" dirty="0"/>
              <a:t>urychlení výstavby dopravní, vodní a energetické infrastruktury a infrastruktury elektronických komunikací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4828"/>
            <a:ext cx="10515600" cy="4004441"/>
          </a:xfrm>
        </p:spPr>
        <p:txBody>
          <a:bodyPr/>
          <a:lstStyle/>
          <a:p>
            <a:pPr marL="0" indent="0">
              <a:buNone/>
            </a:pPr>
            <a:r>
              <a:rPr lang="cs-CZ" smtClean="0"/>
              <a:t>- postupy </a:t>
            </a:r>
            <a:r>
              <a:rPr lang="cs-CZ" dirty="0"/>
              <a:t>při přípravě, umisťování a povolování staveb dopravní, vodní a energetické infrastruktury a infrastruktury elektronických komunikací, při získávání práv k pozemkům a stavbám potřebných pro uskutečnění uvedených staveb a uvádění těchto staveb do užívání s cílem urychlit jejich majetkoprávní přípravu, umisťování, povolování a povolování jejich užívání, jakož i vydávání podmiňujících podkladových správních rozhodnutí, a urychlení následného soudního přezkumu všech správních rozhodnutí v souvislosti s </a:t>
            </a:r>
            <a:r>
              <a:rPr lang="cs-CZ"/>
              <a:t>těmito </a:t>
            </a:r>
            <a:r>
              <a:rPr lang="cs-CZ" smtClean="0"/>
              <a:t>stavbami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19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úpravy stavebního zákona (§ 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a) územní </a:t>
            </a:r>
            <a:r>
              <a:rPr lang="cs-CZ" dirty="0"/>
              <a:t>plánování – cíle a úkoly územního plánování, nástroje územního plánování, vyhodnocování vlivů na udržitelný rozvoj území, podmínky pro výstavbu, umísťování staveb …..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b)stavební </a:t>
            </a:r>
            <a:r>
              <a:rPr lang="cs-CZ" dirty="0"/>
              <a:t>řád – povolování </a:t>
            </a:r>
            <a:r>
              <a:rPr lang="cs-CZ" dirty="0" smtClean="0"/>
              <a:t>staveb, terénních úprav a zařízení </a:t>
            </a:r>
            <a:r>
              <a:rPr lang="cs-CZ" dirty="0"/>
              <a:t>a jejich změn, užívání a odstraňování </a:t>
            </a:r>
            <a:r>
              <a:rPr lang="cs-CZ" dirty="0" smtClean="0"/>
              <a:t>staveb, terénních úprav a zařízení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 smtClean="0"/>
              <a:t>„stavby“ = stavby, terénní úpravy, zařízení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700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plánování (§ 18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c</a:t>
            </a:r>
            <a:r>
              <a:rPr lang="cs-CZ" dirty="0" smtClean="0"/>
              <a:t>íle územního plánování - § 18</a:t>
            </a:r>
          </a:p>
          <a:p>
            <a:pPr>
              <a:buFontTx/>
              <a:buChar char="-"/>
            </a:pPr>
            <a:r>
              <a:rPr lang="cs-CZ" dirty="0"/>
              <a:t>ú</a:t>
            </a:r>
            <a:r>
              <a:rPr lang="cs-CZ" dirty="0" smtClean="0"/>
              <a:t>koly územního plánování - § 19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</a:t>
            </a:r>
          </a:p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/>
              <a:t>postup orgánů veřejné správy, jehož cílem je vytvořit nástroje k účelnému a šetrnému využití </a:t>
            </a:r>
            <a:r>
              <a:rPr lang="cs-CZ" dirty="0" smtClean="0"/>
              <a:t>území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>
                <a:hlinkClick r:id="rId2"/>
              </a:rPr>
              <a:t>http://portal.uur.cz/</a:t>
            </a:r>
            <a:r>
              <a:rPr lang="cs-CZ" dirty="0"/>
              <a:t>  portál územního plánování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10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veřejné správy (§ 5 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pPr marL="514350" lvl="0" indent="-514350">
              <a:buAutoNum type="alphaLcParenR"/>
            </a:pPr>
            <a:r>
              <a:rPr lang="cs-CZ" dirty="0" smtClean="0"/>
              <a:t>orgány </a:t>
            </a:r>
            <a:r>
              <a:rPr lang="cs-CZ" dirty="0"/>
              <a:t>obce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- </a:t>
            </a:r>
            <a:r>
              <a:rPr lang="cs-CZ" dirty="0"/>
              <a:t>obecní úřad obce s rozšířenou </a:t>
            </a:r>
            <a:r>
              <a:rPr lang="cs-CZ" dirty="0" smtClean="0"/>
              <a:t>působností</a:t>
            </a:r>
          </a:p>
          <a:p>
            <a:pPr marL="0" lvl="0" indent="0">
              <a:buNone/>
            </a:pPr>
            <a:r>
              <a:rPr lang="cs-CZ" dirty="0" smtClean="0"/>
              <a:t> </a:t>
            </a:r>
            <a:r>
              <a:rPr lang="cs-CZ" dirty="0"/>
              <a:t>- obecní úřad (při splnění kvalifikačních požadavků)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smtClean="0"/>
              <a:t>obecní úřad, který je stavebním úřadem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zastupitelstvo obce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rada obce </a:t>
            </a:r>
          </a:p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 smtClean="0"/>
              <a:t>b) orgány kraje</a:t>
            </a:r>
          </a:p>
          <a:p>
            <a:pPr marL="0" lvl="0" indent="0">
              <a:buNone/>
            </a:pPr>
            <a:r>
              <a:rPr lang="cs-CZ" dirty="0" smtClean="0"/>
              <a:t> </a:t>
            </a:r>
            <a:r>
              <a:rPr lang="cs-CZ" dirty="0"/>
              <a:t>- krajský úřad 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zastupitelstvo kraje 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rada kraje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lvl="0" indent="0">
              <a:buNone/>
            </a:pPr>
            <a:r>
              <a:rPr lang="cs-CZ" dirty="0" smtClean="0"/>
              <a:t>c) Ministerstvo obrany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d) újezdní </a:t>
            </a:r>
            <a:r>
              <a:rPr lang="cs-CZ" dirty="0"/>
              <a:t>úřady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e) Ministerstvo pro místní rozvoj</a:t>
            </a: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807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územního plánování (§ 25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dirty="0" smtClean="0"/>
              <a:t>a) územně plánovací podklady</a:t>
            </a:r>
          </a:p>
          <a:p>
            <a:pPr>
              <a:buFontTx/>
              <a:buChar char="-"/>
            </a:pPr>
            <a:r>
              <a:rPr lang="cs-CZ" dirty="0" smtClean="0"/>
              <a:t>územně analytické podklady</a:t>
            </a:r>
          </a:p>
          <a:p>
            <a:pPr>
              <a:buFontTx/>
              <a:buChar char="-"/>
            </a:pPr>
            <a:r>
              <a:rPr lang="cs-CZ" dirty="0" smtClean="0"/>
              <a:t>územní studie</a:t>
            </a:r>
          </a:p>
          <a:p>
            <a:pPr marL="0" indent="0">
              <a:buNone/>
            </a:pPr>
            <a:r>
              <a:rPr lang="cs-CZ" dirty="0" smtClean="0"/>
              <a:t>b) Politika územního rozvoje</a:t>
            </a:r>
          </a:p>
          <a:p>
            <a:pPr marL="0" indent="0">
              <a:buNone/>
            </a:pPr>
            <a:r>
              <a:rPr lang="cs-CZ" dirty="0" smtClean="0"/>
              <a:t>c) územně plánovací dokumentace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ásady územního rozvoje</a:t>
            </a:r>
          </a:p>
          <a:p>
            <a:pPr>
              <a:buFontTx/>
              <a:buChar char="-"/>
            </a:pPr>
            <a:r>
              <a:rPr lang="cs-CZ" dirty="0"/>
              <a:t>ú</a:t>
            </a:r>
            <a:r>
              <a:rPr lang="cs-CZ" dirty="0" smtClean="0"/>
              <a:t>zemní plán</a:t>
            </a:r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egulační plán</a:t>
            </a:r>
          </a:p>
          <a:p>
            <a:pPr marL="0" indent="0">
              <a:buNone/>
            </a:pPr>
            <a:r>
              <a:rPr lang="cs-CZ" dirty="0" smtClean="0"/>
              <a:t>d) územní rozhodnutí</a:t>
            </a:r>
          </a:p>
          <a:p>
            <a:pPr marL="0" indent="0">
              <a:buNone/>
            </a:pPr>
            <a:r>
              <a:rPr lang="cs-CZ" dirty="0" smtClean="0"/>
              <a:t>e) územní opatření o stavební uzávěře</a:t>
            </a:r>
          </a:p>
          <a:p>
            <a:pPr marL="0" indent="0">
              <a:buNone/>
            </a:pPr>
            <a:r>
              <a:rPr lang="cs-CZ" dirty="0" smtClean="0"/>
              <a:t>f) územní opatření o asanaci území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490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Územně analytické podklady  (§ 26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Územně analytické podklady</a:t>
            </a:r>
          </a:p>
          <a:p>
            <a:pPr marL="0" indent="0">
              <a:buNone/>
            </a:pPr>
            <a:r>
              <a:rPr lang="cs-CZ" dirty="0"/>
              <a:t>= údaje o území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omezení </a:t>
            </a:r>
            <a:r>
              <a:rPr lang="cs-CZ" dirty="0"/>
              <a:t>změn v území z důvodu ochrany veřejných zájmů, vyplývající z právních předpisů nebo stanovených na základě právních předpisů nebo vyplývající z vlastností území = </a:t>
            </a:r>
            <a:r>
              <a:rPr lang="cs-CZ" u="sng" dirty="0"/>
              <a:t>limity využití území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 zjišťování a vyhodnocování udržitelného rozvoje území </a:t>
            </a:r>
          </a:p>
          <a:p>
            <a:pPr marL="0" indent="0">
              <a:buNone/>
            </a:pPr>
            <a:r>
              <a:rPr lang="cs-CZ" dirty="0"/>
              <a:t>-  určení problémů k řešení v územně plánovací dokumentaci</a:t>
            </a:r>
          </a:p>
          <a:p>
            <a:pPr marL="0" indent="0">
              <a:buNone/>
            </a:pPr>
            <a:r>
              <a:rPr lang="cs-CZ" dirty="0"/>
              <a:t>- pořizuje úřad územního plánování, údaje poskytují správní orgány, jimi zřízené právnické osoby a vlastníci infrastruktury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98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studie (§ 30)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navrhuje, prověřuje a posuzuje možná řešení vybraných problémů, případně úprav nebo rozvoj některých funkčních systémů v území, které by mohly významně ovlivňovat nebo podmiňovat využití a uspořádání území nebo jejich vybraných částí.</a:t>
            </a:r>
          </a:p>
          <a:p>
            <a:pPr marL="0" indent="0">
              <a:buNone/>
            </a:pPr>
            <a:r>
              <a:rPr lang="cs-CZ" dirty="0"/>
              <a:t>- pořizuje </a:t>
            </a:r>
            <a:r>
              <a:rPr lang="cs-CZ" dirty="0" smtClean="0"/>
              <a:t>ORP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067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Politika územního rozvoje (§ 31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-  určuje </a:t>
            </a:r>
            <a:r>
              <a:rPr lang="cs-CZ" dirty="0" smtClean="0"/>
              <a:t>požadavky </a:t>
            </a:r>
            <a:r>
              <a:rPr lang="cs-CZ" dirty="0"/>
              <a:t>na konkretizaci úkolů územního plánování v republikových, přeshraničních a mezinárodních souvislostech,  a určuje strategii a základní podmínky pro naplňování těchto </a:t>
            </a:r>
            <a:r>
              <a:rPr lang="cs-CZ" dirty="0" smtClean="0"/>
              <a:t>úkolů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koordinuje </a:t>
            </a:r>
            <a:r>
              <a:rPr lang="cs-CZ" dirty="0"/>
              <a:t>tvorbu a aktualizaci zásad územního rozvoje, tvorbu koncepcí schvalovaných ministerstvy a jinými ústředními správními úřady a záměry na změny v území republikového významu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pořizuje </a:t>
            </a:r>
            <a:r>
              <a:rPr lang="cs-CZ" dirty="0"/>
              <a:t>MMR, schvaluje vláda -  sdělení MMR č. 270/2009 Sb., o schválení Politiky územního rozvoje České republiky 2008,  sdělení MMR č. 121/2015 Sb., o schválení Aktualizace č. 1 Politiky územního rozvoje České republiky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4499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1190</Words>
  <Application>Microsoft Office PowerPoint</Application>
  <PresentationFormat>Širokoúhlá obrazovka</PresentationFormat>
  <Paragraphs>190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Motiv Office</vt:lpstr>
      <vt:lpstr>Stavební právo</vt:lpstr>
      <vt:lpstr>Právní předpisy</vt:lpstr>
      <vt:lpstr>Předmět úpravy stavebního zákona (§ 1)</vt:lpstr>
      <vt:lpstr>Územní plánování (§ 18 a násl.)</vt:lpstr>
      <vt:lpstr>Výkon veřejné správy (§ 5  a násl.)</vt:lpstr>
      <vt:lpstr>Nástroje územního plánování (§ 25 a násl.)</vt:lpstr>
      <vt:lpstr>Územně analytické podklady  (§ 26 a násl.)</vt:lpstr>
      <vt:lpstr>Územní studie (§ 30)</vt:lpstr>
      <vt:lpstr>Politika územního rozvoje (§ 31 a násl.)</vt:lpstr>
      <vt:lpstr>Zásady územního rozvoje (§ 36 a násl.)</vt:lpstr>
      <vt:lpstr>Územní plán (§ 43 a násl.)</vt:lpstr>
      <vt:lpstr>Regulační plán (§ 61 a násl.)</vt:lpstr>
      <vt:lpstr>Územní rozhodnutí (§ 76 a násl.), územní souhlas, veřejnoprávní smlouva</vt:lpstr>
      <vt:lpstr>Územní opatření o stavební uzávěře (§ 97 a násl.)</vt:lpstr>
      <vt:lpstr>Územní opatření o asanaci (§ 97 a násl.)</vt:lpstr>
      <vt:lpstr>Povolování staveb </vt:lpstr>
      <vt:lpstr>Působnost ve věcech stavebního řádu (§ 12 a násl.)</vt:lpstr>
      <vt:lpstr>Realizace staveb (§ 103 a násl.)</vt:lpstr>
      <vt:lpstr>Realizace staveb</vt:lpstr>
      <vt:lpstr>Užívání staveb (123 s násl.)</vt:lpstr>
      <vt:lpstr>Užívání staveb </vt:lpstr>
      <vt:lpstr>Další postupy </vt:lpstr>
      <vt:lpstr>Další postupy</vt:lpstr>
      <vt:lpstr>Další postupy</vt:lpstr>
      <vt:lpstr>Vyvlastnění</vt:lpstr>
      <vt:lpstr>Zákon o urychlení výstavby dopravní, vodní a energetické infrastruktury a infrastruktury elektronických komunikací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Stavební právo</dc:title>
  <dc:creator>spravce</dc:creator>
  <cp:lastModifiedBy>spravce</cp:lastModifiedBy>
  <cp:revision>26</cp:revision>
  <dcterms:created xsi:type="dcterms:W3CDTF">2018-11-20T19:53:20Z</dcterms:created>
  <dcterms:modified xsi:type="dcterms:W3CDTF">2018-11-26T22:14:49Z</dcterms:modified>
</cp:coreProperties>
</file>